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348" r:id="rId3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49" r:id="rId39"/>
  </p:sldIdLst>
  <p:sldSz cx="12190095" cy="6859270"/>
  <p:notesSz cx="6858000" cy="9144000"/>
  <p:custDataLst>
    <p:tags r:id="rId44"/>
  </p:custDataLst>
  <p:defaultTextStyle>
    <a:defPPr>
      <a:defRPr lang="zh-CN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298"/>
    <a:srgbClr val="005DA2"/>
    <a:srgbClr val="005292"/>
    <a:srgbClr val="70BDD2"/>
    <a:srgbClr val="1C55C6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 autoAdjust="0"/>
    <p:restoredTop sz="89609" autoAdjust="0"/>
  </p:normalViewPr>
  <p:slideViewPr>
    <p:cSldViewPr>
      <p:cViewPr varScale="1">
        <p:scale>
          <a:sx n="61" d="100"/>
          <a:sy n="61" d="100"/>
        </p:scale>
        <p:origin x="-90" y="-1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 w="381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  <a:effectLst>
              <a:outerShdw blurRad="76200" dist="76200" dir="2700000" algn="tl" rotWithShape="0">
                <a:prstClr val="black">
                  <a:alpha val="25000"/>
                </a:prstClr>
              </a:outerShdw>
            </a:effectLst>
          </c:spPr>
          <c:invertIfNegative val="0"/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系列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一季度</c:v>
                      </c:pt>
                      <c:pt idx="1">
                        <c:v>二季度</c:v>
                      </c:pt>
                      <c:pt idx="2">
                        <c:v>三季度</c:v>
                      </c:pt>
                      <c:pt idx="3">
                        <c:v>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326720"/>
        <c:axId val="675504896"/>
      </c:barChart>
      <c:catAx>
        <c:axId val="6673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41275" cap="flat" cmpd="sng" algn="ctr">
            <a:solidFill>
              <a:schemeClr val="lt1">
                <a:hueOff val="0"/>
                <a:satOff val="0"/>
                <a:lumOff val="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675504896"/>
        <c:crosses val="autoZero"/>
        <c:auto val="1"/>
        <c:lblAlgn val="ctr"/>
        <c:lblOffset val="100"/>
        <c:noMultiLvlLbl val="0"/>
      </c:catAx>
      <c:valAx>
        <c:axId val="675504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667326720"/>
        <c:crosses val="autoZero"/>
        <c:crossBetween val="between"/>
      </c:valAx>
      <c:spPr>
        <a:noFill/>
        <a:ln w="25400">
          <a:solidFill>
            <a:srgbClr val="0066CC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b="0">
          <a:solidFill>
            <a:schemeClr val="bg1"/>
          </a:solidFill>
          <a:latin typeface="方正中等线简体" panose="03000509000000000000" pitchFamily="65" charset="-122"/>
          <a:ea typeface="方正中等线简体" panose="03000509000000000000" pitchFamily="65" charset="-122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3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4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" y="794"/>
            <a:ext cx="12185478" cy="68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xStyles>
    <p:titleStyle>
      <a:lvl1pPr algn="ctr" defTabSz="121983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microsoft.com/office/2007/relationships/hdphoto" Target="../media/image23.wdp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3278" y="2868826"/>
            <a:ext cx="4824536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0" dirty="0" smtClean="0">
                <a:solidFill>
                  <a:srgbClr val="005292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11000" dirty="0">
              <a:solidFill>
                <a:srgbClr val="005292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4966" y="4653930"/>
            <a:ext cx="7560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cs typeface="+mn-ea"/>
                <a:sym typeface="+mn-lt"/>
              </a:rPr>
              <a:t>第</a:t>
            </a:r>
            <a:r>
              <a:rPr lang="en-US" altLang="zh-CN" sz="4000" b="1" dirty="0">
                <a:cs typeface="+mn-ea"/>
                <a:sym typeface="+mn-lt"/>
              </a:rPr>
              <a:t>14</a:t>
            </a:r>
            <a:r>
              <a:rPr lang="zh-CN" altLang="en-US" sz="4000" b="1" dirty="0">
                <a:cs typeface="+mn-ea"/>
                <a:sym typeface="+mn-lt"/>
              </a:rPr>
              <a:t>周工作汇报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9085" y="5458460"/>
            <a:ext cx="4846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cs typeface="+mn-ea"/>
                <a:sym typeface="+mn-lt"/>
              </a:rPr>
              <a:t>汇报人</a:t>
            </a:r>
            <a:r>
              <a:rPr lang="zh-CN" altLang="en-US" sz="2000" dirty="0" smtClean="0">
                <a:cs typeface="+mn-ea"/>
                <a:sym typeface="+mn-lt"/>
              </a:rPr>
              <a:t>：陈葳          </a:t>
            </a:r>
            <a:r>
              <a:rPr lang="en-US" altLang="zh-CN" sz="2000" dirty="0" smtClean="0">
                <a:cs typeface="+mn-ea"/>
                <a:sym typeface="+mn-lt"/>
              </a:rPr>
              <a:t>     </a:t>
            </a:r>
            <a:r>
              <a:rPr lang="zh-CN" altLang="en-US" sz="2000" dirty="0" smtClean="0">
                <a:cs typeface="+mn-ea"/>
                <a:sym typeface="+mn-lt"/>
              </a:rPr>
              <a:t>日</a:t>
            </a:r>
            <a:r>
              <a:rPr lang="zh-CN" altLang="en-US" sz="2000" dirty="0" smtClean="0">
                <a:cs typeface="+mn-ea"/>
                <a:sym typeface="+mn-lt"/>
              </a:rPr>
              <a:t>期：</a:t>
            </a:r>
            <a:r>
              <a:rPr lang="en-US" altLang="zh-CN" sz="2000" dirty="0" smtClean="0">
                <a:cs typeface="+mn-ea"/>
                <a:sym typeface="+mn-lt"/>
              </a:rPr>
              <a:t>2021.04.07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5" name="图片 4" descr="ma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085" y="289560"/>
            <a:ext cx="909955" cy="909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6000">
        <p14:vortex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99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49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769000" y="189439"/>
            <a:ext cx="5472607" cy="646331"/>
            <a:chOff x="432446" y="189434"/>
            <a:chExt cx="5472607" cy="646332"/>
          </a:xfrm>
        </p:grpSpPr>
        <p:sp>
          <p:nvSpPr>
            <p:cNvPr id="22" name="Freeform 514"/>
            <p:cNvSpPr>
              <a:spLocks noEditPoints="1"/>
            </p:cNvSpPr>
            <p:nvPr/>
          </p:nvSpPr>
          <p:spPr bwMode="auto">
            <a:xfrm>
              <a:off x="2736701" y="333450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0757" y="409871"/>
              <a:ext cx="2664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Enterprise honor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446" y="189434"/>
              <a:ext cx="230425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企业荣誉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3721323" y="4437906"/>
            <a:ext cx="1419998" cy="1224136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4615082" y="2493691"/>
            <a:ext cx="1770541" cy="1526328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26233" y="1989634"/>
            <a:ext cx="3191234" cy="2751064"/>
            <a:chOff x="1489683" y="1989634"/>
            <a:chExt cx="3191234" cy="2751064"/>
          </a:xfrm>
        </p:grpSpPr>
        <p:sp>
          <p:nvSpPr>
            <p:cNvPr id="29" name="六边形 28"/>
            <p:cNvSpPr/>
            <p:nvPr/>
          </p:nvSpPr>
          <p:spPr>
            <a:xfrm>
              <a:off x="1489683" y="1989634"/>
              <a:ext cx="3191234" cy="2751064"/>
            </a:xfrm>
            <a:prstGeom prst="hexagon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六边形 29"/>
            <p:cNvSpPr/>
            <p:nvPr/>
          </p:nvSpPr>
          <p:spPr>
            <a:xfrm>
              <a:off x="1642849" y="2152424"/>
              <a:ext cx="2813560" cy="2425483"/>
            </a:xfrm>
            <a:prstGeom prst="hexagon">
              <a:avLst/>
            </a:prstGeom>
            <a:blipFill>
              <a:blip r:embed="rId1" cstate="screen"/>
              <a:stretch>
                <a:fillRect/>
              </a:stretch>
            </a:blip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3127" y="3162377"/>
            <a:ext cx="4283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rPr>
              <a:t>公司</a:t>
            </a:r>
            <a:r>
              <a:rPr lang="zh-CN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rPr>
              <a:t>必须清醒地看到前进中的困难与挑战，正视自身存在的差距与不足，以更加坚定的信念、更加饱满的热情、更加务实的作风、更加强大的合力，共同谱写公司发展的新篇章，为集团公司提供强有力的金融服务与支持。</a:t>
            </a:r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</a:endParaRPr>
          </a:p>
          <a:p>
            <a:pPr defTabSz="951230"/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Freeform 508"/>
          <p:cNvSpPr/>
          <p:nvPr/>
        </p:nvSpPr>
        <p:spPr bwMode="auto">
          <a:xfrm>
            <a:off x="7321727" y="2741047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0 h 54"/>
              <a:gd name="T4" fmla="*/ 0 w 54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0"/>
                </a:lnTo>
                <a:lnTo>
                  <a:pt x="0" y="54"/>
                </a:lnTo>
                <a:close/>
              </a:path>
            </a:pathLst>
          </a:custGeom>
          <a:solidFill>
            <a:srgbClr val="D40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Line 509"/>
          <p:cNvSpPr>
            <a:spLocks noChangeShapeType="1"/>
          </p:cNvSpPr>
          <p:nvPr/>
        </p:nvSpPr>
        <p:spPr bwMode="auto">
          <a:xfrm flipV="1">
            <a:off x="7321727" y="2741047"/>
            <a:ext cx="85725" cy="85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Line 510"/>
          <p:cNvSpPr>
            <a:spLocks noChangeShapeType="1"/>
          </p:cNvSpPr>
          <p:nvPr/>
        </p:nvSpPr>
        <p:spPr bwMode="auto">
          <a:xfrm>
            <a:off x="7321723" y="265531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Line 511"/>
          <p:cNvSpPr>
            <a:spLocks noChangeShapeType="1"/>
          </p:cNvSpPr>
          <p:nvPr/>
        </p:nvSpPr>
        <p:spPr bwMode="auto">
          <a:xfrm>
            <a:off x="7321723" y="265531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961687" y="2479754"/>
            <a:ext cx="3993649" cy="427976"/>
            <a:chOff x="6625133" y="1829068"/>
            <a:chExt cx="3993649" cy="427976"/>
          </a:xfrm>
        </p:grpSpPr>
        <p:sp>
          <p:nvSpPr>
            <p:cNvPr id="37" name="Freeform 512"/>
            <p:cNvSpPr/>
            <p:nvPr/>
          </p:nvSpPr>
          <p:spPr bwMode="auto">
            <a:xfrm>
              <a:off x="6625133" y="1923669"/>
              <a:ext cx="168275" cy="333375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41157" y="1829068"/>
              <a:ext cx="3777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资质荣誉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39" name="六边形 38"/>
          <p:cNvSpPr/>
          <p:nvPr/>
        </p:nvSpPr>
        <p:spPr>
          <a:xfrm>
            <a:off x="1214644" y="3918636"/>
            <a:ext cx="764759" cy="659275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696989" y="189439"/>
            <a:ext cx="5096632" cy="646331"/>
            <a:chOff x="360439" y="189434"/>
            <a:chExt cx="5096632" cy="646332"/>
          </a:xfrm>
        </p:grpSpPr>
        <p:sp>
          <p:nvSpPr>
            <p:cNvPr id="81" name="Freeform 514"/>
            <p:cNvSpPr>
              <a:spLocks noEditPoints="1"/>
            </p:cNvSpPr>
            <p:nvPr/>
          </p:nvSpPr>
          <p:spPr bwMode="auto">
            <a:xfrm>
              <a:off x="2808709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68749" y="405458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 distribution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0439" y="189434"/>
              <a:ext cx="2609856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产品分布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361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8948878" y="2029178"/>
            <a:ext cx="2477305" cy="1040576"/>
            <a:chOff x="8784483" y="2133650"/>
            <a:chExt cx="2477305" cy="1040576"/>
          </a:xfrm>
        </p:grpSpPr>
        <p:sp>
          <p:nvSpPr>
            <p:cNvPr id="86" name="TextBox 85"/>
            <p:cNvSpPr txBox="1"/>
            <p:nvPr/>
          </p:nvSpPr>
          <p:spPr>
            <a:xfrm>
              <a:off x="8785373" y="2568932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948878" y="3253314"/>
            <a:ext cx="2477305" cy="1040576"/>
            <a:chOff x="8784483" y="2133650"/>
            <a:chExt cx="2477305" cy="1040576"/>
          </a:xfrm>
        </p:grpSpPr>
        <p:sp>
          <p:nvSpPr>
            <p:cNvPr id="89" name="TextBox 88"/>
            <p:cNvSpPr txBox="1"/>
            <p:nvPr/>
          </p:nvSpPr>
          <p:spPr>
            <a:xfrm>
              <a:off x="8785373" y="2568932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948878" y="4552693"/>
            <a:ext cx="2477305" cy="1037342"/>
            <a:chOff x="8784483" y="2133650"/>
            <a:chExt cx="2477305" cy="1037342"/>
          </a:xfrm>
        </p:grpSpPr>
        <p:sp>
          <p:nvSpPr>
            <p:cNvPr id="92" name="TextBox 91"/>
            <p:cNvSpPr txBox="1"/>
            <p:nvPr/>
          </p:nvSpPr>
          <p:spPr>
            <a:xfrm>
              <a:off x="8785373" y="2565698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4" name="KSO_Shape"/>
          <p:cNvGrpSpPr/>
          <p:nvPr/>
        </p:nvGrpSpPr>
        <p:grpSpPr bwMode="auto">
          <a:xfrm>
            <a:off x="2137151" y="1197550"/>
            <a:ext cx="5953123" cy="4921259"/>
            <a:chOff x="1331642" y="1268758"/>
            <a:chExt cx="5832654" cy="4819365"/>
          </a:xfrm>
          <a:solidFill>
            <a:srgbClr val="EEECE1">
              <a:lumMod val="90000"/>
              <a:alpha val="50000"/>
            </a:srgbClr>
          </a:solidFill>
        </p:grpSpPr>
        <p:sp>
          <p:nvSpPr>
            <p:cNvPr id="95" name="内蒙古"/>
            <p:cNvSpPr/>
            <p:nvPr/>
          </p:nvSpPr>
          <p:spPr bwMode="auto">
            <a:xfrm>
              <a:off x="3781357" y="1323171"/>
              <a:ext cx="2555481" cy="2179593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甘肃"/>
            <p:cNvSpPr/>
            <p:nvPr/>
          </p:nvSpPr>
          <p:spPr bwMode="auto">
            <a:xfrm>
              <a:off x="3289859" y="2796961"/>
              <a:ext cx="1633144" cy="1382066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宁夏"/>
            <p:cNvSpPr/>
            <p:nvPr/>
          </p:nvSpPr>
          <p:spPr bwMode="auto">
            <a:xfrm>
              <a:off x="4450168" y="3277341"/>
              <a:ext cx="329739" cy="544121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新疆"/>
            <p:cNvSpPr/>
            <p:nvPr/>
          </p:nvSpPr>
          <p:spPr bwMode="auto">
            <a:xfrm>
              <a:off x="1331642" y="1845527"/>
              <a:ext cx="2334617" cy="1764506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青海"/>
            <p:cNvSpPr/>
            <p:nvPr/>
          </p:nvSpPr>
          <p:spPr bwMode="auto">
            <a:xfrm>
              <a:off x="2846577" y="3230702"/>
              <a:ext cx="1452720" cy="1041603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四川"/>
            <p:cNvSpPr/>
            <p:nvPr/>
          </p:nvSpPr>
          <p:spPr bwMode="auto">
            <a:xfrm>
              <a:off x="3680258" y="3961379"/>
              <a:ext cx="1256743" cy="1102234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西藏"/>
            <p:cNvSpPr/>
            <p:nvPr/>
          </p:nvSpPr>
          <p:spPr bwMode="auto">
            <a:xfrm>
              <a:off x="1592946" y="3513645"/>
              <a:ext cx="2249072" cy="1368075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云南"/>
            <p:cNvSpPr/>
            <p:nvPr/>
          </p:nvSpPr>
          <p:spPr bwMode="auto">
            <a:xfrm>
              <a:off x="3641375" y="4651635"/>
              <a:ext cx="1017215" cy="1060258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贵州"/>
            <p:cNvSpPr/>
            <p:nvPr/>
          </p:nvSpPr>
          <p:spPr bwMode="auto">
            <a:xfrm>
              <a:off x="4370846" y="4637644"/>
              <a:ext cx="687476" cy="595423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广西"/>
            <p:cNvSpPr/>
            <p:nvPr/>
          </p:nvSpPr>
          <p:spPr bwMode="auto">
            <a:xfrm>
              <a:off x="4482833" y="5002982"/>
              <a:ext cx="899007" cy="684038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重庆"/>
            <p:cNvSpPr/>
            <p:nvPr/>
          </p:nvSpPr>
          <p:spPr bwMode="auto">
            <a:xfrm>
              <a:off x="4607263" y="4250540"/>
              <a:ext cx="508607" cy="516138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陕西"/>
            <p:cNvSpPr/>
            <p:nvPr/>
          </p:nvSpPr>
          <p:spPr bwMode="auto">
            <a:xfrm>
              <a:off x="4607262" y="3249358"/>
              <a:ext cx="580154" cy="1033830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山西"/>
            <p:cNvSpPr/>
            <p:nvPr/>
          </p:nvSpPr>
          <p:spPr bwMode="auto">
            <a:xfrm>
              <a:off x="5109648" y="3055030"/>
              <a:ext cx="385733" cy="848829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湖南"/>
            <p:cNvSpPr/>
            <p:nvPr/>
          </p:nvSpPr>
          <p:spPr bwMode="auto">
            <a:xfrm>
              <a:off x="5008549" y="4502391"/>
              <a:ext cx="615928" cy="71513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湖北"/>
            <p:cNvSpPr/>
            <p:nvPr/>
          </p:nvSpPr>
          <p:spPr bwMode="auto">
            <a:xfrm>
              <a:off x="4937001" y="4090414"/>
              <a:ext cx="874121" cy="54723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广东"/>
            <p:cNvSpPr/>
            <p:nvPr/>
          </p:nvSpPr>
          <p:spPr bwMode="auto">
            <a:xfrm>
              <a:off x="5129868" y="5096260"/>
              <a:ext cx="909894" cy="719795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江西"/>
            <p:cNvSpPr/>
            <p:nvPr/>
          </p:nvSpPr>
          <p:spPr bwMode="auto">
            <a:xfrm>
              <a:off x="5560706" y="4472853"/>
              <a:ext cx="544381" cy="741559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福建"/>
            <p:cNvSpPr/>
            <p:nvPr/>
          </p:nvSpPr>
          <p:spPr bwMode="auto">
            <a:xfrm>
              <a:off x="5843784" y="4670290"/>
              <a:ext cx="503941" cy="615634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浙江"/>
            <p:cNvSpPr/>
            <p:nvPr/>
          </p:nvSpPr>
          <p:spPr bwMode="auto">
            <a:xfrm>
              <a:off x="6069314" y="4280079"/>
              <a:ext cx="432394" cy="500591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安徽"/>
            <p:cNvSpPr/>
            <p:nvPr/>
          </p:nvSpPr>
          <p:spPr bwMode="auto">
            <a:xfrm>
              <a:off x="5646252" y="3846336"/>
              <a:ext cx="547492" cy="670046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天津"/>
            <p:cNvSpPr/>
            <p:nvPr/>
          </p:nvSpPr>
          <p:spPr bwMode="auto">
            <a:xfrm>
              <a:off x="5753573" y="3073685"/>
              <a:ext cx="143094" cy="206765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北京"/>
            <p:cNvSpPr/>
            <p:nvPr/>
          </p:nvSpPr>
          <p:spPr bwMode="auto">
            <a:xfrm>
              <a:off x="5610478" y="2980407"/>
              <a:ext cx="189756" cy="203656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辽宁"/>
            <p:cNvSpPr/>
            <p:nvPr/>
          </p:nvSpPr>
          <p:spPr bwMode="auto">
            <a:xfrm>
              <a:off x="5932441" y="2576203"/>
              <a:ext cx="673477" cy="640508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吉林"/>
            <p:cNvSpPr/>
            <p:nvPr/>
          </p:nvSpPr>
          <p:spPr bwMode="auto">
            <a:xfrm>
              <a:off x="6083312" y="2189100"/>
              <a:ext cx="959667" cy="651391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黑龙江"/>
            <p:cNvSpPr/>
            <p:nvPr/>
          </p:nvSpPr>
          <p:spPr bwMode="auto">
            <a:xfrm>
              <a:off x="5879557" y="1268758"/>
              <a:ext cx="1284739" cy="1167528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山东"/>
            <p:cNvSpPr/>
            <p:nvPr/>
          </p:nvSpPr>
          <p:spPr bwMode="auto">
            <a:xfrm>
              <a:off x="5624476" y="3362847"/>
              <a:ext cx="777687" cy="488154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上海"/>
            <p:cNvSpPr/>
            <p:nvPr/>
          </p:nvSpPr>
          <p:spPr bwMode="auto">
            <a:xfrm>
              <a:off x="6350835" y="4172809"/>
              <a:ext cx="122875" cy="107270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江苏"/>
            <p:cNvSpPr/>
            <p:nvPr/>
          </p:nvSpPr>
          <p:spPr bwMode="auto">
            <a:xfrm>
              <a:off x="5781568" y="3760832"/>
              <a:ext cx="678143" cy="522356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河北"/>
            <p:cNvSpPr/>
            <p:nvPr/>
          </p:nvSpPr>
          <p:spPr bwMode="auto">
            <a:xfrm>
              <a:off x="5428499" y="2761203"/>
              <a:ext cx="629926" cy="898577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河南"/>
            <p:cNvSpPr/>
            <p:nvPr/>
          </p:nvSpPr>
          <p:spPr bwMode="auto">
            <a:xfrm>
              <a:off x="5140754" y="3624023"/>
              <a:ext cx="662590" cy="656054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台湾"/>
            <p:cNvSpPr/>
            <p:nvPr/>
          </p:nvSpPr>
          <p:spPr bwMode="auto">
            <a:xfrm>
              <a:off x="6386611" y="5024745"/>
              <a:ext cx="189756" cy="458616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海南"/>
            <p:cNvSpPr/>
            <p:nvPr/>
          </p:nvSpPr>
          <p:spPr bwMode="auto">
            <a:xfrm>
              <a:off x="4991431" y="5837828"/>
              <a:ext cx="286189" cy="250295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613318" y="3229746"/>
            <a:ext cx="520774" cy="521196"/>
            <a:chOff x="1207815" y="4144074"/>
            <a:chExt cx="520774" cy="521196"/>
          </a:xfrm>
        </p:grpSpPr>
        <p:grpSp>
          <p:nvGrpSpPr>
            <p:cNvPr id="128" name="组合 127"/>
            <p:cNvGrpSpPr/>
            <p:nvPr/>
          </p:nvGrpSpPr>
          <p:grpSpPr>
            <a:xfrm>
              <a:off x="1207815" y="4144074"/>
              <a:ext cx="520774" cy="521196"/>
              <a:chOff x="1207815" y="4144074"/>
              <a:chExt cx="520774" cy="521196"/>
            </a:xfrm>
          </p:grpSpPr>
          <p:sp>
            <p:nvSpPr>
              <p:cNvPr id="131" name="椭圆 130"/>
              <p:cNvSpPr/>
              <p:nvPr/>
            </p:nvSpPr>
            <p:spPr bwMode="auto">
              <a:xfrm>
                <a:off x="1207815" y="4144074"/>
                <a:ext cx="520774" cy="5211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 bwMode="auto">
              <a:xfrm>
                <a:off x="1207815" y="4168571"/>
                <a:ext cx="496277" cy="49669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9" name="椭圆 128"/>
            <p:cNvSpPr/>
            <p:nvPr/>
          </p:nvSpPr>
          <p:spPr>
            <a:xfrm>
              <a:off x="1251959" y="4206204"/>
              <a:ext cx="420687" cy="420687"/>
            </a:xfrm>
            <a:prstGeom prst="ellipse">
              <a:avLst/>
            </a:prstGeom>
            <a:solidFill>
              <a:srgbClr val="0066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文本框 29"/>
            <p:cNvSpPr txBox="1">
              <a:spLocks noChangeArrowheads="1"/>
            </p:cNvSpPr>
            <p:nvPr/>
          </p:nvSpPr>
          <p:spPr bwMode="auto">
            <a:xfrm>
              <a:off x="1224533" y="4221882"/>
              <a:ext cx="4860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907704" y="3912657"/>
            <a:ext cx="529350" cy="521196"/>
            <a:chOff x="1199239" y="4144074"/>
            <a:chExt cx="529350" cy="521196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207815" y="4144074"/>
              <a:ext cx="520774" cy="521196"/>
              <a:chOff x="1207815" y="4144074"/>
              <a:chExt cx="520774" cy="521196"/>
            </a:xfrm>
          </p:grpSpPr>
          <p:sp>
            <p:nvSpPr>
              <p:cNvPr id="137" name="椭圆 136"/>
              <p:cNvSpPr/>
              <p:nvPr/>
            </p:nvSpPr>
            <p:spPr bwMode="auto">
              <a:xfrm>
                <a:off x="1207815" y="4144074"/>
                <a:ext cx="520774" cy="5211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 bwMode="auto">
              <a:xfrm>
                <a:off x="1207815" y="4168571"/>
                <a:ext cx="496277" cy="49669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5" name="椭圆 134"/>
            <p:cNvSpPr/>
            <p:nvPr/>
          </p:nvSpPr>
          <p:spPr>
            <a:xfrm>
              <a:off x="1251959" y="4206204"/>
              <a:ext cx="420687" cy="420687"/>
            </a:xfrm>
            <a:prstGeom prst="ellipse">
              <a:avLst/>
            </a:prstGeom>
            <a:solidFill>
              <a:srgbClr val="0066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文本框 29"/>
            <p:cNvSpPr txBox="1">
              <a:spLocks noChangeArrowheads="1"/>
            </p:cNvSpPr>
            <p:nvPr/>
          </p:nvSpPr>
          <p:spPr bwMode="auto">
            <a:xfrm>
              <a:off x="1199239" y="4229550"/>
              <a:ext cx="4860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6014762" y="5202891"/>
            <a:ext cx="520774" cy="521196"/>
            <a:chOff x="1207815" y="4144074"/>
            <a:chExt cx="520774" cy="521196"/>
          </a:xfrm>
        </p:grpSpPr>
        <p:grpSp>
          <p:nvGrpSpPr>
            <p:cNvPr id="140" name="组合 139"/>
            <p:cNvGrpSpPr/>
            <p:nvPr/>
          </p:nvGrpSpPr>
          <p:grpSpPr>
            <a:xfrm>
              <a:off x="1207815" y="4144074"/>
              <a:ext cx="520774" cy="521196"/>
              <a:chOff x="1207815" y="4144074"/>
              <a:chExt cx="520774" cy="521196"/>
            </a:xfrm>
          </p:grpSpPr>
          <p:sp>
            <p:nvSpPr>
              <p:cNvPr id="143" name="椭圆 142"/>
              <p:cNvSpPr/>
              <p:nvPr/>
            </p:nvSpPr>
            <p:spPr bwMode="auto">
              <a:xfrm>
                <a:off x="1207815" y="4144074"/>
                <a:ext cx="520774" cy="5211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 bwMode="auto">
              <a:xfrm>
                <a:off x="1207815" y="4168571"/>
                <a:ext cx="496277" cy="49669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" name="椭圆 140"/>
            <p:cNvSpPr/>
            <p:nvPr/>
          </p:nvSpPr>
          <p:spPr>
            <a:xfrm>
              <a:off x="1251959" y="4206204"/>
              <a:ext cx="420687" cy="420687"/>
            </a:xfrm>
            <a:prstGeom prst="ellipse">
              <a:avLst/>
            </a:prstGeom>
            <a:solidFill>
              <a:srgbClr val="0066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文本框 29"/>
            <p:cNvSpPr txBox="1">
              <a:spLocks noChangeArrowheads="1"/>
            </p:cNvSpPr>
            <p:nvPr/>
          </p:nvSpPr>
          <p:spPr bwMode="auto">
            <a:xfrm>
              <a:off x="1219287" y="4221882"/>
              <a:ext cx="4860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888694" y="4155315"/>
            <a:ext cx="525640" cy="521196"/>
            <a:chOff x="1202949" y="4144074"/>
            <a:chExt cx="525640" cy="521196"/>
          </a:xfrm>
        </p:grpSpPr>
        <p:grpSp>
          <p:nvGrpSpPr>
            <p:cNvPr id="146" name="组合 145"/>
            <p:cNvGrpSpPr/>
            <p:nvPr/>
          </p:nvGrpSpPr>
          <p:grpSpPr>
            <a:xfrm>
              <a:off x="1207815" y="4144074"/>
              <a:ext cx="520774" cy="521196"/>
              <a:chOff x="1207815" y="4144074"/>
              <a:chExt cx="520774" cy="521196"/>
            </a:xfrm>
          </p:grpSpPr>
          <p:sp>
            <p:nvSpPr>
              <p:cNvPr id="149" name="椭圆 148"/>
              <p:cNvSpPr/>
              <p:nvPr/>
            </p:nvSpPr>
            <p:spPr bwMode="auto">
              <a:xfrm>
                <a:off x="1207815" y="4144074"/>
                <a:ext cx="520774" cy="5211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椭圆 149"/>
              <p:cNvSpPr/>
              <p:nvPr/>
            </p:nvSpPr>
            <p:spPr bwMode="auto">
              <a:xfrm>
                <a:off x="1207815" y="4168571"/>
                <a:ext cx="496277" cy="49669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7" name="椭圆 146"/>
            <p:cNvSpPr/>
            <p:nvPr/>
          </p:nvSpPr>
          <p:spPr>
            <a:xfrm>
              <a:off x="1251959" y="4206204"/>
              <a:ext cx="420687" cy="420687"/>
            </a:xfrm>
            <a:prstGeom prst="ellipse">
              <a:avLst/>
            </a:prstGeom>
            <a:solidFill>
              <a:srgbClr val="0066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文本框 29"/>
            <p:cNvSpPr txBox="1">
              <a:spLocks noChangeArrowheads="1"/>
            </p:cNvSpPr>
            <p:nvPr/>
          </p:nvSpPr>
          <p:spPr bwMode="auto">
            <a:xfrm>
              <a:off x="1202949" y="4234960"/>
              <a:ext cx="4860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1" name="文本框 29"/>
          <p:cNvSpPr txBox="1">
            <a:spLocks noChangeArrowheads="1"/>
          </p:cNvSpPr>
          <p:nvPr/>
        </p:nvSpPr>
        <p:spPr bwMode="auto">
          <a:xfrm>
            <a:off x="8545861" y="2061642"/>
            <a:ext cx="4860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1172014" y="5129336"/>
            <a:ext cx="2477305" cy="993984"/>
            <a:chOff x="8784483" y="2133650"/>
            <a:chExt cx="2477305" cy="993984"/>
          </a:xfrm>
        </p:grpSpPr>
        <p:sp>
          <p:nvSpPr>
            <p:cNvPr id="153" name="TextBox 152"/>
            <p:cNvSpPr txBox="1"/>
            <p:nvPr/>
          </p:nvSpPr>
          <p:spPr>
            <a:xfrm>
              <a:off x="8785373" y="2522340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55" name="文本框 29"/>
          <p:cNvSpPr txBox="1">
            <a:spLocks noChangeArrowheads="1"/>
          </p:cNvSpPr>
          <p:nvPr/>
        </p:nvSpPr>
        <p:spPr bwMode="auto">
          <a:xfrm>
            <a:off x="8545861" y="3282407"/>
            <a:ext cx="4860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29"/>
          <p:cNvSpPr txBox="1">
            <a:spLocks noChangeArrowheads="1"/>
          </p:cNvSpPr>
          <p:nvPr/>
        </p:nvSpPr>
        <p:spPr bwMode="auto">
          <a:xfrm>
            <a:off x="8545861" y="4613860"/>
            <a:ext cx="4860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文本框 29"/>
          <p:cNvSpPr txBox="1">
            <a:spLocks noChangeArrowheads="1"/>
          </p:cNvSpPr>
          <p:nvPr/>
        </p:nvSpPr>
        <p:spPr bwMode="auto">
          <a:xfrm>
            <a:off x="719115" y="5160113"/>
            <a:ext cx="4860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5" grpId="0"/>
      <p:bldP spid="156" grpId="0"/>
      <p:bldP spid="1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696987" y="189439"/>
            <a:ext cx="6696744" cy="646331"/>
            <a:chOff x="360437" y="189434"/>
            <a:chExt cx="6696744" cy="646332"/>
          </a:xfrm>
        </p:grpSpPr>
        <p:sp>
          <p:nvSpPr>
            <p:cNvPr id="32" name="Freeform 514"/>
            <p:cNvSpPr>
              <a:spLocks noEditPoints="1"/>
            </p:cNvSpPr>
            <p:nvPr/>
          </p:nvSpPr>
          <p:spPr bwMode="auto">
            <a:xfrm>
              <a:off x="3960837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92885" y="303833"/>
              <a:ext cx="2664296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Compared with the same period last year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437" y="189434"/>
              <a:ext cx="3814717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与去年同期比较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1123" y="4577198"/>
            <a:ext cx="26642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计划完成：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实际完成数：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回款数：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750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89675" y="4577198"/>
            <a:ext cx="26642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计划完成：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实际完成数：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回款数：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900 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24"/>
          <p:cNvGrpSpPr/>
          <p:nvPr/>
        </p:nvGrpSpPr>
        <p:grpSpPr bwMode="auto">
          <a:xfrm>
            <a:off x="2115254" y="1735784"/>
            <a:ext cx="2518237" cy="2520280"/>
            <a:chOff x="2848131" y="1860029"/>
            <a:chExt cx="3807502" cy="3807502"/>
          </a:xfrm>
        </p:grpSpPr>
        <p:sp>
          <p:nvSpPr>
            <p:cNvPr id="39" name="椭圆 3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052337" y="2195260"/>
            <a:ext cx="2605090" cy="1836387"/>
            <a:chOff x="1715787" y="2195256"/>
            <a:chExt cx="2605090" cy="1836387"/>
          </a:xfrm>
        </p:grpSpPr>
        <p:sp>
          <p:nvSpPr>
            <p:cNvPr id="42" name="文本框 29"/>
            <p:cNvSpPr txBox="1">
              <a:spLocks noChangeArrowheads="1"/>
            </p:cNvSpPr>
            <p:nvPr/>
          </p:nvSpPr>
          <p:spPr bwMode="auto">
            <a:xfrm>
              <a:off x="2025111" y="2195256"/>
              <a:ext cx="198644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51230"/>
              <a:r>
                <a:rPr lang="en-US" altLang="zh-CN" sz="6000" dirty="0" smtClean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endParaRPr lang="zh-CN" altLang="en-US" sz="6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33"/>
            <p:cNvSpPr txBox="1"/>
            <p:nvPr/>
          </p:nvSpPr>
          <p:spPr>
            <a:xfrm>
              <a:off x="1715787" y="3092319"/>
              <a:ext cx="26050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6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上半年情况</a:t>
              </a:r>
              <a:endParaRPr lang="zh-CN" altLang="en-US" sz="2600" dirty="0">
                <a:solidFill>
                  <a:srgbClr val="0066C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Freeform 323"/>
            <p:cNvSpPr/>
            <p:nvPr/>
          </p:nvSpPr>
          <p:spPr bwMode="auto">
            <a:xfrm>
              <a:off x="2777814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28451" y="1845618"/>
            <a:ext cx="706229" cy="3816424"/>
            <a:chOff x="5191898" y="1845618"/>
            <a:chExt cx="706229" cy="381642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545013" y="1845618"/>
              <a:ext cx="0" cy="3816424"/>
            </a:xfrm>
            <a:prstGeom prst="line">
              <a:avLst/>
            </a:prstGeom>
            <a:noFill/>
            <a:ln w="9525" cap="flat" cmpd="sng" algn="ctr">
              <a:solidFill>
                <a:srgbClr val="0066CC"/>
              </a:solidFill>
              <a:prstDash val="dash"/>
            </a:ln>
            <a:effectLst/>
          </p:spPr>
        </p:cxnSp>
        <p:grpSp>
          <p:nvGrpSpPr>
            <p:cNvPr id="47" name="组合 46"/>
            <p:cNvGrpSpPr/>
            <p:nvPr/>
          </p:nvGrpSpPr>
          <p:grpSpPr>
            <a:xfrm>
              <a:off x="5191898" y="2351253"/>
              <a:ext cx="706229" cy="703668"/>
              <a:chOff x="3618897" y="2279040"/>
              <a:chExt cx="706229" cy="703668"/>
            </a:xfrm>
            <a:solidFill>
              <a:srgbClr val="FF0000"/>
            </a:solidFill>
          </p:grpSpPr>
          <p:sp>
            <p:nvSpPr>
              <p:cNvPr id="48" name="Freeform 9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Freeform 10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66CC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11"/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组合 24"/>
          <p:cNvGrpSpPr/>
          <p:nvPr/>
        </p:nvGrpSpPr>
        <p:grpSpPr bwMode="auto">
          <a:xfrm>
            <a:off x="7083807" y="1735784"/>
            <a:ext cx="2518237" cy="2520280"/>
            <a:chOff x="2848131" y="1860029"/>
            <a:chExt cx="3807502" cy="3807502"/>
          </a:xfrm>
        </p:grpSpPr>
        <p:sp>
          <p:nvSpPr>
            <p:cNvPr id="52" name="椭圆 5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20890" y="2195260"/>
            <a:ext cx="2605090" cy="1836387"/>
            <a:chOff x="6684339" y="2195256"/>
            <a:chExt cx="2605090" cy="1836387"/>
          </a:xfrm>
        </p:grpSpPr>
        <p:sp>
          <p:nvSpPr>
            <p:cNvPr id="55" name="文本框 29"/>
            <p:cNvSpPr txBox="1">
              <a:spLocks noChangeArrowheads="1"/>
            </p:cNvSpPr>
            <p:nvPr/>
          </p:nvSpPr>
          <p:spPr bwMode="auto">
            <a:xfrm>
              <a:off x="6993663" y="2195256"/>
              <a:ext cx="198644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51230"/>
              <a:r>
                <a:rPr lang="en-US" altLang="zh-CN" sz="6000" dirty="0" smtClean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endParaRPr lang="zh-CN" altLang="en-US" sz="6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33"/>
            <p:cNvSpPr txBox="1"/>
            <p:nvPr/>
          </p:nvSpPr>
          <p:spPr>
            <a:xfrm>
              <a:off x="6684339" y="3092319"/>
              <a:ext cx="26050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6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上半年情况</a:t>
              </a:r>
              <a:endParaRPr lang="zh-CN" altLang="en-US" sz="2600" dirty="0">
                <a:solidFill>
                  <a:srgbClr val="0066C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7" name="Freeform 323"/>
            <p:cNvSpPr/>
            <p:nvPr/>
          </p:nvSpPr>
          <p:spPr bwMode="auto">
            <a:xfrm>
              <a:off x="7847977" y="3753830"/>
              <a:ext cx="277813" cy="277813"/>
            </a:xfrm>
            <a:custGeom>
              <a:avLst/>
              <a:gdLst>
                <a:gd name="T0" fmla="*/ 250 w 288"/>
                <a:gd name="T1" fmla="*/ 220 h 287"/>
                <a:gd name="T2" fmla="*/ 169 w 288"/>
                <a:gd name="T3" fmla="*/ 191 h 287"/>
                <a:gd name="T4" fmla="*/ 197 w 288"/>
                <a:gd name="T5" fmla="*/ 136 h 287"/>
                <a:gd name="T6" fmla="*/ 197 w 288"/>
                <a:gd name="T7" fmla="*/ 135 h 287"/>
                <a:gd name="T8" fmla="*/ 204 w 288"/>
                <a:gd name="T9" fmla="*/ 134 h 287"/>
                <a:gd name="T10" fmla="*/ 211 w 288"/>
                <a:gd name="T11" fmla="*/ 107 h 287"/>
                <a:gd name="T12" fmla="*/ 206 w 288"/>
                <a:gd name="T13" fmla="*/ 96 h 287"/>
                <a:gd name="T14" fmla="*/ 205 w 288"/>
                <a:gd name="T15" fmla="*/ 96 h 287"/>
                <a:gd name="T16" fmla="*/ 205 w 288"/>
                <a:gd name="T17" fmla="*/ 93 h 287"/>
                <a:gd name="T18" fmla="*/ 205 w 288"/>
                <a:gd name="T19" fmla="*/ 54 h 287"/>
                <a:gd name="T20" fmla="*/ 193 w 288"/>
                <a:gd name="T21" fmla="*/ 25 h 287"/>
                <a:gd name="T22" fmla="*/ 160 w 288"/>
                <a:gd name="T23" fmla="*/ 8 h 287"/>
                <a:gd name="T24" fmla="*/ 120 w 288"/>
                <a:gd name="T25" fmla="*/ 4 h 287"/>
                <a:gd name="T26" fmla="*/ 103 w 288"/>
                <a:gd name="T27" fmla="*/ 22 h 287"/>
                <a:gd name="T28" fmla="*/ 83 w 288"/>
                <a:gd name="T29" fmla="*/ 54 h 287"/>
                <a:gd name="T30" fmla="*/ 82 w 288"/>
                <a:gd name="T31" fmla="*/ 93 h 287"/>
                <a:gd name="T32" fmla="*/ 82 w 288"/>
                <a:gd name="T33" fmla="*/ 96 h 287"/>
                <a:gd name="T34" fmla="*/ 82 w 288"/>
                <a:gd name="T35" fmla="*/ 96 h 287"/>
                <a:gd name="T36" fmla="*/ 76 w 288"/>
                <a:gd name="T37" fmla="*/ 107 h 287"/>
                <a:gd name="T38" fmla="*/ 83 w 288"/>
                <a:gd name="T39" fmla="*/ 134 h 287"/>
                <a:gd name="T40" fmla="*/ 90 w 288"/>
                <a:gd name="T41" fmla="*/ 135 h 287"/>
                <a:gd name="T42" fmla="*/ 90 w 288"/>
                <a:gd name="T43" fmla="*/ 136 h 287"/>
                <a:gd name="T44" fmla="*/ 118 w 288"/>
                <a:gd name="T45" fmla="*/ 191 h 287"/>
                <a:gd name="T46" fmla="*/ 38 w 288"/>
                <a:gd name="T47" fmla="*/ 220 h 287"/>
                <a:gd name="T48" fmla="*/ 0 w 288"/>
                <a:gd name="T49" fmla="*/ 256 h 287"/>
                <a:gd name="T50" fmla="*/ 0 w 288"/>
                <a:gd name="T51" fmla="*/ 287 h 287"/>
                <a:gd name="T52" fmla="*/ 288 w 288"/>
                <a:gd name="T53" fmla="*/ 287 h 287"/>
                <a:gd name="T54" fmla="*/ 288 w 288"/>
                <a:gd name="T55" fmla="*/ 256 h 287"/>
                <a:gd name="T56" fmla="*/ 250 w 288"/>
                <a:gd name="T57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srgbClr val="0066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1105836" y="3735901"/>
            <a:ext cx="815291" cy="81529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420465" y="2912079"/>
            <a:ext cx="815291" cy="81529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96991" y="189439"/>
            <a:ext cx="6551017" cy="646331"/>
            <a:chOff x="360437" y="189434"/>
            <a:chExt cx="6551017" cy="646332"/>
          </a:xfrm>
        </p:grpSpPr>
        <p:sp>
          <p:nvSpPr>
            <p:cNvPr id="40" name="Freeform 514"/>
            <p:cNvSpPr>
              <a:spLocks noEditPoints="1"/>
            </p:cNvSpPr>
            <p:nvPr/>
          </p:nvSpPr>
          <p:spPr bwMode="auto">
            <a:xfrm>
              <a:off x="4536901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9248" y="303833"/>
              <a:ext cx="1872206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Department main work content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437" y="189434"/>
              <a:ext cx="4461695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部门主要工作内容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7"/>
          <p:cNvSpPr/>
          <p:nvPr/>
        </p:nvSpPr>
        <p:spPr>
          <a:xfrm>
            <a:off x="2254576" y="3587307"/>
            <a:ext cx="5141913" cy="1209675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5" name="直接连接符 44"/>
          <p:cNvCxnSpPr>
            <a:endCxn id="44" idx="1"/>
          </p:cNvCxnSpPr>
          <p:nvPr/>
        </p:nvCxnSpPr>
        <p:spPr>
          <a:xfrm>
            <a:off x="4821564" y="2988817"/>
            <a:ext cx="3175" cy="180816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grpSp>
        <p:nvGrpSpPr>
          <p:cNvPr id="46" name="组合 87"/>
          <p:cNvGrpSpPr/>
          <p:nvPr/>
        </p:nvGrpSpPr>
        <p:grpSpPr bwMode="auto">
          <a:xfrm>
            <a:off x="3775397" y="1269554"/>
            <a:ext cx="2084388" cy="2084388"/>
            <a:chOff x="2848131" y="1860029"/>
            <a:chExt cx="3807502" cy="3807502"/>
          </a:xfrm>
        </p:grpSpPr>
        <p:sp>
          <p:nvSpPr>
            <p:cNvPr id="47" name="椭圆 4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87"/>
          <p:cNvGrpSpPr/>
          <p:nvPr/>
        </p:nvGrpSpPr>
        <p:grpSpPr bwMode="auto">
          <a:xfrm>
            <a:off x="1594730" y="2523057"/>
            <a:ext cx="1185004" cy="1185004"/>
            <a:chOff x="2848131" y="1860029"/>
            <a:chExt cx="3807502" cy="3807502"/>
          </a:xfrm>
        </p:grpSpPr>
        <p:sp>
          <p:nvSpPr>
            <p:cNvPr id="50" name="椭圆 49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87"/>
          <p:cNvGrpSpPr/>
          <p:nvPr/>
        </p:nvGrpSpPr>
        <p:grpSpPr bwMode="auto">
          <a:xfrm>
            <a:off x="3027354" y="3892898"/>
            <a:ext cx="1185004" cy="1185004"/>
            <a:chOff x="2848131" y="1860029"/>
            <a:chExt cx="3807502" cy="3807502"/>
          </a:xfrm>
        </p:grpSpPr>
        <p:sp>
          <p:nvSpPr>
            <p:cNvPr id="53" name="椭圆 5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87"/>
          <p:cNvGrpSpPr/>
          <p:nvPr/>
        </p:nvGrpSpPr>
        <p:grpSpPr bwMode="auto">
          <a:xfrm>
            <a:off x="5161483" y="4003642"/>
            <a:ext cx="1185004" cy="1185004"/>
            <a:chOff x="2848131" y="1860029"/>
            <a:chExt cx="3807502" cy="3807502"/>
          </a:xfrm>
        </p:grpSpPr>
        <p:sp>
          <p:nvSpPr>
            <p:cNvPr id="56" name="椭圆 5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8" name="组合 87"/>
          <p:cNvGrpSpPr/>
          <p:nvPr/>
        </p:nvGrpSpPr>
        <p:grpSpPr bwMode="auto">
          <a:xfrm>
            <a:off x="6803983" y="2846616"/>
            <a:ext cx="1185004" cy="1185004"/>
            <a:chOff x="2848131" y="1860029"/>
            <a:chExt cx="3807502" cy="3807502"/>
          </a:xfrm>
        </p:grpSpPr>
        <p:sp>
          <p:nvSpPr>
            <p:cNvPr id="59" name="椭圆 5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文本框 5"/>
          <p:cNvSpPr txBox="1"/>
          <p:nvPr/>
        </p:nvSpPr>
        <p:spPr>
          <a:xfrm>
            <a:off x="4184383" y="1991380"/>
            <a:ext cx="131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36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总部</a:t>
            </a:r>
            <a:endParaRPr lang="zh-CN" altLang="en-US" sz="36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2" name="文本框 5"/>
          <p:cNvSpPr txBox="1"/>
          <p:nvPr/>
        </p:nvSpPr>
        <p:spPr>
          <a:xfrm>
            <a:off x="1544985" y="2896126"/>
            <a:ext cx="131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en-US" altLang="zh-CN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部门</a:t>
            </a:r>
            <a:endParaRPr lang="zh-CN" altLang="en-US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63" name="文本框 5"/>
          <p:cNvSpPr txBox="1"/>
          <p:nvPr/>
        </p:nvSpPr>
        <p:spPr>
          <a:xfrm>
            <a:off x="2963736" y="4293894"/>
            <a:ext cx="131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5"/>
          <p:cNvSpPr txBox="1"/>
          <p:nvPr/>
        </p:nvSpPr>
        <p:spPr>
          <a:xfrm>
            <a:off x="5161486" y="4408293"/>
            <a:ext cx="131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5"/>
          <p:cNvSpPr txBox="1"/>
          <p:nvPr/>
        </p:nvSpPr>
        <p:spPr>
          <a:xfrm>
            <a:off x="6745663" y="3256165"/>
            <a:ext cx="131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73051" y="3933850"/>
            <a:ext cx="2133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点击此处添加部门情况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63827" y="5446017"/>
            <a:ext cx="2133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点击此处添加部门情况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35113" y="5446017"/>
            <a:ext cx="2133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点击此处添加部门情况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6891" y="4246872"/>
            <a:ext cx="2133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点击此处添加部门情况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49913" y="2925738"/>
            <a:ext cx="2133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点击此处添加部门情况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833895" y="2382608"/>
            <a:ext cx="2655625" cy="400110"/>
            <a:chOff x="8497341" y="2382609"/>
            <a:chExt cx="2655625" cy="400111"/>
          </a:xfrm>
        </p:grpSpPr>
        <p:sp>
          <p:nvSpPr>
            <p:cNvPr id="72" name="Freeform 512"/>
            <p:cNvSpPr/>
            <p:nvPr/>
          </p:nvSpPr>
          <p:spPr bwMode="auto">
            <a:xfrm>
              <a:off x="8497341" y="247721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20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40468" y="2382609"/>
              <a:ext cx="2512498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r>
                <a:rPr lang="zh-CN" altLang="en-US" sz="20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各部门内容情况</a:t>
              </a:r>
              <a:endParaRPr lang="zh-CN" altLang="zh-CN" sz="2000" dirty="0">
                <a:solidFill>
                  <a:srgbClr val="0066CC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049913" y="3528804"/>
            <a:ext cx="2133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点击此处添加部门情况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49913" y="4176876"/>
            <a:ext cx="2133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点击此处添加部门情况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工作完成情况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Segoe Print" panose="02000600000000000000" charset="0"/>
                <a:ea typeface="宋体" panose="02010600030101010101" pitchFamily="2" charset="-122"/>
              </a:rPr>
              <a:t>PART 02</a:t>
            </a:r>
            <a:endParaRPr lang="zh-CN" altLang="en-US" sz="4000" dirty="0">
              <a:solidFill>
                <a:srgbClr val="0070C0"/>
              </a:solidFill>
              <a:latin typeface="Segoe Print" panose="0200060000000000000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696987" y="189439"/>
            <a:ext cx="6824826" cy="646331"/>
            <a:chOff x="360437" y="189434"/>
            <a:chExt cx="6824826" cy="646332"/>
          </a:xfrm>
        </p:grpSpPr>
        <p:sp>
          <p:nvSpPr>
            <p:cNvPr id="45" name="Freeform 514"/>
            <p:cNvSpPr>
              <a:spLocks noEditPoints="1"/>
            </p:cNvSpPr>
            <p:nvPr/>
          </p:nvSpPr>
          <p:spPr bwMode="auto">
            <a:xfrm>
              <a:off x="4464893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96941" y="416491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Important issues in 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37" y="189434"/>
              <a:ext cx="428362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r>
                <a:rPr kumimoji="0" lang="zh-CN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年重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要事项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977910" y="2133651"/>
            <a:ext cx="2349967" cy="981109"/>
            <a:chOff x="8641357" y="2133650"/>
            <a:chExt cx="2349967" cy="981110"/>
          </a:xfrm>
        </p:grpSpPr>
        <p:sp>
          <p:nvSpPr>
            <p:cNvPr id="50" name="TextBox 49"/>
            <p:cNvSpPr txBox="1"/>
            <p:nvPr/>
          </p:nvSpPr>
          <p:spPr>
            <a:xfrm>
              <a:off x="8785373" y="2637706"/>
              <a:ext cx="21339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点击此处添加部门情况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84484" y="2133650"/>
              <a:ext cx="2206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重要内容情况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1993131" y="1629598"/>
            <a:ext cx="4145792" cy="4142203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87"/>
          <p:cNvGrpSpPr/>
          <p:nvPr/>
        </p:nvGrpSpPr>
        <p:grpSpPr bwMode="auto">
          <a:xfrm>
            <a:off x="1273051" y="1636841"/>
            <a:ext cx="2529816" cy="2529816"/>
            <a:chOff x="2848131" y="1860029"/>
            <a:chExt cx="3807502" cy="3807502"/>
          </a:xfrm>
        </p:grpSpPr>
        <p:sp>
          <p:nvSpPr>
            <p:cNvPr id="55" name="椭圆 5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87"/>
          <p:cNvGrpSpPr/>
          <p:nvPr/>
        </p:nvGrpSpPr>
        <p:grpSpPr bwMode="auto">
          <a:xfrm>
            <a:off x="4729435" y="1629594"/>
            <a:ext cx="2993204" cy="2993204"/>
            <a:chOff x="2848131" y="1860029"/>
            <a:chExt cx="3807502" cy="3807502"/>
          </a:xfrm>
        </p:grpSpPr>
        <p:sp>
          <p:nvSpPr>
            <p:cNvPr id="58" name="椭圆 5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938028" y="1918029"/>
              <a:ext cx="3627710" cy="362771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87"/>
          <p:cNvGrpSpPr/>
          <p:nvPr/>
        </p:nvGrpSpPr>
        <p:grpSpPr bwMode="auto">
          <a:xfrm>
            <a:off x="3145259" y="4518204"/>
            <a:ext cx="1756440" cy="1756440"/>
            <a:chOff x="2848131" y="1860029"/>
            <a:chExt cx="3807502" cy="3807502"/>
          </a:xfrm>
        </p:grpSpPr>
        <p:sp>
          <p:nvSpPr>
            <p:cNvPr id="61" name="椭圆 6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977910" y="3299280"/>
            <a:ext cx="2349967" cy="981109"/>
            <a:chOff x="8641357" y="2133650"/>
            <a:chExt cx="2349967" cy="981110"/>
          </a:xfrm>
        </p:grpSpPr>
        <p:sp>
          <p:nvSpPr>
            <p:cNvPr id="64" name="TextBox 63"/>
            <p:cNvSpPr txBox="1"/>
            <p:nvPr/>
          </p:nvSpPr>
          <p:spPr>
            <a:xfrm>
              <a:off x="8785373" y="2637706"/>
              <a:ext cx="21339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点击此处添加部门情况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84484" y="2133650"/>
              <a:ext cx="2206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重要内容情况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977910" y="4527054"/>
            <a:ext cx="2349967" cy="981109"/>
            <a:chOff x="8641357" y="2133650"/>
            <a:chExt cx="2349967" cy="981110"/>
          </a:xfrm>
        </p:grpSpPr>
        <p:sp>
          <p:nvSpPr>
            <p:cNvPr id="68" name="TextBox 67"/>
            <p:cNvSpPr txBox="1"/>
            <p:nvPr/>
          </p:nvSpPr>
          <p:spPr>
            <a:xfrm>
              <a:off x="8785373" y="2637706"/>
              <a:ext cx="21339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点击此处添加部门情况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84484" y="2133650"/>
              <a:ext cx="2206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重要内容情况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15390" y="2069479"/>
            <a:ext cx="1845138" cy="1163459"/>
            <a:chOff x="1278840" y="2069476"/>
            <a:chExt cx="1845138" cy="1163458"/>
          </a:xfrm>
        </p:grpSpPr>
        <p:sp>
          <p:nvSpPr>
            <p:cNvPr id="72" name="文本框 5"/>
            <p:cNvSpPr txBox="1"/>
            <p:nvPr/>
          </p:nvSpPr>
          <p:spPr>
            <a:xfrm>
              <a:off x="1278840" y="2709714"/>
              <a:ext cx="1845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标题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1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800597" y="2069476"/>
              <a:ext cx="640238" cy="640238"/>
              <a:chOff x="2922588" y="1254126"/>
              <a:chExt cx="336550" cy="336550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74" name="Freeform 527"/>
              <p:cNvSpPr/>
              <p:nvPr/>
            </p:nvSpPr>
            <p:spPr bwMode="auto">
              <a:xfrm>
                <a:off x="3065463" y="1254126"/>
                <a:ext cx="193675" cy="195263"/>
              </a:xfrm>
              <a:custGeom>
                <a:avLst/>
                <a:gdLst>
                  <a:gd name="T0" fmla="*/ 60 w 122"/>
                  <a:gd name="T1" fmla="*/ 0 h 123"/>
                  <a:gd name="T2" fmla="*/ 0 w 122"/>
                  <a:gd name="T3" fmla="*/ 62 h 123"/>
                  <a:gd name="T4" fmla="*/ 60 w 122"/>
                  <a:gd name="T5" fmla="*/ 123 h 123"/>
                  <a:gd name="T6" fmla="*/ 122 w 122"/>
                  <a:gd name="T7" fmla="*/ 62 h 123"/>
                  <a:gd name="T8" fmla="*/ 6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60" y="0"/>
                    </a:moveTo>
                    <a:lnTo>
                      <a:pt x="0" y="62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Freeform 528"/>
              <p:cNvSpPr>
                <a:spLocks noEditPoints="1"/>
              </p:cNvSpPr>
              <p:nvPr/>
            </p:nvSpPr>
            <p:spPr bwMode="auto">
              <a:xfrm>
                <a:off x="2922588" y="1384301"/>
                <a:ext cx="206375" cy="206375"/>
              </a:xfrm>
              <a:custGeom>
                <a:avLst/>
                <a:gdLst>
                  <a:gd name="T0" fmla="*/ 25 w 178"/>
                  <a:gd name="T1" fmla="*/ 71 h 179"/>
                  <a:gd name="T2" fmla="*/ 0 w 178"/>
                  <a:gd name="T3" fmla="*/ 152 h 179"/>
                  <a:gd name="T4" fmla="*/ 27 w 178"/>
                  <a:gd name="T5" fmla="*/ 179 h 179"/>
                  <a:gd name="T6" fmla="*/ 108 w 178"/>
                  <a:gd name="T7" fmla="*/ 153 h 179"/>
                  <a:gd name="T8" fmla="*/ 178 w 178"/>
                  <a:gd name="T9" fmla="*/ 57 h 179"/>
                  <a:gd name="T10" fmla="*/ 121 w 178"/>
                  <a:gd name="T11" fmla="*/ 0 h 179"/>
                  <a:gd name="T12" fmla="*/ 25 w 178"/>
                  <a:gd name="T13" fmla="*/ 71 h 179"/>
                  <a:gd name="T14" fmla="*/ 81 w 178"/>
                  <a:gd name="T15" fmla="*/ 120 h 179"/>
                  <a:gd name="T16" fmla="*/ 59 w 178"/>
                  <a:gd name="T17" fmla="*/ 120 h 179"/>
                  <a:gd name="T18" fmla="*/ 59 w 178"/>
                  <a:gd name="T19" fmla="*/ 98 h 179"/>
                  <a:gd name="T20" fmla="*/ 81 w 178"/>
                  <a:gd name="T21" fmla="*/ 98 h 179"/>
                  <a:gd name="T22" fmla="*/ 81 w 178"/>
                  <a:gd name="T23" fmla="*/ 12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179">
                    <a:moveTo>
                      <a:pt x="25" y="71"/>
                    </a:moveTo>
                    <a:cubicBezTo>
                      <a:pt x="38" y="88"/>
                      <a:pt x="27" y="122"/>
                      <a:pt x="0" y="152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57" y="152"/>
                      <a:pt x="91" y="141"/>
                      <a:pt x="108" y="153"/>
                    </a:cubicBezTo>
                    <a:cubicBezTo>
                      <a:pt x="178" y="57"/>
                      <a:pt x="178" y="57"/>
                      <a:pt x="178" y="57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25" y="71"/>
                    </a:lnTo>
                    <a:close/>
                    <a:moveTo>
                      <a:pt x="81" y="120"/>
                    </a:moveTo>
                    <a:cubicBezTo>
                      <a:pt x="75" y="126"/>
                      <a:pt x="65" y="126"/>
                      <a:pt x="59" y="120"/>
                    </a:cubicBezTo>
                    <a:cubicBezTo>
                      <a:pt x="53" y="114"/>
                      <a:pt x="53" y="104"/>
                      <a:pt x="59" y="98"/>
                    </a:cubicBezTo>
                    <a:cubicBezTo>
                      <a:pt x="65" y="91"/>
                      <a:pt x="75" y="91"/>
                      <a:pt x="81" y="98"/>
                    </a:cubicBezTo>
                    <a:cubicBezTo>
                      <a:pt x="88" y="104"/>
                      <a:pt x="88" y="114"/>
                      <a:pt x="81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5395940" y="2213493"/>
            <a:ext cx="1845138" cy="1319668"/>
            <a:chOff x="5059390" y="2213492"/>
            <a:chExt cx="1845138" cy="1319668"/>
          </a:xfrm>
        </p:grpSpPr>
        <p:sp>
          <p:nvSpPr>
            <p:cNvPr id="77" name="文本框 5"/>
            <p:cNvSpPr txBox="1"/>
            <p:nvPr/>
          </p:nvSpPr>
          <p:spPr>
            <a:xfrm>
              <a:off x="5059390" y="3009940"/>
              <a:ext cx="1845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5645415" y="2213492"/>
              <a:ext cx="640238" cy="640238"/>
              <a:chOff x="2922588" y="1254126"/>
              <a:chExt cx="336550" cy="336550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79" name="Freeform 527"/>
              <p:cNvSpPr/>
              <p:nvPr/>
            </p:nvSpPr>
            <p:spPr bwMode="auto">
              <a:xfrm>
                <a:off x="3065463" y="1254126"/>
                <a:ext cx="193675" cy="195263"/>
              </a:xfrm>
              <a:custGeom>
                <a:avLst/>
                <a:gdLst>
                  <a:gd name="T0" fmla="*/ 60 w 122"/>
                  <a:gd name="T1" fmla="*/ 0 h 123"/>
                  <a:gd name="T2" fmla="*/ 0 w 122"/>
                  <a:gd name="T3" fmla="*/ 62 h 123"/>
                  <a:gd name="T4" fmla="*/ 60 w 122"/>
                  <a:gd name="T5" fmla="*/ 123 h 123"/>
                  <a:gd name="T6" fmla="*/ 122 w 122"/>
                  <a:gd name="T7" fmla="*/ 62 h 123"/>
                  <a:gd name="T8" fmla="*/ 6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60" y="0"/>
                    </a:moveTo>
                    <a:lnTo>
                      <a:pt x="0" y="62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Freeform 528"/>
              <p:cNvSpPr>
                <a:spLocks noEditPoints="1"/>
              </p:cNvSpPr>
              <p:nvPr/>
            </p:nvSpPr>
            <p:spPr bwMode="auto">
              <a:xfrm>
                <a:off x="2922588" y="1384301"/>
                <a:ext cx="206375" cy="206375"/>
              </a:xfrm>
              <a:custGeom>
                <a:avLst/>
                <a:gdLst>
                  <a:gd name="T0" fmla="*/ 25 w 178"/>
                  <a:gd name="T1" fmla="*/ 71 h 179"/>
                  <a:gd name="T2" fmla="*/ 0 w 178"/>
                  <a:gd name="T3" fmla="*/ 152 h 179"/>
                  <a:gd name="T4" fmla="*/ 27 w 178"/>
                  <a:gd name="T5" fmla="*/ 179 h 179"/>
                  <a:gd name="T6" fmla="*/ 108 w 178"/>
                  <a:gd name="T7" fmla="*/ 153 h 179"/>
                  <a:gd name="T8" fmla="*/ 178 w 178"/>
                  <a:gd name="T9" fmla="*/ 57 h 179"/>
                  <a:gd name="T10" fmla="*/ 121 w 178"/>
                  <a:gd name="T11" fmla="*/ 0 h 179"/>
                  <a:gd name="T12" fmla="*/ 25 w 178"/>
                  <a:gd name="T13" fmla="*/ 71 h 179"/>
                  <a:gd name="T14" fmla="*/ 81 w 178"/>
                  <a:gd name="T15" fmla="*/ 120 h 179"/>
                  <a:gd name="T16" fmla="*/ 59 w 178"/>
                  <a:gd name="T17" fmla="*/ 120 h 179"/>
                  <a:gd name="T18" fmla="*/ 59 w 178"/>
                  <a:gd name="T19" fmla="*/ 98 h 179"/>
                  <a:gd name="T20" fmla="*/ 81 w 178"/>
                  <a:gd name="T21" fmla="*/ 98 h 179"/>
                  <a:gd name="T22" fmla="*/ 81 w 178"/>
                  <a:gd name="T23" fmla="*/ 12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179">
                    <a:moveTo>
                      <a:pt x="25" y="71"/>
                    </a:moveTo>
                    <a:cubicBezTo>
                      <a:pt x="38" y="88"/>
                      <a:pt x="27" y="122"/>
                      <a:pt x="0" y="152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57" y="152"/>
                      <a:pt x="91" y="141"/>
                      <a:pt x="108" y="153"/>
                    </a:cubicBezTo>
                    <a:cubicBezTo>
                      <a:pt x="178" y="57"/>
                      <a:pt x="178" y="57"/>
                      <a:pt x="178" y="57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25" y="71"/>
                    </a:lnTo>
                    <a:close/>
                    <a:moveTo>
                      <a:pt x="81" y="120"/>
                    </a:moveTo>
                    <a:cubicBezTo>
                      <a:pt x="75" y="126"/>
                      <a:pt x="65" y="126"/>
                      <a:pt x="59" y="120"/>
                    </a:cubicBezTo>
                    <a:cubicBezTo>
                      <a:pt x="53" y="114"/>
                      <a:pt x="53" y="104"/>
                      <a:pt x="59" y="98"/>
                    </a:cubicBezTo>
                    <a:cubicBezTo>
                      <a:pt x="65" y="91"/>
                      <a:pt x="75" y="91"/>
                      <a:pt x="81" y="98"/>
                    </a:cubicBezTo>
                    <a:cubicBezTo>
                      <a:pt x="88" y="104"/>
                      <a:pt x="88" y="114"/>
                      <a:pt x="81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3172329" y="4812654"/>
            <a:ext cx="1845138" cy="1065415"/>
            <a:chOff x="2835779" y="4812651"/>
            <a:chExt cx="1845138" cy="1065415"/>
          </a:xfrm>
        </p:grpSpPr>
        <p:sp>
          <p:nvSpPr>
            <p:cNvPr id="82" name="文本框 5"/>
            <p:cNvSpPr txBox="1"/>
            <p:nvPr/>
          </p:nvSpPr>
          <p:spPr>
            <a:xfrm>
              <a:off x="2835779" y="5354846"/>
              <a:ext cx="1845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标题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3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400851" y="4812651"/>
              <a:ext cx="538577" cy="538577"/>
              <a:chOff x="2922588" y="1254126"/>
              <a:chExt cx="336550" cy="336550"/>
            </a:xfrm>
            <a:solidFill>
              <a:sysClr val="window" lastClr="FFFFFF">
                <a:lumMod val="65000"/>
              </a:sysClr>
            </a:solidFill>
          </p:grpSpPr>
          <p:sp>
            <p:nvSpPr>
              <p:cNvPr id="84" name="Freeform 527"/>
              <p:cNvSpPr/>
              <p:nvPr/>
            </p:nvSpPr>
            <p:spPr bwMode="auto">
              <a:xfrm>
                <a:off x="3065463" y="1254126"/>
                <a:ext cx="193675" cy="195263"/>
              </a:xfrm>
              <a:custGeom>
                <a:avLst/>
                <a:gdLst>
                  <a:gd name="T0" fmla="*/ 60 w 122"/>
                  <a:gd name="T1" fmla="*/ 0 h 123"/>
                  <a:gd name="T2" fmla="*/ 0 w 122"/>
                  <a:gd name="T3" fmla="*/ 62 h 123"/>
                  <a:gd name="T4" fmla="*/ 60 w 122"/>
                  <a:gd name="T5" fmla="*/ 123 h 123"/>
                  <a:gd name="T6" fmla="*/ 122 w 122"/>
                  <a:gd name="T7" fmla="*/ 62 h 123"/>
                  <a:gd name="T8" fmla="*/ 6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60" y="0"/>
                    </a:moveTo>
                    <a:lnTo>
                      <a:pt x="0" y="62"/>
                    </a:lnTo>
                    <a:lnTo>
                      <a:pt x="60" y="123"/>
                    </a:lnTo>
                    <a:lnTo>
                      <a:pt x="122" y="6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Freeform 528"/>
              <p:cNvSpPr>
                <a:spLocks noEditPoints="1"/>
              </p:cNvSpPr>
              <p:nvPr/>
            </p:nvSpPr>
            <p:spPr bwMode="auto">
              <a:xfrm>
                <a:off x="2922588" y="1384301"/>
                <a:ext cx="206375" cy="206375"/>
              </a:xfrm>
              <a:custGeom>
                <a:avLst/>
                <a:gdLst>
                  <a:gd name="T0" fmla="*/ 25 w 178"/>
                  <a:gd name="T1" fmla="*/ 71 h 179"/>
                  <a:gd name="T2" fmla="*/ 0 w 178"/>
                  <a:gd name="T3" fmla="*/ 152 h 179"/>
                  <a:gd name="T4" fmla="*/ 27 w 178"/>
                  <a:gd name="T5" fmla="*/ 179 h 179"/>
                  <a:gd name="T6" fmla="*/ 108 w 178"/>
                  <a:gd name="T7" fmla="*/ 153 h 179"/>
                  <a:gd name="T8" fmla="*/ 178 w 178"/>
                  <a:gd name="T9" fmla="*/ 57 h 179"/>
                  <a:gd name="T10" fmla="*/ 121 w 178"/>
                  <a:gd name="T11" fmla="*/ 0 h 179"/>
                  <a:gd name="T12" fmla="*/ 25 w 178"/>
                  <a:gd name="T13" fmla="*/ 71 h 179"/>
                  <a:gd name="T14" fmla="*/ 81 w 178"/>
                  <a:gd name="T15" fmla="*/ 120 h 179"/>
                  <a:gd name="T16" fmla="*/ 59 w 178"/>
                  <a:gd name="T17" fmla="*/ 120 h 179"/>
                  <a:gd name="T18" fmla="*/ 59 w 178"/>
                  <a:gd name="T19" fmla="*/ 98 h 179"/>
                  <a:gd name="T20" fmla="*/ 81 w 178"/>
                  <a:gd name="T21" fmla="*/ 98 h 179"/>
                  <a:gd name="T22" fmla="*/ 81 w 178"/>
                  <a:gd name="T23" fmla="*/ 12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179">
                    <a:moveTo>
                      <a:pt x="25" y="71"/>
                    </a:moveTo>
                    <a:cubicBezTo>
                      <a:pt x="38" y="88"/>
                      <a:pt x="27" y="122"/>
                      <a:pt x="0" y="152"/>
                    </a:cubicBezTo>
                    <a:cubicBezTo>
                      <a:pt x="27" y="179"/>
                      <a:pt x="27" y="179"/>
                      <a:pt x="27" y="179"/>
                    </a:cubicBezTo>
                    <a:cubicBezTo>
                      <a:pt x="57" y="152"/>
                      <a:pt x="91" y="141"/>
                      <a:pt x="108" y="153"/>
                    </a:cubicBezTo>
                    <a:cubicBezTo>
                      <a:pt x="178" y="57"/>
                      <a:pt x="178" y="57"/>
                      <a:pt x="178" y="57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25" y="71"/>
                    </a:lnTo>
                    <a:close/>
                    <a:moveTo>
                      <a:pt x="81" y="120"/>
                    </a:moveTo>
                    <a:cubicBezTo>
                      <a:pt x="75" y="126"/>
                      <a:pt x="65" y="126"/>
                      <a:pt x="59" y="120"/>
                    </a:cubicBezTo>
                    <a:cubicBezTo>
                      <a:pt x="53" y="114"/>
                      <a:pt x="53" y="104"/>
                      <a:pt x="59" y="98"/>
                    </a:cubicBezTo>
                    <a:cubicBezTo>
                      <a:pt x="65" y="91"/>
                      <a:pt x="75" y="91"/>
                      <a:pt x="81" y="98"/>
                    </a:cubicBezTo>
                    <a:cubicBezTo>
                      <a:pt x="88" y="104"/>
                      <a:pt x="88" y="114"/>
                      <a:pt x="81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96988" y="189439"/>
            <a:ext cx="7544906" cy="646331"/>
            <a:chOff x="360437" y="189434"/>
            <a:chExt cx="7544906" cy="646332"/>
          </a:xfrm>
        </p:grpSpPr>
        <p:sp>
          <p:nvSpPr>
            <p:cNvPr id="26" name="Freeform 514"/>
            <p:cNvSpPr>
              <a:spLocks noEditPoints="1"/>
            </p:cNvSpPr>
            <p:nvPr/>
          </p:nvSpPr>
          <p:spPr bwMode="auto">
            <a:xfrm>
              <a:off x="5130606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7021" y="416491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overall work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437" y="189434"/>
              <a:ext cx="4968554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r>
                <a:rPr kumimoji="0" lang="zh-CN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kumimoji="0" lang="zh-CN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整</a:t>
              </a: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体工作情况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57028" y="1742208"/>
            <a:ext cx="10060514" cy="2484943"/>
            <a:chOff x="720478" y="1742204"/>
            <a:chExt cx="10060514" cy="2484943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7665721" y="1942808"/>
              <a:ext cx="3102576" cy="20683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  <a:headEnd/>
              <a:tailEnd/>
            </a:ln>
            <a:effectLst/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734416" y="1928035"/>
              <a:ext cx="3143526" cy="20979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  <a:headEnd/>
              <a:tailEnd/>
            </a:ln>
            <a:effectLst/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4139215" y="1889913"/>
              <a:ext cx="3259631" cy="21741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  <a:headEnd/>
              <a:tailEnd/>
            </a:ln>
            <a:effectLst/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4" name="矩形 33"/>
            <p:cNvSpPr/>
            <p:nvPr/>
          </p:nvSpPr>
          <p:spPr>
            <a:xfrm rot="16200000" flipH="1">
              <a:off x="5669205" y="-3206523"/>
              <a:ext cx="163059" cy="10060514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190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6200000" flipH="1">
              <a:off x="5669205" y="-884639"/>
              <a:ext cx="163059" cy="10060514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190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56878" y="4581922"/>
            <a:ext cx="2620431" cy="1109350"/>
            <a:chOff x="8641357" y="2133650"/>
            <a:chExt cx="2620431" cy="1109350"/>
          </a:xfrm>
        </p:grpSpPr>
        <p:sp>
          <p:nvSpPr>
            <p:cNvPr id="37" name="TextBox 36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点击此处添加部门情况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工作情况内容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68405" y="4581922"/>
            <a:ext cx="2620431" cy="1109350"/>
            <a:chOff x="8641357" y="2133650"/>
            <a:chExt cx="2620431" cy="1109350"/>
          </a:xfrm>
        </p:grpSpPr>
        <p:sp>
          <p:nvSpPr>
            <p:cNvPr id="41" name="TextBox 40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点击此处添加部门情况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工作情况内容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996044" y="4581922"/>
            <a:ext cx="2620431" cy="1109350"/>
            <a:chOff x="8641357" y="2133650"/>
            <a:chExt cx="2620431" cy="1109350"/>
          </a:xfrm>
        </p:grpSpPr>
        <p:sp>
          <p:nvSpPr>
            <p:cNvPr id="45" name="TextBox 44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点击此处添加部门情况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工作情况内容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24983" y="189439"/>
            <a:ext cx="6751111" cy="646331"/>
            <a:chOff x="288429" y="189434"/>
            <a:chExt cx="6751111" cy="646332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4608909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95324" y="340291"/>
              <a:ext cx="1944216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To complete the project in 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8429" y="189434"/>
              <a:ext cx="4521573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r>
                <a:rPr kumimoji="0" lang="zh-CN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年完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成项目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58087" y="3645823"/>
            <a:ext cx="1715167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项目情况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201047" y="1629598"/>
            <a:ext cx="10108663" cy="561975"/>
          </a:xfrm>
          <a:custGeom>
            <a:avLst/>
            <a:gdLst>
              <a:gd name="connsiteX0" fmla="*/ 5392799 w 10785598"/>
              <a:gd name="connsiteY0" fmla="*/ 0 h 599608"/>
              <a:gd name="connsiteX1" fmla="*/ 5783856 w 10785598"/>
              <a:gd name="connsiteY1" fmla="*/ 422028 h 599608"/>
              <a:gd name="connsiteX2" fmla="*/ 7247026 w 10785598"/>
              <a:gd name="connsiteY2" fmla="*/ 430641 h 599608"/>
              <a:gd name="connsiteX3" fmla="*/ 10676039 w 10785598"/>
              <a:gd name="connsiteY3" fmla="*/ 563357 h 599608"/>
              <a:gd name="connsiteX4" fmla="*/ 10785598 w 10785598"/>
              <a:gd name="connsiteY4" fmla="*/ 599608 h 599608"/>
              <a:gd name="connsiteX5" fmla="*/ 0 w 10785598"/>
              <a:gd name="connsiteY5" fmla="*/ 599608 h 599608"/>
              <a:gd name="connsiteX6" fmla="*/ 109559 w 10785598"/>
              <a:gd name="connsiteY6" fmla="*/ 563357 h 599608"/>
              <a:gd name="connsiteX7" fmla="*/ 3538573 w 10785598"/>
              <a:gd name="connsiteY7" fmla="*/ 430641 h 599608"/>
              <a:gd name="connsiteX8" fmla="*/ 5001742 w 10785598"/>
              <a:gd name="connsiteY8" fmla="*/ 422028 h 59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5598" h="599608">
                <a:moveTo>
                  <a:pt x="5392799" y="0"/>
                </a:moveTo>
                <a:lnTo>
                  <a:pt x="5783856" y="422028"/>
                </a:lnTo>
                <a:lnTo>
                  <a:pt x="7247026" y="430641"/>
                </a:lnTo>
                <a:cubicBezTo>
                  <a:pt x="8981558" y="451826"/>
                  <a:pt x="10298895" y="501879"/>
                  <a:pt x="10676039" y="563357"/>
                </a:cubicBezTo>
                <a:lnTo>
                  <a:pt x="10785598" y="599608"/>
                </a:lnTo>
                <a:lnTo>
                  <a:pt x="0" y="599608"/>
                </a:lnTo>
                <a:lnTo>
                  <a:pt x="109559" y="563357"/>
                </a:lnTo>
                <a:cubicBezTo>
                  <a:pt x="486703" y="501879"/>
                  <a:pt x="1804041" y="451826"/>
                  <a:pt x="3538573" y="430641"/>
                </a:cubicBezTo>
                <a:lnTo>
                  <a:pt x="5001742" y="42202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127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19766" y="2195879"/>
            <a:ext cx="1840463" cy="3215041"/>
            <a:chOff x="883213" y="2195876"/>
            <a:chExt cx="1840463" cy="3215041"/>
          </a:xfrm>
        </p:grpSpPr>
        <p:sp>
          <p:nvSpPr>
            <p:cNvPr id="41" name="圆角矩形 40"/>
            <p:cNvSpPr/>
            <p:nvPr/>
          </p:nvSpPr>
          <p:spPr>
            <a:xfrm>
              <a:off x="883213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flipV="1">
              <a:off x="883213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84552" y="2195879"/>
            <a:ext cx="1840463" cy="3215041"/>
            <a:chOff x="2947998" y="2195876"/>
            <a:chExt cx="1840463" cy="3215041"/>
          </a:xfrm>
        </p:grpSpPr>
        <p:sp>
          <p:nvSpPr>
            <p:cNvPr id="44" name="圆角矩形 43"/>
            <p:cNvSpPr/>
            <p:nvPr/>
          </p:nvSpPr>
          <p:spPr>
            <a:xfrm>
              <a:off x="2947998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flipV="1">
              <a:off x="2947998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349337" y="2195879"/>
            <a:ext cx="1840463" cy="3215041"/>
            <a:chOff x="5012783" y="2195876"/>
            <a:chExt cx="1840463" cy="3215041"/>
          </a:xfrm>
        </p:grpSpPr>
        <p:sp>
          <p:nvSpPr>
            <p:cNvPr id="47" name="圆角矩形 46"/>
            <p:cNvSpPr/>
            <p:nvPr/>
          </p:nvSpPr>
          <p:spPr>
            <a:xfrm>
              <a:off x="5012783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 flipV="1">
              <a:off x="5012783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14121" y="2195879"/>
            <a:ext cx="1840463" cy="3215041"/>
            <a:chOff x="7077568" y="2195876"/>
            <a:chExt cx="1840463" cy="3215041"/>
          </a:xfrm>
        </p:grpSpPr>
        <p:sp>
          <p:nvSpPr>
            <p:cNvPr id="50" name="圆角矩形 49"/>
            <p:cNvSpPr/>
            <p:nvPr/>
          </p:nvSpPr>
          <p:spPr>
            <a:xfrm>
              <a:off x="7077568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flipV="1">
              <a:off x="7077568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478904" y="2195879"/>
            <a:ext cx="1840463" cy="3215041"/>
            <a:chOff x="9142351" y="2195876"/>
            <a:chExt cx="1840463" cy="3215041"/>
          </a:xfrm>
        </p:grpSpPr>
        <p:sp>
          <p:nvSpPr>
            <p:cNvPr id="53" name="圆角矩形 52"/>
            <p:cNvSpPr/>
            <p:nvPr/>
          </p:nvSpPr>
          <p:spPr>
            <a:xfrm>
              <a:off x="9142351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 flipV="1">
              <a:off x="9142351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273051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项目标题</a:t>
            </a:r>
            <a:r>
              <a:rPr lang="en-US" altLang="zh-CN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01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3323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项目标题</a:t>
            </a:r>
            <a:r>
              <a:rPr lang="en-US" altLang="zh-CN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02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4090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项目标题</a:t>
            </a:r>
            <a:r>
              <a:rPr lang="en-US" altLang="zh-CN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03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46440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项目标题</a:t>
            </a:r>
            <a:r>
              <a:rPr lang="en-US" altLang="zh-CN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04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26134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项目标题</a:t>
            </a:r>
            <a:r>
              <a:rPr lang="en-US" altLang="zh-CN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05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2357" y="3645823"/>
            <a:ext cx="1715167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项目情况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0841" y="3645823"/>
            <a:ext cx="1715167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项目情况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04912" y="3645823"/>
            <a:ext cx="1715167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项目情况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541551" y="3645823"/>
            <a:ext cx="1715167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项目情况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项目成果展示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Segoe Print" panose="02000600000000000000" charset="0"/>
                <a:ea typeface="宋体" panose="02010600030101010101" pitchFamily="2" charset="-122"/>
              </a:rPr>
              <a:t>PART 03</a:t>
            </a:r>
            <a:endParaRPr lang="zh-CN" altLang="en-US" sz="4000" dirty="0">
              <a:solidFill>
                <a:srgbClr val="0070C0"/>
              </a:solidFill>
              <a:latin typeface="Segoe Print" panose="0200060000000000000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96987" y="189439"/>
            <a:ext cx="6464786" cy="646331"/>
            <a:chOff x="360437" y="189434"/>
            <a:chExt cx="6464786" cy="646332"/>
          </a:xfrm>
        </p:grpSpPr>
        <p:grpSp>
          <p:nvGrpSpPr>
            <p:cNvPr id="40" name="组合 39"/>
            <p:cNvGrpSpPr/>
            <p:nvPr/>
          </p:nvGrpSpPr>
          <p:grpSpPr>
            <a:xfrm>
              <a:off x="4104853" y="303833"/>
              <a:ext cx="2720370" cy="461666"/>
              <a:chOff x="4104853" y="303833"/>
              <a:chExt cx="2720370" cy="461666"/>
            </a:xfrm>
          </p:grpSpPr>
          <p:sp>
            <p:nvSpPr>
              <p:cNvPr id="42" name="Freeform 514"/>
              <p:cNvSpPr>
                <a:spLocks noEditPoints="1"/>
              </p:cNvSpPr>
              <p:nvPr/>
            </p:nvSpPr>
            <p:spPr bwMode="auto">
              <a:xfrm>
                <a:off x="4104853" y="368645"/>
                <a:ext cx="358333" cy="360040"/>
              </a:xfrm>
              <a:custGeom>
                <a:avLst/>
                <a:gdLst>
                  <a:gd name="T0" fmla="*/ 144 w 288"/>
                  <a:gd name="T1" fmla="*/ 0 h 289"/>
                  <a:gd name="T2" fmla="*/ 0 w 288"/>
                  <a:gd name="T3" fmla="*/ 145 h 289"/>
                  <a:gd name="T4" fmla="*/ 144 w 288"/>
                  <a:gd name="T5" fmla="*/ 289 h 289"/>
                  <a:gd name="T6" fmla="*/ 288 w 288"/>
                  <a:gd name="T7" fmla="*/ 145 h 289"/>
                  <a:gd name="T8" fmla="*/ 144 w 288"/>
                  <a:gd name="T9" fmla="*/ 0 h 289"/>
                  <a:gd name="T10" fmla="*/ 208 w 288"/>
                  <a:gd name="T11" fmla="*/ 148 h 289"/>
                  <a:gd name="T12" fmla="*/ 117 w 288"/>
                  <a:gd name="T13" fmla="*/ 239 h 289"/>
                  <a:gd name="T14" fmla="*/ 114 w 288"/>
                  <a:gd name="T15" fmla="*/ 240 h 289"/>
                  <a:gd name="T16" fmla="*/ 111 w 288"/>
                  <a:gd name="T17" fmla="*/ 239 h 289"/>
                  <a:gd name="T18" fmla="*/ 111 w 288"/>
                  <a:gd name="T19" fmla="*/ 239 h 289"/>
                  <a:gd name="T20" fmla="*/ 110 w 288"/>
                  <a:gd name="T21" fmla="*/ 236 h 289"/>
                  <a:gd name="T22" fmla="*/ 110 w 288"/>
                  <a:gd name="T23" fmla="*/ 192 h 289"/>
                  <a:gd name="T24" fmla="*/ 111 w 288"/>
                  <a:gd name="T25" fmla="*/ 189 h 289"/>
                  <a:gd name="T26" fmla="*/ 155 w 288"/>
                  <a:gd name="T27" fmla="*/ 145 h 289"/>
                  <a:gd name="T28" fmla="*/ 111 w 288"/>
                  <a:gd name="T29" fmla="*/ 101 h 289"/>
                  <a:gd name="T30" fmla="*/ 110 w 288"/>
                  <a:gd name="T31" fmla="*/ 98 h 289"/>
                  <a:gd name="T32" fmla="*/ 110 w 288"/>
                  <a:gd name="T33" fmla="*/ 54 h 289"/>
                  <a:gd name="T34" fmla="*/ 111 w 288"/>
                  <a:gd name="T35" fmla="*/ 51 h 289"/>
                  <a:gd name="T36" fmla="*/ 111 w 288"/>
                  <a:gd name="T37" fmla="*/ 51 h 289"/>
                  <a:gd name="T38" fmla="*/ 117 w 288"/>
                  <a:gd name="T39" fmla="*/ 51 h 289"/>
                  <a:gd name="T40" fmla="*/ 208 w 288"/>
                  <a:gd name="T41" fmla="*/ 142 h 289"/>
                  <a:gd name="T42" fmla="*/ 209 w 288"/>
                  <a:gd name="T43" fmla="*/ 145 h 289"/>
                  <a:gd name="T44" fmla="*/ 208 w 288"/>
                  <a:gd name="T45" fmla="*/ 14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8" h="289">
                    <a:moveTo>
                      <a:pt x="144" y="0"/>
                    </a:moveTo>
                    <a:cubicBezTo>
                      <a:pt x="64" y="0"/>
                      <a:pt x="0" y="65"/>
                      <a:pt x="0" y="145"/>
                    </a:cubicBezTo>
                    <a:cubicBezTo>
                      <a:pt x="0" y="224"/>
                      <a:pt x="64" y="289"/>
                      <a:pt x="144" y="289"/>
                    </a:cubicBezTo>
                    <a:cubicBezTo>
                      <a:pt x="224" y="289"/>
                      <a:pt x="288" y="224"/>
                      <a:pt x="288" y="145"/>
                    </a:cubicBezTo>
                    <a:cubicBezTo>
                      <a:pt x="288" y="65"/>
                      <a:pt x="224" y="0"/>
                      <a:pt x="144" y="0"/>
                    </a:cubicBezTo>
                    <a:close/>
                    <a:moveTo>
                      <a:pt x="208" y="148"/>
                    </a:move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5" y="240"/>
                      <a:pt x="114" y="240"/>
                    </a:cubicBezTo>
                    <a:cubicBezTo>
                      <a:pt x="113" y="240"/>
                      <a:pt x="112" y="240"/>
                      <a:pt x="111" y="239"/>
                    </a:cubicBezTo>
                    <a:cubicBezTo>
                      <a:pt x="111" y="239"/>
                      <a:pt x="111" y="239"/>
                      <a:pt x="111" y="239"/>
                    </a:cubicBezTo>
                    <a:cubicBezTo>
                      <a:pt x="110" y="238"/>
                      <a:pt x="110" y="237"/>
                      <a:pt x="110" y="236"/>
                    </a:cubicBezTo>
                    <a:cubicBezTo>
                      <a:pt x="110" y="192"/>
                      <a:pt x="110" y="192"/>
                      <a:pt x="110" y="192"/>
                    </a:cubicBezTo>
                    <a:cubicBezTo>
                      <a:pt x="110" y="191"/>
                      <a:pt x="110" y="190"/>
                      <a:pt x="111" y="189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11" y="101"/>
                      <a:pt x="111" y="101"/>
                      <a:pt x="111" y="101"/>
                    </a:cubicBezTo>
                    <a:cubicBezTo>
                      <a:pt x="110" y="100"/>
                      <a:pt x="110" y="99"/>
                      <a:pt x="110" y="98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3"/>
                      <a:pt x="110" y="52"/>
                      <a:pt x="111" y="51"/>
                    </a:cubicBezTo>
                    <a:cubicBezTo>
                      <a:pt x="111" y="51"/>
                      <a:pt x="111" y="51"/>
                      <a:pt x="111" y="51"/>
                    </a:cubicBezTo>
                    <a:cubicBezTo>
                      <a:pt x="113" y="49"/>
                      <a:pt x="115" y="49"/>
                      <a:pt x="117" y="51"/>
                    </a:cubicBezTo>
                    <a:cubicBezTo>
                      <a:pt x="208" y="142"/>
                      <a:pt x="208" y="142"/>
                      <a:pt x="208" y="142"/>
                    </a:cubicBezTo>
                    <a:cubicBezTo>
                      <a:pt x="209" y="143"/>
                      <a:pt x="209" y="144"/>
                      <a:pt x="209" y="145"/>
                    </a:cubicBezTo>
                    <a:cubicBezTo>
                      <a:pt x="209" y="146"/>
                      <a:pt x="209" y="147"/>
                      <a:pt x="208" y="14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536901" y="303833"/>
                <a:ext cx="2288322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core competitiveness analysis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60437" y="189434"/>
              <a:ext cx="391543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核心竞争力分析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15398" y="3645818"/>
            <a:ext cx="2620431" cy="1109350"/>
            <a:chOff x="8641357" y="2133650"/>
            <a:chExt cx="2620431" cy="1109350"/>
          </a:xfrm>
        </p:grpSpPr>
        <p:sp>
          <p:nvSpPr>
            <p:cNvPr id="46" name="TextBox 45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809555" y="1163483"/>
            <a:ext cx="2970922" cy="2970922"/>
            <a:chOff x="3482674" y="1701602"/>
            <a:chExt cx="1990331" cy="1990331"/>
          </a:xfrm>
        </p:grpSpPr>
        <p:sp>
          <p:nvSpPr>
            <p:cNvPr id="50" name="椭圆 49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169596" y="1989637"/>
            <a:ext cx="227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成效团队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15398" y="4869954"/>
            <a:ext cx="2620431" cy="1109350"/>
            <a:chOff x="8641357" y="2133650"/>
            <a:chExt cx="2620431" cy="1109350"/>
          </a:xfrm>
        </p:grpSpPr>
        <p:sp>
          <p:nvSpPr>
            <p:cNvPr id="54" name="TextBox 53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flipH="1" flipV="1">
            <a:off x="4873451" y="3332180"/>
            <a:ext cx="1440162" cy="139591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58" name="直接连接符 57"/>
          <p:cNvCxnSpPr/>
          <p:nvPr/>
        </p:nvCxnSpPr>
        <p:spPr>
          <a:xfrm flipH="1" flipV="1">
            <a:off x="2226382" y="2687569"/>
            <a:ext cx="1798210" cy="25800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59" name="组合 58"/>
          <p:cNvGrpSpPr/>
          <p:nvPr/>
        </p:nvGrpSpPr>
        <p:grpSpPr>
          <a:xfrm>
            <a:off x="5901067" y="4266385"/>
            <a:ext cx="1971725" cy="1971725"/>
            <a:chOff x="3482674" y="1701602"/>
            <a:chExt cx="1990331" cy="1990331"/>
          </a:xfrm>
        </p:grpSpPr>
        <p:sp>
          <p:nvSpPr>
            <p:cNvPr id="60" name="椭圆 59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529668" y="1731922"/>
              <a:ext cx="1896348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025579" y="4673769"/>
            <a:ext cx="1798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完善的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售后服务</a:t>
            </a:r>
            <a:endParaRPr kumimoji="0" lang="zh-CN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646720" y="4117684"/>
            <a:ext cx="1796741" cy="90302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1705102" y="2277669"/>
            <a:ext cx="819799" cy="819799"/>
            <a:chOff x="3482674" y="1701602"/>
            <a:chExt cx="1990331" cy="1990331"/>
          </a:xfrm>
        </p:grpSpPr>
        <p:sp>
          <p:nvSpPr>
            <p:cNvPr id="65" name="椭圆 64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3529668" y="1731922"/>
              <a:ext cx="1896348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854903" y="2196749"/>
            <a:ext cx="1850745" cy="1850745"/>
            <a:chOff x="3482674" y="1701602"/>
            <a:chExt cx="1990331" cy="1990331"/>
          </a:xfrm>
        </p:grpSpPr>
        <p:sp>
          <p:nvSpPr>
            <p:cNvPr id="68" name="椭圆 67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024596" y="2653117"/>
            <a:ext cx="16409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独特的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专利技术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>
            <a:stCxn id="75" idx="1"/>
          </p:cNvCxnSpPr>
          <p:nvPr/>
        </p:nvCxnSpPr>
        <p:spPr>
          <a:xfrm flipH="1" flipV="1">
            <a:off x="8664274" y="3141103"/>
            <a:ext cx="779186" cy="38216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72" name="组合 71"/>
          <p:cNvGrpSpPr/>
          <p:nvPr/>
        </p:nvGrpSpPr>
        <p:grpSpPr>
          <a:xfrm>
            <a:off x="9049918" y="2421685"/>
            <a:ext cx="2376265" cy="2376265"/>
            <a:chOff x="3482674" y="1701602"/>
            <a:chExt cx="1990331" cy="1990331"/>
          </a:xfrm>
        </p:grpSpPr>
        <p:sp>
          <p:nvSpPr>
            <p:cNvPr id="73" name="椭圆 72"/>
            <p:cNvSpPr/>
            <p:nvPr/>
          </p:nvSpPr>
          <p:spPr bwMode="auto">
            <a:xfrm>
              <a:off x="3482674" y="1701602"/>
              <a:ext cx="1990331" cy="199033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3529667" y="1731921"/>
              <a:ext cx="1896347" cy="1896347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443461" y="3015434"/>
            <a:ext cx="1748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过硬的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产品质量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2" grpId="0"/>
      <p:bldP spid="70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604492" y="3739017"/>
            <a:ext cx="4859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230">
              <a:lnSpc>
                <a:spcPct val="150000"/>
              </a:lnSpc>
            </a:pPr>
            <a:r>
              <a:rPr lang="zh-CN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回首过去，激情满怀，展望未来，任重道远。站在新的历史起点上，我们必须清醒地看到前进中的困难与挑战，正视自身存在的差距与不足，以更加坚定的信念、更加饱满的热情、更加务实的作风、更加强大的合力，共同谱写公司发展的新篇章，为集团公司油气主业发展提供强有力的金融服务与支持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defTabSz="951230"/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35762" y="477466"/>
            <a:ext cx="1259132" cy="1688238"/>
            <a:chOff x="1543170" y="1573207"/>
            <a:chExt cx="2112452" cy="2705032"/>
          </a:xfrm>
        </p:grpSpPr>
        <p:sp>
          <p:nvSpPr>
            <p:cNvPr id="16" name="任意多边形 15"/>
            <p:cNvSpPr/>
            <p:nvPr/>
          </p:nvSpPr>
          <p:spPr>
            <a:xfrm>
              <a:off x="1543170" y="1573207"/>
              <a:ext cx="2112452" cy="2161976"/>
            </a:xfrm>
            <a:custGeom>
              <a:avLst/>
              <a:gdLst>
                <a:gd name="connsiteX0" fmla="*/ 810262 w 1773141"/>
                <a:gd name="connsiteY0" fmla="*/ 1611 h 1814710"/>
                <a:gd name="connsiteX1" fmla="*/ 1585932 w 1773141"/>
                <a:gd name="connsiteY1" fmla="*/ 355924 h 1814710"/>
                <a:gd name="connsiteX2" fmla="*/ 1417218 w 1773141"/>
                <a:gd name="connsiteY2" fmla="*/ 1628933 h 1814710"/>
                <a:gd name="connsiteX3" fmla="*/ 904488 w 1773141"/>
                <a:gd name="connsiteY3" fmla="*/ 1814710 h 1814710"/>
                <a:gd name="connsiteX4" fmla="*/ 0 w 1773141"/>
                <a:gd name="connsiteY4" fmla="*/ 633846 h 1814710"/>
                <a:gd name="connsiteX5" fmla="*/ 312924 w 1773141"/>
                <a:gd name="connsiteY5" fmla="*/ 187210 h 1814710"/>
                <a:gd name="connsiteX6" fmla="*/ 810262 w 1773141"/>
                <a:gd name="connsiteY6" fmla="*/ 1611 h 18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141" h="1814710">
                  <a:moveTo>
                    <a:pt x="810262" y="1611"/>
                  </a:moveTo>
                  <a:cubicBezTo>
                    <a:pt x="1101237" y="-15717"/>
                    <a:pt x="1395343" y="107099"/>
                    <a:pt x="1585932" y="355924"/>
                  </a:cubicBezTo>
                  <a:cubicBezTo>
                    <a:pt x="1890875" y="754045"/>
                    <a:pt x="1815339" y="1323990"/>
                    <a:pt x="1417218" y="1628933"/>
                  </a:cubicBezTo>
                  <a:cubicBezTo>
                    <a:pt x="1263543" y="1746641"/>
                    <a:pt x="1084268" y="1807659"/>
                    <a:pt x="904488" y="1814710"/>
                  </a:cubicBezTo>
                  <a:lnTo>
                    <a:pt x="0" y="633846"/>
                  </a:lnTo>
                  <a:cubicBezTo>
                    <a:pt x="53638" y="462110"/>
                    <a:pt x="159249" y="304918"/>
                    <a:pt x="312924" y="187210"/>
                  </a:cubicBezTo>
                  <a:cubicBezTo>
                    <a:pt x="462219" y="72857"/>
                    <a:pt x="635677" y="12008"/>
                    <a:pt x="810262" y="1611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rot="19354029">
              <a:off x="2013464" y="1595505"/>
              <a:ext cx="320754" cy="2682734"/>
            </a:xfrm>
            <a:prstGeom prst="rect">
              <a:avLst/>
            </a:prstGeom>
          </p:spPr>
        </p:pic>
      </p:grpSp>
      <p:sp>
        <p:nvSpPr>
          <p:cNvPr id="18" name="文本框 5"/>
          <p:cNvSpPr txBox="1"/>
          <p:nvPr/>
        </p:nvSpPr>
        <p:spPr>
          <a:xfrm>
            <a:off x="10041929" y="764756"/>
            <a:ext cx="131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36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前言</a:t>
            </a:r>
            <a:endParaRPr lang="zh-CN" altLang="en-US" sz="36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9" name="Freeform 508"/>
          <p:cNvSpPr/>
          <p:nvPr/>
        </p:nvSpPr>
        <p:spPr bwMode="auto">
          <a:xfrm>
            <a:off x="6783091" y="3317687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0 h 54"/>
              <a:gd name="T4" fmla="*/ 0 w 54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0"/>
                </a:lnTo>
                <a:lnTo>
                  <a:pt x="0" y="54"/>
                </a:lnTo>
                <a:close/>
              </a:path>
            </a:pathLst>
          </a:custGeom>
          <a:solidFill>
            <a:srgbClr val="D40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Line 509"/>
          <p:cNvSpPr>
            <a:spLocks noChangeShapeType="1"/>
          </p:cNvSpPr>
          <p:nvPr/>
        </p:nvSpPr>
        <p:spPr bwMode="auto">
          <a:xfrm flipV="1">
            <a:off x="6783091" y="3317687"/>
            <a:ext cx="85725" cy="85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Line 510"/>
          <p:cNvSpPr>
            <a:spLocks noChangeShapeType="1"/>
          </p:cNvSpPr>
          <p:nvPr/>
        </p:nvSpPr>
        <p:spPr bwMode="auto">
          <a:xfrm>
            <a:off x="6783087" y="323195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Line 511"/>
          <p:cNvSpPr>
            <a:spLocks noChangeShapeType="1"/>
          </p:cNvSpPr>
          <p:nvPr/>
        </p:nvSpPr>
        <p:spPr bwMode="auto">
          <a:xfrm>
            <a:off x="6783087" y="323195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Freeform 512"/>
          <p:cNvSpPr/>
          <p:nvPr/>
        </p:nvSpPr>
        <p:spPr bwMode="auto">
          <a:xfrm>
            <a:off x="6423051" y="3150999"/>
            <a:ext cx="168275" cy="33337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075" y="3056395"/>
            <a:ext cx="377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230"/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领导寄语</a:t>
            </a:r>
            <a:endParaRPr lang="zh-CN" altLang="zh-CN" sz="28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"/>
          <p:cNvSpPr/>
          <p:nvPr/>
        </p:nvSpPr>
        <p:spPr>
          <a:xfrm>
            <a:off x="0" y="-2547"/>
            <a:ext cx="6121077" cy="6859588"/>
          </a:xfrm>
          <a:custGeom>
            <a:avLst/>
            <a:gdLst>
              <a:gd name="connsiteX0" fmla="*/ 0 w 6121077"/>
              <a:gd name="connsiteY0" fmla="*/ 0 h 6859588"/>
              <a:gd name="connsiteX1" fmla="*/ 6121077 w 6121077"/>
              <a:gd name="connsiteY1" fmla="*/ 0 h 6859588"/>
              <a:gd name="connsiteX2" fmla="*/ 6121077 w 6121077"/>
              <a:gd name="connsiteY2" fmla="*/ 6859588 h 6859588"/>
              <a:gd name="connsiteX3" fmla="*/ 0 w 6121077"/>
              <a:gd name="connsiteY3" fmla="*/ 6859588 h 6859588"/>
              <a:gd name="connsiteX4" fmla="*/ 0 w 6121077"/>
              <a:gd name="connsiteY4" fmla="*/ 0 h 6859588"/>
              <a:gd name="connsiteX0-1" fmla="*/ 0 w 6121077"/>
              <a:gd name="connsiteY0-2" fmla="*/ 0 h 6859588"/>
              <a:gd name="connsiteX1-3" fmla="*/ 6121077 w 6121077"/>
              <a:gd name="connsiteY1-4" fmla="*/ 0 h 6859588"/>
              <a:gd name="connsiteX2-5" fmla="*/ 4778052 w 6121077"/>
              <a:gd name="connsiteY2-6" fmla="*/ 6859588 h 6859588"/>
              <a:gd name="connsiteX3-7" fmla="*/ 0 w 6121077"/>
              <a:gd name="connsiteY3-8" fmla="*/ 6859588 h 6859588"/>
              <a:gd name="connsiteX4-9" fmla="*/ 0 w 6121077"/>
              <a:gd name="connsiteY4-10" fmla="*/ 0 h 6859588"/>
              <a:gd name="connsiteX0-11" fmla="*/ 0 w 6121077"/>
              <a:gd name="connsiteY0-12" fmla="*/ 0 h 6859588"/>
              <a:gd name="connsiteX1-13" fmla="*/ 6121077 w 6121077"/>
              <a:gd name="connsiteY1-14" fmla="*/ 0 h 6859588"/>
              <a:gd name="connsiteX2-15" fmla="*/ 4635177 w 6121077"/>
              <a:gd name="connsiteY2-16" fmla="*/ 6859588 h 6859588"/>
              <a:gd name="connsiteX3-17" fmla="*/ 0 w 6121077"/>
              <a:gd name="connsiteY3-18" fmla="*/ 6859588 h 6859588"/>
              <a:gd name="connsiteX4-19" fmla="*/ 0 w 6121077"/>
              <a:gd name="connsiteY4-20" fmla="*/ 0 h 6859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21077" h="6859588">
                <a:moveTo>
                  <a:pt x="0" y="0"/>
                </a:moveTo>
                <a:lnTo>
                  <a:pt x="6121077" y="0"/>
                </a:lnTo>
                <a:lnTo>
                  <a:pt x="4635177" y="6859588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screen"/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3" grpId="0" animBg="1"/>
      <p:bldP spid="24" grpId="0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96992" y="189439"/>
            <a:ext cx="5240649" cy="646331"/>
            <a:chOff x="360438" y="189434"/>
            <a:chExt cx="5240649" cy="646332"/>
          </a:xfrm>
        </p:grpSpPr>
        <p:sp>
          <p:nvSpPr>
            <p:cNvPr id="17" name="Freeform 514"/>
            <p:cNvSpPr>
              <a:spLocks noEditPoints="1"/>
            </p:cNvSpPr>
            <p:nvPr/>
          </p:nvSpPr>
          <p:spPr bwMode="auto">
            <a:xfrm>
              <a:off x="2880717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12765" y="386408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Brand strength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0438" y="189434"/>
              <a:ext cx="280831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品牌实力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6554" y="1629594"/>
            <a:ext cx="7489229" cy="4320480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257830" y="1817182"/>
            <a:ext cx="2620431" cy="1109350"/>
            <a:chOff x="8641357" y="2133650"/>
            <a:chExt cx="2620431" cy="1109350"/>
          </a:xfrm>
        </p:grpSpPr>
        <p:sp>
          <p:nvSpPr>
            <p:cNvPr id="23" name="TextBox 22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57830" y="3041318"/>
            <a:ext cx="2620431" cy="1109350"/>
            <a:chOff x="8641357" y="2133650"/>
            <a:chExt cx="2620431" cy="1109350"/>
          </a:xfrm>
        </p:grpSpPr>
        <p:sp>
          <p:nvSpPr>
            <p:cNvPr id="27" name="TextBox 26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696992" y="189439"/>
            <a:ext cx="5312657" cy="646331"/>
            <a:chOff x="360438" y="189434"/>
            <a:chExt cx="5312657" cy="646332"/>
          </a:xfrm>
        </p:grpSpPr>
        <p:sp>
          <p:nvSpPr>
            <p:cNvPr id="59" name="Freeform 514"/>
            <p:cNvSpPr>
              <a:spLocks noEditPoints="1"/>
            </p:cNvSpPr>
            <p:nvPr/>
          </p:nvSpPr>
          <p:spPr bwMode="auto">
            <a:xfrm>
              <a:off x="2880717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84773" y="416491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Strategy analysis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438" y="189434"/>
              <a:ext cx="2736303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策略分析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35316" y="2038231"/>
            <a:ext cx="1932039" cy="193203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70913" y="2038231"/>
            <a:ext cx="1932039" cy="193203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106510" y="2038231"/>
            <a:ext cx="1932039" cy="193203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42107" y="2038231"/>
            <a:ext cx="1932039" cy="193203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177704" y="2038231"/>
            <a:ext cx="1932039" cy="1932039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942919" y="2504607"/>
            <a:ext cx="2130335" cy="1170828"/>
            <a:chOff x="606366" y="2504607"/>
            <a:chExt cx="2130335" cy="1170828"/>
          </a:xfrm>
        </p:grpSpPr>
        <p:sp>
          <p:nvSpPr>
            <p:cNvPr id="69" name="Freeform 114"/>
            <p:cNvSpPr>
              <a:spLocks noEditPoints="1"/>
            </p:cNvSpPr>
            <p:nvPr/>
          </p:nvSpPr>
          <p:spPr bwMode="auto">
            <a:xfrm>
              <a:off x="1442987" y="2504607"/>
              <a:ext cx="443589" cy="590107"/>
            </a:xfrm>
            <a:custGeom>
              <a:avLst/>
              <a:gdLst>
                <a:gd name="T0" fmla="*/ 680 w 680"/>
                <a:gd name="T1" fmla="*/ 527 h 904"/>
                <a:gd name="T2" fmla="*/ 680 w 680"/>
                <a:gd name="T3" fmla="*/ 803 h 904"/>
                <a:gd name="T4" fmla="*/ 340 w 680"/>
                <a:gd name="T5" fmla="*/ 904 h 904"/>
                <a:gd name="T6" fmla="*/ 0 w 680"/>
                <a:gd name="T7" fmla="*/ 803 h 904"/>
                <a:gd name="T8" fmla="*/ 0 w 680"/>
                <a:gd name="T9" fmla="*/ 527 h 904"/>
                <a:gd name="T10" fmla="*/ 340 w 680"/>
                <a:gd name="T11" fmla="*/ 591 h 904"/>
                <a:gd name="T12" fmla="*/ 680 w 680"/>
                <a:gd name="T13" fmla="*/ 527 h 904"/>
                <a:gd name="T14" fmla="*/ 299 w 680"/>
                <a:gd name="T15" fmla="*/ 398 h 904"/>
                <a:gd name="T16" fmla="*/ 381 w 680"/>
                <a:gd name="T17" fmla="*/ 398 h 904"/>
                <a:gd name="T18" fmla="*/ 550 w 680"/>
                <a:gd name="T19" fmla="*/ 217 h 904"/>
                <a:gd name="T20" fmla="*/ 531 w 680"/>
                <a:gd name="T21" fmla="*/ 174 h 904"/>
                <a:gd name="T22" fmla="*/ 444 w 680"/>
                <a:gd name="T23" fmla="*/ 174 h 904"/>
                <a:gd name="T24" fmla="*/ 444 w 680"/>
                <a:gd name="T25" fmla="*/ 59 h 904"/>
                <a:gd name="T26" fmla="*/ 385 w 680"/>
                <a:gd name="T27" fmla="*/ 0 h 904"/>
                <a:gd name="T28" fmla="*/ 295 w 680"/>
                <a:gd name="T29" fmla="*/ 0 h 904"/>
                <a:gd name="T30" fmla="*/ 236 w 680"/>
                <a:gd name="T31" fmla="*/ 59 h 904"/>
                <a:gd name="T32" fmla="*/ 236 w 680"/>
                <a:gd name="T33" fmla="*/ 174 h 904"/>
                <a:gd name="T34" fmla="*/ 149 w 680"/>
                <a:gd name="T35" fmla="*/ 174 h 904"/>
                <a:gd name="T36" fmla="*/ 130 w 680"/>
                <a:gd name="T37" fmla="*/ 217 h 904"/>
                <a:gd name="T38" fmla="*/ 299 w 680"/>
                <a:gd name="T39" fmla="*/ 398 h 904"/>
                <a:gd name="T40" fmla="*/ 477 w 680"/>
                <a:gd name="T41" fmla="*/ 356 h 904"/>
                <a:gd name="T42" fmla="*/ 411 w 680"/>
                <a:gd name="T43" fmla="*/ 426 h 904"/>
                <a:gd name="T44" fmla="*/ 340 w 680"/>
                <a:gd name="T45" fmla="*/ 457 h 904"/>
                <a:gd name="T46" fmla="*/ 269 w 680"/>
                <a:gd name="T47" fmla="*/ 426 h 904"/>
                <a:gd name="T48" fmla="*/ 203 w 680"/>
                <a:gd name="T49" fmla="*/ 356 h 904"/>
                <a:gd name="T50" fmla="*/ 0 w 680"/>
                <a:gd name="T51" fmla="*/ 448 h 904"/>
                <a:gd name="T52" fmla="*/ 340 w 680"/>
                <a:gd name="T53" fmla="*/ 550 h 904"/>
                <a:gd name="T54" fmla="*/ 680 w 680"/>
                <a:gd name="T55" fmla="*/ 448 h 904"/>
                <a:gd name="T56" fmla="*/ 477 w 680"/>
                <a:gd name="T57" fmla="*/ 356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0" h="904">
                  <a:moveTo>
                    <a:pt x="680" y="527"/>
                  </a:moveTo>
                  <a:cubicBezTo>
                    <a:pt x="680" y="803"/>
                    <a:pt x="680" y="803"/>
                    <a:pt x="680" y="803"/>
                  </a:cubicBezTo>
                  <a:cubicBezTo>
                    <a:pt x="680" y="859"/>
                    <a:pt x="528" y="904"/>
                    <a:pt x="340" y="904"/>
                  </a:cubicBezTo>
                  <a:cubicBezTo>
                    <a:pt x="152" y="904"/>
                    <a:pt x="0" y="859"/>
                    <a:pt x="0" y="803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109" y="587"/>
                    <a:pt x="291" y="591"/>
                    <a:pt x="340" y="591"/>
                  </a:cubicBezTo>
                  <a:cubicBezTo>
                    <a:pt x="389" y="591"/>
                    <a:pt x="571" y="587"/>
                    <a:pt x="680" y="527"/>
                  </a:cubicBezTo>
                  <a:close/>
                  <a:moveTo>
                    <a:pt x="299" y="398"/>
                  </a:moveTo>
                  <a:cubicBezTo>
                    <a:pt x="322" y="422"/>
                    <a:pt x="358" y="422"/>
                    <a:pt x="381" y="398"/>
                  </a:cubicBezTo>
                  <a:cubicBezTo>
                    <a:pt x="550" y="217"/>
                    <a:pt x="550" y="217"/>
                    <a:pt x="550" y="217"/>
                  </a:cubicBezTo>
                  <a:cubicBezTo>
                    <a:pt x="572" y="194"/>
                    <a:pt x="564" y="174"/>
                    <a:pt x="531" y="174"/>
                  </a:cubicBezTo>
                  <a:cubicBezTo>
                    <a:pt x="444" y="174"/>
                    <a:pt x="444" y="174"/>
                    <a:pt x="444" y="174"/>
                  </a:cubicBezTo>
                  <a:cubicBezTo>
                    <a:pt x="444" y="59"/>
                    <a:pt x="444" y="59"/>
                    <a:pt x="444" y="59"/>
                  </a:cubicBezTo>
                  <a:cubicBezTo>
                    <a:pt x="444" y="27"/>
                    <a:pt x="417" y="0"/>
                    <a:pt x="385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63" y="0"/>
                    <a:pt x="236" y="27"/>
                    <a:pt x="236" y="59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116" y="174"/>
                    <a:pt x="108" y="194"/>
                    <a:pt x="130" y="217"/>
                  </a:cubicBezTo>
                  <a:lnTo>
                    <a:pt x="299" y="398"/>
                  </a:lnTo>
                  <a:close/>
                  <a:moveTo>
                    <a:pt x="477" y="356"/>
                  </a:moveTo>
                  <a:cubicBezTo>
                    <a:pt x="411" y="426"/>
                    <a:pt x="411" y="426"/>
                    <a:pt x="411" y="426"/>
                  </a:cubicBezTo>
                  <a:cubicBezTo>
                    <a:pt x="392" y="446"/>
                    <a:pt x="367" y="457"/>
                    <a:pt x="340" y="457"/>
                  </a:cubicBezTo>
                  <a:cubicBezTo>
                    <a:pt x="313" y="457"/>
                    <a:pt x="288" y="446"/>
                    <a:pt x="269" y="426"/>
                  </a:cubicBezTo>
                  <a:cubicBezTo>
                    <a:pt x="203" y="356"/>
                    <a:pt x="203" y="356"/>
                    <a:pt x="203" y="356"/>
                  </a:cubicBezTo>
                  <a:cubicBezTo>
                    <a:pt x="83" y="371"/>
                    <a:pt x="0" y="407"/>
                    <a:pt x="0" y="448"/>
                  </a:cubicBezTo>
                  <a:cubicBezTo>
                    <a:pt x="0" y="504"/>
                    <a:pt x="152" y="550"/>
                    <a:pt x="340" y="550"/>
                  </a:cubicBezTo>
                  <a:cubicBezTo>
                    <a:pt x="528" y="550"/>
                    <a:pt x="680" y="504"/>
                    <a:pt x="680" y="448"/>
                  </a:cubicBezTo>
                  <a:cubicBezTo>
                    <a:pt x="680" y="407"/>
                    <a:pt x="597" y="371"/>
                    <a:pt x="477" y="356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31" tIns="45716" rIns="91431" bIns="45716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文本框 32"/>
            <p:cNvSpPr txBox="1"/>
            <p:nvPr/>
          </p:nvSpPr>
          <p:spPr>
            <a:xfrm>
              <a:off x="606366" y="3213770"/>
              <a:ext cx="2130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55170" y="4365897"/>
            <a:ext cx="1686034" cy="987618"/>
            <a:chOff x="8641357" y="2133650"/>
            <a:chExt cx="1686034" cy="987618"/>
          </a:xfrm>
        </p:grpSpPr>
        <p:sp>
          <p:nvSpPr>
            <p:cNvPr id="72" name="TextBox 71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295321" y="2550667"/>
            <a:ext cx="1506122" cy="1124768"/>
            <a:chOff x="2958771" y="2550667"/>
            <a:chExt cx="1506122" cy="1124768"/>
          </a:xfrm>
        </p:grpSpPr>
        <p:grpSp>
          <p:nvGrpSpPr>
            <p:cNvPr id="76" name="组合 75"/>
            <p:cNvGrpSpPr/>
            <p:nvPr/>
          </p:nvGrpSpPr>
          <p:grpSpPr>
            <a:xfrm>
              <a:off x="3433793" y="2550667"/>
              <a:ext cx="533171" cy="497987"/>
              <a:chOff x="1740921" y="2645461"/>
              <a:chExt cx="1408013" cy="1315096"/>
            </a:xfrm>
            <a:solidFill>
              <a:srgbClr val="FF0000"/>
            </a:solidFill>
          </p:grpSpPr>
          <p:sp>
            <p:nvSpPr>
              <p:cNvPr id="78" name="Freeform 329"/>
              <p:cNvSpPr/>
              <p:nvPr/>
            </p:nvSpPr>
            <p:spPr bwMode="auto">
              <a:xfrm>
                <a:off x="1912456" y="3288715"/>
                <a:ext cx="257301" cy="464573"/>
              </a:xfrm>
              <a:custGeom>
                <a:avLst/>
                <a:gdLst>
                  <a:gd name="T0" fmla="*/ 9 w 36"/>
                  <a:gd name="T1" fmla="*/ 0 h 66"/>
                  <a:gd name="T2" fmla="*/ 0 w 36"/>
                  <a:gd name="T3" fmla="*/ 9 h 66"/>
                  <a:gd name="T4" fmla="*/ 0 w 36"/>
                  <a:gd name="T5" fmla="*/ 56 h 66"/>
                  <a:gd name="T6" fmla="*/ 9 w 36"/>
                  <a:gd name="T7" fmla="*/ 66 h 66"/>
                  <a:gd name="T8" fmla="*/ 26 w 36"/>
                  <a:gd name="T9" fmla="*/ 66 h 66"/>
                  <a:gd name="T10" fmla="*/ 36 w 36"/>
                  <a:gd name="T11" fmla="*/ 56 h 66"/>
                  <a:gd name="T12" fmla="*/ 36 w 36"/>
                  <a:gd name="T13" fmla="*/ 9 h 66"/>
                  <a:gd name="T14" fmla="*/ 26 w 36"/>
                  <a:gd name="T15" fmla="*/ 0 h 66"/>
                  <a:gd name="T16" fmla="*/ 9 w 36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6"/>
                      <a:pt x="9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31" y="66"/>
                      <a:pt x="36" y="61"/>
                      <a:pt x="36" y="5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Freeform 330"/>
              <p:cNvSpPr/>
              <p:nvPr/>
            </p:nvSpPr>
            <p:spPr bwMode="auto">
              <a:xfrm>
                <a:off x="2305557" y="3460249"/>
                <a:ext cx="257301" cy="293041"/>
              </a:xfrm>
              <a:custGeom>
                <a:avLst/>
                <a:gdLst>
                  <a:gd name="T0" fmla="*/ 9 w 36"/>
                  <a:gd name="T1" fmla="*/ 0 h 42"/>
                  <a:gd name="T2" fmla="*/ 0 w 36"/>
                  <a:gd name="T3" fmla="*/ 9 h 42"/>
                  <a:gd name="T4" fmla="*/ 0 w 36"/>
                  <a:gd name="T5" fmla="*/ 32 h 42"/>
                  <a:gd name="T6" fmla="*/ 9 w 36"/>
                  <a:gd name="T7" fmla="*/ 42 h 42"/>
                  <a:gd name="T8" fmla="*/ 26 w 36"/>
                  <a:gd name="T9" fmla="*/ 42 h 42"/>
                  <a:gd name="T10" fmla="*/ 36 w 36"/>
                  <a:gd name="T11" fmla="*/ 32 h 42"/>
                  <a:gd name="T12" fmla="*/ 36 w 36"/>
                  <a:gd name="T13" fmla="*/ 9 h 42"/>
                  <a:gd name="T14" fmla="*/ 26 w 36"/>
                  <a:gd name="T15" fmla="*/ 0 h 42"/>
                  <a:gd name="T16" fmla="*/ 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7"/>
                      <a:pt x="4" y="42"/>
                      <a:pt x="9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31" y="42"/>
                      <a:pt x="36" y="37"/>
                      <a:pt x="36" y="32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Freeform 331"/>
              <p:cNvSpPr/>
              <p:nvPr/>
            </p:nvSpPr>
            <p:spPr bwMode="auto">
              <a:xfrm>
                <a:off x="2705804" y="3088591"/>
                <a:ext cx="250157" cy="664697"/>
              </a:xfrm>
              <a:custGeom>
                <a:avLst/>
                <a:gdLst>
                  <a:gd name="T0" fmla="*/ 26 w 36"/>
                  <a:gd name="T1" fmla="*/ 0 h 94"/>
                  <a:gd name="T2" fmla="*/ 9 w 36"/>
                  <a:gd name="T3" fmla="*/ 0 h 94"/>
                  <a:gd name="T4" fmla="*/ 0 w 36"/>
                  <a:gd name="T5" fmla="*/ 9 h 94"/>
                  <a:gd name="T6" fmla="*/ 0 w 36"/>
                  <a:gd name="T7" fmla="*/ 84 h 94"/>
                  <a:gd name="T8" fmla="*/ 9 w 36"/>
                  <a:gd name="T9" fmla="*/ 94 h 94"/>
                  <a:gd name="T10" fmla="*/ 26 w 36"/>
                  <a:gd name="T11" fmla="*/ 94 h 94"/>
                  <a:gd name="T12" fmla="*/ 36 w 36"/>
                  <a:gd name="T13" fmla="*/ 84 h 94"/>
                  <a:gd name="T14" fmla="*/ 36 w 36"/>
                  <a:gd name="T15" fmla="*/ 9 h 94"/>
                  <a:gd name="T16" fmla="*/ 26 w 36"/>
                  <a:gd name="T1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94">
                    <a:moveTo>
                      <a:pt x="2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4"/>
                      <a:pt x="9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31" y="94"/>
                      <a:pt x="36" y="89"/>
                      <a:pt x="36" y="8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1" y="0"/>
                      <a:pt x="26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Freeform 332"/>
              <p:cNvSpPr/>
              <p:nvPr/>
            </p:nvSpPr>
            <p:spPr bwMode="auto">
              <a:xfrm>
                <a:off x="1740921" y="3846200"/>
                <a:ext cx="1408013" cy="114357"/>
              </a:xfrm>
              <a:custGeom>
                <a:avLst/>
                <a:gdLst>
                  <a:gd name="T0" fmla="*/ 191 w 199"/>
                  <a:gd name="T1" fmla="*/ 0 h 16"/>
                  <a:gd name="T2" fmla="*/ 8 w 199"/>
                  <a:gd name="T3" fmla="*/ 0 h 16"/>
                  <a:gd name="T4" fmla="*/ 0 w 199"/>
                  <a:gd name="T5" fmla="*/ 8 h 16"/>
                  <a:gd name="T6" fmla="*/ 0 w 199"/>
                  <a:gd name="T7" fmla="*/ 8 h 16"/>
                  <a:gd name="T8" fmla="*/ 8 w 199"/>
                  <a:gd name="T9" fmla="*/ 16 h 16"/>
                  <a:gd name="T10" fmla="*/ 191 w 199"/>
                  <a:gd name="T11" fmla="*/ 16 h 16"/>
                  <a:gd name="T12" fmla="*/ 199 w 199"/>
                  <a:gd name="T13" fmla="*/ 8 h 16"/>
                  <a:gd name="T14" fmla="*/ 199 w 199"/>
                  <a:gd name="T15" fmla="*/ 8 h 16"/>
                  <a:gd name="T16" fmla="*/ 191 w 199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16">
                    <a:moveTo>
                      <a:pt x="19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ubicBezTo>
                      <a:pt x="191" y="16"/>
                      <a:pt x="191" y="16"/>
                      <a:pt x="191" y="16"/>
                    </a:cubicBezTo>
                    <a:cubicBezTo>
                      <a:pt x="196" y="16"/>
                      <a:pt x="199" y="13"/>
                      <a:pt x="199" y="8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3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Freeform 333"/>
              <p:cNvSpPr/>
              <p:nvPr/>
            </p:nvSpPr>
            <p:spPr bwMode="auto">
              <a:xfrm>
                <a:off x="1833838" y="2645461"/>
                <a:ext cx="1179301" cy="550342"/>
              </a:xfrm>
              <a:custGeom>
                <a:avLst/>
                <a:gdLst>
                  <a:gd name="T0" fmla="*/ 8 w 167"/>
                  <a:gd name="T1" fmla="*/ 68 h 78"/>
                  <a:gd name="T2" fmla="*/ 28 w 167"/>
                  <a:gd name="T3" fmla="*/ 48 h 78"/>
                  <a:gd name="T4" fmla="*/ 82 w 167"/>
                  <a:gd name="T5" fmla="*/ 77 h 78"/>
                  <a:gd name="T6" fmla="*/ 84 w 167"/>
                  <a:gd name="T7" fmla="*/ 78 h 78"/>
                  <a:gd name="T8" fmla="*/ 87 w 167"/>
                  <a:gd name="T9" fmla="*/ 77 h 78"/>
                  <a:gd name="T10" fmla="*/ 148 w 167"/>
                  <a:gd name="T11" fmla="*/ 22 h 78"/>
                  <a:gd name="T12" fmla="*/ 154 w 167"/>
                  <a:gd name="T13" fmla="*/ 28 h 78"/>
                  <a:gd name="T14" fmla="*/ 155 w 167"/>
                  <a:gd name="T15" fmla="*/ 29 h 78"/>
                  <a:gd name="T16" fmla="*/ 156 w 167"/>
                  <a:gd name="T17" fmla="*/ 28 h 78"/>
                  <a:gd name="T18" fmla="*/ 158 w 167"/>
                  <a:gd name="T19" fmla="*/ 26 h 78"/>
                  <a:gd name="T20" fmla="*/ 166 w 167"/>
                  <a:gd name="T21" fmla="*/ 2 h 78"/>
                  <a:gd name="T22" fmla="*/ 166 w 167"/>
                  <a:gd name="T23" fmla="*/ 0 h 78"/>
                  <a:gd name="T24" fmla="*/ 165 w 167"/>
                  <a:gd name="T25" fmla="*/ 0 h 78"/>
                  <a:gd name="T26" fmla="*/ 164 w 167"/>
                  <a:gd name="T27" fmla="*/ 0 h 78"/>
                  <a:gd name="T28" fmla="*/ 140 w 167"/>
                  <a:gd name="T29" fmla="*/ 9 h 78"/>
                  <a:gd name="T30" fmla="*/ 139 w 167"/>
                  <a:gd name="T31" fmla="*/ 10 h 78"/>
                  <a:gd name="T32" fmla="*/ 138 w 167"/>
                  <a:gd name="T33" fmla="*/ 12 h 78"/>
                  <a:gd name="T34" fmla="*/ 138 w 167"/>
                  <a:gd name="T35" fmla="*/ 13 h 78"/>
                  <a:gd name="T36" fmla="*/ 142 w 167"/>
                  <a:gd name="T37" fmla="*/ 17 h 78"/>
                  <a:gd name="T38" fmla="*/ 83 w 167"/>
                  <a:gd name="T39" fmla="*/ 69 h 78"/>
                  <a:gd name="T40" fmla="*/ 29 w 167"/>
                  <a:gd name="T41" fmla="*/ 40 h 78"/>
                  <a:gd name="T42" fmla="*/ 25 w 167"/>
                  <a:gd name="T43" fmla="*/ 41 h 78"/>
                  <a:gd name="T44" fmla="*/ 2 w 167"/>
                  <a:gd name="T45" fmla="*/ 63 h 78"/>
                  <a:gd name="T46" fmla="*/ 2 w 167"/>
                  <a:gd name="T47" fmla="*/ 68 h 78"/>
                  <a:gd name="T48" fmla="*/ 8 w 167"/>
                  <a:gd name="T49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7" h="78">
                    <a:moveTo>
                      <a:pt x="8" y="68"/>
                    </a:moveTo>
                    <a:cubicBezTo>
                      <a:pt x="28" y="48"/>
                      <a:pt x="28" y="48"/>
                      <a:pt x="28" y="48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3" y="78"/>
                      <a:pt x="83" y="78"/>
                      <a:pt x="84" y="78"/>
                    </a:cubicBezTo>
                    <a:cubicBezTo>
                      <a:pt x="85" y="78"/>
                      <a:pt x="86" y="78"/>
                      <a:pt x="87" y="77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54" y="28"/>
                      <a:pt x="154" y="28"/>
                      <a:pt x="154" y="28"/>
                    </a:cubicBezTo>
                    <a:cubicBezTo>
                      <a:pt x="154" y="29"/>
                      <a:pt x="154" y="29"/>
                      <a:pt x="155" y="29"/>
                    </a:cubicBezTo>
                    <a:cubicBezTo>
                      <a:pt x="155" y="29"/>
                      <a:pt x="156" y="28"/>
                      <a:pt x="156" y="28"/>
                    </a:cubicBezTo>
                    <a:cubicBezTo>
                      <a:pt x="157" y="27"/>
                      <a:pt x="157" y="26"/>
                      <a:pt x="158" y="26"/>
                    </a:cubicBezTo>
                    <a:cubicBezTo>
                      <a:pt x="158" y="26"/>
                      <a:pt x="163" y="11"/>
                      <a:pt x="166" y="2"/>
                    </a:cubicBezTo>
                    <a:cubicBezTo>
                      <a:pt x="166" y="2"/>
                      <a:pt x="167" y="1"/>
                      <a:pt x="166" y="0"/>
                    </a:cubicBezTo>
                    <a:cubicBezTo>
                      <a:pt x="166" y="0"/>
                      <a:pt x="165" y="0"/>
                      <a:pt x="165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40" y="9"/>
                      <a:pt x="140" y="9"/>
                      <a:pt x="140" y="9"/>
                    </a:cubicBezTo>
                    <a:cubicBezTo>
                      <a:pt x="140" y="9"/>
                      <a:pt x="139" y="10"/>
                      <a:pt x="139" y="10"/>
                    </a:cubicBezTo>
                    <a:cubicBezTo>
                      <a:pt x="138" y="11"/>
                      <a:pt x="138" y="12"/>
                      <a:pt x="138" y="12"/>
                    </a:cubicBezTo>
                    <a:cubicBezTo>
                      <a:pt x="138" y="12"/>
                      <a:pt x="138" y="13"/>
                      <a:pt x="138" y="13"/>
                    </a:cubicBezTo>
                    <a:cubicBezTo>
                      <a:pt x="142" y="17"/>
                      <a:pt x="142" y="17"/>
                      <a:pt x="142" y="17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8" y="39"/>
                      <a:pt x="26" y="39"/>
                      <a:pt x="25" y="41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4"/>
                      <a:pt x="0" y="67"/>
                      <a:pt x="2" y="68"/>
                    </a:cubicBezTo>
                    <a:cubicBezTo>
                      <a:pt x="4" y="70"/>
                      <a:pt x="6" y="70"/>
                      <a:pt x="8" y="6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7" name="文本框 32"/>
            <p:cNvSpPr txBox="1"/>
            <p:nvPr/>
          </p:nvSpPr>
          <p:spPr>
            <a:xfrm>
              <a:off x="2958771" y="3213770"/>
              <a:ext cx="150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256584" y="2493694"/>
            <a:ext cx="1506122" cy="1181745"/>
            <a:chOff x="4920034" y="2493690"/>
            <a:chExt cx="1506122" cy="1181745"/>
          </a:xfrm>
        </p:grpSpPr>
        <p:grpSp>
          <p:nvGrpSpPr>
            <p:cNvPr id="84" name="组合 83"/>
            <p:cNvGrpSpPr/>
            <p:nvPr/>
          </p:nvGrpSpPr>
          <p:grpSpPr>
            <a:xfrm>
              <a:off x="5452251" y="2493690"/>
              <a:ext cx="567448" cy="611941"/>
              <a:chOff x="7549885" y="3739194"/>
              <a:chExt cx="1720118" cy="1854990"/>
            </a:xfrm>
            <a:solidFill>
              <a:srgbClr val="FF0000"/>
            </a:solidFill>
          </p:grpSpPr>
          <p:sp>
            <p:nvSpPr>
              <p:cNvPr id="86" name="Freeform 38"/>
              <p:cNvSpPr>
                <a:spLocks noEditPoints="1"/>
              </p:cNvSpPr>
              <p:nvPr/>
            </p:nvSpPr>
            <p:spPr bwMode="auto">
              <a:xfrm>
                <a:off x="7549885" y="3739194"/>
                <a:ext cx="1720118" cy="1278360"/>
              </a:xfrm>
              <a:custGeom>
                <a:avLst/>
                <a:gdLst>
                  <a:gd name="T0" fmla="*/ 83 w 489"/>
                  <a:gd name="T1" fmla="*/ 363 h 363"/>
                  <a:gd name="T2" fmla="*/ 0 w 489"/>
                  <a:gd name="T3" fmla="*/ 280 h 363"/>
                  <a:gd name="T4" fmla="*/ 0 w 489"/>
                  <a:gd name="T5" fmla="*/ 280 h 363"/>
                  <a:gd name="T6" fmla="*/ 0 w 489"/>
                  <a:gd name="T7" fmla="*/ 83 h 363"/>
                  <a:gd name="T8" fmla="*/ 83 w 489"/>
                  <a:gd name="T9" fmla="*/ 0 h 363"/>
                  <a:gd name="T10" fmla="*/ 83 w 489"/>
                  <a:gd name="T11" fmla="*/ 0 h 363"/>
                  <a:gd name="T12" fmla="*/ 406 w 489"/>
                  <a:gd name="T13" fmla="*/ 0 h 363"/>
                  <a:gd name="T14" fmla="*/ 489 w 489"/>
                  <a:gd name="T15" fmla="*/ 83 h 363"/>
                  <a:gd name="T16" fmla="*/ 489 w 489"/>
                  <a:gd name="T17" fmla="*/ 83 h 363"/>
                  <a:gd name="T18" fmla="*/ 489 w 489"/>
                  <a:gd name="T19" fmla="*/ 280 h 363"/>
                  <a:gd name="T20" fmla="*/ 406 w 489"/>
                  <a:gd name="T21" fmla="*/ 363 h 363"/>
                  <a:gd name="T22" fmla="*/ 406 w 489"/>
                  <a:gd name="T23" fmla="*/ 363 h 363"/>
                  <a:gd name="T24" fmla="*/ 83 w 489"/>
                  <a:gd name="T25" fmla="*/ 363 h 363"/>
                  <a:gd name="T26" fmla="*/ 43 w 489"/>
                  <a:gd name="T27" fmla="*/ 83 h 363"/>
                  <a:gd name="T28" fmla="*/ 43 w 489"/>
                  <a:gd name="T29" fmla="*/ 280 h 363"/>
                  <a:gd name="T30" fmla="*/ 83 w 489"/>
                  <a:gd name="T31" fmla="*/ 320 h 363"/>
                  <a:gd name="T32" fmla="*/ 83 w 489"/>
                  <a:gd name="T33" fmla="*/ 320 h 363"/>
                  <a:gd name="T34" fmla="*/ 406 w 489"/>
                  <a:gd name="T35" fmla="*/ 320 h 363"/>
                  <a:gd name="T36" fmla="*/ 446 w 489"/>
                  <a:gd name="T37" fmla="*/ 280 h 363"/>
                  <a:gd name="T38" fmla="*/ 446 w 489"/>
                  <a:gd name="T39" fmla="*/ 280 h 363"/>
                  <a:gd name="T40" fmla="*/ 446 w 489"/>
                  <a:gd name="T41" fmla="*/ 83 h 363"/>
                  <a:gd name="T42" fmla="*/ 406 w 489"/>
                  <a:gd name="T43" fmla="*/ 43 h 363"/>
                  <a:gd name="T44" fmla="*/ 406 w 489"/>
                  <a:gd name="T45" fmla="*/ 43 h 363"/>
                  <a:gd name="T46" fmla="*/ 83 w 489"/>
                  <a:gd name="T47" fmla="*/ 43 h 363"/>
                  <a:gd name="T48" fmla="*/ 43 w 489"/>
                  <a:gd name="T49" fmla="*/ 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Freeform 39"/>
              <p:cNvSpPr/>
              <p:nvPr/>
            </p:nvSpPr>
            <p:spPr bwMode="auto">
              <a:xfrm>
                <a:off x="8013143" y="5044918"/>
                <a:ext cx="787736" cy="549266"/>
              </a:xfrm>
              <a:custGeom>
                <a:avLst/>
                <a:gdLst>
                  <a:gd name="T0" fmla="*/ 219 w 224"/>
                  <a:gd name="T1" fmla="*/ 119 h 156"/>
                  <a:gd name="T2" fmla="*/ 130 w 224"/>
                  <a:gd name="T3" fmla="*/ 15 h 156"/>
                  <a:gd name="T4" fmla="*/ 112 w 224"/>
                  <a:gd name="T5" fmla="*/ 0 h 156"/>
                  <a:gd name="T6" fmla="*/ 95 w 224"/>
                  <a:gd name="T7" fmla="*/ 15 h 156"/>
                  <a:gd name="T8" fmla="*/ 6 w 224"/>
                  <a:gd name="T9" fmla="*/ 119 h 156"/>
                  <a:gd name="T10" fmla="*/ 8 w 224"/>
                  <a:gd name="T11" fmla="*/ 140 h 156"/>
                  <a:gd name="T12" fmla="*/ 30 w 224"/>
                  <a:gd name="T13" fmla="*/ 138 h 156"/>
                  <a:gd name="T14" fmla="*/ 96 w 224"/>
                  <a:gd name="T15" fmla="*/ 64 h 156"/>
                  <a:gd name="T16" fmla="*/ 96 w 224"/>
                  <a:gd name="T17" fmla="*/ 140 h 156"/>
                  <a:gd name="T18" fmla="*/ 112 w 224"/>
                  <a:gd name="T19" fmla="*/ 156 h 156"/>
                  <a:gd name="T20" fmla="*/ 129 w 224"/>
                  <a:gd name="T21" fmla="*/ 140 h 156"/>
                  <a:gd name="T22" fmla="*/ 129 w 224"/>
                  <a:gd name="T23" fmla="*/ 64 h 156"/>
                  <a:gd name="T24" fmla="*/ 195 w 224"/>
                  <a:gd name="T25" fmla="*/ 138 h 156"/>
                  <a:gd name="T26" fmla="*/ 216 w 224"/>
                  <a:gd name="T27" fmla="*/ 140 h 156"/>
                  <a:gd name="T28" fmla="*/ 219 w 224"/>
                  <a:gd name="T29" fmla="*/ 11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Freeform 40"/>
              <p:cNvSpPr/>
              <p:nvPr/>
            </p:nvSpPr>
            <p:spPr bwMode="auto">
              <a:xfrm>
                <a:off x="7813767" y="4073444"/>
                <a:ext cx="1192355" cy="619633"/>
              </a:xfrm>
              <a:custGeom>
                <a:avLst/>
                <a:gdLst>
                  <a:gd name="T0" fmla="*/ 3 w 339"/>
                  <a:gd name="T1" fmla="*/ 169 h 176"/>
                  <a:gd name="T2" fmla="*/ 4 w 339"/>
                  <a:gd name="T3" fmla="*/ 155 h 176"/>
                  <a:gd name="T4" fmla="*/ 4 w 339"/>
                  <a:gd name="T5" fmla="*/ 155 h 176"/>
                  <a:gd name="T6" fmla="*/ 57 w 339"/>
                  <a:gd name="T7" fmla="*/ 102 h 176"/>
                  <a:gd name="T8" fmla="*/ 66 w 339"/>
                  <a:gd name="T9" fmla="*/ 99 h 176"/>
                  <a:gd name="T10" fmla="*/ 66 w 339"/>
                  <a:gd name="T11" fmla="*/ 99 h 176"/>
                  <a:gd name="T12" fmla="*/ 72 w 339"/>
                  <a:gd name="T13" fmla="*/ 105 h 176"/>
                  <a:gd name="T14" fmla="*/ 72 w 339"/>
                  <a:gd name="T15" fmla="*/ 105 h 176"/>
                  <a:gd name="T16" fmla="*/ 83 w 339"/>
                  <a:gd name="T17" fmla="*/ 144 h 176"/>
                  <a:gd name="T18" fmla="*/ 166 w 339"/>
                  <a:gd name="T19" fmla="*/ 12 h 176"/>
                  <a:gd name="T20" fmla="*/ 176 w 339"/>
                  <a:gd name="T21" fmla="*/ 7 h 176"/>
                  <a:gd name="T22" fmla="*/ 176 w 339"/>
                  <a:gd name="T23" fmla="*/ 7 h 176"/>
                  <a:gd name="T24" fmla="*/ 182 w 339"/>
                  <a:gd name="T25" fmla="*/ 16 h 176"/>
                  <a:gd name="T26" fmla="*/ 182 w 339"/>
                  <a:gd name="T27" fmla="*/ 16 h 176"/>
                  <a:gd name="T28" fmla="*/ 181 w 339"/>
                  <a:gd name="T29" fmla="*/ 99 h 176"/>
                  <a:gd name="T30" fmla="*/ 221 w 339"/>
                  <a:gd name="T31" fmla="*/ 59 h 176"/>
                  <a:gd name="T32" fmla="*/ 228 w 339"/>
                  <a:gd name="T33" fmla="*/ 57 h 176"/>
                  <a:gd name="T34" fmla="*/ 228 w 339"/>
                  <a:gd name="T35" fmla="*/ 57 h 176"/>
                  <a:gd name="T36" fmla="*/ 234 w 339"/>
                  <a:gd name="T37" fmla="*/ 61 h 176"/>
                  <a:gd name="T38" fmla="*/ 234 w 339"/>
                  <a:gd name="T39" fmla="*/ 61 h 176"/>
                  <a:gd name="T40" fmla="*/ 246 w 339"/>
                  <a:gd name="T41" fmla="*/ 84 h 176"/>
                  <a:gd name="T42" fmla="*/ 322 w 339"/>
                  <a:gd name="T43" fmla="*/ 5 h 176"/>
                  <a:gd name="T44" fmla="*/ 335 w 339"/>
                  <a:gd name="T45" fmla="*/ 4 h 176"/>
                  <a:gd name="T46" fmla="*/ 335 w 339"/>
                  <a:gd name="T47" fmla="*/ 4 h 176"/>
                  <a:gd name="T48" fmla="*/ 335 w 339"/>
                  <a:gd name="T49" fmla="*/ 18 h 176"/>
                  <a:gd name="T50" fmla="*/ 335 w 339"/>
                  <a:gd name="T51" fmla="*/ 18 h 176"/>
                  <a:gd name="T52" fmla="*/ 251 w 339"/>
                  <a:gd name="T53" fmla="*/ 106 h 176"/>
                  <a:gd name="T54" fmla="*/ 243 w 339"/>
                  <a:gd name="T55" fmla="*/ 110 h 176"/>
                  <a:gd name="T56" fmla="*/ 243 w 339"/>
                  <a:gd name="T57" fmla="*/ 110 h 176"/>
                  <a:gd name="T58" fmla="*/ 236 w 339"/>
                  <a:gd name="T59" fmla="*/ 106 h 176"/>
                  <a:gd name="T60" fmla="*/ 236 w 339"/>
                  <a:gd name="T61" fmla="*/ 106 h 176"/>
                  <a:gd name="T62" fmla="*/ 224 w 339"/>
                  <a:gd name="T63" fmla="*/ 81 h 176"/>
                  <a:gd name="T64" fmla="*/ 177 w 339"/>
                  <a:gd name="T65" fmla="*/ 126 h 176"/>
                  <a:gd name="T66" fmla="*/ 168 w 339"/>
                  <a:gd name="T67" fmla="*/ 127 h 176"/>
                  <a:gd name="T68" fmla="*/ 168 w 339"/>
                  <a:gd name="T69" fmla="*/ 127 h 176"/>
                  <a:gd name="T70" fmla="*/ 163 w 339"/>
                  <a:gd name="T71" fmla="*/ 119 h 176"/>
                  <a:gd name="T72" fmla="*/ 163 w 339"/>
                  <a:gd name="T73" fmla="*/ 119 h 176"/>
                  <a:gd name="T74" fmla="*/ 164 w 339"/>
                  <a:gd name="T75" fmla="*/ 49 h 176"/>
                  <a:gd name="T76" fmla="*/ 88 w 339"/>
                  <a:gd name="T77" fmla="*/ 171 h 176"/>
                  <a:gd name="T78" fmla="*/ 79 w 339"/>
                  <a:gd name="T79" fmla="*/ 176 h 176"/>
                  <a:gd name="T80" fmla="*/ 79 w 339"/>
                  <a:gd name="T81" fmla="*/ 176 h 176"/>
                  <a:gd name="T82" fmla="*/ 71 w 339"/>
                  <a:gd name="T83" fmla="*/ 170 h 176"/>
                  <a:gd name="T84" fmla="*/ 71 w 339"/>
                  <a:gd name="T85" fmla="*/ 170 h 176"/>
                  <a:gd name="T86" fmla="*/ 59 w 339"/>
                  <a:gd name="T87" fmla="*/ 126 h 176"/>
                  <a:gd name="T88" fmla="*/ 16 w 339"/>
                  <a:gd name="T89" fmla="*/ 170 h 176"/>
                  <a:gd name="T90" fmla="*/ 16 w 339"/>
                  <a:gd name="T91" fmla="*/ 170 h 176"/>
                  <a:gd name="T92" fmla="*/ 7 w 339"/>
                  <a:gd name="T93" fmla="*/ 172 h 176"/>
                  <a:gd name="T94" fmla="*/ 7 w 339"/>
                  <a:gd name="T95" fmla="*/ 172 h 176"/>
                  <a:gd name="T96" fmla="*/ 3 w 339"/>
                  <a:gd name="T97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5" name="文本框 32"/>
            <p:cNvSpPr txBox="1"/>
            <p:nvPr/>
          </p:nvSpPr>
          <p:spPr>
            <a:xfrm>
              <a:off x="4920034" y="3213770"/>
              <a:ext cx="150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355062" y="2552040"/>
            <a:ext cx="1506122" cy="1123398"/>
            <a:chOff x="7018511" y="2552038"/>
            <a:chExt cx="1506122" cy="1123397"/>
          </a:xfrm>
        </p:grpSpPr>
        <p:grpSp>
          <p:nvGrpSpPr>
            <p:cNvPr id="90" name="组合 89"/>
            <p:cNvGrpSpPr/>
            <p:nvPr/>
          </p:nvGrpSpPr>
          <p:grpSpPr>
            <a:xfrm>
              <a:off x="7532439" y="2552038"/>
              <a:ext cx="478267" cy="495245"/>
              <a:chOff x="4571018" y="3941631"/>
              <a:chExt cx="1142820" cy="1183390"/>
            </a:xfrm>
            <a:solidFill>
              <a:srgbClr val="FF0000"/>
            </a:solidFill>
          </p:grpSpPr>
          <p:sp>
            <p:nvSpPr>
              <p:cNvPr id="92" name="Freeform 237"/>
              <p:cNvSpPr/>
              <p:nvPr/>
            </p:nvSpPr>
            <p:spPr bwMode="auto">
              <a:xfrm>
                <a:off x="5030850" y="3941631"/>
                <a:ext cx="426023" cy="561264"/>
              </a:xfrm>
              <a:custGeom>
                <a:avLst/>
                <a:gdLst>
                  <a:gd name="T0" fmla="*/ 126 w 126"/>
                  <a:gd name="T1" fmla="*/ 28 h 166"/>
                  <a:gd name="T2" fmla="*/ 38 w 126"/>
                  <a:gd name="T3" fmla="*/ 166 h 166"/>
                  <a:gd name="T4" fmla="*/ 36 w 126"/>
                  <a:gd name="T5" fmla="*/ 166 h 166"/>
                  <a:gd name="T6" fmla="*/ 0 w 126"/>
                  <a:gd name="T7" fmla="*/ 3 h 166"/>
                  <a:gd name="T8" fmla="*/ 0 w 126"/>
                  <a:gd name="T9" fmla="*/ 3 h 166"/>
                  <a:gd name="T10" fmla="*/ 17 w 126"/>
                  <a:gd name="T11" fmla="*/ 1 h 166"/>
                  <a:gd name="T12" fmla="*/ 33 w 126"/>
                  <a:gd name="T13" fmla="*/ 0 h 166"/>
                  <a:gd name="T14" fmla="*/ 48 w 126"/>
                  <a:gd name="T15" fmla="*/ 0 h 166"/>
                  <a:gd name="T16" fmla="*/ 63 w 126"/>
                  <a:gd name="T17" fmla="*/ 2 h 166"/>
                  <a:gd name="T18" fmla="*/ 79 w 126"/>
                  <a:gd name="T19" fmla="*/ 5 h 166"/>
                  <a:gd name="T20" fmla="*/ 94 w 126"/>
                  <a:gd name="T21" fmla="*/ 10 h 166"/>
                  <a:gd name="T22" fmla="*/ 108 w 126"/>
                  <a:gd name="T23" fmla="*/ 17 h 166"/>
                  <a:gd name="T24" fmla="*/ 123 w 126"/>
                  <a:gd name="T25" fmla="*/ 25 h 166"/>
                  <a:gd name="T26" fmla="*/ 123 w 126"/>
                  <a:gd name="T27" fmla="*/ 25 h 166"/>
                  <a:gd name="T28" fmla="*/ 126 w 126"/>
                  <a:gd name="T29" fmla="*/ 28 h 166"/>
                  <a:gd name="T30" fmla="*/ 126 w 126"/>
                  <a:gd name="T31" fmla="*/ 2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6" h="166">
                    <a:moveTo>
                      <a:pt x="126" y="28"/>
                    </a:moveTo>
                    <a:lnTo>
                      <a:pt x="38" y="166"/>
                    </a:lnTo>
                    <a:lnTo>
                      <a:pt x="36" y="16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7" y="1"/>
                    </a:lnTo>
                    <a:lnTo>
                      <a:pt x="33" y="0"/>
                    </a:lnTo>
                    <a:lnTo>
                      <a:pt x="48" y="0"/>
                    </a:lnTo>
                    <a:lnTo>
                      <a:pt x="63" y="2"/>
                    </a:lnTo>
                    <a:lnTo>
                      <a:pt x="79" y="5"/>
                    </a:lnTo>
                    <a:lnTo>
                      <a:pt x="94" y="10"/>
                    </a:lnTo>
                    <a:lnTo>
                      <a:pt x="108" y="17"/>
                    </a:lnTo>
                    <a:lnTo>
                      <a:pt x="123" y="25"/>
                    </a:lnTo>
                    <a:lnTo>
                      <a:pt x="123" y="25"/>
                    </a:lnTo>
                    <a:lnTo>
                      <a:pt x="126" y="28"/>
                    </a:lnTo>
                    <a:lnTo>
                      <a:pt x="126" y="2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238"/>
              <p:cNvSpPr/>
              <p:nvPr/>
            </p:nvSpPr>
            <p:spPr bwMode="auto">
              <a:xfrm>
                <a:off x="5172859" y="4103925"/>
                <a:ext cx="540979" cy="1000812"/>
              </a:xfrm>
              <a:custGeom>
                <a:avLst/>
                <a:gdLst>
                  <a:gd name="T0" fmla="*/ 155 w 159"/>
                  <a:gd name="T1" fmla="*/ 101 h 296"/>
                  <a:gd name="T2" fmla="*/ 155 w 159"/>
                  <a:gd name="T3" fmla="*/ 101 h 296"/>
                  <a:gd name="T4" fmla="*/ 156 w 159"/>
                  <a:gd name="T5" fmla="*/ 105 h 296"/>
                  <a:gd name="T6" fmla="*/ 156 w 159"/>
                  <a:gd name="T7" fmla="*/ 105 h 296"/>
                  <a:gd name="T8" fmla="*/ 156 w 159"/>
                  <a:gd name="T9" fmla="*/ 105 h 296"/>
                  <a:gd name="T10" fmla="*/ 158 w 159"/>
                  <a:gd name="T11" fmla="*/ 120 h 296"/>
                  <a:gd name="T12" fmla="*/ 159 w 159"/>
                  <a:gd name="T13" fmla="*/ 136 h 296"/>
                  <a:gd name="T14" fmla="*/ 158 w 159"/>
                  <a:gd name="T15" fmla="*/ 151 h 296"/>
                  <a:gd name="T16" fmla="*/ 157 w 159"/>
                  <a:gd name="T17" fmla="*/ 166 h 296"/>
                  <a:gd name="T18" fmla="*/ 153 w 159"/>
                  <a:gd name="T19" fmla="*/ 182 h 296"/>
                  <a:gd name="T20" fmla="*/ 149 w 159"/>
                  <a:gd name="T21" fmla="*/ 196 h 296"/>
                  <a:gd name="T22" fmla="*/ 141 w 159"/>
                  <a:gd name="T23" fmla="*/ 211 h 296"/>
                  <a:gd name="T24" fmla="*/ 133 w 159"/>
                  <a:gd name="T25" fmla="*/ 225 h 296"/>
                  <a:gd name="T26" fmla="*/ 133 w 159"/>
                  <a:gd name="T27" fmla="*/ 225 h 296"/>
                  <a:gd name="T28" fmla="*/ 124 w 159"/>
                  <a:gd name="T29" fmla="*/ 238 h 296"/>
                  <a:gd name="T30" fmla="*/ 114 w 159"/>
                  <a:gd name="T31" fmla="*/ 250 h 296"/>
                  <a:gd name="T32" fmla="*/ 103 w 159"/>
                  <a:gd name="T33" fmla="*/ 261 h 296"/>
                  <a:gd name="T34" fmla="*/ 91 w 159"/>
                  <a:gd name="T35" fmla="*/ 271 h 296"/>
                  <a:gd name="T36" fmla="*/ 78 w 159"/>
                  <a:gd name="T37" fmla="*/ 278 h 296"/>
                  <a:gd name="T38" fmla="*/ 64 w 159"/>
                  <a:gd name="T39" fmla="*/ 286 h 296"/>
                  <a:gd name="T40" fmla="*/ 50 w 159"/>
                  <a:gd name="T41" fmla="*/ 291 h 296"/>
                  <a:gd name="T42" fmla="*/ 34 w 159"/>
                  <a:gd name="T43" fmla="*/ 296 h 296"/>
                  <a:gd name="T44" fmla="*/ 0 w 159"/>
                  <a:gd name="T45" fmla="*/ 138 h 296"/>
                  <a:gd name="T46" fmla="*/ 88 w 159"/>
                  <a:gd name="T47" fmla="*/ 0 h 296"/>
                  <a:gd name="T48" fmla="*/ 88 w 159"/>
                  <a:gd name="T49" fmla="*/ 0 h 296"/>
                  <a:gd name="T50" fmla="*/ 101 w 159"/>
                  <a:gd name="T51" fmla="*/ 10 h 296"/>
                  <a:gd name="T52" fmla="*/ 112 w 159"/>
                  <a:gd name="T53" fmla="*/ 21 h 296"/>
                  <a:gd name="T54" fmla="*/ 122 w 159"/>
                  <a:gd name="T55" fmla="*/ 32 h 296"/>
                  <a:gd name="T56" fmla="*/ 131 w 159"/>
                  <a:gd name="T57" fmla="*/ 44 h 296"/>
                  <a:gd name="T58" fmla="*/ 139 w 159"/>
                  <a:gd name="T59" fmla="*/ 57 h 296"/>
                  <a:gd name="T60" fmla="*/ 146 w 159"/>
                  <a:gd name="T61" fmla="*/ 71 h 296"/>
                  <a:gd name="T62" fmla="*/ 151 w 159"/>
                  <a:gd name="T63" fmla="*/ 86 h 296"/>
                  <a:gd name="T64" fmla="*/ 155 w 159"/>
                  <a:gd name="T65" fmla="*/ 101 h 296"/>
                  <a:gd name="T66" fmla="*/ 155 w 159"/>
                  <a:gd name="T67" fmla="*/ 10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9" h="296">
                    <a:moveTo>
                      <a:pt x="155" y="101"/>
                    </a:moveTo>
                    <a:lnTo>
                      <a:pt x="155" y="101"/>
                    </a:lnTo>
                    <a:lnTo>
                      <a:pt x="156" y="105"/>
                    </a:lnTo>
                    <a:lnTo>
                      <a:pt x="156" y="105"/>
                    </a:lnTo>
                    <a:lnTo>
                      <a:pt x="156" y="105"/>
                    </a:lnTo>
                    <a:lnTo>
                      <a:pt x="158" y="120"/>
                    </a:lnTo>
                    <a:lnTo>
                      <a:pt x="159" y="136"/>
                    </a:lnTo>
                    <a:lnTo>
                      <a:pt x="158" y="151"/>
                    </a:lnTo>
                    <a:lnTo>
                      <a:pt x="157" y="166"/>
                    </a:lnTo>
                    <a:lnTo>
                      <a:pt x="153" y="182"/>
                    </a:lnTo>
                    <a:lnTo>
                      <a:pt x="149" y="196"/>
                    </a:lnTo>
                    <a:lnTo>
                      <a:pt x="141" y="211"/>
                    </a:lnTo>
                    <a:lnTo>
                      <a:pt x="133" y="225"/>
                    </a:lnTo>
                    <a:lnTo>
                      <a:pt x="133" y="225"/>
                    </a:lnTo>
                    <a:lnTo>
                      <a:pt x="124" y="238"/>
                    </a:lnTo>
                    <a:lnTo>
                      <a:pt x="114" y="250"/>
                    </a:lnTo>
                    <a:lnTo>
                      <a:pt x="103" y="261"/>
                    </a:lnTo>
                    <a:lnTo>
                      <a:pt x="91" y="271"/>
                    </a:lnTo>
                    <a:lnTo>
                      <a:pt x="78" y="278"/>
                    </a:lnTo>
                    <a:lnTo>
                      <a:pt x="64" y="286"/>
                    </a:lnTo>
                    <a:lnTo>
                      <a:pt x="50" y="291"/>
                    </a:lnTo>
                    <a:lnTo>
                      <a:pt x="34" y="296"/>
                    </a:lnTo>
                    <a:lnTo>
                      <a:pt x="0" y="13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101" y="10"/>
                    </a:lnTo>
                    <a:lnTo>
                      <a:pt x="112" y="21"/>
                    </a:lnTo>
                    <a:lnTo>
                      <a:pt x="122" y="32"/>
                    </a:lnTo>
                    <a:lnTo>
                      <a:pt x="131" y="44"/>
                    </a:lnTo>
                    <a:lnTo>
                      <a:pt x="139" y="57"/>
                    </a:lnTo>
                    <a:lnTo>
                      <a:pt x="146" y="71"/>
                    </a:lnTo>
                    <a:lnTo>
                      <a:pt x="151" y="86"/>
                    </a:lnTo>
                    <a:lnTo>
                      <a:pt x="155" y="101"/>
                    </a:lnTo>
                    <a:lnTo>
                      <a:pt x="155" y="101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239"/>
              <p:cNvSpPr/>
              <p:nvPr/>
            </p:nvSpPr>
            <p:spPr bwMode="auto">
              <a:xfrm>
                <a:off x="4571018" y="4029538"/>
                <a:ext cx="676224" cy="1095483"/>
              </a:xfrm>
              <a:custGeom>
                <a:avLst/>
                <a:gdLst>
                  <a:gd name="T0" fmla="*/ 131 w 201"/>
                  <a:gd name="T1" fmla="*/ 0 h 323"/>
                  <a:gd name="T2" fmla="*/ 201 w 201"/>
                  <a:gd name="T3" fmla="*/ 319 h 323"/>
                  <a:gd name="T4" fmla="*/ 201 w 201"/>
                  <a:gd name="T5" fmla="*/ 319 h 323"/>
                  <a:gd name="T6" fmla="*/ 200 w 201"/>
                  <a:gd name="T7" fmla="*/ 320 h 323"/>
                  <a:gd name="T8" fmla="*/ 200 w 201"/>
                  <a:gd name="T9" fmla="*/ 320 h 323"/>
                  <a:gd name="T10" fmla="*/ 184 w 201"/>
                  <a:gd name="T11" fmla="*/ 322 h 323"/>
                  <a:gd name="T12" fmla="*/ 168 w 201"/>
                  <a:gd name="T13" fmla="*/ 323 h 323"/>
                  <a:gd name="T14" fmla="*/ 152 w 201"/>
                  <a:gd name="T15" fmla="*/ 323 h 323"/>
                  <a:gd name="T16" fmla="*/ 136 w 201"/>
                  <a:gd name="T17" fmla="*/ 321 h 323"/>
                  <a:gd name="T18" fmla="*/ 121 w 201"/>
                  <a:gd name="T19" fmla="*/ 318 h 323"/>
                  <a:gd name="T20" fmla="*/ 106 w 201"/>
                  <a:gd name="T21" fmla="*/ 312 h 323"/>
                  <a:gd name="T22" fmla="*/ 91 w 201"/>
                  <a:gd name="T23" fmla="*/ 306 h 323"/>
                  <a:gd name="T24" fmla="*/ 77 w 201"/>
                  <a:gd name="T25" fmla="*/ 297 h 323"/>
                  <a:gd name="T26" fmla="*/ 77 w 201"/>
                  <a:gd name="T27" fmla="*/ 297 h 323"/>
                  <a:gd name="T28" fmla="*/ 63 w 201"/>
                  <a:gd name="T29" fmla="*/ 288 h 323"/>
                  <a:gd name="T30" fmla="*/ 50 w 201"/>
                  <a:gd name="T31" fmla="*/ 278 h 323"/>
                  <a:gd name="T32" fmla="*/ 40 w 201"/>
                  <a:gd name="T33" fmla="*/ 266 h 323"/>
                  <a:gd name="T34" fmla="*/ 30 w 201"/>
                  <a:gd name="T35" fmla="*/ 254 h 323"/>
                  <a:gd name="T36" fmla="*/ 22 w 201"/>
                  <a:gd name="T37" fmla="*/ 241 h 323"/>
                  <a:gd name="T38" fmla="*/ 15 w 201"/>
                  <a:gd name="T39" fmla="*/ 227 h 323"/>
                  <a:gd name="T40" fmla="*/ 9 w 201"/>
                  <a:gd name="T41" fmla="*/ 211 h 323"/>
                  <a:gd name="T42" fmla="*/ 5 w 201"/>
                  <a:gd name="T43" fmla="*/ 195 h 323"/>
                  <a:gd name="T44" fmla="*/ 5 w 201"/>
                  <a:gd name="T45" fmla="*/ 195 h 323"/>
                  <a:gd name="T46" fmla="*/ 2 w 201"/>
                  <a:gd name="T47" fmla="*/ 179 h 323"/>
                  <a:gd name="T48" fmla="*/ 0 w 201"/>
                  <a:gd name="T49" fmla="*/ 162 h 323"/>
                  <a:gd name="T50" fmla="*/ 2 w 201"/>
                  <a:gd name="T51" fmla="*/ 146 h 323"/>
                  <a:gd name="T52" fmla="*/ 3 w 201"/>
                  <a:gd name="T53" fmla="*/ 131 h 323"/>
                  <a:gd name="T54" fmla="*/ 7 w 201"/>
                  <a:gd name="T55" fmla="*/ 116 h 323"/>
                  <a:gd name="T56" fmla="*/ 11 w 201"/>
                  <a:gd name="T57" fmla="*/ 101 h 323"/>
                  <a:gd name="T58" fmla="*/ 18 w 201"/>
                  <a:gd name="T59" fmla="*/ 86 h 323"/>
                  <a:gd name="T60" fmla="*/ 27 w 201"/>
                  <a:gd name="T61" fmla="*/ 71 h 323"/>
                  <a:gd name="T62" fmla="*/ 27 w 201"/>
                  <a:gd name="T63" fmla="*/ 71 h 323"/>
                  <a:gd name="T64" fmla="*/ 36 w 201"/>
                  <a:gd name="T65" fmla="*/ 58 h 323"/>
                  <a:gd name="T66" fmla="*/ 47 w 201"/>
                  <a:gd name="T67" fmla="*/ 45 h 323"/>
                  <a:gd name="T68" fmla="*/ 58 w 201"/>
                  <a:gd name="T69" fmla="*/ 34 h 323"/>
                  <a:gd name="T70" fmla="*/ 71 w 201"/>
                  <a:gd name="T71" fmla="*/ 25 h 323"/>
                  <a:gd name="T72" fmla="*/ 84 w 201"/>
                  <a:gd name="T73" fmla="*/ 17 h 323"/>
                  <a:gd name="T74" fmla="*/ 98 w 201"/>
                  <a:gd name="T75" fmla="*/ 9 h 323"/>
                  <a:gd name="T76" fmla="*/ 113 w 201"/>
                  <a:gd name="T77" fmla="*/ 4 h 323"/>
                  <a:gd name="T78" fmla="*/ 130 w 201"/>
                  <a:gd name="T79" fmla="*/ 0 h 323"/>
                  <a:gd name="T80" fmla="*/ 130 w 201"/>
                  <a:gd name="T81" fmla="*/ 0 h 323"/>
                  <a:gd name="T82" fmla="*/ 131 w 201"/>
                  <a:gd name="T83" fmla="*/ 0 h 323"/>
                  <a:gd name="T84" fmla="*/ 131 w 201"/>
                  <a:gd name="T85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" h="323">
                    <a:moveTo>
                      <a:pt x="131" y="0"/>
                    </a:moveTo>
                    <a:lnTo>
                      <a:pt x="201" y="319"/>
                    </a:lnTo>
                    <a:lnTo>
                      <a:pt x="201" y="319"/>
                    </a:lnTo>
                    <a:lnTo>
                      <a:pt x="200" y="320"/>
                    </a:lnTo>
                    <a:lnTo>
                      <a:pt x="200" y="320"/>
                    </a:lnTo>
                    <a:lnTo>
                      <a:pt x="184" y="322"/>
                    </a:lnTo>
                    <a:lnTo>
                      <a:pt x="168" y="323"/>
                    </a:lnTo>
                    <a:lnTo>
                      <a:pt x="152" y="323"/>
                    </a:lnTo>
                    <a:lnTo>
                      <a:pt x="136" y="321"/>
                    </a:lnTo>
                    <a:lnTo>
                      <a:pt x="121" y="318"/>
                    </a:lnTo>
                    <a:lnTo>
                      <a:pt x="106" y="312"/>
                    </a:lnTo>
                    <a:lnTo>
                      <a:pt x="91" y="306"/>
                    </a:lnTo>
                    <a:lnTo>
                      <a:pt x="77" y="297"/>
                    </a:lnTo>
                    <a:lnTo>
                      <a:pt x="77" y="297"/>
                    </a:lnTo>
                    <a:lnTo>
                      <a:pt x="63" y="288"/>
                    </a:lnTo>
                    <a:lnTo>
                      <a:pt x="50" y="278"/>
                    </a:lnTo>
                    <a:lnTo>
                      <a:pt x="40" y="266"/>
                    </a:lnTo>
                    <a:lnTo>
                      <a:pt x="30" y="254"/>
                    </a:lnTo>
                    <a:lnTo>
                      <a:pt x="22" y="241"/>
                    </a:lnTo>
                    <a:lnTo>
                      <a:pt x="15" y="227"/>
                    </a:lnTo>
                    <a:lnTo>
                      <a:pt x="9" y="211"/>
                    </a:lnTo>
                    <a:lnTo>
                      <a:pt x="5" y="195"/>
                    </a:lnTo>
                    <a:lnTo>
                      <a:pt x="5" y="195"/>
                    </a:lnTo>
                    <a:lnTo>
                      <a:pt x="2" y="179"/>
                    </a:lnTo>
                    <a:lnTo>
                      <a:pt x="0" y="162"/>
                    </a:lnTo>
                    <a:lnTo>
                      <a:pt x="2" y="146"/>
                    </a:lnTo>
                    <a:lnTo>
                      <a:pt x="3" y="131"/>
                    </a:lnTo>
                    <a:lnTo>
                      <a:pt x="7" y="116"/>
                    </a:lnTo>
                    <a:lnTo>
                      <a:pt x="11" y="101"/>
                    </a:lnTo>
                    <a:lnTo>
                      <a:pt x="18" y="86"/>
                    </a:lnTo>
                    <a:lnTo>
                      <a:pt x="27" y="71"/>
                    </a:lnTo>
                    <a:lnTo>
                      <a:pt x="27" y="71"/>
                    </a:lnTo>
                    <a:lnTo>
                      <a:pt x="36" y="58"/>
                    </a:lnTo>
                    <a:lnTo>
                      <a:pt x="47" y="45"/>
                    </a:lnTo>
                    <a:lnTo>
                      <a:pt x="58" y="34"/>
                    </a:lnTo>
                    <a:lnTo>
                      <a:pt x="71" y="25"/>
                    </a:lnTo>
                    <a:lnTo>
                      <a:pt x="84" y="17"/>
                    </a:lnTo>
                    <a:lnTo>
                      <a:pt x="98" y="9"/>
                    </a:lnTo>
                    <a:lnTo>
                      <a:pt x="113" y="4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1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82305" tIns="41153" rIns="82305" bIns="41153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1" name="文本框 32"/>
            <p:cNvSpPr txBox="1"/>
            <p:nvPr/>
          </p:nvSpPr>
          <p:spPr>
            <a:xfrm>
              <a:off x="7018511" y="3213770"/>
              <a:ext cx="150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9390659" y="2607736"/>
            <a:ext cx="1506122" cy="1067703"/>
            <a:chOff x="9054108" y="2607732"/>
            <a:chExt cx="1506122" cy="1067703"/>
          </a:xfrm>
        </p:grpSpPr>
        <p:sp>
          <p:nvSpPr>
            <p:cNvPr id="96" name="Freeform 128"/>
            <p:cNvSpPr>
              <a:spLocks noEditPoints="1"/>
            </p:cNvSpPr>
            <p:nvPr/>
          </p:nvSpPr>
          <p:spPr bwMode="black">
            <a:xfrm>
              <a:off x="9532748" y="2607732"/>
              <a:ext cx="548843" cy="383857"/>
            </a:xfrm>
            <a:custGeom>
              <a:avLst/>
              <a:gdLst>
                <a:gd name="T0" fmla="*/ 7 w 300"/>
                <a:gd name="T1" fmla="*/ 0 h 210"/>
                <a:gd name="T2" fmla="*/ 293 w 300"/>
                <a:gd name="T3" fmla="*/ 0 h 210"/>
                <a:gd name="T4" fmla="*/ 150 w 300"/>
                <a:gd name="T5" fmla="*/ 120 h 210"/>
                <a:gd name="T6" fmla="*/ 7 w 300"/>
                <a:gd name="T7" fmla="*/ 0 h 210"/>
                <a:gd name="T8" fmla="*/ 153 w 300"/>
                <a:gd name="T9" fmla="*/ 130 h 210"/>
                <a:gd name="T10" fmla="*/ 153 w 300"/>
                <a:gd name="T11" fmla="*/ 130 h 210"/>
                <a:gd name="T12" fmla="*/ 153 w 300"/>
                <a:gd name="T13" fmla="*/ 131 h 210"/>
                <a:gd name="T14" fmla="*/ 152 w 300"/>
                <a:gd name="T15" fmla="*/ 131 h 210"/>
                <a:gd name="T16" fmla="*/ 152 w 300"/>
                <a:gd name="T17" fmla="*/ 131 h 210"/>
                <a:gd name="T18" fmla="*/ 151 w 300"/>
                <a:gd name="T19" fmla="*/ 131 h 210"/>
                <a:gd name="T20" fmla="*/ 151 w 300"/>
                <a:gd name="T21" fmla="*/ 131 h 210"/>
                <a:gd name="T22" fmla="*/ 150 w 300"/>
                <a:gd name="T23" fmla="*/ 131 h 210"/>
                <a:gd name="T24" fmla="*/ 150 w 300"/>
                <a:gd name="T25" fmla="*/ 131 h 210"/>
                <a:gd name="T26" fmla="*/ 150 w 300"/>
                <a:gd name="T27" fmla="*/ 131 h 210"/>
                <a:gd name="T28" fmla="*/ 149 w 300"/>
                <a:gd name="T29" fmla="*/ 131 h 210"/>
                <a:gd name="T30" fmla="*/ 149 w 300"/>
                <a:gd name="T31" fmla="*/ 131 h 210"/>
                <a:gd name="T32" fmla="*/ 148 w 300"/>
                <a:gd name="T33" fmla="*/ 131 h 210"/>
                <a:gd name="T34" fmla="*/ 148 w 300"/>
                <a:gd name="T35" fmla="*/ 131 h 210"/>
                <a:gd name="T36" fmla="*/ 147 w 300"/>
                <a:gd name="T37" fmla="*/ 131 h 210"/>
                <a:gd name="T38" fmla="*/ 147 w 300"/>
                <a:gd name="T39" fmla="*/ 130 h 210"/>
                <a:gd name="T40" fmla="*/ 147 w 300"/>
                <a:gd name="T41" fmla="*/ 130 h 210"/>
                <a:gd name="T42" fmla="*/ 125 w 300"/>
                <a:gd name="T43" fmla="*/ 112 h 210"/>
                <a:gd name="T44" fmla="*/ 8 w 300"/>
                <a:gd name="T45" fmla="*/ 210 h 210"/>
                <a:gd name="T46" fmla="*/ 293 w 300"/>
                <a:gd name="T47" fmla="*/ 210 h 210"/>
                <a:gd name="T48" fmla="*/ 175 w 300"/>
                <a:gd name="T49" fmla="*/ 112 h 210"/>
                <a:gd name="T50" fmla="*/ 153 w 300"/>
                <a:gd name="T51" fmla="*/ 130 h 210"/>
                <a:gd name="T52" fmla="*/ 0 w 300"/>
                <a:gd name="T53" fmla="*/ 6 h 210"/>
                <a:gd name="T54" fmla="*/ 0 w 300"/>
                <a:gd name="T55" fmla="*/ 204 h 210"/>
                <a:gd name="T56" fmla="*/ 118 w 300"/>
                <a:gd name="T57" fmla="*/ 106 h 210"/>
                <a:gd name="T58" fmla="*/ 0 w 300"/>
                <a:gd name="T59" fmla="*/ 6 h 210"/>
                <a:gd name="T60" fmla="*/ 182 w 300"/>
                <a:gd name="T61" fmla="*/ 106 h 210"/>
                <a:gd name="T62" fmla="*/ 300 w 300"/>
                <a:gd name="T63" fmla="*/ 204 h 210"/>
                <a:gd name="T64" fmla="*/ 300 w 300"/>
                <a:gd name="T65" fmla="*/ 6 h 210"/>
                <a:gd name="T66" fmla="*/ 182 w 300"/>
                <a:gd name="T67" fmla="*/ 1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0" h="210">
                  <a:moveTo>
                    <a:pt x="7" y="0"/>
                  </a:moveTo>
                  <a:cubicBezTo>
                    <a:pt x="293" y="0"/>
                    <a:pt x="293" y="0"/>
                    <a:pt x="293" y="0"/>
                  </a:cubicBezTo>
                  <a:cubicBezTo>
                    <a:pt x="150" y="120"/>
                    <a:pt x="150" y="120"/>
                    <a:pt x="150" y="120"/>
                  </a:cubicBezTo>
                  <a:lnTo>
                    <a:pt x="7" y="0"/>
                  </a:lnTo>
                  <a:close/>
                  <a:moveTo>
                    <a:pt x="153" y="130"/>
                  </a:moveTo>
                  <a:cubicBezTo>
                    <a:pt x="153" y="130"/>
                    <a:pt x="153" y="130"/>
                    <a:pt x="153" y="130"/>
                  </a:cubicBezTo>
                  <a:cubicBezTo>
                    <a:pt x="153" y="130"/>
                    <a:pt x="153" y="130"/>
                    <a:pt x="153" y="131"/>
                  </a:cubicBezTo>
                  <a:cubicBezTo>
                    <a:pt x="153" y="131"/>
                    <a:pt x="152" y="131"/>
                    <a:pt x="152" y="131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52" y="131"/>
                    <a:pt x="151" y="13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1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49" y="13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9" y="131"/>
                    <a:pt x="148" y="131"/>
                    <a:pt x="148" y="131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48" y="131"/>
                    <a:pt x="148" y="131"/>
                    <a:pt x="147" y="131"/>
                  </a:cubicBezTo>
                  <a:cubicBezTo>
                    <a:pt x="147" y="130"/>
                    <a:pt x="147" y="130"/>
                    <a:pt x="147" y="130"/>
                  </a:cubicBezTo>
                  <a:cubicBezTo>
                    <a:pt x="147" y="130"/>
                    <a:pt x="147" y="130"/>
                    <a:pt x="147" y="130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293" y="210"/>
                    <a:pt x="293" y="210"/>
                    <a:pt x="293" y="210"/>
                  </a:cubicBezTo>
                  <a:cubicBezTo>
                    <a:pt x="175" y="112"/>
                    <a:pt x="175" y="112"/>
                    <a:pt x="175" y="112"/>
                  </a:cubicBezTo>
                  <a:lnTo>
                    <a:pt x="153" y="130"/>
                  </a:lnTo>
                  <a:close/>
                  <a:moveTo>
                    <a:pt x="0" y="6"/>
                  </a:moveTo>
                  <a:cubicBezTo>
                    <a:pt x="0" y="204"/>
                    <a:pt x="0" y="204"/>
                    <a:pt x="0" y="204"/>
                  </a:cubicBezTo>
                  <a:cubicBezTo>
                    <a:pt x="118" y="106"/>
                    <a:pt x="118" y="106"/>
                    <a:pt x="118" y="106"/>
                  </a:cubicBezTo>
                  <a:lnTo>
                    <a:pt x="0" y="6"/>
                  </a:lnTo>
                  <a:close/>
                  <a:moveTo>
                    <a:pt x="182" y="106"/>
                  </a:moveTo>
                  <a:cubicBezTo>
                    <a:pt x="300" y="204"/>
                    <a:pt x="300" y="204"/>
                    <a:pt x="300" y="204"/>
                  </a:cubicBezTo>
                  <a:cubicBezTo>
                    <a:pt x="300" y="6"/>
                    <a:pt x="300" y="6"/>
                    <a:pt x="300" y="6"/>
                  </a:cubicBezTo>
                  <a:lnTo>
                    <a:pt x="182" y="106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32"/>
            <p:cNvSpPr txBox="1"/>
            <p:nvPr/>
          </p:nvSpPr>
          <p:spPr>
            <a:xfrm>
              <a:off x="9054108" y="3213770"/>
              <a:ext cx="150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089713" y="4365897"/>
            <a:ext cx="1686034" cy="987618"/>
            <a:chOff x="8641357" y="2133650"/>
            <a:chExt cx="1686034" cy="987618"/>
          </a:xfrm>
        </p:grpSpPr>
        <p:sp>
          <p:nvSpPr>
            <p:cNvPr id="99" name="TextBox 98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098608" y="4365897"/>
            <a:ext cx="1686034" cy="987618"/>
            <a:chOff x="8641357" y="2133650"/>
            <a:chExt cx="1686034" cy="987618"/>
          </a:xfrm>
        </p:grpSpPr>
        <p:sp>
          <p:nvSpPr>
            <p:cNvPr id="103" name="TextBox 102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144615" y="4365897"/>
            <a:ext cx="1686034" cy="987618"/>
            <a:chOff x="8641357" y="2133650"/>
            <a:chExt cx="1686034" cy="987618"/>
          </a:xfrm>
        </p:grpSpPr>
        <p:sp>
          <p:nvSpPr>
            <p:cNvPr id="107" name="TextBox 106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9177426" y="4365897"/>
            <a:ext cx="1686034" cy="987618"/>
            <a:chOff x="8641357" y="2133650"/>
            <a:chExt cx="1686034" cy="987618"/>
          </a:xfrm>
        </p:grpSpPr>
        <p:sp>
          <p:nvSpPr>
            <p:cNvPr id="111" name="TextBox 110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5" name="组合 5"/>
          <p:cNvGrpSpPr/>
          <p:nvPr/>
        </p:nvGrpSpPr>
        <p:grpSpPr bwMode="auto">
          <a:xfrm>
            <a:off x="5521527" y="1227370"/>
            <a:ext cx="4945567" cy="5007051"/>
            <a:chOff x="5778834" y="1081826"/>
            <a:chExt cx="5357095" cy="5424184"/>
          </a:xfrm>
        </p:grpSpPr>
        <p:sp>
          <p:nvSpPr>
            <p:cNvPr id="56" name="椭圆 4"/>
            <p:cNvSpPr/>
            <p:nvPr/>
          </p:nvSpPr>
          <p:spPr bwMode="auto">
            <a:xfrm rot="197558">
              <a:off x="5778834" y="1081826"/>
              <a:ext cx="5357095" cy="5424184"/>
            </a:xfrm>
            <a:custGeom>
              <a:avLst/>
              <a:gdLst/>
              <a:ahLst/>
              <a:cxnLst/>
              <a:rect l="l" t="t" r="r" b="b"/>
              <a:pathLst>
                <a:path w="6373853" h="6453678">
                  <a:moveTo>
                    <a:pt x="1748789" y="3781"/>
                  </a:moveTo>
                  <a:cubicBezTo>
                    <a:pt x="1773410" y="1281"/>
                    <a:pt x="1798391" y="0"/>
                    <a:pt x="1823671" y="0"/>
                  </a:cubicBezTo>
                  <a:cubicBezTo>
                    <a:pt x="2222376" y="0"/>
                    <a:pt x="2546668" y="318599"/>
                    <a:pt x="2555176" y="715114"/>
                  </a:cubicBezTo>
                  <a:cubicBezTo>
                    <a:pt x="2646063" y="945229"/>
                    <a:pt x="2815509" y="1149545"/>
                    <a:pt x="3050234" y="1286278"/>
                  </a:cubicBezTo>
                  <a:cubicBezTo>
                    <a:pt x="3277270" y="1418531"/>
                    <a:pt x="3529180" y="1466470"/>
                    <a:pt x="3767051" y="1437382"/>
                  </a:cubicBezTo>
                  <a:cubicBezTo>
                    <a:pt x="4043009" y="1173698"/>
                    <a:pt x="4417184" y="1012566"/>
                    <a:pt x="4828995" y="1012566"/>
                  </a:cubicBezTo>
                  <a:cubicBezTo>
                    <a:pt x="5682197" y="1012566"/>
                    <a:pt x="6373853" y="1704222"/>
                    <a:pt x="6373853" y="2557424"/>
                  </a:cubicBezTo>
                  <a:cubicBezTo>
                    <a:pt x="6373853" y="3315640"/>
                    <a:pt x="5827627" y="3946278"/>
                    <a:pt x="5106977" y="4075988"/>
                  </a:cubicBezTo>
                  <a:cubicBezTo>
                    <a:pt x="4860269" y="4198053"/>
                    <a:pt x="4655938" y="4415360"/>
                    <a:pt x="4548276" y="4699239"/>
                  </a:cubicBezTo>
                  <a:cubicBezTo>
                    <a:pt x="4488061" y="4858013"/>
                    <a:pt x="4464290" y="5021251"/>
                    <a:pt x="4473846" y="5178965"/>
                  </a:cubicBezTo>
                  <a:cubicBezTo>
                    <a:pt x="4624448" y="5311033"/>
                    <a:pt x="4718008" y="5505241"/>
                    <a:pt x="4718008" y="5721301"/>
                  </a:cubicBezTo>
                  <a:cubicBezTo>
                    <a:pt x="4718008" y="6125782"/>
                    <a:pt x="4390112" y="6453678"/>
                    <a:pt x="3985631" y="6453678"/>
                  </a:cubicBezTo>
                  <a:cubicBezTo>
                    <a:pt x="3581150" y="6453678"/>
                    <a:pt x="3253254" y="6125782"/>
                    <a:pt x="3253254" y="5721301"/>
                  </a:cubicBezTo>
                  <a:cubicBezTo>
                    <a:pt x="3253254" y="5342100"/>
                    <a:pt x="3541444" y="5030211"/>
                    <a:pt x="3910750" y="4992705"/>
                  </a:cubicBezTo>
                  <a:lnTo>
                    <a:pt x="3970068" y="4989710"/>
                  </a:lnTo>
                  <a:cubicBezTo>
                    <a:pt x="4089426" y="4874941"/>
                    <a:pt x="4186035" y="4731148"/>
                    <a:pt x="4249282" y="4564379"/>
                  </a:cubicBezTo>
                  <a:cubicBezTo>
                    <a:pt x="4318623" y="4381544"/>
                    <a:pt x="4339635" y="4192787"/>
                    <a:pt x="4317136" y="4013436"/>
                  </a:cubicBezTo>
                  <a:cubicBezTo>
                    <a:pt x="4256166" y="3992601"/>
                    <a:pt x="4197322" y="3967056"/>
                    <a:pt x="4140584" y="3937908"/>
                  </a:cubicBezTo>
                  <a:cubicBezTo>
                    <a:pt x="3785942" y="3880704"/>
                    <a:pt x="3361104" y="3968836"/>
                    <a:pt x="2972750" y="4207511"/>
                  </a:cubicBezTo>
                  <a:cubicBezTo>
                    <a:pt x="2649524" y="4406159"/>
                    <a:pt x="2407922" y="4674458"/>
                    <a:pt x="2273557" y="4956562"/>
                  </a:cubicBezTo>
                  <a:cubicBezTo>
                    <a:pt x="2243728" y="5333109"/>
                    <a:pt x="1928537" y="5629160"/>
                    <a:pt x="1544199" y="5629160"/>
                  </a:cubicBezTo>
                  <a:cubicBezTo>
                    <a:pt x="1139718" y="5629161"/>
                    <a:pt x="811822" y="5301265"/>
                    <a:pt x="811822" y="4896783"/>
                  </a:cubicBezTo>
                  <a:cubicBezTo>
                    <a:pt x="811822" y="4517582"/>
                    <a:pt x="1100012" y="4205693"/>
                    <a:pt x="1469317" y="4168187"/>
                  </a:cubicBezTo>
                  <a:cubicBezTo>
                    <a:pt x="1493938" y="4165687"/>
                    <a:pt x="1518919" y="4164406"/>
                    <a:pt x="1544199" y="4164406"/>
                  </a:cubicBezTo>
                  <a:cubicBezTo>
                    <a:pt x="1614188" y="4164406"/>
                    <a:pt x="1681885" y="4174224"/>
                    <a:pt x="1745054" y="4195817"/>
                  </a:cubicBezTo>
                  <a:cubicBezTo>
                    <a:pt x="2080595" y="4225945"/>
                    <a:pt x="2467608" y="4133688"/>
                    <a:pt x="2823912" y="3914711"/>
                  </a:cubicBezTo>
                  <a:cubicBezTo>
                    <a:pt x="3105509" y="3741648"/>
                    <a:pt x="3325152" y="3515718"/>
                    <a:pt x="3465145" y="3273270"/>
                  </a:cubicBezTo>
                  <a:cubicBezTo>
                    <a:pt x="3451578" y="3254462"/>
                    <a:pt x="3441393" y="3233849"/>
                    <a:pt x="3431663" y="3212981"/>
                  </a:cubicBezTo>
                  <a:cubicBezTo>
                    <a:pt x="3160269" y="2960984"/>
                    <a:pt x="2737001" y="2800878"/>
                    <a:pt x="2261862" y="2800878"/>
                  </a:cubicBezTo>
                  <a:cubicBezTo>
                    <a:pt x="1915427" y="2800878"/>
                    <a:pt x="1596569" y="2885993"/>
                    <a:pt x="1343736" y="3029603"/>
                  </a:cubicBezTo>
                  <a:cubicBezTo>
                    <a:pt x="1213416" y="3228799"/>
                    <a:pt x="988216" y="3359981"/>
                    <a:pt x="732377" y="3359981"/>
                  </a:cubicBezTo>
                  <a:cubicBezTo>
                    <a:pt x="327896" y="3359981"/>
                    <a:pt x="0" y="3032085"/>
                    <a:pt x="0" y="2627604"/>
                  </a:cubicBezTo>
                  <a:cubicBezTo>
                    <a:pt x="0" y="2248403"/>
                    <a:pt x="288190" y="1936513"/>
                    <a:pt x="657496" y="1899008"/>
                  </a:cubicBezTo>
                  <a:cubicBezTo>
                    <a:pt x="682116" y="1896508"/>
                    <a:pt x="707097" y="1895227"/>
                    <a:pt x="732377" y="1895227"/>
                  </a:cubicBezTo>
                  <a:cubicBezTo>
                    <a:pt x="990216" y="1895227"/>
                    <a:pt x="1216935" y="2028468"/>
                    <a:pt x="1346404" y="2230521"/>
                  </a:cubicBezTo>
                  <a:cubicBezTo>
                    <a:pt x="1602758" y="2382858"/>
                    <a:pt x="1930881" y="2473491"/>
                    <a:pt x="2288367" y="2473491"/>
                  </a:cubicBezTo>
                  <a:cubicBezTo>
                    <a:pt x="2697774" y="2473492"/>
                    <a:pt x="3068669" y="2354621"/>
                    <a:pt x="3337053" y="2160075"/>
                  </a:cubicBezTo>
                  <a:cubicBezTo>
                    <a:pt x="3340926" y="2141545"/>
                    <a:pt x="3346143" y="2123420"/>
                    <a:pt x="3351687" y="2105436"/>
                  </a:cubicBezTo>
                  <a:cubicBezTo>
                    <a:pt x="3259746" y="1885205"/>
                    <a:pt x="3094211" y="1690778"/>
                    <a:pt x="2868101" y="1559064"/>
                  </a:cubicBezTo>
                  <a:cubicBezTo>
                    <a:pt x="2612420" y="1410124"/>
                    <a:pt x="2325191" y="1368116"/>
                    <a:pt x="2062135" y="1421669"/>
                  </a:cubicBezTo>
                  <a:cubicBezTo>
                    <a:pt x="2020112" y="1439592"/>
                    <a:pt x="1975220" y="1450584"/>
                    <a:pt x="1928800" y="1456357"/>
                  </a:cubicBezTo>
                  <a:cubicBezTo>
                    <a:pt x="1920816" y="1457887"/>
                    <a:pt x="1913196" y="1460508"/>
                    <a:pt x="1905608" y="1463212"/>
                  </a:cubicBezTo>
                  <a:lnTo>
                    <a:pt x="1907728" y="1459572"/>
                  </a:lnTo>
                  <a:cubicBezTo>
                    <a:pt x="1880177" y="1463133"/>
                    <a:pt x="1852113" y="1464754"/>
                    <a:pt x="1823671" y="1464754"/>
                  </a:cubicBezTo>
                  <a:cubicBezTo>
                    <a:pt x="1419190" y="1464754"/>
                    <a:pt x="1091294" y="1136858"/>
                    <a:pt x="1091294" y="732377"/>
                  </a:cubicBezTo>
                  <a:cubicBezTo>
                    <a:pt x="1091294" y="353176"/>
                    <a:pt x="1379484" y="41286"/>
                    <a:pt x="1748789" y="3781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" name="组合 89"/>
            <p:cNvGrpSpPr/>
            <p:nvPr/>
          </p:nvGrpSpPr>
          <p:grpSpPr bwMode="auto">
            <a:xfrm>
              <a:off x="8812786" y="2196009"/>
              <a:ext cx="2192123" cy="2192123"/>
              <a:chOff x="2848131" y="1860029"/>
              <a:chExt cx="3807502" cy="380750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2848071" y="1860373"/>
                <a:ext cx="3802162" cy="380848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937674" y="1949985"/>
                <a:ext cx="3622956" cy="3629258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" name="组合 109"/>
            <p:cNvGrpSpPr/>
            <p:nvPr/>
          </p:nvGrpSpPr>
          <p:grpSpPr bwMode="auto">
            <a:xfrm>
              <a:off x="6962369" y="1155522"/>
              <a:ext cx="928601" cy="928602"/>
              <a:chOff x="2848131" y="1860029"/>
              <a:chExt cx="3807502" cy="380750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848522" y="1860993"/>
                <a:ext cx="3807426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2940184" y="1952659"/>
                <a:ext cx="3624106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9" name="组合 123"/>
            <p:cNvGrpSpPr/>
            <p:nvPr/>
          </p:nvGrpSpPr>
          <p:grpSpPr bwMode="auto">
            <a:xfrm>
              <a:off x="5967466" y="2701597"/>
              <a:ext cx="928601" cy="928602"/>
              <a:chOff x="2848131" y="1860029"/>
              <a:chExt cx="3807502" cy="3807502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845475" y="1860922"/>
                <a:ext cx="3821528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937133" y="1952593"/>
                <a:ext cx="3638208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129"/>
            <p:cNvGrpSpPr/>
            <p:nvPr/>
          </p:nvGrpSpPr>
          <p:grpSpPr bwMode="auto">
            <a:xfrm>
              <a:off x="6541770" y="4645921"/>
              <a:ext cx="928601" cy="928602"/>
              <a:chOff x="2848131" y="1860029"/>
              <a:chExt cx="3807502" cy="3807502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845644" y="1856809"/>
                <a:ext cx="3821528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937302" y="1948479"/>
                <a:ext cx="3638208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" name="组合 135"/>
            <p:cNvGrpSpPr/>
            <p:nvPr/>
          </p:nvGrpSpPr>
          <p:grpSpPr bwMode="auto">
            <a:xfrm>
              <a:off x="8540057" y="5468856"/>
              <a:ext cx="928601" cy="928602"/>
              <a:chOff x="2848131" y="1860029"/>
              <a:chExt cx="3807502" cy="380750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845173" y="1860202"/>
                <a:ext cx="3821528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936831" y="1951869"/>
                <a:ext cx="3638208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2" name="文本框 29"/>
          <p:cNvSpPr txBox="1">
            <a:spLocks noChangeArrowheads="1"/>
          </p:cNvSpPr>
          <p:nvPr/>
        </p:nvSpPr>
        <p:spPr bwMode="auto">
          <a:xfrm>
            <a:off x="6671381" y="134156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29"/>
          <p:cNvSpPr txBox="1">
            <a:spLocks noChangeArrowheads="1"/>
          </p:cNvSpPr>
          <p:nvPr/>
        </p:nvSpPr>
        <p:spPr bwMode="auto">
          <a:xfrm>
            <a:off x="5703893" y="278172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9"/>
          <p:cNvSpPr txBox="1">
            <a:spLocks noChangeArrowheads="1"/>
          </p:cNvSpPr>
          <p:nvPr/>
        </p:nvSpPr>
        <p:spPr bwMode="auto">
          <a:xfrm>
            <a:off x="6261808" y="458192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29"/>
          <p:cNvSpPr txBox="1">
            <a:spLocks noChangeArrowheads="1"/>
          </p:cNvSpPr>
          <p:nvPr/>
        </p:nvSpPr>
        <p:spPr bwMode="auto">
          <a:xfrm>
            <a:off x="8106483" y="530200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8761883" y="2709718"/>
            <a:ext cx="1312130" cy="1307371"/>
            <a:chOff x="3618897" y="2279040"/>
            <a:chExt cx="706229" cy="703668"/>
          </a:xfrm>
          <a:solidFill>
            <a:srgbClr val="FF0000"/>
          </a:solidFill>
        </p:grpSpPr>
        <p:sp>
          <p:nvSpPr>
            <p:cNvPr id="77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9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96992" y="189439"/>
            <a:ext cx="5744705" cy="646331"/>
            <a:chOff x="360438" y="189434"/>
            <a:chExt cx="5744705" cy="646332"/>
          </a:xfrm>
        </p:grpSpPr>
        <p:sp>
          <p:nvSpPr>
            <p:cNvPr id="81" name="Freeform 514"/>
            <p:cNvSpPr>
              <a:spLocks noEditPoints="1"/>
            </p:cNvSpPr>
            <p:nvPr/>
          </p:nvSpPr>
          <p:spPr bwMode="auto">
            <a:xfrm>
              <a:off x="3458488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16821" y="333450"/>
              <a:ext cx="228832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 of creative technology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0438" y="189434"/>
              <a:ext cx="313831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创意技术来源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4" name="直接连接符 83"/>
          <p:cNvCxnSpPr/>
          <p:nvPr/>
        </p:nvCxnSpPr>
        <p:spPr>
          <a:xfrm flipH="1">
            <a:off x="3795042" y="1629594"/>
            <a:ext cx="2662589" cy="7404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oval" w="lg" len="lg"/>
          </a:ln>
          <a:effectLst/>
        </p:spPr>
      </p:cxnSp>
      <p:cxnSp>
        <p:nvCxnSpPr>
          <p:cNvPr id="85" name="直接连接符 84"/>
          <p:cNvCxnSpPr/>
          <p:nvPr/>
        </p:nvCxnSpPr>
        <p:spPr>
          <a:xfrm flipH="1">
            <a:off x="3795042" y="3151399"/>
            <a:ext cx="1874027" cy="0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86" name="直接连接符 85"/>
          <p:cNvCxnSpPr/>
          <p:nvPr/>
        </p:nvCxnSpPr>
        <p:spPr>
          <a:xfrm flipH="1">
            <a:off x="3795042" y="5781383"/>
            <a:ext cx="4178283" cy="0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87" name="组合 86"/>
          <p:cNvGrpSpPr/>
          <p:nvPr/>
        </p:nvGrpSpPr>
        <p:grpSpPr>
          <a:xfrm>
            <a:off x="3795042" y="4437910"/>
            <a:ext cx="2430253" cy="507367"/>
            <a:chOff x="3458488" y="4437906"/>
            <a:chExt cx="2430253" cy="507367"/>
          </a:xfrm>
        </p:grpSpPr>
        <p:cxnSp>
          <p:nvCxnSpPr>
            <p:cNvPr id="88" name="直接连接符 87"/>
            <p:cNvCxnSpPr/>
            <p:nvPr/>
          </p:nvCxnSpPr>
          <p:spPr>
            <a:xfrm flipH="1">
              <a:off x="3458488" y="4437906"/>
              <a:ext cx="1920665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89" name="直接连接符 88"/>
            <p:cNvCxnSpPr>
              <a:stCxn id="64" idx="2"/>
            </p:cNvCxnSpPr>
            <p:nvPr/>
          </p:nvCxnSpPr>
          <p:spPr>
            <a:xfrm flipH="1" flipV="1">
              <a:off x="5379153" y="4437906"/>
              <a:ext cx="509588" cy="50736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none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grpSp>
        <p:nvGrpSpPr>
          <p:cNvPr id="90" name="组合 89"/>
          <p:cNvGrpSpPr/>
          <p:nvPr/>
        </p:nvGrpSpPr>
        <p:grpSpPr>
          <a:xfrm>
            <a:off x="1532944" y="1557586"/>
            <a:ext cx="2620431" cy="893326"/>
            <a:chOff x="8641357" y="2133650"/>
            <a:chExt cx="2620431" cy="893326"/>
          </a:xfrm>
        </p:grpSpPr>
        <p:sp>
          <p:nvSpPr>
            <p:cNvPr id="91" name="TextBox 90"/>
            <p:cNvSpPr txBox="1"/>
            <p:nvPr/>
          </p:nvSpPr>
          <p:spPr>
            <a:xfrm>
              <a:off x="8785373" y="2421682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512"/>
            <p:cNvSpPr/>
            <p:nvPr/>
          </p:nvSpPr>
          <p:spPr bwMode="auto">
            <a:xfrm>
              <a:off x="8641357" y="2191370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532944" y="2637706"/>
            <a:ext cx="2620431" cy="893326"/>
            <a:chOff x="8641357" y="2133650"/>
            <a:chExt cx="2620431" cy="893326"/>
          </a:xfrm>
        </p:grpSpPr>
        <p:sp>
          <p:nvSpPr>
            <p:cNvPr id="95" name="TextBox 94"/>
            <p:cNvSpPr txBox="1"/>
            <p:nvPr/>
          </p:nvSpPr>
          <p:spPr>
            <a:xfrm>
              <a:off x="8785373" y="2421682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512"/>
            <p:cNvSpPr/>
            <p:nvPr/>
          </p:nvSpPr>
          <p:spPr bwMode="auto">
            <a:xfrm>
              <a:off x="8641357" y="217708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532944" y="3789834"/>
            <a:ext cx="2620431" cy="893326"/>
            <a:chOff x="8641357" y="2133650"/>
            <a:chExt cx="2620431" cy="893326"/>
          </a:xfrm>
        </p:grpSpPr>
        <p:sp>
          <p:nvSpPr>
            <p:cNvPr id="99" name="TextBox 98"/>
            <p:cNvSpPr txBox="1"/>
            <p:nvPr/>
          </p:nvSpPr>
          <p:spPr>
            <a:xfrm>
              <a:off x="8785373" y="2421682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512"/>
            <p:cNvSpPr/>
            <p:nvPr/>
          </p:nvSpPr>
          <p:spPr bwMode="auto">
            <a:xfrm>
              <a:off x="8641357" y="2158368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532944" y="5085978"/>
            <a:ext cx="2620431" cy="893326"/>
            <a:chOff x="8641357" y="2133650"/>
            <a:chExt cx="2620431" cy="893326"/>
          </a:xfrm>
        </p:grpSpPr>
        <p:sp>
          <p:nvSpPr>
            <p:cNvPr id="103" name="TextBox 102"/>
            <p:cNvSpPr txBox="1"/>
            <p:nvPr/>
          </p:nvSpPr>
          <p:spPr>
            <a:xfrm>
              <a:off x="8785373" y="2421682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512"/>
            <p:cNvSpPr/>
            <p:nvPr/>
          </p:nvSpPr>
          <p:spPr bwMode="auto">
            <a:xfrm>
              <a:off x="8641357" y="2186944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工作中的不足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Segoe Print" panose="02000600000000000000" charset="0"/>
                <a:ea typeface="宋体" panose="02010600030101010101" pitchFamily="2" charset="-122"/>
              </a:rPr>
              <a:t>PART 04</a:t>
            </a:r>
            <a:endParaRPr lang="zh-CN" altLang="en-US" sz="4000" dirty="0">
              <a:solidFill>
                <a:srgbClr val="0070C0"/>
              </a:solidFill>
              <a:latin typeface="Segoe Print" panose="0200060000000000000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696987" y="189439"/>
            <a:ext cx="5456674" cy="646331"/>
            <a:chOff x="360437" y="189434"/>
            <a:chExt cx="5456674" cy="646332"/>
          </a:xfrm>
        </p:grpSpPr>
        <p:sp>
          <p:nvSpPr>
            <p:cNvPr id="74" name="Freeform 514"/>
            <p:cNvSpPr>
              <a:spLocks noEditPoints="1"/>
            </p:cNvSpPr>
            <p:nvPr/>
          </p:nvSpPr>
          <p:spPr bwMode="auto">
            <a:xfrm>
              <a:off x="3098448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28789" y="416491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problems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437" y="189434"/>
              <a:ext cx="280831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出现的问题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 flipV="1">
            <a:off x="2384525" y="3335265"/>
            <a:ext cx="1408806" cy="709473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79" name="直接连接符 78"/>
          <p:cNvCxnSpPr/>
          <p:nvPr/>
        </p:nvCxnSpPr>
        <p:spPr>
          <a:xfrm flipH="1">
            <a:off x="5009500" y="3332328"/>
            <a:ext cx="1563580" cy="70515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80" name="直接连接符 79"/>
          <p:cNvCxnSpPr/>
          <p:nvPr/>
        </p:nvCxnSpPr>
        <p:spPr>
          <a:xfrm flipH="1" flipV="1">
            <a:off x="7670411" y="3332328"/>
            <a:ext cx="1675052" cy="930548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3614164" y="3393168"/>
            <a:ext cx="1540932" cy="1540932"/>
            <a:chOff x="737111" y="3703254"/>
            <a:chExt cx="1540932" cy="1540932"/>
          </a:xfrm>
        </p:grpSpPr>
        <p:sp>
          <p:nvSpPr>
            <p:cNvPr id="82" name="椭圆 81"/>
            <p:cNvSpPr/>
            <p:nvPr/>
          </p:nvSpPr>
          <p:spPr>
            <a:xfrm>
              <a:off x="737111" y="3703254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265629" y="4108093"/>
              <a:ext cx="565666" cy="768263"/>
              <a:chOff x="5649913" y="2824163"/>
              <a:chExt cx="895350" cy="1216025"/>
            </a:xfrm>
            <a:solidFill>
              <a:srgbClr val="FF0000"/>
            </a:solidFill>
          </p:grpSpPr>
          <p:sp>
            <p:nvSpPr>
              <p:cNvPr id="84" name="Freeform 39"/>
              <p:cNvSpPr>
                <a:spLocks noEditPoints="1"/>
              </p:cNvSpPr>
              <p:nvPr/>
            </p:nvSpPr>
            <p:spPr bwMode="auto">
              <a:xfrm>
                <a:off x="5649913" y="2824163"/>
                <a:ext cx="728663" cy="1212850"/>
              </a:xfrm>
              <a:custGeom>
                <a:avLst/>
                <a:gdLst>
                  <a:gd name="T0" fmla="*/ 170 w 192"/>
                  <a:gd name="T1" fmla="*/ 0 h 320"/>
                  <a:gd name="T2" fmla="*/ 23 w 192"/>
                  <a:gd name="T3" fmla="*/ 0 h 320"/>
                  <a:gd name="T4" fmla="*/ 0 w 192"/>
                  <a:gd name="T5" fmla="*/ 21 h 320"/>
                  <a:gd name="T6" fmla="*/ 0 w 192"/>
                  <a:gd name="T7" fmla="*/ 299 h 320"/>
                  <a:gd name="T8" fmla="*/ 23 w 192"/>
                  <a:gd name="T9" fmla="*/ 320 h 320"/>
                  <a:gd name="T10" fmla="*/ 170 w 192"/>
                  <a:gd name="T11" fmla="*/ 320 h 320"/>
                  <a:gd name="T12" fmla="*/ 192 w 192"/>
                  <a:gd name="T13" fmla="*/ 299 h 320"/>
                  <a:gd name="T14" fmla="*/ 192 w 192"/>
                  <a:gd name="T15" fmla="*/ 21 h 320"/>
                  <a:gd name="T16" fmla="*/ 170 w 192"/>
                  <a:gd name="T17" fmla="*/ 0 h 320"/>
                  <a:gd name="T18" fmla="*/ 62 w 192"/>
                  <a:gd name="T19" fmla="*/ 297 h 320"/>
                  <a:gd name="T20" fmla="*/ 18 w 192"/>
                  <a:gd name="T21" fmla="*/ 297 h 320"/>
                  <a:gd name="T22" fmla="*/ 18 w 192"/>
                  <a:gd name="T23" fmla="*/ 280 h 320"/>
                  <a:gd name="T24" fmla="*/ 62 w 192"/>
                  <a:gd name="T25" fmla="*/ 280 h 320"/>
                  <a:gd name="T26" fmla="*/ 62 w 192"/>
                  <a:gd name="T27" fmla="*/ 297 h 320"/>
                  <a:gd name="T28" fmla="*/ 175 w 192"/>
                  <a:gd name="T29" fmla="*/ 297 h 320"/>
                  <a:gd name="T30" fmla="*/ 130 w 192"/>
                  <a:gd name="T31" fmla="*/ 297 h 320"/>
                  <a:gd name="T32" fmla="*/ 130 w 192"/>
                  <a:gd name="T33" fmla="*/ 280 h 320"/>
                  <a:gd name="T34" fmla="*/ 175 w 192"/>
                  <a:gd name="T35" fmla="*/ 280 h 320"/>
                  <a:gd name="T36" fmla="*/ 175 w 192"/>
                  <a:gd name="T37" fmla="*/ 297 h 320"/>
                  <a:gd name="T38" fmla="*/ 175 w 192"/>
                  <a:gd name="T39" fmla="*/ 252 h 320"/>
                  <a:gd name="T40" fmla="*/ 18 w 192"/>
                  <a:gd name="T41" fmla="*/ 252 h 320"/>
                  <a:gd name="T42" fmla="*/ 18 w 192"/>
                  <a:gd name="T43" fmla="*/ 29 h 320"/>
                  <a:gd name="T44" fmla="*/ 175 w 192"/>
                  <a:gd name="T45" fmla="*/ 29 h 320"/>
                  <a:gd name="T46" fmla="*/ 175 w 192"/>
                  <a:gd name="T47" fmla="*/ 252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320">
                    <a:moveTo>
                      <a:pt x="17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1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11"/>
                      <a:pt x="11" y="320"/>
                      <a:pt x="23" y="320"/>
                    </a:cubicBezTo>
                    <a:cubicBezTo>
                      <a:pt x="170" y="320"/>
                      <a:pt x="170" y="320"/>
                      <a:pt x="170" y="320"/>
                    </a:cubicBezTo>
                    <a:cubicBezTo>
                      <a:pt x="182" y="320"/>
                      <a:pt x="192" y="311"/>
                      <a:pt x="192" y="299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10"/>
                      <a:pt x="182" y="0"/>
                      <a:pt x="170" y="0"/>
                    </a:cubicBezTo>
                    <a:close/>
                    <a:moveTo>
                      <a:pt x="62" y="297"/>
                    </a:moveTo>
                    <a:cubicBezTo>
                      <a:pt x="18" y="297"/>
                      <a:pt x="18" y="297"/>
                      <a:pt x="18" y="297"/>
                    </a:cubicBezTo>
                    <a:cubicBezTo>
                      <a:pt x="18" y="280"/>
                      <a:pt x="18" y="280"/>
                      <a:pt x="18" y="280"/>
                    </a:cubicBezTo>
                    <a:cubicBezTo>
                      <a:pt x="62" y="280"/>
                      <a:pt x="62" y="280"/>
                      <a:pt x="62" y="280"/>
                    </a:cubicBezTo>
                    <a:lnTo>
                      <a:pt x="62" y="297"/>
                    </a:lnTo>
                    <a:close/>
                    <a:moveTo>
                      <a:pt x="175" y="297"/>
                    </a:moveTo>
                    <a:cubicBezTo>
                      <a:pt x="130" y="297"/>
                      <a:pt x="130" y="297"/>
                      <a:pt x="130" y="297"/>
                    </a:cubicBezTo>
                    <a:cubicBezTo>
                      <a:pt x="130" y="280"/>
                      <a:pt x="130" y="280"/>
                      <a:pt x="130" y="280"/>
                    </a:cubicBezTo>
                    <a:cubicBezTo>
                      <a:pt x="175" y="280"/>
                      <a:pt x="175" y="280"/>
                      <a:pt x="175" y="280"/>
                    </a:cubicBezTo>
                    <a:lnTo>
                      <a:pt x="175" y="297"/>
                    </a:lnTo>
                    <a:close/>
                    <a:moveTo>
                      <a:pt x="175" y="252"/>
                    </a:moveTo>
                    <a:cubicBezTo>
                      <a:pt x="18" y="252"/>
                      <a:pt x="18" y="252"/>
                      <a:pt x="18" y="252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75" y="29"/>
                      <a:pt x="175" y="29"/>
                      <a:pt x="175" y="29"/>
                    </a:cubicBezTo>
                    <a:lnTo>
                      <a:pt x="175" y="252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Freeform 40"/>
              <p:cNvSpPr/>
              <p:nvPr/>
            </p:nvSpPr>
            <p:spPr bwMode="auto">
              <a:xfrm>
                <a:off x="6450013" y="3082926"/>
                <a:ext cx="95250" cy="106363"/>
              </a:xfrm>
              <a:custGeom>
                <a:avLst/>
                <a:gdLst>
                  <a:gd name="T0" fmla="*/ 24 w 25"/>
                  <a:gd name="T1" fmla="*/ 12 h 28"/>
                  <a:gd name="T2" fmla="*/ 13 w 25"/>
                  <a:gd name="T3" fmla="*/ 0 h 28"/>
                  <a:gd name="T4" fmla="*/ 1 w 25"/>
                  <a:gd name="T5" fmla="*/ 12 h 28"/>
                  <a:gd name="T6" fmla="*/ 0 w 25"/>
                  <a:gd name="T7" fmla="*/ 16 h 28"/>
                  <a:gd name="T8" fmla="*/ 0 w 25"/>
                  <a:gd name="T9" fmla="*/ 28 h 28"/>
                  <a:gd name="T10" fmla="*/ 25 w 25"/>
                  <a:gd name="T11" fmla="*/ 28 h 28"/>
                  <a:gd name="T12" fmla="*/ 25 w 25"/>
                  <a:gd name="T13" fmla="*/ 16 h 28"/>
                  <a:gd name="T14" fmla="*/ 24 w 25"/>
                  <a:gd name="T15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8">
                    <a:moveTo>
                      <a:pt x="24" y="12"/>
                    </a:moveTo>
                    <a:cubicBezTo>
                      <a:pt x="22" y="2"/>
                      <a:pt x="18" y="0"/>
                      <a:pt x="13" y="0"/>
                    </a:cubicBezTo>
                    <a:cubicBezTo>
                      <a:pt x="7" y="0"/>
                      <a:pt x="3" y="2"/>
                      <a:pt x="1" y="12"/>
                    </a:cubicBezTo>
                    <a:cubicBezTo>
                      <a:pt x="1" y="14"/>
                      <a:pt x="0" y="14"/>
                      <a:pt x="0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5" y="14"/>
                      <a:pt x="24" y="1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41"/>
              <p:cNvSpPr/>
              <p:nvPr/>
            </p:nvSpPr>
            <p:spPr bwMode="auto">
              <a:xfrm>
                <a:off x="6450013" y="3578226"/>
                <a:ext cx="95250" cy="341313"/>
              </a:xfrm>
              <a:custGeom>
                <a:avLst/>
                <a:gdLst>
                  <a:gd name="T0" fmla="*/ 0 w 25"/>
                  <a:gd name="T1" fmla="*/ 76 h 90"/>
                  <a:gd name="T2" fmla="*/ 2 w 25"/>
                  <a:gd name="T3" fmla="*/ 84 h 90"/>
                  <a:gd name="T4" fmla="*/ 2 w 25"/>
                  <a:gd name="T5" fmla="*/ 84 h 90"/>
                  <a:gd name="T6" fmla="*/ 3 w 25"/>
                  <a:gd name="T7" fmla="*/ 90 h 90"/>
                  <a:gd name="T8" fmla="*/ 22 w 25"/>
                  <a:gd name="T9" fmla="*/ 90 h 90"/>
                  <a:gd name="T10" fmla="*/ 24 w 25"/>
                  <a:gd name="T11" fmla="*/ 84 h 90"/>
                  <a:gd name="T12" fmla="*/ 24 w 25"/>
                  <a:gd name="T13" fmla="*/ 84 h 90"/>
                  <a:gd name="T14" fmla="*/ 25 w 25"/>
                  <a:gd name="T15" fmla="*/ 76 h 90"/>
                  <a:gd name="T16" fmla="*/ 25 w 25"/>
                  <a:gd name="T17" fmla="*/ 0 h 90"/>
                  <a:gd name="T18" fmla="*/ 0 w 25"/>
                  <a:gd name="T19" fmla="*/ 0 h 90"/>
                  <a:gd name="T20" fmla="*/ 0 w 25"/>
                  <a:gd name="T21" fmla="*/ 7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90">
                    <a:moveTo>
                      <a:pt x="0" y="76"/>
                    </a:moveTo>
                    <a:cubicBezTo>
                      <a:pt x="0" y="79"/>
                      <a:pt x="1" y="82"/>
                      <a:pt x="2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5" y="82"/>
                      <a:pt x="25" y="79"/>
                      <a:pt x="25" y="7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Rectangle 42"/>
              <p:cNvSpPr>
                <a:spLocks noChangeArrowheads="1"/>
              </p:cNvSpPr>
              <p:nvPr/>
            </p:nvSpPr>
            <p:spPr bwMode="auto">
              <a:xfrm>
                <a:off x="6450013" y="3214688"/>
                <a:ext cx="95250" cy="338138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Freeform 43"/>
              <p:cNvSpPr/>
              <p:nvPr/>
            </p:nvSpPr>
            <p:spPr bwMode="auto">
              <a:xfrm>
                <a:off x="6469063" y="3941763"/>
                <a:ext cx="60325" cy="98425"/>
              </a:xfrm>
              <a:custGeom>
                <a:avLst/>
                <a:gdLst>
                  <a:gd name="T0" fmla="*/ 6 w 16"/>
                  <a:gd name="T1" fmla="*/ 24 h 26"/>
                  <a:gd name="T2" fmla="*/ 9 w 16"/>
                  <a:gd name="T3" fmla="*/ 24 h 26"/>
                  <a:gd name="T4" fmla="*/ 16 w 16"/>
                  <a:gd name="T5" fmla="*/ 0 h 26"/>
                  <a:gd name="T6" fmla="*/ 0 w 16"/>
                  <a:gd name="T7" fmla="*/ 0 h 26"/>
                  <a:gd name="T8" fmla="*/ 6 w 16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6">
                    <a:moveTo>
                      <a:pt x="6" y="24"/>
                    </a:moveTo>
                    <a:cubicBezTo>
                      <a:pt x="6" y="25"/>
                      <a:pt x="8" y="26"/>
                      <a:pt x="9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Freeform 44"/>
              <p:cNvSpPr/>
              <p:nvPr/>
            </p:nvSpPr>
            <p:spPr bwMode="auto">
              <a:xfrm>
                <a:off x="5802313" y="3484563"/>
                <a:ext cx="109538" cy="150813"/>
              </a:xfrm>
              <a:custGeom>
                <a:avLst/>
                <a:gdLst>
                  <a:gd name="T0" fmla="*/ 3 w 29"/>
                  <a:gd name="T1" fmla="*/ 40 h 40"/>
                  <a:gd name="T2" fmla="*/ 26 w 29"/>
                  <a:gd name="T3" fmla="*/ 40 h 40"/>
                  <a:gd name="T4" fmla="*/ 29 w 29"/>
                  <a:gd name="T5" fmla="*/ 37 h 40"/>
                  <a:gd name="T6" fmla="*/ 29 w 29"/>
                  <a:gd name="T7" fmla="*/ 3 h 40"/>
                  <a:gd name="T8" fmla="*/ 26 w 29"/>
                  <a:gd name="T9" fmla="*/ 0 h 40"/>
                  <a:gd name="T10" fmla="*/ 3 w 29"/>
                  <a:gd name="T11" fmla="*/ 0 h 40"/>
                  <a:gd name="T12" fmla="*/ 0 w 29"/>
                  <a:gd name="T13" fmla="*/ 3 h 40"/>
                  <a:gd name="T14" fmla="*/ 0 w 29"/>
                  <a:gd name="T15" fmla="*/ 37 h 40"/>
                  <a:gd name="T16" fmla="*/ 3 w 29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0">
                    <a:moveTo>
                      <a:pt x="3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9"/>
                      <a:pt x="29" y="3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9"/>
                      <a:pt x="1" y="40"/>
                      <a:pt x="3" y="4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Freeform 45"/>
              <p:cNvSpPr/>
              <p:nvPr/>
            </p:nvSpPr>
            <p:spPr bwMode="auto">
              <a:xfrm>
                <a:off x="5961063" y="3441701"/>
                <a:ext cx="106363" cy="193675"/>
              </a:xfrm>
              <a:custGeom>
                <a:avLst/>
                <a:gdLst>
                  <a:gd name="T0" fmla="*/ 2 w 28"/>
                  <a:gd name="T1" fmla="*/ 51 h 51"/>
                  <a:gd name="T2" fmla="*/ 26 w 28"/>
                  <a:gd name="T3" fmla="*/ 51 h 51"/>
                  <a:gd name="T4" fmla="*/ 28 w 28"/>
                  <a:gd name="T5" fmla="*/ 48 h 51"/>
                  <a:gd name="T6" fmla="*/ 28 w 28"/>
                  <a:gd name="T7" fmla="*/ 2 h 51"/>
                  <a:gd name="T8" fmla="*/ 26 w 28"/>
                  <a:gd name="T9" fmla="*/ 0 h 51"/>
                  <a:gd name="T10" fmla="*/ 2 w 28"/>
                  <a:gd name="T11" fmla="*/ 0 h 51"/>
                  <a:gd name="T12" fmla="*/ 0 w 28"/>
                  <a:gd name="T13" fmla="*/ 2 h 51"/>
                  <a:gd name="T14" fmla="*/ 0 w 28"/>
                  <a:gd name="T15" fmla="*/ 48 h 51"/>
                  <a:gd name="T16" fmla="*/ 2 w 28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51">
                    <a:moveTo>
                      <a:pt x="2" y="51"/>
                    </a:moveTo>
                    <a:cubicBezTo>
                      <a:pt x="26" y="51"/>
                      <a:pt x="26" y="51"/>
                      <a:pt x="26" y="51"/>
                    </a:cubicBezTo>
                    <a:cubicBezTo>
                      <a:pt x="27" y="51"/>
                      <a:pt x="28" y="50"/>
                      <a:pt x="28" y="4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1" y="51"/>
                      <a:pt x="2" y="51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46"/>
              <p:cNvSpPr/>
              <p:nvPr/>
            </p:nvSpPr>
            <p:spPr bwMode="auto">
              <a:xfrm>
                <a:off x="6116638" y="3348038"/>
                <a:ext cx="109538" cy="287338"/>
              </a:xfrm>
              <a:custGeom>
                <a:avLst/>
                <a:gdLst>
                  <a:gd name="T0" fmla="*/ 3 w 29"/>
                  <a:gd name="T1" fmla="*/ 76 h 76"/>
                  <a:gd name="T2" fmla="*/ 26 w 29"/>
                  <a:gd name="T3" fmla="*/ 76 h 76"/>
                  <a:gd name="T4" fmla="*/ 29 w 29"/>
                  <a:gd name="T5" fmla="*/ 73 h 76"/>
                  <a:gd name="T6" fmla="*/ 29 w 29"/>
                  <a:gd name="T7" fmla="*/ 2 h 76"/>
                  <a:gd name="T8" fmla="*/ 26 w 29"/>
                  <a:gd name="T9" fmla="*/ 0 h 76"/>
                  <a:gd name="T10" fmla="*/ 3 w 29"/>
                  <a:gd name="T11" fmla="*/ 0 h 76"/>
                  <a:gd name="T12" fmla="*/ 0 w 29"/>
                  <a:gd name="T13" fmla="*/ 2 h 76"/>
                  <a:gd name="T14" fmla="*/ 0 w 29"/>
                  <a:gd name="T15" fmla="*/ 73 h 76"/>
                  <a:gd name="T16" fmla="*/ 3 w 29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6">
                    <a:moveTo>
                      <a:pt x="3" y="76"/>
                    </a:moveTo>
                    <a:cubicBezTo>
                      <a:pt x="26" y="76"/>
                      <a:pt x="26" y="76"/>
                      <a:pt x="26" y="76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5"/>
                      <a:pt x="1" y="76"/>
                      <a:pt x="3" y="7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47"/>
              <p:cNvSpPr/>
              <p:nvPr/>
            </p:nvSpPr>
            <p:spPr bwMode="auto">
              <a:xfrm>
                <a:off x="5802313" y="3101976"/>
                <a:ext cx="450850" cy="336550"/>
              </a:xfrm>
              <a:custGeom>
                <a:avLst/>
                <a:gdLst>
                  <a:gd name="T0" fmla="*/ 114 w 119"/>
                  <a:gd name="T1" fmla="*/ 8 h 89"/>
                  <a:gd name="T2" fmla="*/ 112 w 119"/>
                  <a:gd name="T3" fmla="*/ 0 h 89"/>
                  <a:gd name="T4" fmla="*/ 104 w 119"/>
                  <a:gd name="T5" fmla="*/ 3 h 89"/>
                  <a:gd name="T6" fmla="*/ 69 w 119"/>
                  <a:gd name="T7" fmla="*/ 17 h 89"/>
                  <a:gd name="T8" fmla="*/ 74 w 119"/>
                  <a:gd name="T9" fmla="*/ 30 h 89"/>
                  <a:gd name="T10" fmla="*/ 90 w 119"/>
                  <a:gd name="T11" fmla="*/ 23 h 89"/>
                  <a:gd name="T12" fmla="*/ 73 w 119"/>
                  <a:gd name="T13" fmla="*/ 48 h 89"/>
                  <a:gd name="T14" fmla="*/ 36 w 119"/>
                  <a:gd name="T15" fmla="*/ 71 h 89"/>
                  <a:gd name="T16" fmla="*/ 5 w 119"/>
                  <a:gd name="T17" fmla="*/ 75 h 89"/>
                  <a:gd name="T18" fmla="*/ 1 w 119"/>
                  <a:gd name="T19" fmla="*/ 75 h 89"/>
                  <a:gd name="T20" fmla="*/ 0 w 119"/>
                  <a:gd name="T21" fmla="*/ 75 h 89"/>
                  <a:gd name="T22" fmla="*/ 0 w 119"/>
                  <a:gd name="T23" fmla="*/ 75 h 89"/>
                  <a:gd name="T24" fmla="*/ 0 w 119"/>
                  <a:gd name="T25" fmla="*/ 88 h 89"/>
                  <a:gd name="T26" fmla="*/ 5 w 119"/>
                  <a:gd name="T27" fmla="*/ 89 h 89"/>
                  <a:gd name="T28" fmla="*/ 54 w 119"/>
                  <a:gd name="T29" fmla="*/ 78 h 89"/>
                  <a:gd name="T30" fmla="*/ 83 w 119"/>
                  <a:gd name="T31" fmla="*/ 58 h 89"/>
                  <a:gd name="T32" fmla="*/ 103 w 119"/>
                  <a:gd name="T33" fmla="*/ 29 h 89"/>
                  <a:gd name="T34" fmla="*/ 106 w 119"/>
                  <a:gd name="T35" fmla="*/ 46 h 89"/>
                  <a:gd name="T36" fmla="*/ 119 w 119"/>
                  <a:gd name="T37" fmla="*/ 44 h 89"/>
                  <a:gd name="T38" fmla="*/ 114 w 119"/>
                  <a:gd name="T39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89">
                    <a:moveTo>
                      <a:pt x="114" y="8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93" y="8"/>
                      <a:pt x="81" y="12"/>
                      <a:pt x="69" y="17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80" y="27"/>
                      <a:pt x="85" y="25"/>
                      <a:pt x="90" y="23"/>
                    </a:cubicBezTo>
                    <a:cubicBezTo>
                      <a:pt x="86" y="33"/>
                      <a:pt x="80" y="42"/>
                      <a:pt x="73" y="48"/>
                    </a:cubicBezTo>
                    <a:cubicBezTo>
                      <a:pt x="62" y="60"/>
                      <a:pt x="48" y="67"/>
                      <a:pt x="36" y="71"/>
                    </a:cubicBezTo>
                    <a:cubicBezTo>
                      <a:pt x="23" y="74"/>
                      <a:pt x="12" y="75"/>
                      <a:pt x="5" y="75"/>
                    </a:cubicBezTo>
                    <a:cubicBezTo>
                      <a:pt x="4" y="75"/>
                      <a:pt x="2" y="75"/>
                      <a:pt x="1" y="75"/>
                    </a:cubicBezTo>
                    <a:cubicBezTo>
                      <a:pt x="1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" y="89"/>
                      <a:pt x="3" y="89"/>
                      <a:pt x="5" y="89"/>
                    </a:cubicBezTo>
                    <a:cubicBezTo>
                      <a:pt x="15" y="89"/>
                      <a:pt x="34" y="87"/>
                      <a:pt x="54" y="78"/>
                    </a:cubicBezTo>
                    <a:cubicBezTo>
                      <a:pt x="64" y="74"/>
                      <a:pt x="74" y="67"/>
                      <a:pt x="83" y="58"/>
                    </a:cubicBezTo>
                    <a:cubicBezTo>
                      <a:pt x="91" y="50"/>
                      <a:pt x="98" y="40"/>
                      <a:pt x="103" y="29"/>
                    </a:cubicBezTo>
                    <a:cubicBezTo>
                      <a:pt x="104" y="34"/>
                      <a:pt x="105" y="40"/>
                      <a:pt x="106" y="46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32"/>
                      <a:pt x="116" y="20"/>
                      <a:pt x="114" y="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48"/>
              <p:cNvSpPr/>
              <p:nvPr/>
            </p:nvSpPr>
            <p:spPr bwMode="auto">
              <a:xfrm>
                <a:off x="6184901" y="31734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1114546" y="2165368"/>
            <a:ext cx="1540932" cy="1540932"/>
            <a:chOff x="737111" y="1722497"/>
            <a:chExt cx="1540932" cy="1540932"/>
          </a:xfrm>
        </p:grpSpPr>
        <p:sp>
          <p:nvSpPr>
            <p:cNvPr id="95" name="椭圆 94"/>
            <p:cNvSpPr/>
            <p:nvPr/>
          </p:nvSpPr>
          <p:spPr>
            <a:xfrm>
              <a:off x="737111" y="1722497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186496" y="2157579"/>
              <a:ext cx="666450" cy="628129"/>
              <a:chOff x="5461000" y="2828925"/>
              <a:chExt cx="1270000" cy="1196975"/>
            </a:xfrm>
            <a:solidFill>
              <a:sysClr val="window" lastClr="FFFFFF"/>
            </a:solidFill>
          </p:grpSpPr>
          <p:sp>
            <p:nvSpPr>
              <p:cNvPr id="97" name="Freeform 5"/>
              <p:cNvSpPr/>
              <p:nvPr/>
            </p:nvSpPr>
            <p:spPr bwMode="auto">
              <a:xfrm>
                <a:off x="5926138" y="3643313"/>
                <a:ext cx="449263" cy="268288"/>
              </a:xfrm>
              <a:custGeom>
                <a:avLst/>
                <a:gdLst>
                  <a:gd name="T0" fmla="*/ 109 w 119"/>
                  <a:gd name="T1" fmla="*/ 12 h 71"/>
                  <a:gd name="T2" fmla="*/ 79 w 119"/>
                  <a:gd name="T3" fmla="*/ 1 h 71"/>
                  <a:gd name="T4" fmla="*/ 78 w 119"/>
                  <a:gd name="T5" fmla="*/ 1 h 71"/>
                  <a:gd name="T6" fmla="*/ 78 w 119"/>
                  <a:gd name="T7" fmla="*/ 0 h 71"/>
                  <a:gd name="T8" fmla="*/ 69 w 119"/>
                  <a:gd name="T9" fmla="*/ 45 h 71"/>
                  <a:gd name="T10" fmla="*/ 63 w 119"/>
                  <a:gd name="T11" fmla="*/ 15 h 71"/>
                  <a:gd name="T12" fmla="*/ 67 w 119"/>
                  <a:gd name="T13" fmla="*/ 8 h 71"/>
                  <a:gd name="T14" fmla="*/ 62 w 119"/>
                  <a:gd name="T15" fmla="*/ 3 h 71"/>
                  <a:gd name="T16" fmla="*/ 60 w 119"/>
                  <a:gd name="T17" fmla="*/ 3 h 71"/>
                  <a:gd name="T18" fmla="*/ 60 w 119"/>
                  <a:gd name="T19" fmla="*/ 3 h 71"/>
                  <a:gd name="T20" fmla="*/ 58 w 119"/>
                  <a:gd name="T21" fmla="*/ 3 h 71"/>
                  <a:gd name="T22" fmla="*/ 53 w 119"/>
                  <a:gd name="T23" fmla="*/ 8 h 71"/>
                  <a:gd name="T24" fmla="*/ 56 w 119"/>
                  <a:gd name="T25" fmla="*/ 15 h 71"/>
                  <a:gd name="T26" fmla="*/ 51 w 119"/>
                  <a:gd name="T27" fmla="*/ 45 h 71"/>
                  <a:gd name="T28" fmla="*/ 41 w 119"/>
                  <a:gd name="T29" fmla="*/ 0 h 71"/>
                  <a:gd name="T30" fmla="*/ 41 w 119"/>
                  <a:gd name="T31" fmla="*/ 1 h 71"/>
                  <a:gd name="T32" fmla="*/ 41 w 119"/>
                  <a:gd name="T33" fmla="*/ 1 h 71"/>
                  <a:gd name="T34" fmla="*/ 10 w 119"/>
                  <a:gd name="T35" fmla="*/ 12 h 71"/>
                  <a:gd name="T36" fmla="*/ 1 w 119"/>
                  <a:gd name="T37" fmla="*/ 39 h 71"/>
                  <a:gd name="T38" fmla="*/ 0 w 119"/>
                  <a:gd name="T39" fmla="*/ 67 h 71"/>
                  <a:gd name="T40" fmla="*/ 21 w 119"/>
                  <a:gd name="T41" fmla="*/ 69 h 71"/>
                  <a:gd name="T42" fmla="*/ 21 w 119"/>
                  <a:gd name="T43" fmla="*/ 45 h 71"/>
                  <a:gd name="T44" fmla="*/ 24 w 119"/>
                  <a:gd name="T45" fmla="*/ 36 h 71"/>
                  <a:gd name="T46" fmla="*/ 24 w 119"/>
                  <a:gd name="T47" fmla="*/ 70 h 71"/>
                  <a:gd name="T48" fmla="*/ 60 w 119"/>
                  <a:gd name="T49" fmla="*/ 71 h 71"/>
                  <a:gd name="T50" fmla="*/ 95 w 119"/>
                  <a:gd name="T51" fmla="*/ 70 h 71"/>
                  <a:gd name="T52" fmla="*/ 95 w 119"/>
                  <a:gd name="T53" fmla="*/ 36 h 71"/>
                  <a:gd name="T54" fmla="*/ 97 w 119"/>
                  <a:gd name="T55" fmla="*/ 45 h 71"/>
                  <a:gd name="T56" fmla="*/ 97 w 119"/>
                  <a:gd name="T57" fmla="*/ 69 h 71"/>
                  <a:gd name="T58" fmla="*/ 119 w 119"/>
                  <a:gd name="T59" fmla="*/ 67 h 71"/>
                  <a:gd name="T60" fmla="*/ 119 w 119"/>
                  <a:gd name="T61" fmla="*/ 39 h 71"/>
                  <a:gd name="T62" fmla="*/ 109 w 119"/>
                  <a:gd name="T63" fmla="*/ 1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71">
                    <a:moveTo>
                      <a:pt x="109" y="12"/>
                    </a:moveTo>
                    <a:cubicBezTo>
                      <a:pt x="101" y="8"/>
                      <a:pt x="85" y="3"/>
                      <a:pt x="79" y="1"/>
                    </a:cubicBezTo>
                    <a:cubicBezTo>
                      <a:pt x="79" y="1"/>
                      <a:pt x="79" y="1"/>
                      <a:pt x="78" y="1"/>
                    </a:cubicBezTo>
                    <a:cubicBezTo>
                      <a:pt x="78" y="1"/>
                      <a:pt x="78" y="0"/>
                      <a:pt x="78" y="0"/>
                    </a:cubicBezTo>
                    <a:cubicBezTo>
                      <a:pt x="77" y="7"/>
                      <a:pt x="69" y="45"/>
                      <a:pt x="69" y="45"/>
                    </a:cubicBezTo>
                    <a:cubicBezTo>
                      <a:pt x="69" y="45"/>
                      <a:pt x="64" y="15"/>
                      <a:pt x="63" y="15"/>
                    </a:cubicBezTo>
                    <a:cubicBezTo>
                      <a:pt x="63" y="15"/>
                      <a:pt x="67" y="8"/>
                      <a:pt x="67" y="8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42" y="7"/>
                      <a:pt x="41" y="0"/>
                    </a:cubicBezTo>
                    <a:cubicBezTo>
                      <a:pt x="41" y="0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5" y="3"/>
                      <a:pt x="18" y="8"/>
                      <a:pt x="10" y="12"/>
                    </a:cubicBezTo>
                    <a:cubicBezTo>
                      <a:pt x="8" y="15"/>
                      <a:pt x="2" y="20"/>
                      <a:pt x="1" y="39"/>
                    </a:cubicBezTo>
                    <a:cubicBezTo>
                      <a:pt x="0" y="40"/>
                      <a:pt x="0" y="55"/>
                      <a:pt x="0" y="67"/>
                    </a:cubicBezTo>
                    <a:cubicBezTo>
                      <a:pt x="7" y="68"/>
                      <a:pt x="13" y="69"/>
                      <a:pt x="21" y="69"/>
                    </a:cubicBezTo>
                    <a:cubicBezTo>
                      <a:pt x="21" y="61"/>
                      <a:pt x="21" y="48"/>
                      <a:pt x="21" y="45"/>
                    </a:cubicBezTo>
                    <a:cubicBezTo>
                      <a:pt x="21" y="41"/>
                      <a:pt x="23" y="38"/>
                      <a:pt x="24" y="3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35" y="70"/>
                      <a:pt x="48" y="71"/>
                      <a:pt x="60" y="71"/>
                    </a:cubicBezTo>
                    <a:cubicBezTo>
                      <a:pt x="71" y="71"/>
                      <a:pt x="84" y="70"/>
                      <a:pt x="95" y="7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6" y="38"/>
                      <a:pt x="97" y="41"/>
                      <a:pt x="97" y="45"/>
                    </a:cubicBezTo>
                    <a:cubicBezTo>
                      <a:pt x="97" y="48"/>
                      <a:pt x="97" y="61"/>
                      <a:pt x="97" y="69"/>
                    </a:cubicBezTo>
                    <a:cubicBezTo>
                      <a:pt x="106" y="68"/>
                      <a:pt x="112" y="68"/>
                      <a:pt x="119" y="67"/>
                    </a:cubicBezTo>
                    <a:cubicBezTo>
                      <a:pt x="119" y="55"/>
                      <a:pt x="119" y="40"/>
                      <a:pt x="119" y="39"/>
                    </a:cubicBezTo>
                    <a:cubicBezTo>
                      <a:pt x="117" y="20"/>
                      <a:pt x="112" y="15"/>
                      <a:pt x="109" y="1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Freeform 6"/>
              <p:cNvSpPr/>
              <p:nvPr/>
            </p:nvSpPr>
            <p:spPr bwMode="auto">
              <a:xfrm>
                <a:off x="6035675" y="3359150"/>
                <a:ext cx="230188" cy="268288"/>
              </a:xfrm>
              <a:custGeom>
                <a:avLst/>
                <a:gdLst>
                  <a:gd name="T0" fmla="*/ 7 w 61"/>
                  <a:gd name="T1" fmla="*/ 46 h 71"/>
                  <a:gd name="T2" fmla="*/ 31 w 61"/>
                  <a:gd name="T3" fmla="*/ 71 h 71"/>
                  <a:gd name="T4" fmla="*/ 55 w 61"/>
                  <a:gd name="T5" fmla="*/ 46 h 71"/>
                  <a:gd name="T6" fmla="*/ 61 w 61"/>
                  <a:gd name="T7" fmla="*/ 34 h 71"/>
                  <a:gd name="T8" fmla="*/ 57 w 61"/>
                  <a:gd name="T9" fmla="*/ 29 h 71"/>
                  <a:gd name="T10" fmla="*/ 31 w 61"/>
                  <a:gd name="T11" fmla="*/ 0 h 71"/>
                  <a:gd name="T12" fmla="*/ 5 w 61"/>
                  <a:gd name="T13" fmla="*/ 29 h 71"/>
                  <a:gd name="T14" fmla="*/ 1 w 61"/>
                  <a:gd name="T15" fmla="*/ 34 h 71"/>
                  <a:gd name="T16" fmla="*/ 7 w 61"/>
                  <a:gd name="T17" fmla="*/ 4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71">
                    <a:moveTo>
                      <a:pt x="7" y="46"/>
                    </a:moveTo>
                    <a:cubicBezTo>
                      <a:pt x="10" y="59"/>
                      <a:pt x="18" y="71"/>
                      <a:pt x="31" y="71"/>
                    </a:cubicBezTo>
                    <a:cubicBezTo>
                      <a:pt x="44" y="71"/>
                      <a:pt x="52" y="59"/>
                      <a:pt x="55" y="46"/>
                    </a:cubicBezTo>
                    <a:cubicBezTo>
                      <a:pt x="59" y="44"/>
                      <a:pt x="61" y="39"/>
                      <a:pt x="61" y="34"/>
                    </a:cubicBezTo>
                    <a:cubicBezTo>
                      <a:pt x="60" y="32"/>
                      <a:pt x="59" y="30"/>
                      <a:pt x="57" y="29"/>
                    </a:cubicBezTo>
                    <a:cubicBezTo>
                      <a:pt x="56" y="13"/>
                      <a:pt x="46" y="0"/>
                      <a:pt x="31" y="0"/>
                    </a:cubicBezTo>
                    <a:cubicBezTo>
                      <a:pt x="16" y="0"/>
                      <a:pt x="6" y="13"/>
                      <a:pt x="5" y="29"/>
                    </a:cubicBezTo>
                    <a:cubicBezTo>
                      <a:pt x="3" y="30"/>
                      <a:pt x="1" y="31"/>
                      <a:pt x="1" y="34"/>
                    </a:cubicBezTo>
                    <a:cubicBezTo>
                      <a:pt x="0" y="39"/>
                      <a:pt x="3" y="45"/>
                      <a:pt x="7" y="4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Freeform 7"/>
              <p:cNvSpPr/>
              <p:nvPr/>
            </p:nvSpPr>
            <p:spPr bwMode="auto">
              <a:xfrm>
                <a:off x="6043613" y="3063875"/>
                <a:ext cx="260350" cy="49213"/>
              </a:xfrm>
              <a:custGeom>
                <a:avLst/>
                <a:gdLst>
                  <a:gd name="T0" fmla="*/ 6 w 69"/>
                  <a:gd name="T1" fmla="*/ 13 h 13"/>
                  <a:gd name="T2" fmla="*/ 63 w 69"/>
                  <a:gd name="T3" fmla="*/ 13 h 13"/>
                  <a:gd name="T4" fmla="*/ 69 w 69"/>
                  <a:gd name="T5" fmla="*/ 6 h 13"/>
                  <a:gd name="T6" fmla="*/ 63 w 69"/>
                  <a:gd name="T7" fmla="*/ 0 h 13"/>
                  <a:gd name="T8" fmla="*/ 6 w 69"/>
                  <a:gd name="T9" fmla="*/ 0 h 13"/>
                  <a:gd name="T10" fmla="*/ 0 w 69"/>
                  <a:gd name="T11" fmla="*/ 6 h 13"/>
                  <a:gd name="T12" fmla="*/ 6 w 69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3">
                    <a:moveTo>
                      <a:pt x="6" y="13"/>
                    </a:moveTo>
                    <a:cubicBezTo>
                      <a:pt x="63" y="13"/>
                      <a:pt x="63" y="13"/>
                      <a:pt x="63" y="13"/>
                    </a:cubicBezTo>
                    <a:cubicBezTo>
                      <a:pt x="66" y="13"/>
                      <a:pt x="69" y="10"/>
                      <a:pt x="69" y="6"/>
                    </a:cubicBezTo>
                    <a:cubicBezTo>
                      <a:pt x="69" y="3"/>
                      <a:pt x="66" y="0"/>
                      <a:pt x="6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Freeform 8"/>
              <p:cNvSpPr/>
              <p:nvPr/>
            </p:nvSpPr>
            <p:spPr bwMode="auto">
              <a:xfrm>
                <a:off x="6043613" y="3162300"/>
                <a:ext cx="487363" cy="44450"/>
              </a:xfrm>
              <a:custGeom>
                <a:avLst/>
                <a:gdLst>
                  <a:gd name="T0" fmla="*/ 122 w 129"/>
                  <a:gd name="T1" fmla="*/ 0 h 12"/>
                  <a:gd name="T2" fmla="*/ 6 w 129"/>
                  <a:gd name="T3" fmla="*/ 0 h 12"/>
                  <a:gd name="T4" fmla="*/ 0 w 129"/>
                  <a:gd name="T5" fmla="*/ 6 h 12"/>
                  <a:gd name="T6" fmla="*/ 6 w 129"/>
                  <a:gd name="T7" fmla="*/ 12 h 12"/>
                  <a:gd name="T8" fmla="*/ 122 w 129"/>
                  <a:gd name="T9" fmla="*/ 12 h 12"/>
                  <a:gd name="T10" fmla="*/ 129 w 129"/>
                  <a:gd name="T11" fmla="*/ 6 h 12"/>
                  <a:gd name="T12" fmla="*/ 122 w 12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2">
                    <a:moveTo>
                      <a:pt x="12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6" y="12"/>
                      <a:pt x="129" y="10"/>
                      <a:pt x="129" y="6"/>
                    </a:cubicBezTo>
                    <a:cubicBezTo>
                      <a:pt x="129" y="3"/>
                      <a:pt x="126" y="0"/>
                      <a:pt x="122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Freeform 9"/>
              <p:cNvSpPr>
                <a:spLocks noEditPoints="1"/>
              </p:cNvSpPr>
              <p:nvPr/>
            </p:nvSpPr>
            <p:spPr bwMode="auto">
              <a:xfrm>
                <a:off x="5461000" y="2828925"/>
                <a:ext cx="1270000" cy="1196975"/>
              </a:xfrm>
              <a:custGeom>
                <a:avLst/>
                <a:gdLst>
                  <a:gd name="T0" fmla="*/ 315 w 336"/>
                  <a:gd name="T1" fmla="*/ 80 h 316"/>
                  <a:gd name="T2" fmla="*/ 315 w 336"/>
                  <a:gd name="T3" fmla="*/ 79 h 316"/>
                  <a:gd name="T4" fmla="*/ 312 w 336"/>
                  <a:gd name="T5" fmla="*/ 72 h 316"/>
                  <a:gd name="T6" fmla="*/ 264 w 336"/>
                  <a:gd name="T7" fmla="*/ 20 h 316"/>
                  <a:gd name="T8" fmla="*/ 243 w 336"/>
                  <a:gd name="T9" fmla="*/ 3 h 316"/>
                  <a:gd name="T10" fmla="*/ 236 w 336"/>
                  <a:gd name="T11" fmla="*/ 0 h 316"/>
                  <a:gd name="T12" fmla="*/ 236 w 336"/>
                  <a:gd name="T13" fmla="*/ 0 h 316"/>
                  <a:gd name="T14" fmla="*/ 123 w 336"/>
                  <a:gd name="T15" fmla="*/ 26 h 316"/>
                  <a:gd name="T16" fmla="*/ 83 w 336"/>
                  <a:gd name="T17" fmla="*/ 107 h 316"/>
                  <a:gd name="T18" fmla="*/ 38 w 336"/>
                  <a:gd name="T19" fmla="*/ 273 h 316"/>
                  <a:gd name="T20" fmla="*/ 27 w 336"/>
                  <a:gd name="T21" fmla="*/ 298 h 316"/>
                  <a:gd name="T22" fmla="*/ 14 w 336"/>
                  <a:gd name="T23" fmla="*/ 73 h 316"/>
                  <a:gd name="T24" fmla="*/ 112 w 336"/>
                  <a:gd name="T25" fmla="*/ 56 h 316"/>
                  <a:gd name="T26" fmla="*/ 31 w 336"/>
                  <a:gd name="T27" fmla="*/ 42 h 316"/>
                  <a:gd name="T28" fmla="*/ 0 w 336"/>
                  <a:gd name="T29" fmla="*/ 73 h 316"/>
                  <a:gd name="T30" fmla="*/ 9 w 336"/>
                  <a:gd name="T31" fmla="*/ 306 h 316"/>
                  <a:gd name="T32" fmla="*/ 31 w 336"/>
                  <a:gd name="T33" fmla="*/ 316 h 316"/>
                  <a:gd name="T34" fmla="*/ 321 w 336"/>
                  <a:gd name="T35" fmla="*/ 285 h 316"/>
                  <a:gd name="T36" fmla="*/ 315 w 336"/>
                  <a:gd name="T37" fmla="*/ 108 h 316"/>
                  <a:gd name="T38" fmla="*/ 279 w 336"/>
                  <a:gd name="T39" fmla="*/ 53 h 316"/>
                  <a:gd name="T40" fmla="*/ 297 w 336"/>
                  <a:gd name="T41" fmla="*/ 73 h 316"/>
                  <a:gd name="T42" fmla="*/ 242 w 336"/>
                  <a:gd name="T43" fmla="*/ 61 h 316"/>
                  <a:gd name="T44" fmla="*/ 134 w 336"/>
                  <a:gd name="T45" fmla="*/ 26 h 316"/>
                  <a:gd name="T46" fmla="*/ 231 w 336"/>
                  <a:gd name="T47" fmla="*/ 11 h 316"/>
                  <a:gd name="T48" fmla="*/ 254 w 336"/>
                  <a:gd name="T49" fmla="*/ 83 h 316"/>
                  <a:gd name="T50" fmla="*/ 303 w 336"/>
                  <a:gd name="T51" fmla="*/ 107 h 316"/>
                  <a:gd name="T52" fmla="*/ 134 w 336"/>
                  <a:gd name="T53" fmla="*/ 26 h 316"/>
                  <a:gd name="T54" fmla="*/ 304 w 336"/>
                  <a:gd name="T55" fmla="*/ 297 h 316"/>
                  <a:gd name="T56" fmla="*/ 46 w 336"/>
                  <a:gd name="T57" fmla="*/ 301 h 316"/>
                  <a:gd name="T58" fmla="*/ 66 w 336"/>
                  <a:gd name="T59" fmla="*/ 134 h 316"/>
                  <a:gd name="T60" fmla="*/ 79 w 336"/>
                  <a:gd name="T61" fmla="*/ 122 h 316"/>
                  <a:gd name="T62" fmla="*/ 319 w 336"/>
                  <a:gd name="T63" fmla="*/ 125 h 316"/>
                  <a:gd name="T64" fmla="*/ 308 w 336"/>
                  <a:gd name="T65" fmla="*/ 28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316">
                    <a:moveTo>
                      <a:pt x="315" y="108"/>
                    </a:moveTo>
                    <a:cubicBezTo>
                      <a:pt x="315" y="80"/>
                      <a:pt x="315" y="80"/>
                      <a:pt x="315" y="80"/>
                    </a:cubicBezTo>
                    <a:cubicBezTo>
                      <a:pt x="315" y="80"/>
                      <a:pt x="315" y="80"/>
                      <a:pt x="315" y="80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5" y="77"/>
                      <a:pt x="315" y="77"/>
                      <a:pt x="314" y="76"/>
                    </a:cubicBezTo>
                    <a:cubicBezTo>
                      <a:pt x="314" y="74"/>
                      <a:pt x="313" y="73"/>
                      <a:pt x="312" y="72"/>
                    </a:cubicBezTo>
                    <a:cubicBezTo>
                      <a:pt x="310" y="67"/>
                      <a:pt x="304" y="61"/>
                      <a:pt x="298" y="54"/>
                    </a:cubicBezTo>
                    <a:cubicBezTo>
                      <a:pt x="288" y="43"/>
                      <a:pt x="275" y="30"/>
                      <a:pt x="264" y="20"/>
                    </a:cubicBezTo>
                    <a:cubicBezTo>
                      <a:pt x="258" y="14"/>
                      <a:pt x="253" y="10"/>
                      <a:pt x="249" y="7"/>
                    </a:cubicBezTo>
                    <a:cubicBezTo>
                      <a:pt x="247" y="5"/>
                      <a:pt x="245" y="4"/>
                      <a:pt x="243" y="3"/>
                    </a:cubicBezTo>
                    <a:cubicBezTo>
                      <a:pt x="242" y="2"/>
                      <a:pt x="241" y="2"/>
                      <a:pt x="240" y="1"/>
                    </a:cubicBezTo>
                    <a:cubicBezTo>
                      <a:pt x="239" y="1"/>
                      <a:pt x="238" y="0"/>
                      <a:pt x="236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236" y="0"/>
                      <a:pt x="236" y="0"/>
                      <a:pt x="236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34" y="0"/>
                      <a:pt x="123" y="12"/>
                      <a:pt x="123" y="26"/>
                    </a:cubicBezTo>
                    <a:cubicBezTo>
                      <a:pt x="123" y="107"/>
                      <a:pt x="123" y="107"/>
                      <a:pt x="123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66" y="107"/>
                      <a:pt x="53" y="120"/>
                      <a:pt x="53" y="137"/>
                    </a:cubicBezTo>
                    <a:cubicBezTo>
                      <a:pt x="38" y="273"/>
                      <a:pt x="38" y="273"/>
                      <a:pt x="38" y="273"/>
                    </a:cubicBezTo>
                    <a:cubicBezTo>
                      <a:pt x="36" y="284"/>
                      <a:pt x="36" y="288"/>
                      <a:pt x="34" y="292"/>
                    </a:cubicBezTo>
                    <a:cubicBezTo>
                      <a:pt x="32" y="294"/>
                      <a:pt x="29" y="297"/>
                      <a:pt x="27" y="298"/>
                    </a:cubicBezTo>
                    <a:cubicBezTo>
                      <a:pt x="15" y="298"/>
                      <a:pt x="14" y="286"/>
                      <a:pt x="14" y="282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69"/>
                      <a:pt x="19" y="56"/>
                      <a:pt x="31" y="56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2" y="42"/>
                      <a:pt x="15" y="45"/>
                      <a:pt x="9" y="51"/>
                    </a:cubicBezTo>
                    <a:cubicBezTo>
                      <a:pt x="4" y="57"/>
                      <a:pt x="0" y="64"/>
                      <a:pt x="0" y="73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93"/>
                      <a:pt x="4" y="301"/>
                      <a:pt x="9" y="306"/>
                    </a:cubicBezTo>
                    <a:cubicBezTo>
                      <a:pt x="14" y="312"/>
                      <a:pt x="22" y="315"/>
                      <a:pt x="30" y="316"/>
                    </a:cubicBezTo>
                    <a:cubicBezTo>
                      <a:pt x="30" y="316"/>
                      <a:pt x="30" y="316"/>
                      <a:pt x="31" y="316"/>
                    </a:cubicBezTo>
                    <a:cubicBezTo>
                      <a:pt x="291" y="316"/>
                      <a:pt x="291" y="316"/>
                      <a:pt x="291" y="316"/>
                    </a:cubicBezTo>
                    <a:cubicBezTo>
                      <a:pt x="308" y="316"/>
                      <a:pt x="321" y="302"/>
                      <a:pt x="321" y="285"/>
                    </a:cubicBezTo>
                    <a:cubicBezTo>
                      <a:pt x="336" y="137"/>
                      <a:pt x="336" y="137"/>
                      <a:pt x="336" y="137"/>
                    </a:cubicBezTo>
                    <a:cubicBezTo>
                      <a:pt x="336" y="124"/>
                      <a:pt x="327" y="112"/>
                      <a:pt x="315" y="108"/>
                    </a:cubicBezTo>
                    <a:close/>
                    <a:moveTo>
                      <a:pt x="242" y="18"/>
                    </a:moveTo>
                    <a:cubicBezTo>
                      <a:pt x="252" y="26"/>
                      <a:pt x="266" y="40"/>
                      <a:pt x="279" y="53"/>
                    </a:cubicBezTo>
                    <a:cubicBezTo>
                      <a:pt x="285" y="60"/>
                      <a:pt x="292" y="66"/>
                      <a:pt x="296" y="72"/>
                    </a:cubicBezTo>
                    <a:cubicBezTo>
                      <a:pt x="296" y="72"/>
                      <a:pt x="297" y="73"/>
                      <a:pt x="297" y="73"/>
                    </a:cubicBezTo>
                    <a:cubicBezTo>
                      <a:pt x="254" y="73"/>
                      <a:pt x="254" y="73"/>
                      <a:pt x="254" y="73"/>
                    </a:cubicBezTo>
                    <a:cubicBezTo>
                      <a:pt x="248" y="73"/>
                      <a:pt x="242" y="68"/>
                      <a:pt x="242" y="61"/>
                    </a:cubicBezTo>
                    <a:lnTo>
                      <a:pt x="242" y="18"/>
                    </a:lnTo>
                    <a:close/>
                    <a:moveTo>
                      <a:pt x="134" y="26"/>
                    </a:moveTo>
                    <a:cubicBezTo>
                      <a:pt x="134" y="19"/>
                      <a:pt x="141" y="11"/>
                      <a:pt x="148" y="11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31" y="61"/>
                      <a:pt x="231" y="61"/>
                      <a:pt x="231" y="61"/>
                    </a:cubicBezTo>
                    <a:cubicBezTo>
                      <a:pt x="231" y="75"/>
                      <a:pt x="240" y="83"/>
                      <a:pt x="254" y="83"/>
                    </a:cubicBezTo>
                    <a:cubicBezTo>
                      <a:pt x="303" y="83"/>
                      <a:pt x="303" y="83"/>
                      <a:pt x="303" y="83"/>
                    </a:cubicBezTo>
                    <a:cubicBezTo>
                      <a:pt x="303" y="107"/>
                      <a:pt x="303" y="107"/>
                      <a:pt x="303" y="107"/>
                    </a:cubicBezTo>
                    <a:cubicBezTo>
                      <a:pt x="134" y="107"/>
                      <a:pt x="134" y="107"/>
                      <a:pt x="134" y="107"/>
                    </a:cubicBezTo>
                    <a:lnTo>
                      <a:pt x="134" y="26"/>
                    </a:lnTo>
                    <a:close/>
                    <a:moveTo>
                      <a:pt x="308" y="288"/>
                    </a:moveTo>
                    <a:cubicBezTo>
                      <a:pt x="308" y="292"/>
                      <a:pt x="307" y="295"/>
                      <a:pt x="304" y="297"/>
                    </a:cubicBezTo>
                    <a:cubicBezTo>
                      <a:pt x="302" y="299"/>
                      <a:pt x="299" y="301"/>
                      <a:pt x="295" y="301"/>
                    </a:cubicBezTo>
                    <a:cubicBezTo>
                      <a:pt x="46" y="301"/>
                      <a:pt x="46" y="301"/>
                      <a:pt x="46" y="301"/>
                    </a:cubicBezTo>
                    <a:cubicBezTo>
                      <a:pt x="49" y="294"/>
                      <a:pt x="51" y="286"/>
                      <a:pt x="51" y="276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6" y="131"/>
                      <a:pt x="68" y="128"/>
                      <a:pt x="70" y="125"/>
                    </a:cubicBezTo>
                    <a:cubicBezTo>
                      <a:pt x="72" y="123"/>
                      <a:pt x="76" y="122"/>
                      <a:pt x="79" y="122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4" y="122"/>
                      <a:pt x="317" y="123"/>
                      <a:pt x="319" y="125"/>
                    </a:cubicBezTo>
                    <a:cubicBezTo>
                      <a:pt x="322" y="128"/>
                      <a:pt x="323" y="131"/>
                      <a:pt x="323" y="134"/>
                    </a:cubicBezTo>
                    <a:lnTo>
                      <a:pt x="308" y="28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9025286" y="3706301"/>
            <a:ext cx="1540932" cy="1540932"/>
            <a:chOff x="6087724" y="1722497"/>
            <a:chExt cx="1540932" cy="1540932"/>
          </a:xfrm>
        </p:grpSpPr>
        <p:sp>
          <p:nvSpPr>
            <p:cNvPr id="103" name="椭圆 102"/>
            <p:cNvSpPr/>
            <p:nvPr/>
          </p:nvSpPr>
          <p:spPr>
            <a:xfrm>
              <a:off x="6087724" y="1722497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6407901" y="2053679"/>
              <a:ext cx="1032714" cy="882155"/>
              <a:chOff x="5322888" y="2767013"/>
              <a:chExt cx="1546225" cy="1320801"/>
            </a:xfrm>
            <a:solidFill>
              <a:srgbClr val="FF0000"/>
            </a:solidFill>
          </p:grpSpPr>
          <p:sp>
            <p:nvSpPr>
              <p:cNvPr id="105" name="Rectangle 24"/>
              <p:cNvSpPr>
                <a:spLocks noChangeArrowheads="1"/>
              </p:cNvSpPr>
              <p:nvPr/>
            </p:nvSpPr>
            <p:spPr bwMode="auto">
              <a:xfrm>
                <a:off x="6092826" y="3098801"/>
                <a:ext cx="71438" cy="390525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25"/>
              <p:cNvSpPr>
                <a:spLocks noChangeArrowheads="1"/>
              </p:cNvSpPr>
              <p:nvPr/>
            </p:nvSpPr>
            <p:spPr bwMode="auto">
              <a:xfrm>
                <a:off x="5899151" y="4041776"/>
                <a:ext cx="457200" cy="46038"/>
              </a:xfrm>
              <a:prstGeom prst="rect">
                <a:avLst/>
              </a:pr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26"/>
              <p:cNvSpPr>
                <a:spLocks noEditPoints="1"/>
              </p:cNvSpPr>
              <p:nvPr/>
            </p:nvSpPr>
            <p:spPr bwMode="auto">
              <a:xfrm>
                <a:off x="5322888" y="2871788"/>
                <a:ext cx="739775" cy="723900"/>
              </a:xfrm>
              <a:custGeom>
                <a:avLst/>
                <a:gdLst>
                  <a:gd name="T0" fmla="*/ 125 w 196"/>
                  <a:gd name="T1" fmla="*/ 165 h 191"/>
                  <a:gd name="T2" fmla="*/ 125 w 196"/>
                  <a:gd name="T3" fmla="*/ 165 h 191"/>
                  <a:gd name="T4" fmla="*/ 125 w 196"/>
                  <a:gd name="T5" fmla="*/ 163 h 191"/>
                  <a:gd name="T6" fmla="*/ 68 w 196"/>
                  <a:gd name="T7" fmla="*/ 24 h 191"/>
                  <a:gd name="T8" fmla="*/ 68 w 196"/>
                  <a:gd name="T9" fmla="*/ 22 h 191"/>
                  <a:gd name="T10" fmla="*/ 80 w 196"/>
                  <a:gd name="T11" fmla="*/ 17 h 191"/>
                  <a:gd name="T12" fmla="*/ 196 w 196"/>
                  <a:gd name="T13" fmla="*/ 37 h 191"/>
                  <a:gd name="T14" fmla="*/ 196 w 196"/>
                  <a:gd name="T15" fmla="*/ 14 h 191"/>
                  <a:gd name="T16" fmla="*/ 78 w 196"/>
                  <a:gd name="T17" fmla="*/ 8 h 191"/>
                  <a:gd name="T18" fmla="*/ 68 w 196"/>
                  <a:gd name="T19" fmla="*/ 15 h 191"/>
                  <a:gd name="T20" fmla="*/ 68 w 196"/>
                  <a:gd name="T21" fmla="*/ 14 h 191"/>
                  <a:gd name="T22" fmla="*/ 64 w 196"/>
                  <a:gd name="T23" fmla="*/ 11 h 191"/>
                  <a:gd name="T24" fmla="*/ 61 w 196"/>
                  <a:gd name="T25" fmla="*/ 14 h 191"/>
                  <a:gd name="T26" fmla="*/ 55 w 196"/>
                  <a:gd name="T27" fmla="*/ 3 h 191"/>
                  <a:gd name="T28" fmla="*/ 51 w 196"/>
                  <a:gd name="T29" fmla="*/ 3 h 191"/>
                  <a:gd name="T30" fmla="*/ 61 w 196"/>
                  <a:gd name="T31" fmla="*/ 21 h 191"/>
                  <a:gd name="T32" fmla="*/ 61 w 196"/>
                  <a:gd name="T33" fmla="*/ 24 h 191"/>
                  <a:gd name="T34" fmla="*/ 4 w 196"/>
                  <a:gd name="T35" fmla="*/ 163 h 191"/>
                  <a:gd name="T36" fmla="*/ 4 w 196"/>
                  <a:gd name="T37" fmla="*/ 165 h 191"/>
                  <a:gd name="T38" fmla="*/ 4 w 196"/>
                  <a:gd name="T39" fmla="*/ 165 h 191"/>
                  <a:gd name="T40" fmla="*/ 2 w 196"/>
                  <a:gd name="T41" fmla="*/ 168 h 191"/>
                  <a:gd name="T42" fmla="*/ 20 w 196"/>
                  <a:gd name="T43" fmla="*/ 186 h 191"/>
                  <a:gd name="T44" fmla="*/ 65 w 196"/>
                  <a:gd name="T45" fmla="*/ 191 h 191"/>
                  <a:gd name="T46" fmla="*/ 109 w 196"/>
                  <a:gd name="T47" fmla="*/ 186 h 191"/>
                  <a:gd name="T48" fmla="*/ 127 w 196"/>
                  <a:gd name="T49" fmla="*/ 168 h 191"/>
                  <a:gd name="T50" fmla="*/ 125 w 196"/>
                  <a:gd name="T51" fmla="*/ 165 h 191"/>
                  <a:gd name="T52" fmla="*/ 71 w 196"/>
                  <a:gd name="T53" fmla="*/ 165 h 191"/>
                  <a:gd name="T54" fmla="*/ 64 w 196"/>
                  <a:gd name="T55" fmla="*/ 165 h 191"/>
                  <a:gd name="T56" fmla="*/ 58 w 196"/>
                  <a:gd name="T57" fmla="*/ 165 h 191"/>
                  <a:gd name="T58" fmla="*/ 11 w 196"/>
                  <a:gd name="T59" fmla="*/ 165 h 191"/>
                  <a:gd name="T60" fmla="*/ 64 w 196"/>
                  <a:gd name="T61" fmla="*/ 36 h 191"/>
                  <a:gd name="T62" fmla="*/ 64 w 196"/>
                  <a:gd name="T63" fmla="*/ 36 h 191"/>
                  <a:gd name="T64" fmla="*/ 65 w 196"/>
                  <a:gd name="T65" fmla="*/ 36 h 191"/>
                  <a:gd name="T66" fmla="*/ 118 w 196"/>
                  <a:gd name="T67" fmla="*/ 165 h 191"/>
                  <a:gd name="T68" fmla="*/ 71 w 196"/>
                  <a:gd name="T69" fmla="*/ 1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91">
                    <a:moveTo>
                      <a:pt x="125" y="165"/>
                    </a:moveTo>
                    <a:cubicBezTo>
                      <a:pt x="125" y="165"/>
                      <a:pt x="125" y="165"/>
                      <a:pt x="125" y="165"/>
                    </a:cubicBezTo>
                    <a:cubicBezTo>
                      <a:pt x="125" y="164"/>
                      <a:pt x="125" y="163"/>
                      <a:pt x="125" y="163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76" y="22"/>
                      <a:pt x="80" y="17"/>
                      <a:pt x="80" y="17"/>
                    </a:cubicBezTo>
                    <a:cubicBezTo>
                      <a:pt x="80" y="17"/>
                      <a:pt x="94" y="6"/>
                      <a:pt x="196" y="37"/>
                    </a:cubicBezTo>
                    <a:cubicBezTo>
                      <a:pt x="196" y="14"/>
                      <a:pt x="196" y="14"/>
                      <a:pt x="196" y="14"/>
                    </a:cubicBezTo>
                    <a:cubicBezTo>
                      <a:pt x="172" y="8"/>
                      <a:pt x="127" y="1"/>
                      <a:pt x="78" y="8"/>
                    </a:cubicBezTo>
                    <a:cubicBezTo>
                      <a:pt x="78" y="8"/>
                      <a:pt x="74" y="14"/>
                      <a:pt x="68" y="15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2"/>
                      <a:pt x="66" y="11"/>
                      <a:pt x="64" y="11"/>
                    </a:cubicBezTo>
                    <a:cubicBezTo>
                      <a:pt x="62" y="11"/>
                      <a:pt x="61" y="12"/>
                      <a:pt x="61" y="14"/>
                    </a:cubicBezTo>
                    <a:cubicBezTo>
                      <a:pt x="52" y="11"/>
                      <a:pt x="55" y="3"/>
                      <a:pt x="55" y="3"/>
                    </a:cubicBezTo>
                    <a:cubicBezTo>
                      <a:pt x="55" y="3"/>
                      <a:pt x="52" y="0"/>
                      <a:pt x="51" y="3"/>
                    </a:cubicBezTo>
                    <a:cubicBezTo>
                      <a:pt x="50" y="5"/>
                      <a:pt x="49" y="17"/>
                      <a:pt x="61" y="21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4" y="163"/>
                      <a:pt x="4" y="163"/>
                      <a:pt x="4" y="163"/>
                    </a:cubicBezTo>
                    <a:cubicBezTo>
                      <a:pt x="4" y="163"/>
                      <a:pt x="4" y="164"/>
                      <a:pt x="4" y="16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1" y="165"/>
                      <a:pt x="0" y="167"/>
                      <a:pt x="2" y="168"/>
                    </a:cubicBezTo>
                    <a:cubicBezTo>
                      <a:pt x="2" y="168"/>
                      <a:pt x="18" y="184"/>
                      <a:pt x="20" y="186"/>
                    </a:cubicBezTo>
                    <a:cubicBezTo>
                      <a:pt x="20" y="186"/>
                      <a:pt x="25" y="191"/>
                      <a:pt x="65" y="191"/>
                    </a:cubicBezTo>
                    <a:cubicBezTo>
                      <a:pt x="104" y="191"/>
                      <a:pt x="109" y="186"/>
                      <a:pt x="109" y="186"/>
                    </a:cubicBezTo>
                    <a:cubicBezTo>
                      <a:pt x="111" y="184"/>
                      <a:pt x="127" y="168"/>
                      <a:pt x="127" y="168"/>
                    </a:cubicBezTo>
                    <a:cubicBezTo>
                      <a:pt x="129" y="167"/>
                      <a:pt x="128" y="165"/>
                      <a:pt x="125" y="165"/>
                    </a:cubicBezTo>
                    <a:close/>
                    <a:moveTo>
                      <a:pt x="71" y="165"/>
                    </a:moveTo>
                    <a:cubicBezTo>
                      <a:pt x="68" y="165"/>
                      <a:pt x="65" y="165"/>
                      <a:pt x="64" y="165"/>
                    </a:cubicBezTo>
                    <a:cubicBezTo>
                      <a:pt x="64" y="165"/>
                      <a:pt x="61" y="165"/>
                      <a:pt x="58" y="165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118" y="165"/>
                      <a:pt x="118" y="165"/>
                      <a:pt x="118" y="165"/>
                    </a:cubicBezTo>
                    <a:lnTo>
                      <a:pt x="71" y="16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Freeform 27"/>
              <p:cNvSpPr>
                <a:spLocks noEditPoints="1"/>
              </p:cNvSpPr>
              <p:nvPr/>
            </p:nvSpPr>
            <p:spPr bwMode="auto">
              <a:xfrm>
                <a:off x="6073776" y="2906713"/>
                <a:ext cx="109538" cy="177800"/>
              </a:xfrm>
              <a:custGeom>
                <a:avLst/>
                <a:gdLst>
                  <a:gd name="T0" fmla="*/ 29 w 29"/>
                  <a:gd name="T1" fmla="*/ 0 h 47"/>
                  <a:gd name="T2" fmla="*/ 0 w 29"/>
                  <a:gd name="T3" fmla="*/ 0 h 47"/>
                  <a:gd name="T4" fmla="*/ 0 w 29"/>
                  <a:gd name="T5" fmla="*/ 47 h 47"/>
                  <a:gd name="T6" fmla="*/ 29 w 29"/>
                  <a:gd name="T7" fmla="*/ 47 h 47"/>
                  <a:gd name="T8" fmla="*/ 29 w 29"/>
                  <a:gd name="T9" fmla="*/ 0 h 47"/>
                  <a:gd name="T10" fmla="*/ 14 w 29"/>
                  <a:gd name="T11" fmla="*/ 28 h 47"/>
                  <a:gd name="T12" fmla="*/ 8 w 29"/>
                  <a:gd name="T13" fmla="*/ 21 h 47"/>
                  <a:gd name="T14" fmla="*/ 14 w 29"/>
                  <a:gd name="T15" fmla="*/ 14 h 47"/>
                  <a:gd name="T16" fmla="*/ 21 w 29"/>
                  <a:gd name="T17" fmla="*/ 21 h 47"/>
                  <a:gd name="T18" fmla="*/ 14 w 29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47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9" y="47"/>
                      <a:pt x="29" y="47"/>
                      <a:pt x="29" y="47"/>
                    </a:cubicBezTo>
                    <a:lnTo>
                      <a:pt x="29" y="0"/>
                    </a:lnTo>
                    <a:close/>
                    <a:moveTo>
                      <a:pt x="14" y="28"/>
                    </a:moveTo>
                    <a:cubicBezTo>
                      <a:pt x="11" y="28"/>
                      <a:pt x="8" y="25"/>
                      <a:pt x="8" y="21"/>
                    </a:cubicBezTo>
                    <a:cubicBezTo>
                      <a:pt x="8" y="17"/>
                      <a:pt x="11" y="14"/>
                      <a:pt x="14" y="14"/>
                    </a:cubicBezTo>
                    <a:cubicBezTo>
                      <a:pt x="18" y="14"/>
                      <a:pt x="21" y="17"/>
                      <a:pt x="21" y="21"/>
                    </a:cubicBezTo>
                    <a:cubicBezTo>
                      <a:pt x="21" y="25"/>
                      <a:pt x="18" y="28"/>
                      <a:pt x="14" y="2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Freeform 28"/>
              <p:cNvSpPr/>
              <p:nvPr/>
            </p:nvSpPr>
            <p:spPr bwMode="auto">
              <a:xfrm>
                <a:off x="5959476" y="3917951"/>
                <a:ext cx="336550" cy="101600"/>
              </a:xfrm>
              <a:custGeom>
                <a:avLst/>
                <a:gdLst>
                  <a:gd name="T0" fmla="*/ 0 w 89"/>
                  <a:gd name="T1" fmla="*/ 27 h 27"/>
                  <a:gd name="T2" fmla="*/ 89 w 89"/>
                  <a:gd name="T3" fmla="*/ 27 h 27"/>
                  <a:gd name="T4" fmla="*/ 89 w 89"/>
                  <a:gd name="T5" fmla="*/ 19 h 27"/>
                  <a:gd name="T6" fmla="*/ 58 w 89"/>
                  <a:gd name="T7" fmla="*/ 0 h 27"/>
                  <a:gd name="T8" fmla="*/ 31 w 89"/>
                  <a:gd name="T9" fmla="*/ 0 h 27"/>
                  <a:gd name="T10" fmla="*/ 0 w 89"/>
                  <a:gd name="T11" fmla="*/ 19 h 27"/>
                  <a:gd name="T12" fmla="*/ 0 w 89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27">
                    <a:moveTo>
                      <a:pt x="0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73" y="12"/>
                      <a:pt x="5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6" y="12"/>
                      <a:pt x="0" y="19"/>
                      <a:pt x="0" y="19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Freeform 29"/>
              <p:cNvSpPr/>
              <p:nvPr/>
            </p:nvSpPr>
            <p:spPr bwMode="auto">
              <a:xfrm>
                <a:off x="6076951" y="3508376"/>
                <a:ext cx="101600" cy="390525"/>
              </a:xfrm>
              <a:custGeom>
                <a:avLst/>
                <a:gdLst>
                  <a:gd name="T0" fmla="*/ 0 w 27"/>
                  <a:gd name="T1" fmla="*/ 9 h 103"/>
                  <a:gd name="T2" fmla="*/ 0 w 27"/>
                  <a:gd name="T3" fmla="*/ 11 h 103"/>
                  <a:gd name="T4" fmla="*/ 0 w 27"/>
                  <a:gd name="T5" fmla="*/ 11 h 103"/>
                  <a:gd name="T6" fmla="*/ 2 w 27"/>
                  <a:gd name="T7" fmla="*/ 103 h 103"/>
                  <a:gd name="T8" fmla="*/ 25 w 27"/>
                  <a:gd name="T9" fmla="*/ 103 h 103"/>
                  <a:gd name="T10" fmla="*/ 27 w 27"/>
                  <a:gd name="T11" fmla="*/ 11 h 103"/>
                  <a:gd name="T12" fmla="*/ 27 w 27"/>
                  <a:gd name="T13" fmla="*/ 11 h 103"/>
                  <a:gd name="T14" fmla="*/ 27 w 27"/>
                  <a:gd name="T15" fmla="*/ 9 h 103"/>
                  <a:gd name="T16" fmla="*/ 24 w 27"/>
                  <a:gd name="T17" fmla="*/ 0 h 103"/>
                  <a:gd name="T18" fmla="*/ 3 w 27"/>
                  <a:gd name="T19" fmla="*/ 0 h 103"/>
                  <a:gd name="T20" fmla="*/ 0 w 27"/>
                  <a:gd name="T21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03">
                    <a:moveTo>
                      <a:pt x="0" y="9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5"/>
                      <a:pt x="2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Freeform 30"/>
              <p:cNvSpPr/>
              <p:nvPr/>
            </p:nvSpPr>
            <p:spPr bwMode="auto">
              <a:xfrm>
                <a:off x="6076951" y="2767013"/>
                <a:ext cx="98425" cy="120650"/>
              </a:xfrm>
              <a:custGeom>
                <a:avLst/>
                <a:gdLst>
                  <a:gd name="T0" fmla="*/ 5 w 26"/>
                  <a:gd name="T1" fmla="*/ 32 h 32"/>
                  <a:gd name="T2" fmla="*/ 12 w 26"/>
                  <a:gd name="T3" fmla="*/ 32 h 32"/>
                  <a:gd name="T4" fmla="*/ 13 w 26"/>
                  <a:gd name="T5" fmla="*/ 32 h 32"/>
                  <a:gd name="T6" fmla="*/ 21 w 26"/>
                  <a:gd name="T7" fmla="*/ 32 h 32"/>
                  <a:gd name="T8" fmla="*/ 26 w 26"/>
                  <a:gd name="T9" fmla="*/ 10 h 32"/>
                  <a:gd name="T10" fmla="*/ 26 w 26"/>
                  <a:gd name="T11" fmla="*/ 4 h 32"/>
                  <a:gd name="T12" fmla="*/ 26 w 26"/>
                  <a:gd name="T13" fmla="*/ 4 h 32"/>
                  <a:gd name="T14" fmla="*/ 19 w 26"/>
                  <a:gd name="T15" fmla="*/ 0 h 32"/>
                  <a:gd name="T16" fmla="*/ 13 w 26"/>
                  <a:gd name="T17" fmla="*/ 0 h 32"/>
                  <a:gd name="T18" fmla="*/ 12 w 26"/>
                  <a:gd name="T19" fmla="*/ 0 h 32"/>
                  <a:gd name="T20" fmla="*/ 7 w 26"/>
                  <a:gd name="T21" fmla="*/ 0 h 32"/>
                  <a:gd name="T22" fmla="*/ 0 w 26"/>
                  <a:gd name="T23" fmla="*/ 4 h 32"/>
                  <a:gd name="T24" fmla="*/ 0 w 26"/>
                  <a:gd name="T25" fmla="*/ 4 h 32"/>
                  <a:gd name="T26" fmla="*/ 0 w 26"/>
                  <a:gd name="T27" fmla="*/ 10 h 32"/>
                  <a:gd name="T28" fmla="*/ 5 w 26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2">
                    <a:moveTo>
                      <a:pt x="5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13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5" y="13"/>
                      <a:pt x="5" y="3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31"/>
              <p:cNvSpPr/>
              <p:nvPr/>
            </p:nvSpPr>
            <p:spPr bwMode="auto">
              <a:xfrm>
                <a:off x="6556376" y="3538538"/>
                <a:ext cx="142875" cy="30163"/>
              </a:xfrm>
              <a:custGeom>
                <a:avLst/>
                <a:gdLst>
                  <a:gd name="T0" fmla="*/ 35 w 38"/>
                  <a:gd name="T1" fmla="*/ 8 h 8"/>
                  <a:gd name="T2" fmla="*/ 38 w 38"/>
                  <a:gd name="T3" fmla="*/ 4 h 8"/>
                  <a:gd name="T4" fmla="*/ 35 w 38"/>
                  <a:gd name="T5" fmla="*/ 0 h 8"/>
                  <a:gd name="T6" fmla="*/ 4 w 38"/>
                  <a:gd name="T7" fmla="*/ 0 h 8"/>
                  <a:gd name="T8" fmla="*/ 0 w 38"/>
                  <a:gd name="T9" fmla="*/ 4 h 8"/>
                  <a:gd name="T10" fmla="*/ 4 w 38"/>
                  <a:gd name="T11" fmla="*/ 8 h 8"/>
                  <a:gd name="T12" fmla="*/ 35 w 38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">
                    <a:moveTo>
                      <a:pt x="35" y="8"/>
                    </a:moveTo>
                    <a:cubicBezTo>
                      <a:pt x="36" y="8"/>
                      <a:pt x="38" y="6"/>
                      <a:pt x="38" y="4"/>
                    </a:cubicBezTo>
                    <a:cubicBezTo>
                      <a:pt x="38" y="2"/>
                      <a:pt x="36" y="0"/>
                      <a:pt x="3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lnTo>
                      <a:pt x="35" y="8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Freeform 32"/>
              <p:cNvSpPr/>
              <p:nvPr/>
            </p:nvSpPr>
            <p:spPr bwMode="auto">
              <a:xfrm>
                <a:off x="6503988" y="3417887"/>
                <a:ext cx="260350" cy="106363"/>
              </a:xfrm>
              <a:custGeom>
                <a:avLst/>
                <a:gdLst>
                  <a:gd name="T0" fmla="*/ 40 w 69"/>
                  <a:gd name="T1" fmla="*/ 18 h 28"/>
                  <a:gd name="T2" fmla="*/ 44 w 69"/>
                  <a:gd name="T3" fmla="*/ 3 h 28"/>
                  <a:gd name="T4" fmla="*/ 33 w 69"/>
                  <a:gd name="T5" fmla="*/ 0 h 28"/>
                  <a:gd name="T6" fmla="*/ 23 w 69"/>
                  <a:gd name="T7" fmla="*/ 3 h 28"/>
                  <a:gd name="T8" fmla="*/ 27 w 69"/>
                  <a:gd name="T9" fmla="*/ 18 h 28"/>
                  <a:gd name="T10" fmla="*/ 18 w 69"/>
                  <a:gd name="T11" fmla="*/ 5 h 28"/>
                  <a:gd name="T12" fmla="*/ 7 w 69"/>
                  <a:gd name="T13" fmla="*/ 7 h 28"/>
                  <a:gd name="T14" fmla="*/ 16 w 69"/>
                  <a:gd name="T15" fmla="*/ 28 h 28"/>
                  <a:gd name="T16" fmla="*/ 33 w 69"/>
                  <a:gd name="T17" fmla="*/ 28 h 28"/>
                  <a:gd name="T18" fmla="*/ 34 w 69"/>
                  <a:gd name="T19" fmla="*/ 28 h 28"/>
                  <a:gd name="T20" fmla="*/ 51 w 69"/>
                  <a:gd name="T21" fmla="*/ 28 h 28"/>
                  <a:gd name="T22" fmla="*/ 59 w 69"/>
                  <a:gd name="T23" fmla="*/ 7 h 28"/>
                  <a:gd name="T24" fmla="*/ 49 w 69"/>
                  <a:gd name="T25" fmla="*/ 5 h 28"/>
                  <a:gd name="T26" fmla="*/ 40 w 69"/>
                  <a:gd name="T2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28">
                    <a:moveTo>
                      <a:pt x="40" y="18"/>
                    </a:moveTo>
                    <a:cubicBezTo>
                      <a:pt x="40" y="15"/>
                      <a:pt x="46" y="6"/>
                      <a:pt x="44" y="3"/>
                    </a:cubicBezTo>
                    <a:cubicBezTo>
                      <a:pt x="42" y="0"/>
                      <a:pt x="35" y="0"/>
                      <a:pt x="33" y="0"/>
                    </a:cubicBezTo>
                    <a:cubicBezTo>
                      <a:pt x="32" y="0"/>
                      <a:pt x="24" y="0"/>
                      <a:pt x="23" y="3"/>
                    </a:cubicBezTo>
                    <a:cubicBezTo>
                      <a:pt x="21" y="6"/>
                      <a:pt x="27" y="15"/>
                      <a:pt x="27" y="18"/>
                    </a:cubicBezTo>
                    <a:cubicBezTo>
                      <a:pt x="22" y="17"/>
                      <a:pt x="20" y="7"/>
                      <a:pt x="18" y="5"/>
                    </a:cubicBezTo>
                    <a:cubicBezTo>
                      <a:pt x="16" y="3"/>
                      <a:pt x="10" y="5"/>
                      <a:pt x="7" y="7"/>
                    </a:cubicBezTo>
                    <a:cubicBezTo>
                      <a:pt x="0" y="16"/>
                      <a:pt x="11" y="10"/>
                      <a:pt x="1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6" y="10"/>
                      <a:pt x="69" y="12"/>
                      <a:pt x="59" y="7"/>
                    </a:cubicBezTo>
                    <a:cubicBezTo>
                      <a:pt x="57" y="6"/>
                      <a:pt x="51" y="3"/>
                      <a:pt x="49" y="5"/>
                    </a:cubicBezTo>
                    <a:cubicBezTo>
                      <a:pt x="47" y="7"/>
                      <a:pt x="45" y="17"/>
                      <a:pt x="40" y="1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33"/>
              <p:cNvSpPr>
                <a:spLocks noEditPoints="1"/>
              </p:cNvSpPr>
              <p:nvPr/>
            </p:nvSpPr>
            <p:spPr bwMode="auto">
              <a:xfrm>
                <a:off x="6432551" y="3579813"/>
                <a:ext cx="395288" cy="250825"/>
              </a:xfrm>
              <a:custGeom>
                <a:avLst/>
                <a:gdLst>
                  <a:gd name="T0" fmla="*/ 0 w 105"/>
                  <a:gd name="T1" fmla="*/ 66 h 66"/>
                  <a:gd name="T2" fmla="*/ 44 w 105"/>
                  <a:gd name="T3" fmla="*/ 66 h 66"/>
                  <a:gd name="T4" fmla="*/ 52 w 105"/>
                  <a:gd name="T5" fmla="*/ 66 h 66"/>
                  <a:gd name="T6" fmla="*/ 60 w 105"/>
                  <a:gd name="T7" fmla="*/ 66 h 66"/>
                  <a:gd name="T8" fmla="*/ 104 w 105"/>
                  <a:gd name="T9" fmla="*/ 66 h 66"/>
                  <a:gd name="T10" fmla="*/ 104 w 105"/>
                  <a:gd name="T11" fmla="*/ 62 h 66"/>
                  <a:gd name="T12" fmla="*/ 70 w 105"/>
                  <a:gd name="T13" fmla="*/ 0 h 66"/>
                  <a:gd name="T14" fmla="*/ 53 w 105"/>
                  <a:gd name="T15" fmla="*/ 0 h 66"/>
                  <a:gd name="T16" fmla="*/ 51 w 105"/>
                  <a:gd name="T17" fmla="*/ 0 h 66"/>
                  <a:gd name="T18" fmla="*/ 34 w 105"/>
                  <a:gd name="T19" fmla="*/ 0 h 66"/>
                  <a:gd name="T20" fmla="*/ 0 w 105"/>
                  <a:gd name="T21" fmla="*/ 62 h 66"/>
                  <a:gd name="T22" fmla="*/ 0 w 105"/>
                  <a:gd name="T23" fmla="*/ 66 h 66"/>
                  <a:gd name="T24" fmla="*/ 60 w 105"/>
                  <a:gd name="T25" fmla="*/ 44 h 66"/>
                  <a:gd name="T26" fmla="*/ 56 w 105"/>
                  <a:gd name="T27" fmla="*/ 41 h 66"/>
                  <a:gd name="T28" fmla="*/ 54 w 105"/>
                  <a:gd name="T29" fmla="*/ 41 h 66"/>
                  <a:gd name="T30" fmla="*/ 40 w 105"/>
                  <a:gd name="T31" fmla="*/ 35 h 66"/>
                  <a:gd name="T32" fmla="*/ 35 w 105"/>
                  <a:gd name="T33" fmla="*/ 30 h 66"/>
                  <a:gd name="T34" fmla="*/ 38 w 105"/>
                  <a:gd name="T35" fmla="*/ 17 h 66"/>
                  <a:gd name="T36" fmla="*/ 47 w 105"/>
                  <a:gd name="T37" fmla="*/ 13 h 66"/>
                  <a:gd name="T38" fmla="*/ 47 w 105"/>
                  <a:gd name="T39" fmla="*/ 9 h 66"/>
                  <a:gd name="T40" fmla="*/ 49 w 105"/>
                  <a:gd name="T41" fmla="*/ 8 h 66"/>
                  <a:gd name="T42" fmla="*/ 54 w 105"/>
                  <a:gd name="T43" fmla="*/ 8 h 66"/>
                  <a:gd name="T44" fmla="*/ 55 w 105"/>
                  <a:gd name="T45" fmla="*/ 9 h 66"/>
                  <a:gd name="T46" fmla="*/ 55 w 105"/>
                  <a:gd name="T47" fmla="*/ 13 h 66"/>
                  <a:gd name="T48" fmla="*/ 58 w 105"/>
                  <a:gd name="T49" fmla="*/ 13 h 66"/>
                  <a:gd name="T50" fmla="*/ 69 w 105"/>
                  <a:gd name="T51" fmla="*/ 19 h 66"/>
                  <a:gd name="T52" fmla="*/ 68 w 105"/>
                  <a:gd name="T53" fmla="*/ 22 h 66"/>
                  <a:gd name="T54" fmla="*/ 64 w 105"/>
                  <a:gd name="T55" fmla="*/ 25 h 66"/>
                  <a:gd name="T56" fmla="*/ 61 w 105"/>
                  <a:gd name="T57" fmla="*/ 24 h 66"/>
                  <a:gd name="T58" fmla="*/ 61 w 105"/>
                  <a:gd name="T59" fmla="*/ 23 h 66"/>
                  <a:gd name="T60" fmla="*/ 61 w 105"/>
                  <a:gd name="T61" fmla="*/ 23 h 66"/>
                  <a:gd name="T62" fmla="*/ 60 w 105"/>
                  <a:gd name="T63" fmla="*/ 23 h 66"/>
                  <a:gd name="T64" fmla="*/ 56 w 105"/>
                  <a:gd name="T65" fmla="*/ 20 h 66"/>
                  <a:gd name="T66" fmla="*/ 51 w 105"/>
                  <a:gd name="T67" fmla="*/ 20 h 66"/>
                  <a:gd name="T68" fmla="*/ 45 w 105"/>
                  <a:gd name="T69" fmla="*/ 22 h 66"/>
                  <a:gd name="T70" fmla="*/ 44 w 105"/>
                  <a:gd name="T71" fmla="*/ 27 h 66"/>
                  <a:gd name="T72" fmla="*/ 48 w 105"/>
                  <a:gd name="T73" fmla="*/ 30 h 66"/>
                  <a:gd name="T74" fmla="*/ 48 w 105"/>
                  <a:gd name="T75" fmla="*/ 30 h 66"/>
                  <a:gd name="T76" fmla="*/ 54 w 105"/>
                  <a:gd name="T77" fmla="*/ 32 h 66"/>
                  <a:gd name="T78" fmla="*/ 55 w 105"/>
                  <a:gd name="T79" fmla="*/ 32 h 66"/>
                  <a:gd name="T80" fmla="*/ 70 w 105"/>
                  <a:gd name="T81" fmla="*/ 42 h 66"/>
                  <a:gd name="T82" fmla="*/ 66 w 105"/>
                  <a:gd name="T83" fmla="*/ 54 h 66"/>
                  <a:gd name="T84" fmla="*/ 55 w 105"/>
                  <a:gd name="T85" fmla="*/ 58 h 66"/>
                  <a:gd name="T86" fmla="*/ 55 w 105"/>
                  <a:gd name="T87" fmla="*/ 62 h 66"/>
                  <a:gd name="T88" fmla="*/ 54 w 105"/>
                  <a:gd name="T89" fmla="*/ 63 h 66"/>
                  <a:gd name="T90" fmla="*/ 49 w 105"/>
                  <a:gd name="T91" fmla="*/ 63 h 66"/>
                  <a:gd name="T92" fmla="*/ 47 w 105"/>
                  <a:gd name="T93" fmla="*/ 62 h 66"/>
                  <a:gd name="T94" fmla="*/ 47 w 105"/>
                  <a:gd name="T95" fmla="*/ 57 h 66"/>
                  <a:gd name="T96" fmla="*/ 33 w 105"/>
                  <a:gd name="T97" fmla="*/ 51 h 66"/>
                  <a:gd name="T98" fmla="*/ 33 w 105"/>
                  <a:gd name="T99" fmla="*/ 48 h 66"/>
                  <a:gd name="T100" fmla="*/ 38 w 105"/>
                  <a:gd name="T101" fmla="*/ 45 h 66"/>
                  <a:gd name="T102" fmla="*/ 41 w 105"/>
                  <a:gd name="T103" fmla="*/ 46 h 66"/>
                  <a:gd name="T104" fmla="*/ 41 w 105"/>
                  <a:gd name="T105" fmla="*/ 47 h 66"/>
                  <a:gd name="T106" fmla="*/ 41 w 105"/>
                  <a:gd name="T107" fmla="*/ 47 h 66"/>
                  <a:gd name="T108" fmla="*/ 41 w 105"/>
                  <a:gd name="T109" fmla="*/ 47 h 66"/>
                  <a:gd name="T110" fmla="*/ 42 w 105"/>
                  <a:gd name="T111" fmla="*/ 47 h 66"/>
                  <a:gd name="T112" fmla="*/ 46 w 105"/>
                  <a:gd name="T113" fmla="*/ 49 h 66"/>
                  <a:gd name="T114" fmla="*/ 53 w 105"/>
                  <a:gd name="T115" fmla="*/ 51 h 66"/>
                  <a:gd name="T116" fmla="*/ 59 w 105"/>
                  <a:gd name="T117" fmla="*/ 49 h 66"/>
                  <a:gd name="T118" fmla="*/ 60 w 105"/>
                  <a:gd name="T11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5" h="66">
                    <a:moveTo>
                      <a:pt x="0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8" y="66"/>
                      <a:pt x="51" y="66"/>
                      <a:pt x="52" y="66"/>
                    </a:cubicBezTo>
                    <a:cubicBezTo>
                      <a:pt x="53" y="66"/>
                      <a:pt x="57" y="66"/>
                      <a:pt x="60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5"/>
                      <a:pt x="104" y="63"/>
                      <a:pt x="104" y="62"/>
                    </a:cubicBezTo>
                    <a:cubicBezTo>
                      <a:pt x="105" y="27"/>
                      <a:pt x="75" y="12"/>
                      <a:pt x="7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12"/>
                      <a:pt x="0" y="27"/>
                      <a:pt x="0" y="62"/>
                    </a:cubicBezTo>
                    <a:cubicBezTo>
                      <a:pt x="0" y="63"/>
                      <a:pt x="0" y="65"/>
                      <a:pt x="0" y="66"/>
                    </a:cubicBezTo>
                    <a:close/>
                    <a:moveTo>
                      <a:pt x="60" y="44"/>
                    </a:moveTo>
                    <a:cubicBezTo>
                      <a:pt x="59" y="43"/>
                      <a:pt x="58" y="42"/>
                      <a:pt x="56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0" y="39"/>
                      <a:pt x="42" y="36"/>
                      <a:pt x="40" y="35"/>
                    </a:cubicBezTo>
                    <a:cubicBezTo>
                      <a:pt x="38" y="34"/>
                      <a:pt x="36" y="32"/>
                      <a:pt x="35" y="30"/>
                    </a:cubicBezTo>
                    <a:cubicBezTo>
                      <a:pt x="32" y="26"/>
                      <a:pt x="33" y="20"/>
                      <a:pt x="38" y="17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8" y="8"/>
                      <a:pt x="49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5" y="8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6" y="13"/>
                      <a:pt x="57" y="13"/>
                      <a:pt x="58" y="13"/>
                    </a:cubicBezTo>
                    <a:cubicBezTo>
                      <a:pt x="62" y="14"/>
                      <a:pt x="66" y="16"/>
                      <a:pt x="69" y="19"/>
                    </a:cubicBezTo>
                    <a:cubicBezTo>
                      <a:pt x="69" y="20"/>
                      <a:pt x="69" y="21"/>
                      <a:pt x="68" y="22"/>
                    </a:cubicBezTo>
                    <a:cubicBezTo>
                      <a:pt x="68" y="24"/>
                      <a:pt x="66" y="25"/>
                      <a:pt x="64" y="25"/>
                    </a:cubicBezTo>
                    <a:cubicBezTo>
                      <a:pt x="63" y="25"/>
                      <a:pt x="62" y="25"/>
                      <a:pt x="61" y="24"/>
                    </a:cubicBezTo>
                    <a:cubicBezTo>
                      <a:pt x="61" y="24"/>
                      <a:pt x="61" y="24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3"/>
                      <a:pt x="60" y="23"/>
                      <a:pt x="60" y="23"/>
                    </a:cubicBezTo>
                    <a:cubicBezTo>
                      <a:pt x="59" y="22"/>
                      <a:pt x="57" y="21"/>
                      <a:pt x="56" y="20"/>
                    </a:cubicBezTo>
                    <a:cubicBezTo>
                      <a:pt x="54" y="20"/>
                      <a:pt x="53" y="20"/>
                      <a:pt x="51" y="20"/>
                    </a:cubicBezTo>
                    <a:cubicBezTo>
                      <a:pt x="49" y="20"/>
                      <a:pt x="47" y="20"/>
                      <a:pt x="45" y="22"/>
                    </a:cubicBezTo>
                    <a:cubicBezTo>
                      <a:pt x="43" y="23"/>
                      <a:pt x="43" y="25"/>
                      <a:pt x="44" y="27"/>
                    </a:cubicBezTo>
                    <a:cubicBezTo>
                      <a:pt x="45" y="28"/>
                      <a:pt x="46" y="29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9" y="30"/>
                      <a:pt x="52" y="31"/>
                      <a:pt x="54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60" y="34"/>
                      <a:pt x="68" y="37"/>
                      <a:pt x="70" y="42"/>
                    </a:cubicBezTo>
                    <a:cubicBezTo>
                      <a:pt x="72" y="46"/>
                      <a:pt x="70" y="51"/>
                      <a:pt x="66" y="54"/>
                    </a:cubicBezTo>
                    <a:cubicBezTo>
                      <a:pt x="63" y="56"/>
                      <a:pt x="59" y="57"/>
                      <a:pt x="55" y="58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4" y="63"/>
                      <a:pt x="54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7" y="62"/>
                      <a:pt x="47" y="62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2" y="57"/>
                      <a:pt x="36" y="55"/>
                      <a:pt x="33" y="51"/>
                    </a:cubicBezTo>
                    <a:cubicBezTo>
                      <a:pt x="33" y="50"/>
                      <a:pt x="33" y="49"/>
                      <a:pt x="33" y="48"/>
                    </a:cubicBezTo>
                    <a:cubicBezTo>
                      <a:pt x="34" y="46"/>
                      <a:pt x="36" y="45"/>
                      <a:pt x="38" y="45"/>
                    </a:cubicBezTo>
                    <a:cubicBezTo>
                      <a:pt x="39" y="45"/>
                      <a:pt x="40" y="46"/>
                      <a:pt x="41" y="46"/>
                    </a:cubicBezTo>
                    <a:cubicBezTo>
                      <a:pt x="41" y="46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7"/>
                      <a:pt x="41" y="47"/>
                      <a:pt x="42" y="47"/>
                    </a:cubicBezTo>
                    <a:cubicBezTo>
                      <a:pt x="43" y="48"/>
                      <a:pt x="45" y="49"/>
                      <a:pt x="46" y="49"/>
                    </a:cubicBezTo>
                    <a:cubicBezTo>
                      <a:pt x="48" y="50"/>
                      <a:pt x="51" y="51"/>
                      <a:pt x="53" y="51"/>
                    </a:cubicBezTo>
                    <a:cubicBezTo>
                      <a:pt x="55" y="51"/>
                      <a:pt x="57" y="50"/>
                      <a:pt x="59" y="49"/>
                    </a:cubicBezTo>
                    <a:cubicBezTo>
                      <a:pt x="60" y="48"/>
                      <a:pt x="61" y="46"/>
                      <a:pt x="60" y="44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34"/>
              <p:cNvSpPr/>
              <p:nvPr/>
            </p:nvSpPr>
            <p:spPr bwMode="auto">
              <a:xfrm>
                <a:off x="6386513" y="3841751"/>
                <a:ext cx="482600" cy="101600"/>
              </a:xfrm>
              <a:custGeom>
                <a:avLst/>
                <a:gdLst>
                  <a:gd name="T0" fmla="*/ 125 w 128"/>
                  <a:gd name="T1" fmla="*/ 0 h 27"/>
                  <a:gd name="T2" fmla="*/ 70 w 128"/>
                  <a:gd name="T3" fmla="*/ 0 h 27"/>
                  <a:gd name="T4" fmla="*/ 64 w 128"/>
                  <a:gd name="T5" fmla="*/ 0 h 27"/>
                  <a:gd name="T6" fmla="*/ 58 w 128"/>
                  <a:gd name="T7" fmla="*/ 0 h 27"/>
                  <a:gd name="T8" fmla="*/ 3 w 128"/>
                  <a:gd name="T9" fmla="*/ 0 h 27"/>
                  <a:gd name="T10" fmla="*/ 2 w 128"/>
                  <a:gd name="T11" fmla="*/ 4 h 27"/>
                  <a:gd name="T12" fmla="*/ 19 w 128"/>
                  <a:gd name="T13" fmla="*/ 21 h 27"/>
                  <a:gd name="T14" fmla="*/ 64 w 128"/>
                  <a:gd name="T15" fmla="*/ 27 h 27"/>
                  <a:gd name="T16" fmla="*/ 109 w 128"/>
                  <a:gd name="T17" fmla="*/ 21 h 27"/>
                  <a:gd name="T18" fmla="*/ 126 w 128"/>
                  <a:gd name="T19" fmla="*/ 4 h 27"/>
                  <a:gd name="T20" fmla="*/ 125 w 1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27">
                    <a:moveTo>
                      <a:pt x="125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5" y="0"/>
                      <a:pt x="64" y="0"/>
                    </a:cubicBezTo>
                    <a:cubicBezTo>
                      <a:pt x="63" y="0"/>
                      <a:pt x="61" y="0"/>
                      <a:pt x="5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2" y="4"/>
                    </a:cubicBezTo>
                    <a:cubicBezTo>
                      <a:pt x="2" y="4"/>
                      <a:pt x="17" y="19"/>
                      <a:pt x="19" y="21"/>
                    </a:cubicBezTo>
                    <a:cubicBezTo>
                      <a:pt x="19" y="21"/>
                      <a:pt x="24" y="27"/>
                      <a:pt x="64" y="27"/>
                    </a:cubicBezTo>
                    <a:cubicBezTo>
                      <a:pt x="103" y="27"/>
                      <a:pt x="109" y="21"/>
                      <a:pt x="109" y="21"/>
                    </a:cubicBezTo>
                    <a:cubicBezTo>
                      <a:pt x="111" y="19"/>
                      <a:pt x="126" y="4"/>
                      <a:pt x="126" y="4"/>
                    </a:cubicBezTo>
                    <a:cubicBezTo>
                      <a:pt x="128" y="2"/>
                      <a:pt x="127" y="0"/>
                      <a:pt x="125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35"/>
              <p:cNvSpPr/>
              <p:nvPr/>
            </p:nvSpPr>
            <p:spPr bwMode="auto">
              <a:xfrm>
                <a:off x="6194426" y="2967038"/>
                <a:ext cx="498475" cy="458788"/>
              </a:xfrm>
              <a:custGeom>
                <a:avLst/>
                <a:gdLst>
                  <a:gd name="T0" fmla="*/ 99 w 132"/>
                  <a:gd name="T1" fmla="*/ 72 h 121"/>
                  <a:gd name="T2" fmla="*/ 110 w 132"/>
                  <a:gd name="T3" fmla="*/ 86 h 121"/>
                  <a:gd name="T4" fmla="*/ 111 w 132"/>
                  <a:gd name="T5" fmla="*/ 87 h 121"/>
                  <a:gd name="T6" fmla="*/ 111 w 132"/>
                  <a:gd name="T7" fmla="*/ 90 h 121"/>
                  <a:gd name="T8" fmla="*/ 99 w 132"/>
                  <a:gd name="T9" fmla="*/ 120 h 121"/>
                  <a:gd name="T10" fmla="*/ 100 w 132"/>
                  <a:gd name="T11" fmla="*/ 120 h 121"/>
                  <a:gd name="T12" fmla="*/ 101 w 132"/>
                  <a:gd name="T13" fmla="*/ 121 h 121"/>
                  <a:gd name="T14" fmla="*/ 102 w 132"/>
                  <a:gd name="T15" fmla="*/ 120 h 121"/>
                  <a:gd name="T16" fmla="*/ 108 w 132"/>
                  <a:gd name="T17" fmla="*/ 117 h 121"/>
                  <a:gd name="T18" fmla="*/ 114 w 132"/>
                  <a:gd name="T19" fmla="*/ 102 h 121"/>
                  <a:gd name="T20" fmla="*/ 115 w 132"/>
                  <a:gd name="T21" fmla="*/ 102 h 121"/>
                  <a:gd name="T22" fmla="*/ 116 w 132"/>
                  <a:gd name="T23" fmla="*/ 102 h 121"/>
                  <a:gd name="T24" fmla="*/ 121 w 132"/>
                  <a:gd name="T25" fmla="*/ 114 h 121"/>
                  <a:gd name="T26" fmla="*/ 123 w 132"/>
                  <a:gd name="T27" fmla="*/ 117 h 121"/>
                  <a:gd name="T28" fmla="*/ 128 w 132"/>
                  <a:gd name="T29" fmla="*/ 120 h 121"/>
                  <a:gd name="T30" fmla="*/ 130 w 132"/>
                  <a:gd name="T31" fmla="*/ 121 h 121"/>
                  <a:gd name="T32" fmla="*/ 131 w 132"/>
                  <a:gd name="T33" fmla="*/ 121 h 121"/>
                  <a:gd name="T34" fmla="*/ 132 w 132"/>
                  <a:gd name="T35" fmla="*/ 120 h 121"/>
                  <a:gd name="T36" fmla="*/ 128 w 132"/>
                  <a:gd name="T37" fmla="*/ 111 h 121"/>
                  <a:gd name="T38" fmla="*/ 119 w 132"/>
                  <a:gd name="T39" fmla="*/ 90 h 121"/>
                  <a:gd name="T40" fmla="*/ 119 w 132"/>
                  <a:gd name="T41" fmla="*/ 88 h 121"/>
                  <a:gd name="T42" fmla="*/ 131 w 132"/>
                  <a:gd name="T43" fmla="*/ 78 h 121"/>
                  <a:gd name="T44" fmla="*/ 128 w 132"/>
                  <a:gd name="T45" fmla="*/ 76 h 121"/>
                  <a:gd name="T46" fmla="*/ 119 w 132"/>
                  <a:gd name="T47" fmla="*/ 82 h 121"/>
                  <a:gd name="T48" fmla="*/ 119 w 132"/>
                  <a:gd name="T49" fmla="*/ 81 h 121"/>
                  <a:gd name="T50" fmla="*/ 115 w 132"/>
                  <a:gd name="T51" fmla="*/ 77 h 121"/>
                  <a:gd name="T52" fmla="*/ 112 w 132"/>
                  <a:gd name="T53" fmla="*/ 80 h 121"/>
                  <a:gd name="T54" fmla="*/ 106 w 132"/>
                  <a:gd name="T55" fmla="*/ 66 h 121"/>
                  <a:gd name="T56" fmla="*/ 0 w 132"/>
                  <a:gd name="T57" fmla="*/ 0 h 121"/>
                  <a:gd name="T58" fmla="*/ 0 w 132"/>
                  <a:gd name="T59" fmla="*/ 23 h 121"/>
                  <a:gd name="T60" fmla="*/ 99 w 132"/>
                  <a:gd name="T61" fmla="*/ 7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21">
                    <a:moveTo>
                      <a:pt x="99" y="72"/>
                    </a:moveTo>
                    <a:cubicBezTo>
                      <a:pt x="99" y="72"/>
                      <a:pt x="100" y="81"/>
                      <a:pt x="110" y="86"/>
                    </a:cubicBezTo>
                    <a:cubicBezTo>
                      <a:pt x="110" y="86"/>
                      <a:pt x="111" y="86"/>
                      <a:pt x="111" y="87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07" y="100"/>
                      <a:pt x="103" y="110"/>
                      <a:pt x="99" y="120"/>
                    </a:cubicBezTo>
                    <a:cubicBezTo>
                      <a:pt x="99" y="120"/>
                      <a:pt x="100" y="120"/>
                      <a:pt x="100" y="120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01" y="121"/>
                      <a:pt x="102" y="120"/>
                      <a:pt x="102" y="120"/>
                    </a:cubicBezTo>
                    <a:cubicBezTo>
                      <a:pt x="103" y="119"/>
                      <a:pt x="104" y="117"/>
                      <a:pt x="108" y="117"/>
                    </a:cubicBezTo>
                    <a:cubicBezTo>
                      <a:pt x="110" y="112"/>
                      <a:pt x="112" y="107"/>
                      <a:pt x="114" y="102"/>
                    </a:cubicBezTo>
                    <a:cubicBezTo>
                      <a:pt x="114" y="102"/>
                      <a:pt x="115" y="102"/>
                      <a:pt x="115" y="102"/>
                    </a:cubicBezTo>
                    <a:cubicBezTo>
                      <a:pt x="115" y="102"/>
                      <a:pt x="116" y="102"/>
                      <a:pt x="116" y="102"/>
                    </a:cubicBezTo>
                    <a:cubicBezTo>
                      <a:pt x="118" y="106"/>
                      <a:pt x="120" y="110"/>
                      <a:pt x="121" y="114"/>
                    </a:cubicBezTo>
                    <a:cubicBezTo>
                      <a:pt x="122" y="115"/>
                      <a:pt x="122" y="116"/>
                      <a:pt x="123" y="117"/>
                    </a:cubicBezTo>
                    <a:cubicBezTo>
                      <a:pt x="127" y="117"/>
                      <a:pt x="128" y="119"/>
                      <a:pt x="128" y="120"/>
                    </a:cubicBezTo>
                    <a:cubicBezTo>
                      <a:pt x="129" y="120"/>
                      <a:pt x="129" y="121"/>
                      <a:pt x="130" y="121"/>
                    </a:cubicBezTo>
                    <a:cubicBezTo>
                      <a:pt x="130" y="121"/>
                      <a:pt x="130" y="121"/>
                      <a:pt x="131" y="121"/>
                    </a:cubicBezTo>
                    <a:cubicBezTo>
                      <a:pt x="131" y="120"/>
                      <a:pt x="132" y="120"/>
                      <a:pt x="132" y="120"/>
                    </a:cubicBezTo>
                    <a:cubicBezTo>
                      <a:pt x="131" y="117"/>
                      <a:pt x="129" y="114"/>
                      <a:pt x="128" y="111"/>
                    </a:cubicBezTo>
                    <a:cubicBezTo>
                      <a:pt x="124" y="102"/>
                      <a:pt x="120" y="94"/>
                      <a:pt x="119" y="90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7" y="87"/>
                      <a:pt x="131" y="80"/>
                      <a:pt x="131" y="78"/>
                    </a:cubicBezTo>
                    <a:cubicBezTo>
                      <a:pt x="132" y="75"/>
                      <a:pt x="128" y="76"/>
                      <a:pt x="128" y="76"/>
                    </a:cubicBezTo>
                    <a:cubicBezTo>
                      <a:pt x="128" y="76"/>
                      <a:pt x="126" y="82"/>
                      <a:pt x="119" y="82"/>
                    </a:cubicBezTo>
                    <a:cubicBezTo>
                      <a:pt x="119" y="81"/>
                      <a:pt x="119" y="81"/>
                      <a:pt x="119" y="81"/>
                    </a:cubicBezTo>
                    <a:cubicBezTo>
                      <a:pt x="119" y="79"/>
                      <a:pt x="117" y="77"/>
                      <a:pt x="115" y="77"/>
                    </a:cubicBezTo>
                    <a:cubicBezTo>
                      <a:pt x="113" y="77"/>
                      <a:pt x="112" y="78"/>
                      <a:pt x="112" y="80"/>
                    </a:cubicBezTo>
                    <a:cubicBezTo>
                      <a:pt x="105" y="75"/>
                      <a:pt x="106" y="66"/>
                      <a:pt x="106" y="66"/>
                    </a:cubicBezTo>
                    <a:cubicBezTo>
                      <a:pt x="67" y="28"/>
                      <a:pt x="21" y="8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94" y="56"/>
                      <a:pt x="99" y="72"/>
                      <a:pt x="99" y="72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6425843" y="2362095"/>
            <a:ext cx="1540932" cy="1540932"/>
            <a:chOff x="6087724" y="3703254"/>
            <a:chExt cx="1540932" cy="1540932"/>
          </a:xfrm>
        </p:grpSpPr>
        <p:sp>
          <p:nvSpPr>
            <p:cNvPr id="118" name="椭圆 117"/>
            <p:cNvSpPr/>
            <p:nvPr/>
          </p:nvSpPr>
          <p:spPr>
            <a:xfrm>
              <a:off x="6087724" y="3703254"/>
              <a:ext cx="1540932" cy="154093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6540561" y="4013339"/>
              <a:ext cx="728091" cy="920761"/>
              <a:chOff x="5527675" y="2708275"/>
              <a:chExt cx="1139825" cy="1441450"/>
            </a:xfrm>
            <a:solidFill>
              <a:srgbClr val="FF0000"/>
            </a:solidFill>
          </p:grpSpPr>
          <p:sp>
            <p:nvSpPr>
              <p:cNvPr id="120" name="Freeform 13"/>
              <p:cNvSpPr/>
              <p:nvPr/>
            </p:nvSpPr>
            <p:spPr bwMode="auto">
              <a:xfrm>
                <a:off x="6194425" y="3665538"/>
                <a:ext cx="207963" cy="295275"/>
              </a:xfrm>
              <a:custGeom>
                <a:avLst/>
                <a:gdLst>
                  <a:gd name="T0" fmla="*/ 31 w 55"/>
                  <a:gd name="T1" fmla="*/ 35 h 78"/>
                  <a:gd name="T2" fmla="*/ 30 w 55"/>
                  <a:gd name="T3" fmla="*/ 34 h 78"/>
                  <a:gd name="T4" fmla="*/ 22 w 55"/>
                  <a:gd name="T5" fmla="*/ 32 h 78"/>
                  <a:gd name="T6" fmla="*/ 22 w 55"/>
                  <a:gd name="T7" fmla="*/ 31 h 78"/>
                  <a:gd name="T8" fmla="*/ 16 w 55"/>
                  <a:gd name="T9" fmla="*/ 28 h 78"/>
                  <a:gd name="T10" fmla="*/ 17 w 55"/>
                  <a:gd name="T11" fmla="*/ 20 h 78"/>
                  <a:gd name="T12" fmla="*/ 26 w 55"/>
                  <a:gd name="T13" fmla="*/ 18 h 78"/>
                  <a:gd name="T14" fmla="*/ 33 w 55"/>
                  <a:gd name="T15" fmla="*/ 18 h 78"/>
                  <a:gd name="T16" fmla="*/ 39 w 55"/>
                  <a:gd name="T17" fmla="*/ 22 h 78"/>
                  <a:gd name="T18" fmla="*/ 40 w 55"/>
                  <a:gd name="T19" fmla="*/ 23 h 78"/>
                  <a:gd name="T20" fmla="*/ 40 w 55"/>
                  <a:gd name="T21" fmla="*/ 23 h 78"/>
                  <a:gd name="T22" fmla="*/ 40 w 55"/>
                  <a:gd name="T23" fmla="*/ 23 h 78"/>
                  <a:gd name="T24" fmla="*/ 44 w 55"/>
                  <a:gd name="T25" fmla="*/ 25 h 78"/>
                  <a:gd name="T26" fmla="*/ 50 w 55"/>
                  <a:gd name="T27" fmla="*/ 21 h 78"/>
                  <a:gd name="T28" fmla="*/ 50 w 55"/>
                  <a:gd name="T29" fmla="*/ 17 h 78"/>
                  <a:gd name="T30" fmla="*/ 36 w 55"/>
                  <a:gd name="T31" fmla="*/ 8 h 78"/>
                  <a:gd name="T32" fmla="*/ 31 w 55"/>
                  <a:gd name="T33" fmla="*/ 8 h 78"/>
                  <a:gd name="T34" fmla="*/ 31 w 55"/>
                  <a:gd name="T35" fmla="*/ 2 h 78"/>
                  <a:gd name="T36" fmla="*/ 29 w 55"/>
                  <a:gd name="T37" fmla="*/ 0 h 78"/>
                  <a:gd name="T38" fmla="*/ 23 w 55"/>
                  <a:gd name="T39" fmla="*/ 0 h 78"/>
                  <a:gd name="T40" fmla="*/ 21 w 55"/>
                  <a:gd name="T41" fmla="*/ 2 h 78"/>
                  <a:gd name="T42" fmla="*/ 21 w 55"/>
                  <a:gd name="T43" fmla="*/ 8 h 78"/>
                  <a:gd name="T44" fmla="*/ 7 w 55"/>
                  <a:gd name="T45" fmla="*/ 13 h 78"/>
                  <a:gd name="T46" fmla="*/ 3 w 55"/>
                  <a:gd name="T47" fmla="*/ 32 h 78"/>
                  <a:gd name="T48" fmla="*/ 10 w 55"/>
                  <a:gd name="T49" fmla="*/ 38 h 78"/>
                  <a:gd name="T50" fmla="*/ 30 w 55"/>
                  <a:gd name="T51" fmla="*/ 47 h 78"/>
                  <a:gd name="T52" fmla="*/ 33 w 55"/>
                  <a:gd name="T53" fmla="*/ 48 h 78"/>
                  <a:gd name="T54" fmla="*/ 38 w 55"/>
                  <a:gd name="T55" fmla="*/ 51 h 78"/>
                  <a:gd name="T56" fmla="*/ 36 w 55"/>
                  <a:gd name="T57" fmla="*/ 59 h 78"/>
                  <a:gd name="T58" fmla="*/ 29 w 55"/>
                  <a:gd name="T59" fmla="*/ 61 h 78"/>
                  <a:gd name="T60" fmla="*/ 19 w 55"/>
                  <a:gd name="T61" fmla="*/ 59 h 78"/>
                  <a:gd name="T62" fmla="*/ 13 w 55"/>
                  <a:gd name="T63" fmla="*/ 56 h 78"/>
                  <a:gd name="T64" fmla="*/ 12 w 55"/>
                  <a:gd name="T65" fmla="*/ 55 h 78"/>
                  <a:gd name="T66" fmla="*/ 12 w 55"/>
                  <a:gd name="T67" fmla="*/ 55 h 78"/>
                  <a:gd name="T68" fmla="*/ 12 w 55"/>
                  <a:gd name="T69" fmla="*/ 55 h 78"/>
                  <a:gd name="T70" fmla="*/ 12 w 55"/>
                  <a:gd name="T71" fmla="*/ 55 h 78"/>
                  <a:gd name="T72" fmla="*/ 8 w 55"/>
                  <a:gd name="T73" fmla="*/ 53 h 78"/>
                  <a:gd name="T74" fmla="*/ 1 w 55"/>
                  <a:gd name="T75" fmla="*/ 57 h 78"/>
                  <a:gd name="T76" fmla="*/ 1 w 55"/>
                  <a:gd name="T77" fmla="*/ 61 h 78"/>
                  <a:gd name="T78" fmla="*/ 21 w 55"/>
                  <a:gd name="T79" fmla="*/ 70 h 78"/>
                  <a:gd name="T80" fmla="*/ 21 w 55"/>
                  <a:gd name="T81" fmla="*/ 76 h 78"/>
                  <a:gd name="T82" fmla="*/ 23 w 55"/>
                  <a:gd name="T83" fmla="*/ 78 h 78"/>
                  <a:gd name="T84" fmla="*/ 29 w 55"/>
                  <a:gd name="T85" fmla="*/ 78 h 78"/>
                  <a:gd name="T86" fmla="*/ 31 w 55"/>
                  <a:gd name="T87" fmla="*/ 76 h 78"/>
                  <a:gd name="T88" fmla="*/ 31 w 55"/>
                  <a:gd name="T89" fmla="*/ 71 h 78"/>
                  <a:gd name="T90" fmla="*/ 46 w 55"/>
                  <a:gd name="T91" fmla="*/ 66 h 78"/>
                  <a:gd name="T92" fmla="*/ 52 w 55"/>
                  <a:gd name="T93" fmla="*/ 48 h 78"/>
                  <a:gd name="T94" fmla="*/ 31 w 55"/>
                  <a:gd name="T95" fmla="*/ 3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5" h="78">
                    <a:moveTo>
                      <a:pt x="31" y="35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27" y="33"/>
                      <a:pt x="23" y="32"/>
                      <a:pt x="22" y="32"/>
                    </a:cubicBezTo>
                    <a:cubicBezTo>
                      <a:pt x="22" y="32"/>
                      <a:pt x="22" y="31"/>
                      <a:pt x="22" y="31"/>
                    </a:cubicBezTo>
                    <a:cubicBezTo>
                      <a:pt x="19" y="30"/>
                      <a:pt x="17" y="30"/>
                      <a:pt x="16" y="28"/>
                    </a:cubicBezTo>
                    <a:cubicBezTo>
                      <a:pt x="14" y="25"/>
                      <a:pt x="15" y="22"/>
                      <a:pt x="17" y="20"/>
                    </a:cubicBezTo>
                    <a:cubicBezTo>
                      <a:pt x="20" y="18"/>
                      <a:pt x="24" y="18"/>
                      <a:pt x="26" y="18"/>
                    </a:cubicBezTo>
                    <a:cubicBezTo>
                      <a:pt x="28" y="18"/>
                      <a:pt x="30" y="18"/>
                      <a:pt x="33" y="18"/>
                    </a:cubicBezTo>
                    <a:cubicBezTo>
                      <a:pt x="34" y="19"/>
                      <a:pt x="37" y="21"/>
                      <a:pt x="39" y="22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1" y="24"/>
                      <a:pt x="42" y="25"/>
                      <a:pt x="44" y="25"/>
                    </a:cubicBezTo>
                    <a:cubicBezTo>
                      <a:pt x="47" y="25"/>
                      <a:pt x="49" y="23"/>
                      <a:pt x="50" y="21"/>
                    </a:cubicBezTo>
                    <a:cubicBezTo>
                      <a:pt x="51" y="20"/>
                      <a:pt x="51" y="18"/>
                      <a:pt x="50" y="17"/>
                    </a:cubicBezTo>
                    <a:cubicBezTo>
                      <a:pt x="48" y="13"/>
                      <a:pt x="41" y="10"/>
                      <a:pt x="36" y="8"/>
                    </a:cubicBezTo>
                    <a:cubicBezTo>
                      <a:pt x="35" y="8"/>
                      <a:pt x="33" y="8"/>
                      <a:pt x="31" y="8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1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5" y="9"/>
                      <a:pt x="11" y="11"/>
                      <a:pt x="7" y="13"/>
                    </a:cubicBezTo>
                    <a:cubicBezTo>
                      <a:pt x="1" y="18"/>
                      <a:pt x="0" y="26"/>
                      <a:pt x="3" y="32"/>
                    </a:cubicBezTo>
                    <a:cubicBezTo>
                      <a:pt x="5" y="35"/>
                      <a:pt x="7" y="37"/>
                      <a:pt x="10" y="38"/>
                    </a:cubicBezTo>
                    <a:cubicBezTo>
                      <a:pt x="13" y="40"/>
                      <a:pt x="24" y="44"/>
                      <a:pt x="30" y="4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5" y="49"/>
                      <a:pt x="37" y="50"/>
                      <a:pt x="38" y="51"/>
                    </a:cubicBezTo>
                    <a:cubicBezTo>
                      <a:pt x="39" y="54"/>
                      <a:pt x="39" y="57"/>
                      <a:pt x="36" y="59"/>
                    </a:cubicBezTo>
                    <a:cubicBezTo>
                      <a:pt x="35" y="60"/>
                      <a:pt x="32" y="61"/>
                      <a:pt x="29" y="61"/>
                    </a:cubicBezTo>
                    <a:cubicBezTo>
                      <a:pt x="26" y="61"/>
                      <a:pt x="22" y="60"/>
                      <a:pt x="19" y="59"/>
                    </a:cubicBezTo>
                    <a:cubicBezTo>
                      <a:pt x="17" y="59"/>
                      <a:pt x="14" y="57"/>
                      <a:pt x="13" y="56"/>
                    </a:cubicBezTo>
                    <a:cubicBezTo>
                      <a:pt x="13" y="56"/>
                      <a:pt x="12" y="56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9" y="53"/>
                      <a:pt x="8" y="53"/>
                    </a:cubicBezTo>
                    <a:cubicBezTo>
                      <a:pt x="5" y="53"/>
                      <a:pt x="2" y="55"/>
                      <a:pt x="1" y="57"/>
                    </a:cubicBezTo>
                    <a:cubicBezTo>
                      <a:pt x="0" y="58"/>
                      <a:pt x="0" y="60"/>
                      <a:pt x="1" y="61"/>
                    </a:cubicBezTo>
                    <a:cubicBezTo>
                      <a:pt x="5" y="66"/>
                      <a:pt x="13" y="69"/>
                      <a:pt x="21" y="70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77"/>
                      <a:pt x="21" y="78"/>
                      <a:pt x="23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1" y="78"/>
                      <a:pt x="31" y="77"/>
                      <a:pt x="31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8" y="70"/>
                      <a:pt x="43" y="69"/>
                      <a:pt x="46" y="66"/>
                    </a:cubicBezTo>
                    <a:cubicBezTo>
                      <a:pt x="52" y="61"/>
                      <a:pt x="55" y="55"/>
                      <a:pt x="52" y="48"/>
                    </a:cubicBezTo>
                    <a:cubicBezTo>
                      <a:pt x="50" y="41"/>
                      <a:pt x="39" y="38"/>
                      <a:pt x="31" y="35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4"/>
              <p:cNvSpPr/>
              <p:nvPr/>
            </p:nvSpPr>
            <p:spPr bwMode="auto">
              <a:xfrm>
                <a:off x="5549900" y="3348038"/>
                <a:ext cx="277813" cy="393700"/>
              </a:xfrm>
              <a:custGeom>
                <a:avLst/>
                <a:gdLst>
                  <a:gd name="T0" fmla="*/ 52 w 73"/>
                  <a:gd name="T1" fmla="*/ 0 h 104"/>
                  <a:gd name="T2" fmla="*/ 44 w 73"/>
                  <a:gd name="T3" fmla="*/ 39 h 104"/>
                  <a:gd name="T4" fmla="*/ 5 w 73"/>
                  <a:gd name="T5" fmla="*/ 82 h 104"/>
                  <a:gd name="T6" fmla="*/ 5 w 73"/>
                  <a:gd name="T7" fmla="*/ 100 h 104"/>
                  <a:gd name="T8" fmla="*/ 23 w 73"/>
                  <a:gd name="T9" fmla="*/ 99 h 104"/>
                  <a:gd name="T10" fmla="*/ 64 w 73"/>
                  <a:gd name="T11" fmla="*/ 53 h 104"/>
                  <a:gd name="T12" fmla="*/ 67 w 73"/>
                  <a:gd name="T13" fmla="*/ 47 h 104"/>
                  <a:gd name="T14" fmla="*/ 73 w 73"/>
                  <a:gd name="T15" fmla="*/ 19 h 104"/>
                  <a:gd name="T16" fmla="*/ 65 w 73"/>
                  <a:gd name="T17" fmla="*/ 10 h 104"/>
                  <a:gd name="T18" fmla="*/ 52 w 73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104">
                    <a:moveTo>
                      <a:pt x="52" y="0"/>
                    </a:moveTo>
                    <a:cubicBezTo>
                      <a:pt x="44" y="39"/>
                      <a:pt x="44" y="39"/>
                      <a:pt x="44" y="39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0" y="87"/>
                      <a:pt x="0" y="95"/>
                      <a:pt x="5" y="100"/>
                    </a:cubicBezTo>
                    <a:cubicBezTo>
                      <a:pt x="11" y="104"/>
                      <a:pt x="19" y="104"/>
                      <a:pt x="23" y="9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6" y="51"/>
                      <a:pt x="67" y="49"/>
                      <a:pt x="67" y="47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1" y="16"/>
                      <a:pt x="68" y="13"/>
                      <a:pt x="65" y="10"/>
                    </a:cubicBezTo>
                    <a:cubicBezTo>
                      <a:pt x="60" y="8"/>
                      <a:pt x="55" y="3"/>
                      <a:pt x="52" y="0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5"/>
              <p:cNvSpPr/>
              <p:nvPr/>
            </p:nvSpPr>
            <p:spPr bwMode="auto">
              <a:xfrm>
                <a:off x="5964238" y="2954338"/>
                <a:ext cx="257175" cy="169863"/>
              </a:xfrm>
              <a:custGeom>
                <a:avLst/>
                <a:gdLst>
                  <a:gd name="T0" fmla="*/ 3 w 68"/>
                  <a:gd name="T1" fmla="*/ 26 h 45"/>
                  <a:gd name="T2" fmla="*/ 0 w 68"/>
                  <a:gd name="T3" fmla="*/ 36 h 45"/>
                  <a:gd name="T4" fmla="*/ 23 w 68"/>
                  <a:gd name="T5" fmla="*/ 44 h 45"/>
                  <a:gd name="T6" fmla="*/ 32 w 68"/>
                  <a:gd name="T7" fmla="*/ 42 h 45"/>
                  <a:gd name="T8" fmla="*/ 62 w 68"/>
                  <a:gd name="T9" fmla="*/ 20 h 45"/>
                  <a:gd name="T10" fmla="*/ 65 w 68"/>
                  <a:gd name="T11" fmla="*/ 6 h 45"/>
                  <a:gd name="T12" fmla="*/ 50 w 68"/>
                  <a:gd name="T13" fmla="*/ 4 h 45"/>
                  <a:gd name="T14" fmla="*/ 24 w 68"/>
                  <a:gd name="T15" fmla="*/ 22 h 45"/>
                  <a:gd name="T16" fmla="*/ 1 w 68"/>
                  <a:gd name="T17" fmla="*/ 15 h 45"/>
                  <a:gd name="T18" fmla="*/ 3 w 68"/>
                  <a:gd name="T19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45">
                    <a:moveTo>
                      <a:pt x="3" y="26"/>
                    </a:moveTo>
                    <a:cubicBezTo>
                      <a:pt x="2" y="30"/>
                      <a:pt x="0" y="36"/>
                      <a:pt x="0" y="36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6" y="45"/>
                      <a:pt x="30" y="44"/>
                      <a:pt x="32" y="4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7" y="17"/>
                      <a:pt x="68" y="11"/>
                      <a:pt x="65" y="6"/>
                    </a:cubicBezTo>
                    <a:cubicBezTo>
                      <a:pt x="61" y="1"/>
                      <a:pt x="55" y="0"/>
                      <a:pt x="50" y="4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3" y="21"/>
                      <a:pt x="3" y="26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6"/>
              <p:cNvSpPr/>
              <p:nvPr/>
            </p:nvSpPr>
            <p:spPr bwMode="auto">
              <a:xfrm>
                <a:off x="5838825" y="2708275"/>
                <a:ext cx="169863" cy="230188"/>
              </a:xfrm>
              <a:custGeom>
                <a:avLst/>
                <a:gdLst>
                  <a:gd name="T0" fmla="*/ 28 w 45"/>
                  <a:gd name="T1" fmla="*/ 59 h 61"/>
                  <a:gd name="T2" fmla="*/ 45 w 45"/>
                  <a:gd name="T3" fmla="*/ 25 h 61"/>
                  <a:gd name="T4" fmla="*/ 25 w 45"/>
                  <a:gd name="T5" fmla="*/ 0 h 61"/>
                  <a:gd name="T6" fmla="*/ 0 w 45"/>
                  <a:gd name="T7" fmla="*/ 25 h 61"/>
                  <a:gd name="T8" fmla="*/ 28 w 45"/>
                  <a:gd name="T9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1">
                    <a:moveTo>
                      <a:pt x="28" y="59"/>
                    </a:moveTo>
                    <a:cubicBezTo>
                      <a:pt x="41" y="57"/>
                      <a:pt x="44" y="40"/>
                      <a:pt x="45" y="25"/>
                    </a:cubicBezTo>
                    <a:cubicBezTo>
                      <a:pt x="45" y="11"/>
                      <a:pt x="35" y="1"/>
                      <a:pt x="25" y="0"/>
                    </a:cubicBezTo>
                    <a:cubicBezTo>
                      <a:pt x="11" y="0"/>
                      <a:pt x="1" y="11"/>
                      <a:pt x="0" y="25"/>
                    </a:cubicBezTo>
                    <a:cubicBezTo>
                      <a:pt x="2" y="49"/>
                      <a:pt x="18" y="61"/>
                      <a:pt x="28" y="59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7"/>
              <p:cNvSpPr/>
              <p:nvPr/>
            </p:nvSpPr>
            <p:spPr bwMode="auto">
              <a:xfrm>
                <a:off x="5527675" y="2938463"/>
                <a:ext cx="477838" cy="768350"/>
              </a:xfrm>
              <a:custGeom>
                <a:avLst/>
                <a:gdLst>
                  <a:gd name="T0" fmla="*/ 19 w 126"/>
                  <a:gd name="T1" fmla="*/ 47 h 203"/>
                  <a:gd name="T2" fmla="*/ 19 w 126"/>
                  <a:gd name="T3" fmla="*/ 46 h 203"/>
                  <a:gd name="T4" fmla="*/ 48 w 126"/>
                  <a:gd name="T5" fmla="*/ 24 h 203"/>
                  <a:gd name="T6" fmla="*/ 71 w 126"/>
                  <a:gd name="T7" fmla="*/ 24 h 203"/>
                  <a:gd name="T8" fmla="*/ 64 w 126"/>
                  <a:gd name="T9" fmla="*/ 27 h 203"/>
                  <a:gd name="T10" fmla="*/ 49 w 126"/>
                  <a:gd name="T11" fmla="*/ 87 h 203"/>
                  <a:gd name="T12" fmla="*/ 53 w 126"/>
                  <a:gd name="T13" fmla="*/ 91 h 203"/>
                  <a:gd name="T14" fmla="*/ 73 w 126"/>
                  <a:gd name="T15" fmla="*/ 113 h 203"/>
                  <a:gd name="T16" fmla="*/ 99 w 126"/>
                  <a:gd name="T17" fmla="*/ 140 h 203"/>
                  <a:gd name="T18" fmla="*/ 92 w 126"/>
                  <a:gd name="T19" fmla="*/ 187 h 203"/>
                  <a:gd name="T20" fmla="*/ 102 w 126"/>
                  <a:gd name="T21" fmla="*/ 202 h 203"/>
                  <a:gd name="T22" fmla="*/ 117 w 126"/>
                  <a:gd name="T23" fmla="*/ 190 h 203"/>
                  <a:gd name="T24" fmla="*/ 124 w 126"/>
                  <a:gd name="T25" fmla="*/ 140 h 203"/>
                  <a:gd name="T26" fmla="*/ 121 w 126"/>
                  <a:gd name="T27" fmla="*/ 127 h 203"/>
                  <a:gd name="T28" fmla="*/ 96 w 126"/>
                  <a:gd name="T29" fmla="*/ 96 h 203"/>
                  <a:gd name="T30" fmla="*/ 115 w 126"/>
                  <a:gd name="T31" fmla="*/ 28 h 203"/>
                  <a:gd name="T32" fmla="*/ 110 w 126"/>
                  <a:gd name="T33" fmla="*/ 12 h 203"/>
                  <a:gd name="T34" fmla="*/ 110 w 126"/>
                  <a:gd name="T35" fmla="*/ 15 h 203"/>
                  <a:gd name="T36" fmla="*/ 105 w 126"/>
                  <a:gd name="T37" fmla="*/ 43 h 203"/>
                  <a:gd name="T38" fmla="*/ 105 w 126"/>
                  <a:gd name="T39" fmla="*/ 18 h 203"/>
                  <a:gd name="T40" fmla="*/ 107 w 126"/>
                  <a:gd name="T41" fmla="*/ 14 h 203"/>
                  <a:gd name="T42" fmla="*/ 105 w 126"/>
                  <a:gd name="T43" fmla="*/ 9 h 203"/>
                  <a:gd name="T44" fmla="*/ 103 w 126"/>
                  <a:gd name="T45" fmla="*/ 8 h 203"/>
                  <a:gd name="T46" fmla="*/ 99 w 126"/>
                  <a:gd name="T47" fmla="*/ 12 h 203"/>
                  <a:gd name="T48" fmla="*/ 101 w 126"/>
                  <a:gd name="T49" fmla="*/ 17 h 203"/>
                  <a:gd name="T50" fmla="*/ 96 w 126"/>
                  <a:gd name="T51" fmla="*/ 36 h 203"/>
                  <a:gd name="T52" fmla="*/ 89 w 126"/>
                  <a:gd name="T53" fmla="*/ 1 h 203"/>
                  <a:gd name="T54" fmla="*/ 89 w 126"/>
                  <a:gd name="T55" fmla="*/ 1 h 203"/>
                  <a:gd name="T56" fmla="*/ 89 w 126"/>
                  <a:gd name="T57" fmla="*/ 1 h 203"/>
                  <a:gd name="T58" fmla="*/ 79 w 126"/>
                  <a:gd name="T59" fmla="*/ 0 h 203"/>
                  <a:gd name="T60" fmla="*/ 41 w 126"/>
                  <a:gd name="T61" fmla="*/ 4 h 203"/>
                  <a:gd name="T62" fmla="*/ 5 w 126"/>
                  <a:gd name="T63" fmla="*/ 31 h 203"/>
                  <a:gd name="T64" fmla="*/ 4 w 126"/>
                  <a:gd name="T65" fmla="*/ 46 h 203"/>
                  <a:gd name="T66" fmla="*/ 19 w 126"/>
                  <a:gd name="T67" fmla="*/ 47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203">
                    <a:moveTo>
                      <a:pt x="19" y="47"/>
                    </a:move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46" y="24"/>
                      <a:pt x="48" y="24"/>
                    </a:cubicBezTo>
                    <a:cubicBezTo>
                      <a:pt x="49" y="23"/>
                      <a:pt x="71" y="24"/>
                      <a:pt x="71" y="24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0" y="42"/>
                      <a:pt x="50" y="73"/>
                      <a:pt x="49" y="87"/>
                    </a:cubicBezTo>
                    <a:cubicBezTo>
                      <a:pt x="49" y="89"/>
                      <a:pt x="53" y="90"/>
                      <a:pt x="53" y="91"/>
                    </a:cubicBezTo>
                    <a:cubicBezTo>
                      <a:pt x="53" y="94"/>
                      <a:pt x="57" y="105"/>
                      <a:pt x="73" y="113"/>
                    </a:cubicBezTo>
                    <a:cubicBezTo>
                      <a:pt x="77" y="118"/>
                      <a:pt x="98" y="139"/>
                      <a:pt x="99" y="140"/>
                    </a:cubicBezTo>
                    <a:cubicBezTo>
                      <a:pt x="99" y="140"/>
                      <a:pt x="92" y="187"/>
                      <a:pt x="92" y="187"/>
                    </a:cubicBezTo>
                    <a:cubicBezTo>
                      <a:pt x="91" y="195"/>
                      <a:pt x="95" y="201"/>
                      <a:pt x="102" y="202"/>
                    </a:cubicBezTo>
                    <a:cubicBezTo>
                      <a:pt x="109" y="203"/>
                      <a:pt x="115" y="198"/>
                      <a:pt x="117" y="190"/>
                    </a:cubicBezTo>
                    <a:cubicBezTo>
                      <a:pt x="117" y="190"/>
                      <a:pt x="123" y="141"/>
                      <a:pt x="124" y="140"/>
                    </a:cubicBezTo>
                    <a:cubicBezTo>
                      <a:pt x="126" y="132"/>
                      <a:pt x="123" y="129"/>
                      <a:pt x="121" y="127"/>
                    </a:cubicBezTo>
                    <a:cubicBezTo>
                      <a:pt x="120" y="124"/>
                      <a:pt x="96" y="97"/>
                      <a:pt x="96" y="96"/>
                    </a:cubicBezTo>
                    <a:cubicBezTo>
                      <a:pt x="100" y="59"/>
                      <a:pt x="115" y="34"/>
                      <a:pt x="115" y="28"/>
                    </a:cubicBezTo>
                    <a:cubicBezTo>
                      <a:pt x="114" y="17"/>
                      <a:pt x="110" y="12"/>
                      <a:pt x="110" y="12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31"/>
                      <a:pt x="105" y="43"/>
                      <a:pt x="105" y="43"/>
                    </a:cubicBezTo>
                    <a:cubicBezTo>
                      <a:pt x="105" y="43"/>
                      <a:pt x="106" y="24"/>
                      <a:pt x="105" y="18"/>
                    </a:cubicBezTo>
                    <a:cubicBezTo>
                      <a:pt x="106" y="16"/>
                      <a:pt x="107" y="14"/>
                      <a:pt x="107" y="14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4" y="9"/>
                      <a:pt x="103" y="8"/>
                    </a:cubicBezTo>
                    <a:cubicBezTo>
                      <a:pt x="101" y="9"/>
                      <a:pt x="99" y="12"/>
                      <a:pt x="99" y="12"/>
                    </a:cubicBezTo>
                    <a:cubicBezTo>
                      <a:pt x="99" y="12"/>
                      <a:pt x="99" y="14"/>
                      <a:pt x="101" y="17"/>
                    </a:cubicBezTo>
                    <a:cubicBezTo>
                      <a:pt x="100" y="18"/>
                      <a:pt x="99" y="26"/>
                      <a:pt x="96" y="36"/>
                    </a:cubicBezTo>
                    <a:cubicBezTo>
                      <a:pt x="96" y="9"/>
                      <a:pt x="91" y="3"/>
                      <a:pt x="89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7" y="0"/>
                      <a:pt x="79" y="0"/>
                      <a:pt x="79" y="0"/>
                    </a:cubicBezTo>
                    <a:cubicBezTo>
                      <a:pt x="72" y="1"/>
                      <a:pt x="58" y="2"/>
                      <a:pt x="41" y="4"/>
                    </a:cubicBezTo>
                    <a:cubicBezTo>
                      <a:pt x="40" y="4"/>
                      <a:pt x="5" y="31"/>
                      <a:pt x="5" y="31"/>
                    </a:cubicBezTo>
                    <a:cubicBezTo>
                      <a:pt x="0" y="35"/>
                      <a:pt x="0" y="41"/>
                      <a:pt x="4" y="46"/>
                    </a:cubicBezTo>
                    <a:cubicBezTo>
                      <a:pt x="8" y="50"/>
                      <a:pt x="14" y="50"/>
                      <a:pt x="19" y="47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8"/>
              <p:cNvSpPr>
                <a:spLocks noEditPoints="1"/>
              </p:cNvSpPr>
              <p:nvPr/>
            </p:nvSpPr>
            <p:spPr bwMode="auto">
              <a:xfrm>
                <a:off x="5964238" y="3468688"/>
                <a:ext cx="673100" cy="677863"/>
              </a:xfrm>
              <a:custGeom>
                <a:avLst/>
                <a:gdLst>
                  <a:gd name="T0" fmla="*/ 152 w 178"/>
                  <a:gd name="T1" fmla="*/ 51 h 179"/>
                  <a:gd name="T2" fmla="*/ 164 w 178"/>
                  <a:gd name="T3" fmla="*/ 40 h 179"/>
                  <a:gd name="T4" fmla="*/ 144 w 178"/>
                  <a:gd name="T5" fmla="*/ 18 h 179"/>
                  <a:gd name="T6" fmla="*/ 132 w 178"/>
                  <a:gd name="T7" fmla="*/ 30 h 179"/>
                  <a:gd name="T8" fmla="*/ 106 w 178"/>
                  <a:gd name="T9" fmla="*/ 18 h 179"/>
                  <a:gd name="T10" fmla="*/ 107 w 178"/>
                  <a:gd name="T11" fmla="*/ 1 h 179"/>
                  <a:gd name="T12" fmla="*/ 78 w 178"/>
                  <a:gd name="T13" fmla="*/ 0 h 179"/>
                  <a:gd name="T14" fmla="*/ 77 w 178"/>
                  <a:gd name="T15" fmla="*/ 17 h 179"/>
                  <a:gd name="T16" fmla="*/ 51 w 178"/>
                  <a:gd name="T17" fmla="*/ 27 h 179"/>
                  <a:gd name="T18" fmla="*/ 39 w 178"/>
                  <a:gd name="T19" fmla="*/ 15 h 179"/>
                  <a:gd name="T20" fmla="*/ 18 w 178"/>
                  <a:gd name="T21" fmla="*/ 34 h 179"/>
                  <a:gd name="T22" fmla="*/ 30 w 178"/>
                  <a:gd name="T23" fmla="*/ 47 h 179"/>
                  <a:gd name="T24" fmla="*/ 18 w 178"/>
                  <a:gd name="T25" fmla="*/ 72 h 179"/>
                  <a:gd name="T26" fmla="*/ 1 w 178"/>
                  <a:gd name="T27" fmla="*/ 72 h 179"/>
                  <a:gd name="T28" fmla="*/ 0 w 178"/>
                  <a:gd name="T29" fmla="*/ 101 h 179"/>
                  <a:gd name="T30" fmla="*/ 17 w 178"/>
                  <a:gd name="T31" fmla="*/ 101 h 179"/>
                  <a:gd name="T32" fmla="*/ 27 w 178"/>
                  <a:gd name="T33" fmla="*/ 128 h 179"/>
                  <a:gd name="T34" fmla="*/ 14 w 178"/>
                  <a:gd name="T35" fmla="*/ 139 h 179"/>
                  <a:gd name="T36" fmla="*/ 34 w 178"/>
                  <a:gd name="T37" fmla="*/ 160 h 179"/>
                  <a:gd name="T38" fmla="*/ 46 w 178"/>
                  <a:gd name="T39" fmla="*/ 149 h 179"/>
                  <a:gd name="T40" fmla="*/ 72 w 178"/>
                  <a:gd name="T41" fmla="*/ 161 h 179"/>
                  <a:gd name="T42" fmla="*/ 71 w 178"/>
                  <a:gd name="T43" fmla="*/ 178 h 179"/>
                  <a:gd name="T44" fmla="*/ 100 w 178"/>
                  <a:gd name="T45" fmla="*/ 179 h 179"/>
                  <a:gd name="T46" fmla="*/ 101 w 178"/>
                  <a:gd name="T47" fmla="*/ 162 h 179"/>
                  <a:gd name="T48" fmla="*/ 128 w 178"/>
                  <a:gd name="T49" fmla="*/ 152 h 179"/>
                  <a:gd name="T50" fmla="*/ 139 w 178"/>
                  <a:gd name="T51" fmla="*/ 164 h 179"/>
                  <a:gd name="T52" fmla="*/ 160 w 178"/>
                  <a:gd name="T53" fmla="*/ 145 h 179"/>
                  <a:gd name="T54" fmla="*/ 149 w 178"/>
                  <a:gd name="T55" fmla="*/ 132 h 179"/>
                  <a:gd name="T56" fmla="*/ 161 w 178"/>
                  <a:gd name="T57" fmla="*/ 107 h 179"/>
                  <a:gd name="T58" fmla="*/ 177 w 178"/>
                  <a:gd name="T59" fmla="*/ 107 h 179"/>
                  <a:gd name="T60" fmla="*/ 178 w 178"/>
                  <a:gd name="T61" fmla="*/ 78 h 179"/>
                  <a:gd name="T62" fmla="*/ 162 w 178"/>
                  <a:gd name="T63" fmla="*/ 78 h 179"/>
                  <a:gd name="T64" fmla="*/ 152 w 178"/>
                  <a:gd name="T65" fmla="*/ 51 h 179"/>
                  <a:gd name="T66" fmla="*/ 121 w 178"/>
                  <a:gd name="T67" fmla="*/ 124 h 179"/>
                  <a:gd name="T68" fmla="*/ 87 w 178"/>
                  <a:gd name="T69" fmla="*/ 137 h 179"/>
                  <a:gd name="T70" fmla="*/ 55 w 178"/>
                  <a:gd name="T71" fmla="*/ 122 h 179"/>
                  <a:gd name="T72" fmla="*/ 42 w 178"/>
                  <a:gd name="T73" fmla="*/ 88 h 179"/>
                  <a:gd name="T74" fmla="*/ 57 w 178"/>
                  <a:gd name="T75" fmla="*/ 55 h 179"/>
                  <a:gd name="T76" fmla="*/ 91 w 178"/>
                  <a:gd name="T77" fmla="*/ 43 h 179"/>
                  <a:gd name="T78" fmla="*/ 124 w 178"/>
                  <a:gd name="T79" fmla="*/ 58 h 179"/>
                  <a:gd name="T80" fmla="*/ 136 w 178"/>
                  <a:gd name="T81" fmla="*/ 92 h 179"/>
                  <a:gd name="T82" fmla="*/ 121 w 178"/>
                  <a:gd name="T83" fmla="*/ 124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8" h="179">
                    <a:moveTo>
                      <a:pt x="152" y="51"/>
                    </a:moveTo>
                    <a:cubicBezTo>
                      <a:pt x="164" y="40"/>
                      <a:pt x="164" y="40"/>
                      <a:pt x="164" y="40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24" y="25"/>
                      <a:pt x="116" y="21"/>
                      <a:pt x="106" y="18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68" y="19"/>
                      <a:pt x="59" y="22"/>
                      <a:pt x="51" y="2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4" y="54"/>
                      <a:pt x="20" y="63"/>
                      <a:pt x="18" y="72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8" y="111"/>
                      <a:pt x="22" y="120"/>
                      <a:pt x="27" y="12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34" y="160"/>
                      <a:pt x="34" y="160"/>
                      <a:pt x="34" y="160"/>
                    </a:cubicBezTo>
                    <a:cubicBezTo>
                      <a:pt x="46" y="149"/>
                      <a:pt x="46" y="149"/>
                      <a:pt x="46" y="149"/>
                    </a:cubicBezTo>
                    <a:cubicBezTo>
                      <a:pt x="54" y="155"/>
                      <a:pt x="63" y="159"/>
                      <a:pt x="72" y="161"/>
                    </a:cubicBezTo>
                    <a:cubicBezTo>
                      <a:pt x="71" y="178"/>
                      <a:pt x="71" y="178"/>
                      <a:pt x="71" y="178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01" y="162"/>
                      <a:pt x="101" y="162"/>
                      <a:pt x="101" y="162"/>
                    </a:cubicBezTo>
                    <a:cubicBezTo>
                      <a:pt x="111" y="161"/>
                      <a:pt x="120" y="157"/>
                      <a:pt x="128" y="152"/>
                    </a:cubicBezTo>
                    <a:cubicBezTo>
                      <a:pt x="139" y="164"/>
                      <a:pt x="139" y="164"/>
                      <a:pt x="139" y="164"/>
                    </a:cubicBezTo>
                    <a:cubicBezTo>
                      <a:pt x="160" y="145"/>
                      <a:pt x="160" y="145"/>
                      <a:pt x="160" y="145"/>
                    </a:cubicBezTo>
                    <a:cubicBezTo>
                      <a:pt x="149" y="132"/>
                      <a:pt x="149" y="132"/>
                      <a:pt x="149" y="132"/>
                    </a:cubicBezTo>
                    <a:cubicBezTo>
                      <a:pt x="154" y="125"/>
                      <a:pt x="158" y="116"/>
                      <a:pt x="161" y="107"/>
                    </a:cubicBezTo>
                    <a:cubicBezTo>
                      <a:pt x="177" y="107"/>
                      <a:pt x="177" y="107"/>
                      <a:pt x="177" y="107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0" y="68"/>
                      <a:pt x="157" y="59"/>
                      <a:pt x="152" y="51"/>
                    </a:cubicBezTo>
                    <a:close/>
                    <a:moveTo>
                      <a:pt x="121" y="124"/>
                    </a:moveTo>
                    <a:cubicBezTo>
                      <a:pt x="112" y="133"/>
                      <a:pt x="101" y="138"/>
                      <a:pt x="87" y="137"/>
                    </a:cubicBezTo>
                    <a:cubicBezTo>
                      <a:pt x="74" y="137"/>
                      <a:pt x="63" y="131"/>
                      <a:pt x="55" y="122"/>
                    </a:cubicBezTo>
                    <a:cubicBezTo>
                      <a:pt x="46" y="113"/>
                      <a:pt x="41" y="101"/>
                      <a:pt x="42" y="88"/>
                    </a:cubicBezTo>
                    <a:cubicBezTo>
                      <a:pt x="42" y="75"/>
                      <a:pt x="48" y="63"/>
                      <a:pt x="57" y="55"/>
                    </a:cubicBezTo>
                    <a:cubicBezTo>
                      <a:pt x="66" y="47"/>
                      <a:pt x="78" y="42"/>
                      <a:pt x="91" y="43"/>
                    </a:cubicBezTo>
                    <a:cubicBezTo>
                      <a:pt x="104" y="43"/>
                      <a:pt x="116" y="49"/>
                      <a:pt x="124" y="58"/>
                    </a:cubicBezTo>
                    <a:cubicBezTo>
                      <a:pt x="132" y="67"/>
                      <a:pt x="137" y="78"/>
                      <a:pt x="136" y="92"/>
                    </a:cubicBezTo>
                    <a:cubicBezTo>
                      <a:pt x="136" y="105"/>
                      <a:pt x="130" y="116"/>
                      <a:pt x="121" y="124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9"/>
              <p:cNvSpPr>
                <a:spLocks noEditPoints="1"/>
              </p:cNvSpPr>
              <p:nvPr/>
            </p:nvSpPr>
            <p:spPr bwMode="auto">
              <a:xfrm>
                <a:off x="5546725" y="3736975"/>
                <a:ext cx="412750" cy="412750"/>
              </a:xfrm>
              <a:custGeom>
                <a:avLst/>
                <a:gdLst>
                  <a:gd name="T0" fmla="*/ 109 w 109"/>
                  <a:gd name="T1" fmla="*/ 59 h 109"/>
                  <a:gd name="T2" fmla="*/ 107 w 109"/>
                  <a:gd name="T3" fmla="*/ 41 h 109"/>
                  <a:gd name="T4" fmla="*/ 97 w 109"/>
                  <a:gd name="T5" fmla="*/ 42 h 109"/>
                  <a:gd name="T6" fmla="*/ 89 w 109"/>
                  <a:gd name="T7" fmla="*/ 27 h 109"/>
                  <a:gd name="T8" fmla="*/ 96 w 109"/>
                  <a:gd name="T9" fmla="*/ 19 h 109"/>
                  <a:gd name="T10" fmla="*/ 82 w 109"/>
                  <a:gd name="T11" fmla="*/ 8 h 109"/>
                  <a:gd name="T12" fmla="*/ 76 w 109"/>
                  <a:gd name="T13" fmla="*/ 16 h 109"/>
                  <a:gd name="T14" fmla="*/ 59 w 109"/>
                  <a:gd name="T15" fmla="*/ 10 h 109"/>
                  <a:gd name="T16" fmla="*/ 58 w 109"/>
                  <a:gd name="T17" fmla="*/ 0 h 109"/>
                  <a:gd name="T18" fmla="*/ 41 w 109"/>
                  <a:gd name="T19" fmla="*/ 1 h 109"/>
                  <a:gd name="T20" fmla="*/ 42 w 109"/>
                  <a:gd name="T21" fmla="*/ 12 h 109"/>
                  <a:gd name="T22" fmla="*/ 27 w 109"/>
                  <a:gd name="T23" fmla="*/ 20 h 109"/>
                  <a:gd name="T24" fmla="*/ 19 w 109"/>
                  <a:gd name="T25" fmla="*/ 13 h 109"/>
                  <a:gd name="T26" fmla="*/ 7 w 109"/>
                  <a:gd name="T27" fmla="*/ 27 h 109"/>
                  <a:gd name="T28" fmla="*/ 15 w 109"/>
                  <a:gd name="T29" fmla="*/ 33 h 109"/>
                  <a:gd name="T30" fmla="*/ 10 w 109"/>
                  <a:gd name="T31" fmla="*/ 50 h 109"/>
                  <a:gd name="T32" fmla="*/ 0 w 109"/>
                  <a:gd name="T33" fmla="*/ 50 h 109"/>
                  <a:gd name="T34" fmla="*/ 1 w 109"/>
                  <a:gd name="T35" fmla="*/ 68 h 109"/>
                  <a:gd name="T36" fmla="*/ 11 w 109"/>
                  <a:gd name="T37" fmla="*/ 67 h 109"/>
                  <a:gd name="T38" fmla="*/ 19 w 109"/>
                  <a:gd name="T39" fmla="*/ 83 h 109"/>
                  <a:gd name="T40" fmla="*/ 13 w 109"/>
                  <a:gd name="T41" fmla="*/ 90 h 109"/>
                  <a:gd name="T42" fmla="*/ 26 w 109"/>
                  <a:gd name="T43" fmla="*/ 102 h 109"/>
                  <a:gd name="T44" fmla="*/ 33 w 109"/>
                  <a:gd name="T45" fmla="*/ 94 h 109"/>
                  <a:gd name="T46" fmla="*/ 49 w 109"/>
                  <a:gd name="T47" fmla="*/ 99 h 109"/>
                  <a:gd name="T48" fmla="*/ 50 w 109"/>
                  <a:gd name="T49" fmla="*/ 109 h 109"/>
                  <a:gd name="T50" fmla="*/ 68 w 109"/>
                  <a:gd name="T51" fmla="*/ 108 h 109"/>
                  <a:gd name="T52" fmla="*/ 67 w 109"/>
                  <a:gd name="T53" fmla="*/ 98 h 109"/>
                  <a:gd name="T54" fmla="*/ 82 w 109"/>
                  <a:gd name="T55" fmla="*/ 90 h 109"/>
                  <a:gd name="T56" fmla="*/ 90 w 109"/>
                  <a:gd name="T57" fmla="*/ 96 h 109"/>
                  <a:gd name="T58" fmla="*/ 101 w 109"/>
                  <a:gd name="T59" fmla="*/ 83 h 109"/>
                  <a:gd name="T60" fmla="*/ 94 w 109"/>
                  <a:gd name="T61" fmla="*/ 76 h 109"/>
                  <a:gd name="T62" fmla="*/ 99 w 109"/>
                  <a:gd name="T63" fmla="*/ 60 h 109"/>
                  <a:gd name="T64" fmla="*/ 109 w 109"/>
                  <a:gd name="T65" fmla="*/ 59 h 109"/>
                  <a:gd name="T66" fmla="*/ 76 w 109"/>
                  <a:gd name="T67" fmla="*/ 73 h 109"/>
                  <a:gd name="T68" fmla="*/ 57 w 109"/>
                  <a:gd name="T69" fmla="*/ 84 h 109"/>
                  <a:gd name="T70" fmla="*/ 36 w 109"/>
                  <a:gd name="T71" fmla="*/ 77 h 109"/>
                  <a:gd name="T72" fmla="*/ 26 w 109"/>
                  <a:gd name="T73" fmla="*/ 57 h 109"/>
                  <a:gd name="T74" fmla="*/ 32 w 109"/>
                  <a:gd name="T75" fmla="*/ 36 h 109"/>
                  <a:gd name="T76" fmla="*/ 52 w 109"/>
                  <a:gd name="T77" fmla="*/ 26 h 109"/>
                  <a:gd name="T78" fmla="*/ 73 w 109"/>
                  <a:gd name="T79" fmla="*/ 33 h 109"/>
                  <a:gd name="T80" fmla="*/ 83 w 109"/>
                  <a:gd name="T81" fmla="*/ 52 h 109"/>
                  <a:gd name="T82" fmla="*/ 76 w 109"/>
                  <a:gd name="T83" fmla="*/ 7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" h="109">
                    <a:moveTo>
                      <a:pt x="109" y="59"/>
                    </a:moveTo>
                    <a:cubicBezTo>
                      <a:pt x="107" y="41"/>
                      <a:pt x="107" y="41"/>
                      <a:pt x="107" y="41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3" y="31"/>
                      <a:pt x="89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1" y="13"/>
                      <a:pt x="65" y="11"/>
                      <a:pt x="59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36" y="14"/>
                      <a:pt x="31" y="16"/>
                      <a:pt x="27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8"/>
                      <a:pt x="11" y="44"/>
                      <a:pt x="1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3" y="73"/>
                      <a:pt x="16" y="78"/>
                      <a:pt x="19" y="83"/>
                    </a:cubicBezTo>
                    <a:cubicBezTo>
                      <a:pt x="13" y="90"/>
                      <a:pt x="13" y="90"/>
                      <a:pt x="13" y="9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8" y="97"/>
                      <a:pt x="43" y="99"/>
                      <a:pt x="49" y="9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7" y="98"/>
                      <a:pt x="67" y="98"/>
                      <a:pt x="67" y="98"/>
                    </a:cubicBezTo>
                    <a:cubicBezTo>
                      <a:pt x="73" y="96"/>
                      <a:pt x="78" y="93"/>
                      <a:pt x="82" y="90"/>
                    </a:cubicBezTo>
                    <a:cubicBezTo>
                      <a:pt x="90" y="96"/>
                      <a:pt x="90" y="96"/>
                      <a:pt x="90" y="96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6" y="71"/>
                      <a:pt x="98" y="66"/>
                      <a:pt x="99" y="60"/>
                    </a:cubicBezTo>
                    <a:lnTo>
                      <a:pt x="109" y="59"/>
                    </a:lnTo>
                    <a:close/>
                    <a:moveTo>
                      <a:pt x="76" y="73"/>
                    </a:moveTo>
                    <a:cubicBezTo>
                      <a:pt x="72" y="79"/>
                      <a:pt x="65" y="83"/>
                      <a:pt x="57" y="84"/>
                    </a:cubicBezTo>
                    <a:cubicBezTo>
                      <a:pt x="49" y="84"/>
                      <a:pt x="41" y="82"/>
                      <a:pt x="36" y="77"/>
                    </a:cubicBezTo>
                    <a:cubicBezTo>
                      <a:pt x="30" y="72"/>
                      <a:pt x="26" y="65"/>
                      <a:pt x="26" y="57"/>
                    </a:cubicBezTo>
                    <a:cubicBezTo>
                      <a:pt x="25" y="49"/>
                      <a:pt x="28" y="42"/>
                      <a:pt x="32" y="36"/>
                    </a:cubicBezTo>
                    <a:cubicBezTo>
                      <a:pt x="37" y="31"/>
                      <a:pt x="44" y="27"/>
                      <a:pt x="52" y="26"/>
                    </a:cubicBezTo>
                    <a:cubicBezTo>
                      <a:pt x="60" y="25"/>
                      <a:pt x="67" y="28"/>
                      <a:pt x="73" y="33"/>
                    </a:cubicBezTo>
                    <a:cubicBezTo>
                      <a:pt x="79" y="38"/>
                      <a:pt x="82" y="44"/>
                      <a:pt x="83" y="52"/>
                    </a:cubicBezTo>
                    <a:cubicBezTo>
                      <a:pt x="84" y="60"/>
                      <a:pt x="81" y="68"/>
                      <a:pt x="76" y="73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20"/>
              <p:cNvSpPr>
                <a:spLocks noEditPoints="1"/>
              </p:cNvSpPr>
              <p:nvPr/>
            </p:nvSpPr>
            <p:spPr bwMode="auto">
              <a:xfrm>
                <a:off x="6254750" y="3060700"/>
                <a:ext cx="412750" cy="415925"/>
              </a:xfrm>
              <a:custGeom>
                <a:avLst/>
                <a:gdLst>
                  <a:gd name="T0" fmla="*/ 99 w 109"/>
                  <a:gd name="T1" fmla="*/ 50 h 110"/>
                  <a:gd name="T2" fmla="*/ 94 w 109"/>
                  <a:gd name="T3" fmla="*/ 34 h 110"/>
                  <a:gd name="T4" fmla="*/ 102 w 109"/>
                  <a:gd name="T5" fmla="*/ 27 h 110"/>
                  <a:gd name="T6" fmla="*/ 91 w 109"/>
                  <a:gd name="T7" fmla="*/ 13 h 110"/>
                  <a:gd name="T8" fmla="*/ 83 w 109"/>
                  <a:gd name="T9" fmla="*/ 20 h 110"/>
                  <a:gd name="T10" fmla="*/ 67 w 109"/>
                  <a:gd name="T11" fmla="*/ 12 h 110"/>
                  <a:gd name="T12" fmla="*/ 68 w 109"/>
                  <a:gd name="T13" fmla="*/ 2 h 110"/>
                  <a:gd name="T14" fmla="*/ 51 w 109"/>
                  <a:gd name="T15" fmla="*/ 0 h 110"/>
                  <a:gd name="T16" fmla="*/ 50 w 109"/>
                  <a:gd name="T17" fmla="*/ 10 h 110"/>
                  <a:gd name="T18" fmla="*/ 33 w 109"/>
                  <a:gd name="T19" fmla="*/ 16 h 110"/>
                  <a:gd name="T20" fmla="*/ 27 w 109"/>
                  <a:gd name="T21" fmla="*/ 7 h 110"/>
                  <a:gd name="T22" fmla="*/ 13 w 109"/>
                  <a:gd name="T23" fmla="*/ 19 h 110"/>
                  <a:gd name="T24" fmla="*/ 20 w 109"/>
                  <a:gd name="T25" fmla="*/ 27 h 110"/>
                  <a:gd name="T26" fmla="*/ 12 w 109"/>
                  <a:gd name="T27" fmla="*/ 42 h 110"/>
                  <a:gd name="T28" fmla="*/ 1 w 109"/>
                  <a:gd name="T29" fmla="*/ 41 h 110"/>
                  <a:gd name="T30" fmla="*/ 0 w 109"/>
                  <a:gd name="T31" fmla="*/ 59 h 110"/>
                  <a:gd name="T32" fmla="*/ 10 w 109"/>
                  <a:gd name="T33" fmla="*/ 60 h 110"/>
                  <a:gd name="T34" fmla="*/ 15 w 109"/>
                  <a:gd name="T35" fmla="*/ 76 h 110"/>
                  <a:gd name="T36" fmla="*/ 7 w 109"/>
                  <a:gd name="T37" fmla="*/ 83 h 110"/>
                  <a:gd name="T38" fmla="*/ 18 w 109"/>
                  <a:gd name="T39" fmla="*/ 96 h 110"/>
                  <a:gd name="T40" fmla="*/ 26 w 109"/>
                  <a:gd name="T41" fmla="*/ 90 h 110"/>
                  <a:gd name="T42" fmla="*/ 42 w 109"/>
                  <a:gd name="T43" fmla="*/ 98 h 110"/>
                  <a:gd name="T44" fmla="*/ 41 w 109"/>
                  <a:gd name="T45" fmla="*/ 108 h 110"/>
                  <a:gd name="T46" fmla="*/ 58 w 109"/>
                  <a:gd name="T47" fmla="*/ 110 h 110"/>
                  <a:gd name="T48" fmla="*/ 59 w 109"/>
                  <a:gd name="T49" fmla="*/ 100 h 110"/>
                  <a:gd name="T50" fmla="*/ 76 w 109"/>
                  <a:gd name="T51" fmla="*/ 94 h 110"/>
                  <a:gd name="T52" fmla="*/ 82 w 109"/>
                  <a:gd name="T53" fmla="*/ 102 h 110"/>
                  <a:gd name="T54" fmla="*/ 96 w 109"/>
                  <a:gd name="T55" fmla="*/ 91 h 110"/>
                  <a:gd name="T56" fmla="*/ 89 w 109"/>
                  <a:gd name="T57" fmla="*/ 83 h 110"/>
                  <a:gd name="T58" fmla="*/ 98 w 109"/>
                  <a:gd name="T59" fmla="*/ 68 h 110"/>
                  <a:gd name="T60" fmla="*/ 108 w 109"/>
                  <a:gd name="T61" fmla="*/ 69 h 110"/>
                  <a:gd name="T62" fmla="*/ 109 w 109"/>
                  <a:gd name="T63" fmla="*/ 51 h 110"/>
                  <a:gd name="T64" fmla="*/ 99 w 109"/>
                  <a:gd name="T65" fmla="*/ 50 h 110"/>
                  <a:gd name="T66" fmla="*/ 83 w 109"/>
                  <a:gd name="T67" fmla="*/ 58 h 110"/>
                  <a:gd name="T68" fmla="*/ 73 w 109"/>
                  <a:gd name="T69" fmla="*/ 77 h 110"/>
                  <a:gd name="T70" fmla="*/ 52 w 109"/>
                  <a:gd name="T71" fmla="*/ 84 h 110"/>
                  <a:gd name="T72" fmla="*/ 32 w 109"/>
                  <a:gd name="T73" fmla="*/ 73 h 110"/>
                  <a:gd name="T74" fmla="*/ 26 w 109"/>
                  <a:gd name="T75" fmla="*/ 52 h 110"/>
                  <a:gd name="T76" fmla="*/ 36 w 109"/>
                  <a:gd name="T77" fmla="*/ 33 h 110"/>
                  <a:gd name="T78" fmla="*/ 57 w 109"/>
                  <a:gd name="T79" fmla="*/ 26 h 110"/>
                  <a:gd name="T80" fmla="*/ 77 w 109"/>
                  <a:gd name="T81" fmla="*/ 37 h 110"/>
                  <a:gd name="T82" fmla="*/ 83 w 109"/>
                  <a:gd name="T83" fmla="*/ 5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" h="110">
                    <a:moveTo>
                      <a:pt x="99" y="50"/>
                    </a:moveTo>
                    <a:cubicBezTo>
                      <a:pt x="99" y="44"/>
                      <a:pt x="97" y="39"/>
                      <a:pt x="94" y="34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78" y="16"/>
                      <a:pt x="73" y="14"/>
                      <a:pt x="67" y="1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4" y="11"/>
                      <a:pt x="39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6" y="31"/>
                      <a:pt x="13" y="37"/>
                      <a:pt x="12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1" y="65"/>
                      <a:pt x="12" y="71"/>
                      <a:pt x="15" y="76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31" y="93"/>
                      <a:pt x="36" y="96"/>
                      <a:pt x="42" y="9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65" y="99"/>
                      <a:pt x="71" y="97"/>
                      <a:pt x="76" y="94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93" y="79"/>
                      <a:pt x="96" y="73"/>
                      <a:pt x="98" y="68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09" y="51"/>
                      <a:pt x="109" y="51"/>
                      <a:pt x="109" y="51"/>
                    </a:cubicBezTo>
                    <a:lnTo>
                      <a:pt x="99" y="50"/>
                    </a:lnTo>
                    <a:close/>
                    <a:moveTo>
                      <a:pt x="83" y="58"/>
                    </a:moveTo>
                    <a:cubicBezTo>
                      <a:pt x="83" y="65"/>
                      <a:pt x="79" y="72"/>
                      <a:pt x="73" y="77"/>
                    </a:cubicBezTo>
                    <a:cubicBezTo>
                      <a:pt x="67" y="82"/>
                      <a:pt x="59" y="84"/>
                      <a:pt x="52" y="84"/>
                    </a:cubicBezTo>
                    <a:cubicBezTo>
                      <a:pt x="45" y="83"/>
                      <a:pt x="37" y="80"/>
                      <a:pt x="32" y="73"/>
                    </a:cubicBezTo>
                    <a:cubicBezTo>
                      <a:pt x="27" y="67"/>
                      <a:pt x="25" y="60"/>
                      <a:pt x="26" y="52"/>
                    </a:cubicBezTo>
                    <a:cubicBezTo>
                      <a:pt x="27" y="45"/>
                      <a:pt x="30" y="38"/>
                      <a:pt x="36" y="33"/>
                    </a:cubicBezTo>
                    <a:cubicBezTo>
                      <a:pt x="42" y="28"/>
                      <a:pt x="50" y="26"/>
                      <a:pt x="57" y="26"/>
                    </a:cubicBezTo>
                    <a:cubicBezTo>
                      <a:pt x="65" y="27"/>
                      <a:pt x="72" y="30"/>
                      <a:pt x="77" y="37"/>
                    </a:cubicBezTo>
                    <a:cubicBezTo>
                      <a:pt x="82" y="43"/>
                      <a:pt x="84" y="50"/>
                      <a:pt x="83" y="58"/>
                    </a:cubicBez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31" tIns="45716" rIns="91431" bIns="45716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1064765" y="3933850"/>
            <a:ext cx="2620431" cy="965334"/>
            <a:chOff x="8641357" y="2133650"/>
            <a:chExt cx="2620431" cy="965334"/>
          </a:xfrm>
        </p:grpSpPr>
        <p:sp>
          <p:nvSpPr>
            <p:cNvPr id="129" name="TextBox 128"/>
            <p:cNvSpPr txBox="1"/>
            <p:nvPr/>
          </p:nvSpPr>
          <p:spPr>
            <a:xfrm>
              <a:off x="8785373" y="2493690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437225" y="2253988"/>
            <a:ext cx="2620431" cy="965334"/>
            <a:chOff x="8641357" y="2133650"/>
            <a:chExt cx="2620431" cy="965334"/>
          </a:xfrm>
        </p:grpSpPr>
        <p:sp>
          <p:nvSpPr>
            <p:cNvPr id="133" name="TextBox 132"/>
            <p:cNvSpPr txBox="1"/>
            <p:nvPr/>
          </p:nvSpPr>
          <p:spPr>
            <a:xfrm>
              <a:off x="8785373" y="2493690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360199" y="4163634"/>
            <a:ext cx="2620431" cy="965334"/>
            <a:chOff x="8641357" y="2133650"/>
            <a:chExt cx="2620431" cy="965334"/>
          </a:xfrm>
        </p:grpSpPr>
        <p:sp>
          <p:nvSpPr>
            <p:cNvPr id="137" name="TextBox 136"/>
            <p:cNvSpPr txBox="1"/>
            <p:nvPr/>
          </p:nvSpPr>
          <p:spPr>
            <a:xfrm>
              <a:off x="8785373" y="2493690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824099" y="2354078"/>
            <a:ext cx="2620431" cy="965334"/>
            <a:chOff x="8641357" y="2133650"/>
            <a:chExt cx="2620431" cy="965334"/>
          </a:xfrm>
        </p:grpSpPr>
        <p:sp>
          <p:nvSpPr>
            <p:cNvPr id="141" name="TextBox 140"/>
            <p:cNvSpPr txBox="1"/>
            <p:nvPr/>
          </p:nvSpPr>
          <p:spPr>
            <a:xfrm>
              <a:off x="8785373" y="2493690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96987" y="189439"/>
            <a:ext cx="5456674" cy="646331"/>
            <a:chOff x="360437" y="189434"/>
            <a:chExt cx="5456674" cy="646332"/>
          </a:xfrm>
        </p:grpSpPr>
        <p:sp>
          <p:nvSpPr>
            <p:cNvPr id="34" name="Freeform 514"/>
            <p:cNvSpPr>
              <a:spLocks noEditPoints="1"/>
            </p:cNvSpPr>
            <p:nvPr/>
          </p:nvSpPr>
          <p:spPr bwMode="auto">
            <a:xfrm>
              <a:off x="3098448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28789" y="416491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problems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0437" y="189434"/>
              <a:ext cx="280831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出现的问题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877759" y="2561592"/>
            <a:ext cx="2620431" cy="965334"/>
            <a:chOff x="8641357" y="2133650"/>
            <a:chExt cx="2620431" cy="965334"/>
          </a:xfrm>
        </p:grpSpPr>
        <p:sp>
          <p:nvSpPr>
            <p:cNvPr id="39" name="TextBox 38"/>
            <p:cNvSpPr txBox="1"/>
            <p:nvPr/>
          </p:nvSpPr>
          <p:spPr>
            <a:xfrm>
              <a:off x="8785373" y="2493690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 flipV="1">
            <a:off x="4801443" y="2921636"/>
            <a:ext cx="1440160" cy="1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43" name="直接连接符 42"/>
          <p:cNvCxnSpPr/>
          <p:nvPr/>
        </p:nvCxnSpPr>
        <p:spPr>
          <a:xfrm>
            <a:off x="4657427" y="4356885"/>
            <a:ext cx="1214698" cy="7806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5824930" y="3959421"/>
            <a:ext cx="2708132" cy="779318"/>
            <a:chOff x="2133599" y="4028641"/>
            <a:chExt cx="2708132" cy="779318"/>
          </a:xfrm>
        </p:grpSpPr>
        <p:sp>
          <p:nvSpPr>
            <p:cNvPr id="45" name="任意多边形 44"/>
            <p:cNvSpPr/>
            <p:nvPr/>
          </p:nvSpPr>
          <p:spPr>
            <a:xfrm>
              <a:off x="2133599" y="4028641"/>
              <a:ext cx="2708132" cy="779318"/>
            </a:xfrm>
            <a:custGeom>
              <a:avLst/>
              <a:gdLst>
                <a:gd name="connsiteX0" fmla="*/ 313459 w 2708132"/>
                <a:gd name="connsiteY0" fmla="*/ 0 h 779318"/>
                <a:gd name="connsiteX1" fmla="*/ 342467 w 2708132"/>
                <a:gd name="connsiteY1" fmla="*/ 3635 h 779318"/>
                <a:gd name="connsiteX2" fmla="*/ 342467 w 2708132"/>
                <a:gd name="connsiteY2" fmla="*/ 0 h 779318"/>
                <a:gd name="connsiteX3" fmla="*/ 2365664 w 2708132"/>
                <a:gd name="connsiteY3" fmla="*/ 0 h 779318"/>
                <a:gd name="connsiteX4" fmla="*/ 2365664 w 2708132"/>
                <a:gd name="connsiteY4" fmla="*/ 3635 h 779318"/>
                <a:gd name="connsiteX5" fmla="*/ 2394673 w 2708132"/>
                <a:gd name="connsiteY5" fmla="*/ 0 h 779318"/>
                <a:gd name="connsiteX6" fmla="*/ 2708132 w 2708132"/>
                <a:gd name="connsiteY6" fmla="*/ 389659 h 779318"/>
                <a:gd name="connsiteX7" fmla="*/ 2394673 w 2708132"/>
                <a:gd name="connsiteY7" fmla="*/ 779318 h 779318"/>
                <a:gd name="connsiteX8" fmla="*/ 2365664 w 2708132"/>
                <a:gd name="connsiteY8" fmla="*/ 775683 h 779318"/>
                <a:gd name="connsiteX9" fmla="*/ 2365664 w 2708132"/>
                <a:gd name="connsiteY9" fmla="*/ 779318 h 779318"/>
                <a:gd name="connsiteX10" fmla="*/ 342467 w 2708132"/>
                <a:gd name="connsiteY10" fmla="*/ 779318 h 779318"/>
                <a:gd name="connsiteX11" fmla="*/ 342467 w 2708132"/>
                <a:gd name="connsiteY11" fmla="*/ 775683 h 779318"/>
                <a:gd name="connsiteX12" fmla="*/ 313459 w 2708132"/>
                <a:gd name="connsiteY12" fmla="*/ 779318 h 779318"/>
                <a:gd name="connsiteX13" fmla="*/ 0 w 2708132"/>
                <a:gd name="connsiteY13" fmla="*/ 389659 h 779318"/>
                <a:gd name="connsiteX14" fmla="*/ 313459 w 2708132"/>
                <a:gd name="connsiteY14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8132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2365664" y="0"/>
                  </a:lnTo>
                  <a:lnTo>
                    <a:pt x="2365664" y="3635"/>
                  </a:lnTo>
                  <a:lnTo>
                    <a:pt x="2394673" y="0"/>
                  </a:lnTo>
                  <a:cubicBezTo>
                    <a:pt x="2567792" y="0"/>
                    <a:pt x="2708132" y="174456"/>
                    <a:pt x="2708132" y="389659"/>
                  </a:cubicBezTo>
                  <a:cubicBezTo>
                    <a:pt x="2708132" y="604862"/>
                    <a:pt x="2567792" y="779318"/>
                    <a:pt x="2394673" y="779318"/>
                  </a:cubicBezTo>
                  <a:lnTo>
                    <a:pt x="2365664" y="775683"/>
                  </a:lnTo>
                  <a:lnTo>
                    <a:pt x="2365664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2162607" y="4080595"/>
              <a:ext cx="2650116" cy="675411"/>
            </a:xfrm>
            <a:custGeom>
              <a:avLst/>
              <a:gdLst>
                <a:gd name="connsiteX0" fmla="*/ 268866 w 2650116"/>
                <a:gd name="connsiteY0" fmla="*/ 0 h 675411"/>
                <a:gd name="connsiteX1" fmla="*/ 2336657 w 2650116"/>
                <a:gd name="connsiteY1" fmla="*/ 0 h 675411"/>
                <a:gd name="connsiteX2" fmla="*/ 2336657 w 2650116"/>
                <a:gd name="connsiteY2" fmla="*/ 3473 h 675411"/>
                <a:gd name="connsiteX3" fmla="*/ 2365665 w 2650116"/>
                <a:gd name="connsiteY3" fmla="*/ 1 h 675411"/>
                <a:gd name="connsiteX4" fmla="*/ 2650116 w 2650116"/>
                <a:gd name="connsiteY4" fmla="*/ 337706 h 675411"/>
                <a:gd name="connsiteX5" fmla="*/ 2365665 w 2650116"/>
                <a:gd name="connsiteY5" fmla="*/ 675411 h 675411"/>
                <a:gd name="connsiteX6" fmla="*/ 2336657 w 2650116"/>
                <a:gd name="connsiteY6" fmla="*/ 671940 h 675411"/>
                <a:gd name="connsiteX7" fmla="*/ 2336657 w 2650116"/>
                <a:gd name="connsiteY7" fmla="*/ 675409 h 675411"/>
                <a:gd name="connsiteX8" fmla="*/ 284468 w 2650116"/>
                <a:gd name="connsiteY8" fmla="*/ 675409 h 675411"/>
                <a:gd name="connsiteX9" fmla="*/ 284451 w 2650116"/>
                <a:gd name="connsiteY9" fmla="*/ 675411 h 675411"/>
                <a:gd name="connsiteX10" fmla="*/ 284434 w 2650116"/>
                <a:gd name="connsiteY10" fmla="*/ 675409 h 675411"/>
                <a:gd name="connsiteX11" fmla="*/ 268866 w 2650116"/>
                <a:gd name="connsiteY11" fmla="*/ 675409 h 675411"/>
                <a:gd name="connsiteX12" fmla="*/ 268866 w 2650116"/>
                <a:gd name="connsiteY12" fmla="*/ 673546 h 675411"/>
                <a:gd name="connsiteX13" fmla="*/ 227124 w 2650116"/>
                <a:gd name="connsiteY13" fmla="*/ 668550 h 675411"/>
                <a:gd name="connsiteX14" fmla="*/ 0 w 2650116"/>
                <a:gd name="connsiteY14" fmla="*/ 337706 h 675411"/>
                <a:gd name="connsiteX15" fmla="*/ 227124 w 2650116"/>
                <a:gd name="connsiteY15" fmla="*/ 6862 h 675411"/>
                <a:gd name="connsiteX16" fmla="*/ 268866 w 2650116"/>
                <a:gd name="connsiteY16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116" h="675411">
                  <a:moveTo>
                    <a:pt x="268866" y="0"/>
                  </a:moveTo>
                  <a:lnTo>
                    <a:pt x="2336657" y="0"/>
                  </a:lnTo>
                  <a:lnTo>
                    <a:pt x="2336657" y="3473"/>
                  </a:lnTo>
                  <a:lnTo>
                    <a:pt x="2365665" y="1"/>
                  </a:lnTo>
                  <a:cubicBezTo>
                    <a:pt x="2522763" y="1"/>
                    <a:pt x="2650116" y="151197"/>
                    <a:pt x="2650116" y="337706"/>
                  </a:cubicBezTo>
                  <a:cubicBezTo>
                    <a:pt x="2650116" y="524215"/>
                    <a:pt x="2522763" y="675411"/>
                    <a:pt x="2365665" y="675411"/>
                  </a:cubicBezTo>
                  <a:lnTo>
                    <a:pt x="2336657" y="671940"/>
                  </a:lnTo>
                  <a:lnTo>
                    <a:pt x="2336657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4" y="675409"/>
                  </a:lnTo>
                  <a:lnTo>
                    <a:pt x="268866" y="675409"/>
                  </a:lnTo>
                  <a:lnTo>
                    <a:pt x="268866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6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30682" y="3897931"/>
            <a:ext cx="3993576" cy="779318"/>
            <a:chOff x="2078615" y="1943100"/>
            <a:chExt cx="3993576" cy="779318"/>
          </a:xfrm>
        </p:grpSpPr>
        <p:sp>
          <p:nvSpPr>
            <p:cNvPr id="48" name="任意多边形 47"/>
            <p:cNvSpPr/>
            <p:nvPr/>
          </p:nvSpPr>
          <p:spPr>
            <a:xfrm>
              <a:off x="2078615" y="1943100"/>
              <a:ext cx="3993576" cy="779318"/>
            </a:xfrm>
            <a:custGeom>
              <a:avLst/>
              <a:gdLst>
                <a:gd name="connsiteX0" fmla="*/ 313459 w 3993576"/>
                <a:gd name="connsiteY0" fmla="*/ 0 h 779318"/>
                <a:gd name="connsiteX1" fmla="*/ 342467 w 3993576"/>
                <a:gd name="connsiteY1" fmla="*/ 3635 h 779318"/>
                <a:gd name="connsiteX2" fmla="*/ 342467 w 3993576"/>
                <a:gd name="connsiteY2" fmla="*/ 0 h 779318"/>
                <a:gd name="connsiteX3" fmla="*/ 3680117 w 3993576"/>
                <a:gd name="connsiteY3" fmla="*/ 0 h 779318"/>
                <a:gd name="connsiteX4" fmla="*/ 3680835 w 3993576"/>
                <a:gd name="connsiteY4" fmla="*/ 0 h 779318"/>
                <a:gd name="connsiteX5" fmla="*/ 3680835 w 3993576"/>
                <a:gd name="connsiteY5" fmla="*/ 90 h 779318"/>
                <a:gd name="connsiteX6" fmla="*/ 3743290 w 3993576"/>
                <a:gd name="connsiteY6" fmla="*/ 7917 h 779318"/>
                <a:gd name="connsiteX7" fmla="*/ 3993576 w 3993576"/>
                <a:gd name="connsiteY7" fmla="*/ 389659 h 779318"/>
                <a:gd name="connsiteX8" fmla="*/ 3743290 w 3993576"/>
                <a:gd name="connsiteY8" fmla="*/ 771402 h 779318"/>
                <a:gd name="connsiteX9" fmla="*/ 3680835 w 3993576"/>
                <a:gd name="connsiteY9" fmla="*/ 779228 h 779318"/>
                <a:gd name="connsiteX10" fmla="*/ 3680835 w 3993576"/>
                <a:gd name="connsiteY10" fmla="*/ 779318 h 779318"/>
                <a:gd name="connsiteX11" fmla="*/ 3680117 w 3993576"/>
                <a:gd name="connsiteY11" fmla="*/ 779318 h 779318"/>
                <a:gd name="connsiteX12" fmla="*/ 342467 w 3993576"/>
                <a:gd name="connsiteY12" fmla="*/ 779318 h 779318"/>
                <a:gd name="connsiteX13" fmla="*/ 342467 w 3993576"/>
                <a:gd name="connsiteY13" fmla="*/ 775683 h 779318"/>
                <a:gd name="connsiteX14" fmla="*/ 313459 w 3993576"/>
                <a:gd name="connsiteY14" fmla="*/ 779318 h 779318"/>
                <a:gd name="connsiteX15" fmla="*/ 0 w 3993576"/>
                <a:gd name="connsiteY15" fmla="*/ 389659 h 779318"/>
                <a:gd name="connsiteX16" fmla="*/ 313459 w 3993576"/>
                <a:gd name="connsiteY16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3576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3680117" y="0"/>
                  </a:lnTo>
                  <a:lnTo>
                    <a:pt x="3680835" y="0"/>
                  </a:lnTo>
                  <a:lnTo>
                    <a:pt x="3680835" y="90"/>
                  </a:lnTo>
                  <a:lnTo>
                    <a:pt x="3743290" y="7917"/>
                  </a:lnTo>
                  <a:cubicBezTo>
                    <a:pt x="3886128" y="44251"/>
                    <a:pt x="3993576" y="201357"/>
                    <a:pt x="3993576" y="389659"/>
                  </a:cubicBezTo>
                  <a:cubicBezTo>
                    <a:pt x="3993576" y="577962"/>
                    <a:pt x="3886128" y="735067"/>
                    <a:pt x="3743290" y="771402"/>
                  </a:cubicBezTo>
                  <a:lnTo>
                    <a:pt x="3680835" y="779228"/>
                  </a:lnTo>
                  <a:lnTo>
                    <a:pt x="3680835" y="779318"/>
                  </a:lnTo>
                  <a:lnTo>
                    <a:pt x="3680117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2107622" y="1995054"/>
              <a:ext cx="3935560" cy="675411"/>
            </a:xfrm>
            <a:custGeom>
              <a:avLst/>
              <a:gdLst>
                <a:gd name="connsiteX0" fmla="*/ 268867 w 3935560"/>
                <a:gd name="connsiteY0" fmla="*/ 0 h 675411"/>
                <a:gd name="connsiteX1" fmla="*/ 3653273 w 3935560"/>
                <a:gd name="connsiteY1" fmla="*/ 0 h 675411"/>
                <a:gd name="connsiteX2" fmla="*/ 3653273 w 3935560"/>
                <a:gd name="connsiteY2" fmla="*/ 260 h 675411"/>
                <a:gd name="connsiteX3" fmla="*/ 3708436 w 3935560"/>
                <a:gd name="connsiteY3" fmla="*/ 6862 h 675411"/>
                <a:gd name="connsiteX4" fmla="*/ 3935560 w 3935560"/>
                <a:gd name="connsiteY4" fmla="*/ 337706 h 675411"/>
                <a:gd name="connsiteX5" fmla="*/ 3708436 w 3935560"/>
                <a:gd name="connsiteY5" fmla="*/ 668550 h 675411"/>
                <a:gd name="connsiteX6" fmla="*/ 3653273 w 3935560"/>
                <a:gd name="connsiteY6" fmla="*/ 675152 h 675411"/>
                <a:gd name="connsiteX7" fmla="*/ 3653273 w 3935560"/>
                <a:gd name="connsiteY7" fmla="*/ 675409 h 675411"/>
                <a:gd name="connsiteX8" fmla="*/ 3651126 w 3935560"/>
                <a:gd name="connsiteY8" fmla="*/ 675409 h 675411"/>
                <a:gd name="connsiteX9" fmla="*/ 3651109 w 3935560"/>
                <a:gd name="connsiteY9" fmla="*/ 675411 h 675411"/>
                <a:gd name="connsiteX10" fmla="*/ 3651093 w 3935560"/>
                <a:gd name="connsiteY10" fmla="*/ 675409 h 675411"/>
                <a:gd name="connsiteX11" fmla="*/ 284468 w 3935560"/>
                <a:gd name="connsiteY11" fmla="*/ 675409 h 675411"/>
                <a:gd name="connsiteX12" fmla="*/ 284451 w 3935560"/>
                <a:gd name="connsiteY12" fmla="*/ 675411 h 675411"/>
                <a:gd name="connsiteX13" fmla="*/ 284435 w 3935560"/>
                <a:gd name="connsiteY13" fmla="*/ 675409 h 675411"/>
                <a:gd name="connsiteX14" fmla="*/ 268867 w 3935560"/>
                <a:gd name="connsiteY14" fmla="*/ 675409 h 675411"/>
                <a:gd name="connsiteX15" fmla="*/ 268867 w 3935560"/>
                <a:gd name="connsiteY15" fmla="*/ 673546 h 675411"/>
                <a:gd name="connsiteX16" fmla="*/ 227124 w 3935560"/>
                <a:gd name="connsiteY16" fmla="*/ 668550 h 675411"/>
                <a:gd name="connsiteX17" fmla="*/ 0 w 3935560"/>
                <a:gd name="connsiteY17" fmla="*/ 337706 h 675411"/>
                <a:gd name="connsiteX18" fmla="*/ 227124 w 3935560"/>
                <a:gd name="connsiteY18" fmla="*/ 6862 h 675411"/>
                <a:gd name="connsiteX19" fmla="*/ 268867 w 3935560"/>
                <a:gd name="connsiteY19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5560" h="675411">
                  <a:moveTo>
                    <a:pt x="268867" y="0"/>
                  </a:moveTo>
                  <a:lnTo>
                    <a:pt x="3653273" y="0"/>
                  </a:lnTo>
                  <a:lnTo>
                    <a:pt x="3653273" y="260"/>
                  </a:lnTo>
                  <a:lnTo>
                    <a:pt x="3708436" y="6862"/>
                  </a:lnTo>
                  <a:cubicBezTo>
                    <a:pt x="3838056" y="38352"/>
                    <a:pt x="3935560" y="174511"/>
                    <a:pt x="3935560" y="337706"/>
                  </a:cubicBezTo>
                  <a:cubicBezTo>
                    <a:pt x="3935560" y="500902"/>
                    <a:pt x="3838056" y="637060"/>
                    <a:pt x="3708436" y="668550"/>
                  </a:cubicBezTo>
                  <a:lnTo>
                    <a:pt x="3653273" y="675152"/>
                  </a:lnTo>
                  <a:lnTo>
                    <a:pt x="3653273" y="675409"/>
                  </a:lnTo>
                  <a:lnTo>
                    <a:pt x="3651126" y="675409"/>
                  </a:lnTo>
                  <a:lnTo>
                    <a:pt x="3651109" y="675411"/>
                  </a:lnTo>
                  <a:lnTo>
                    <a:pt x="3651093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5" y="675409"/>
                  </a:lnTo>
                  <a:lnTo>
                    <a:pt x="268867" y="675409"/>
                  </a:lnTo>
                  <a:lnTo>
                    <a:pt x="268867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7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824930" y="2509638"/>
            <a:ext cx="2708132" cy="779318"/>
            <a:chOff x="2133599" y="4028641"/>
            <a:chExt cx="2708132" cy="779318"/>
          </a:xfrm>
        </p:grpSpPr>
        <p:sp>
          <p:nvSpPr>
            <p:cNvPr id="51" name="任意多边形 50"/>
            <p:cNvSpPr/>
            <p:nvPr/>
          </p:nvSpPr>
          <p:spPr>
            <a:xfrm>
              <a:off x="2133599" y="4028641"/>
              <a:ext cx="2708132" cy="779318"/>
            </a:xfrm>
            <a:custGeom>
              <a:avLst/>
              <a:gdLst>
                <a:gd name="connsiteX0" fmla="*/ 313459 w 2708132"/>
                <a:gd name="connsiteY0" fmla="*/ 0 h 779318"/>
                <a:gd name="connsiteX1" fmla="*/ 342467 w 2708132"/>
                <a:gd name="connsiteY1" fmla="*/ 3635 h 779318"/>
                <a:gd name="connsiteX2" fmla="*/ 342467 w 2708132"/>
                <a:gd name="connsiteY2" fmla="*/ 0 h 779318"/>
                <a:gd name="connsiteX3" fmla="*/ 2365664 w 2708132"/>
                <a:gd name="connsiteY3" fmla="*/ 0 h 779318"/>
                <a:gd name="connsiteX4" fmla="*/ 2365664 w 2708132"/>
                <a:gd name="connsiteY4" fmla="*/ 3635 h 779318"/>
                <a:gd name="connsiteX5" fmla="*/ 2394673 w 2708132"/>
                <a:gd name="connsiteY5" fmla="*/ 0 h 779318"/>
                <a:gd name="connsiteX6" fmla="*/ 2708132 w 2708132"/>
                <a:gd name="connsiteY6" fmla="*/ 389659 h 779318"/>
                <a:gd name="connsiteX7" fmla="*/ 2394673 w 2708132"/>
                <a:gd name="connsiteY7" fmla="*/ 779318 h 779318"/>
                <a:gd name="connsiteX8" fmla="*/ 2365664 w 2708132"/>
                <a:gd name="connsiteY8" fmla="*/ 775683 h 779318"/>
                <a:gd name="connsiteX9" fmla="*/ 2365664 w 2708132"/>
                <a:gd name="connsiteY9" fmla="*/ 779318 h 779318"/>
                <a:gd name="connsiteX10" fmla="*/ 342467 w 2708132"/>
                <a:gd name="connsiteY10" fmla="*/ 779318 h 779318"/>
                <a:gd name="connsiteX11" fmla="*/ 342467 w 2708132"/>
                <a:gd name="connsiteY11" fmla="*/ 775683 h 779318"/>
                <a:gd name="connsiteX12" fmla="*/ 313459 w 2708132"/>
                <a:gd name="connsiteY12" fmla="*/ 779318 h 779318"/>
                <a:gd name="connsiteX13" fmla="*/ 0 w 2708132"/>
                <a:gd name="connsiteY13" fmla="*/ 389659 h 779318"/>
                <a:gd name="connsiteX14" fmla="*/ 313459 w 2708132"/>
                <a:gd name="connsiteY14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8132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2365664" y="0"/>
                  </a:lnTo>
                  <a:lnTo>
                    <a:pt x="2365664" y="3635"/>
                  </a:lnTo>
                  <a:lnTo>
                    <a:pt x="2394673" y="0"/>
                  </a:lnTo>
                  <a:cubicBezTo>
                    <a:pt x="2567792" y="0"/>
                    <a:pt x="2708132" y="174456"/>
                    <a:pt x="2708132" y="389659"/>
                  </a:cubicBezTo>
                  <a:cubicBezTo>
                    <a:pt x="2708132" y="604862"/>
                    <a:pt x="2567792" y="779318"/>
                    <a:pt x="2394673" y="779318"/>
                  </a:cubicBezTo>
                  <a:lnTo>
                    <a:pt x="2365664" y="775683"/>
                  </a:lnTo>
                  <a:lnTo>
                    <a:pt x="2365664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162607" y="4080595"/>
              <a:ext cx="2650116" cy="675411"/>
            </a:xfrm>
            <a:custGeom>
              <a:avLst/>
              <a:gdLst>
                <a:gd name="connsiteX0" fmla="*/ 268866 w 2650116"/>
                <a:gd name="connsiteY0" fmla="*/ 0 h 675411"/>
                <a:gd name="connsiteX1" fmla="*/ 2336657 w 2650116"/>
                <a:gd name="connsiteY1" fmla="*/ 0 h 675411"/>
                <a:gd name="connsiteX2" fmla="*/ 2336657 w 2650116"/>
                <a:gd name="connsiteY2" fmla="*/ 3473 h 675411"/>
                <a:gd name="connsiteX3" fmla="*/ 2365665 w 2650116"/>
                <a:gd name="connsiteY3" fmla="*/ 1 h 675411"/>
                <a:gd name="connsiteX4" fmla="*/ 2650116 w 2650116"/>
                <a:gd name="connsiteY4" fmla="*/ 337706 h 675411"/>
                <a:gd name="connsiteX5" fmla="*/ 2365665 w 2650116"/>
                <a:gd name="connsiteY5" fmla="*/ 675411 h 675411"/>
                <a:gd name="connsiteX6" fmla="*/ 2336657 w 2650116"/>
                <a:gd name="connsiteY6" fmla="*/ 671940 h 675411"/>
                <a:gd name="connsiteX7" fmla="*/ 2336657 w 2650116"/>
                <a:gd name="connsiteY7" fmla="*/ 675409 h 675411"/>
                <a:gd name="connsiteX8" fmla="*/ 284468 w 2650116"/>
                <a:gd name="connsiteY8" fmla="*/ 675409 h 675411"/>
                <a:gd name="connsiteX9" fmla="*/ 284451 w 2650116"/>
                <a:gd name="connsiteY9" fmla="*/ 675411 h 675411"/>
                <a:gd name="connsiteX10" fmla="*/ 284434 w 2650116"/>
                <a:gd name="connsiteY10" fmla="*/ 675409 h 675411"/>
                <a:gd name="connsiteX11" fmla="*/ 268866 w 2650116"/>
                <a:gd name="connsiteY11" fmla="*/ 675409 h 675411"/>
                <a:gd name="connsiteX12" fmla="*/ 268866 w 2650116"/>
                <a:gd name="connsiteY12" fmla="*/ 673546 h 675411"/>
                <a:gd name="connsiteX13" fmla="*/ 227124 w 2650116"/>
                <a:gd name="connsiteY13" fmla="*/ 668550 h 675411"/>
                <a:gd name="connsiteX14" fmla="*/ 0 w 2650116"/>
                <a:gd name="connsiteY14" fmla="*/ 337706 h 675411"/>
                <a:gd name="connsiteX15" fmla="*/ 227124 w 2650116"/>
                <a:gd name="connsiteY15" fmla="*/ 6862 h 675411"/>
                <a:gd name="connsiteX16" fmla="*/ 268866 w 2650116"/>
                <a:gd name="connsiteY16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116" h="675411">
                  <a:moveTo>
                    <a:pt x="268866" y="0"/>
                  </a:moveTo>
                  <a:lnTo>
                    <a:pt x="2336657" y="0"/>
                  </a:lnTo>
                  <a:lnTo>
                    <a:pt x="2336657" y="3473"/>
                  </a:lnTo>
                  <a:lnTo>
                    <a:pt x="2365665" y="1"/>
                  </a:lnTo>
                  <a:cubicBezTo>
                    <a:pt x="2522763" y="1"/>
                    <a:pt x="2650116" y="151197"/>
                    <a:pt x="2650116" y="337706"/>
                  </a:cubicBezTo>
                  <a:cubicBezTo>
                    <a:pt x="2650116" y="524215"/>
                    <a:pt x="2522763" y="675411"/>
                    <a:pt x="2365665" y="675411"/>
                  </a:cubicBezTo>
                  <a:lnTo>
                    <a:pt x="2336657" y="671940"/>
                  </a:lnTo>
                  <a:lnTo>
                    <a:pt x="2336657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4" y="675409"/>
                  </a:lnTo>
                  <a:lnTo>
                    <a:pt x="268866" y="675409"/>
                  </a:lnTo>
                  <a:lnTo>
                    <a:pt x="268866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6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30682" y="2493690"/>
            <a:ext cx="3993576" cy="779318"/>
            <a:chOff x="2078615" y="1943100"/>
            <a:chExt cx="3993576" cy="779318"/>
          </a:xfrm>
        </p:grpSpPr>
        <p:sp>
          <p:nvSpPr>
            <p:cNvPr id="54" name="任意多边形 53"/>
            <p:cNvSpPr/>
            <p:nvPr/>
          </p:nvSpPr>
          <p:spPr>
            <a:xfrm>
              <a:off x="2078615" y="1943100"/>
              <a:ext cx="3993576" cy="779318"/>
            </a:xfrm>
            <a:custGeom>
              <a:avLst/>
              <a:gdLst>
                <a:gd name="connsiteX0" fmla="*/ 313459 w 3993576"/>
                <a:gd name="connsiteY0" fmla="*/ 0 h 779318"/>
                <a:gd name="connsiteX1" fmla="*/ 342467 w 3993576"/>
                <a:gd name="connsiteY1" fmla="*/ 3635 h 779318"/>
                <a:gd name="connsiteX2" fmla="*/ 342467 w 3993576"/>
                <a:gd name="connsiteY2" fmla="*/ 0 h 779318"/>
                <a:gd name="connsiteX3" fmla="*/ 3680117 w 3993576"/>
                <a:gd name="connsiteY3" fmla="*/ 0 h 779318"/>
                <a:gd name="connsiteX4" fmla="*/ 3680835 w 3993576"/>
                <a:gd name="connsiteY4" fmla="*/ 0 h 779318"/>
                <a:gd name="connsiteX5" fmla="*/ 3680835 w 3993576"/>
                <a:gd name="connsiteY5" fmla="*/ 90 h 779318"/>
                <a:gd name="connsiteX6" fmla="*/ 3743290 w 3993576"/>
                <a:gd name="connsiteY6" fmla="*/ 7917 h 779318"/>
                <a:gd name="connsiteX7" fmla="*/ 3993576 w 3993576"/>
                <a:gd name="connsiteY7" fmla="*/ 389659 h 779318"/>
                <a:gd name="connsiteX8" fmla="*/ 3743290 w 3993576"/>
                <a:gd name="connsiteY8" fmla="*/ 771402 h 779318"/>
                <a:gd name="connsiteX9" fmla="*/ 3680835 w 3993576"/>
                <a:gd name="connsiteY9" fmla="*/ 779228 h 779318"/>
                <a:gd name="connsiteX10" fmla="*/ 3680835 w 3993576"/>
                <a:gd name="connsiteY10" fmla="*/ 779318 h 779318"/>
                <a:gd name="connsiteX11" fmla="*/ 3680117 w 3993576"/>
                <a:gd name="connsiteY11" fmla="*/ 779318 h 779318"/>
                <a:gd name="connsiteX12" fmla="*/ 342467 w 3993576"/>
                <a:gd name="connsiteY12" fmla="*/ 779318 h 779318"/>
                <a:gd name="connsiteX13" fmla="*/ 342467 w 3993576"/>
                <a:gd name="connsiteY13" fmla="*/ 775683 h 779318"/>
                <a:gd name="connsiteX14" fmla="*/ 313459 w 3993576"/>
                <a:gd name="connsiteY14" fmla="*/ 779318 h 779318"/>
                <a:gd name="connsiteX15" fmla="*/ 0 w 3993576"/>
                <a:gd name="connsiteY15" fmla="*/ 389659 h 779318"/>
                <a:gd name="connsiteX16" fmla="*/ 313459 w 3993576"/>
                <a:gd name="connsiteY16" fmla="*/ 0 h 77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93576" h="779318">
                  <a:moveTo>
                    <a:pt x="313459" y="0"/>
                  </a:moveTo>
                  <a:lnTo>
                    <a:pt x="342467" y="3635"/>
                  </a:lnTo>
                  <a:lnTo>
                    <a:pt x="342467" y="0"/>
                  </a:lnTo>
                  <a:lnTo>
                    <a:pt x="3680117" y="0"/>
                  </a:lnTo>
                  <a:lnTo>
                    <a:pt x="3680835" y="0"/>
                  </a:lnTo>
                  <a:lnTo>
                    <a:pt x="3680835" y="90"/>
                  </a:lnTo>
                  <a:lnTo>
                    <a:pt x="3743290" y="7917"/>
                  </a:lnTo>
                  <a:cubicBezTo>
                    <a:pt x="3886128" y="44251"/>
                    <a:pt x="3993576" y="201357"/>
                    <a:pt x="3993576" y="389659"/>
                  </a:cubicBezTo>
                  <a:cubicBezTo>
                    <a:pt x="3993576" y="577962"/>
                    <a:pt x="3886128" y="735067"/>
                    <a:pt x="3743290" y="771402"/>
                  </a:cubicBezTo>
                  <a:lnTo>
                    <a:pt x="3680835" y="779228"/>
                  </a:lnTo>
                  <a:lnTo>
                    <a:pt x="3680835" y="779318"/>
                  </a:lnTo>
                  <a:lnTo>
                    <a:pt x="3680117" y="779318"/>
                  </a:lnTo>
                  <a:lnTo>
                    <a:pt x="342467" y="779318"/>
                  </a:lnTo>
                  <a:lnTo>
                    <a:pt x="342467" y="775683"/>
                  </a:lnTo>
                  <a:lnTo>
                    <a:pt x="313459" y="779318"/>
                  </a:lnTo>
                  <a:cubicBezTo>
                    <a:pt x="140340" y="779318"/>
                    <a:pt x="0" y="604862"/>
                    <a:pt x="0" y="389659"/>
                  </a:cubicBezTo>
                  <a:cubicBezTo>
                    <a:pt x="0" y="174456"/>
                    <a:pt x="140340" y="0"/>
                    <a:pt x="313459" y="0"/>
                  </a:cubicBez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107622" y="1995054"/>
              <a:ext cx="3935560" cy="675411"/>
            </a:xfrm>
            <a:custGeom>
              <a:avLst/>
              <a:gdLst>
                <a:gd name="connsiteX0" fmla="*/ 268867 w 3935560"/>
                <a:gd name="connsiteY0" fmla="*/ 0 h 675411"/>
                <a:gd name="connsiteX1" fmla="*/ 3653273 w 3935560"/>
                <a:gd name="connsiteY1" fmla="*/ 0 h 675411"/>
                <a:gd name="connsiteX2" fmla="*/ 3653273 w 3935560"/>
                <a:gd name="connsiteY2" fmla="*/ 260 h 675411"/>
                <a:gd name="connsiteX3" fmla="*/ 3708436 w 3935560"/>
                <a:gd name="connsiteY3" fmla="*/ 6862 h 675411"/>
                <a:gd name="connsiteX4" fmla="*/ 3935560 w 3935560"/>
                <a:gd name="connsiteY4" fmla="*/ 337706 h 675411"/>
                <a:gd name="connsiteX5" fmla="*/ 3708436 w 3935560"/>
                <a:gd name="connsiteY5" fmla="*/ 668550 h 675411"/>
                <a:gd name="connsiteX6" fmla="*/ 3653273 w 3935560"/>
                <a:gd name="connsiteY6" fmla="*/ 675152 h 675411"/>
                <a:gd name="connsiteX7" fmla="*/ 3653273 w 3935560"/>
                <a:gd name="connsiteY7" fmla="*/ 675409 h 675411"/>
                <a:gd name="connsiteX8" fmla="*/ 3651126 w 3935560"/>
                <a:gd name="connsiteY8" fmla="*/ 675409 h 675411"/>
                <a:gd name="connsiteX9" fmla="*/ 3651109 w 3935560"/>
                <a:gd name="connsiteY9" fmla="*/ 675411 h 675411"/>
                <a:gd name="connsiteX10" fmla="*/ 3651093 w 3935560"/>
                <a:gd name="connsiteY10" fmla="*/ 675409 h 675411"/>
                <a:gd name="connsiteX11" fmla="*/ 284468 w 3935560"/>
                <a:gd name="connsiteY11" fmla="*/ 675409 h 675411"/>
                <a:gd name="connsiteX12" fmla="*/ 284451 w 3935560"/>
                <a:gd name="connsiteY12" fmla="*/ 675411 h 675411"/>
                <a:gd name="connsiteX13" fmla="*/ 284435 w 3935560"/>
                <a:gd name="connsiteY13" fmla="*/ 675409 h 675411"/>
                <a:gd name="connsiteX14" fmla="*/ 268867 w 3935560"/>
                <a:gd name="connsiteY14" fmla="*/ 675409 h 675411"/>
                <a:gd name="connsiteX15" fmla="*/ 268867 w 3935560"/>
                <a:gd name="connsiteY15" fmla="*/ 673546 h 675411"/>
                <a:gd name="connsiteX16" fmla="*/ 227124 w 3935560"/>
                <a:gd name="connsiteY16" fmla="*/ 668550 h 675411"/>
                <a:gd name="connsiteX17" fmla="*/ 0 w 3935560"/>
                <a:gd name="connsiteY17" fmla="*/ 337706 h 675411"/>
                <a:gd name="connsiteX18" fmla="*/ 227124 w 3935560"/>
                <a:gd name="connsiteY18" fmla="*/ 6862 h 675411"/>
                <a:gd name="connsiteX19" fmla="*/ 268867 w 3935560"/>
                <a:gd name="connsiteY19" fmla="*/ 1866 h 6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35560" h="675411">
                  <a:moveTo>
                    <a:pt x="268867" y="0"/>
                  </a:moveTo>
                  <a:lnTo>
                    <a:pt x="3653273" y="0"/>
                  </a:lnTo>
                  <a:lnTo>
                    <a:pt x="3653273" y="260"/>
                  </a:lnTo>
                  <a:lnTo>
                    <a:pt x="3708436" y="6862"/>
                  </a:lnTo>
                  <a:cubicBezTo>
                    <a:pt x="3838056" y="38352"/>
                    <a:pt x="3935560" y="174511"/>
                    <a:pt x="3935560" y="337706"/>
                  </a:cubicBezTo>
                  <a:cubicBezTo>
                    <a:pt x="3935560" y="500902"/>
                    <a:pt x="3838056" y="637060"/>
                    <a:pt x="3708436" y="668550"/>
                  </a:cubicBezTo>
                  <a:lnTo>
                    <a:pt x="3653273" y="675152"/>
                  </a:lnTo>
                  <a:lnTo>
                    <a:pt x="3653273" y="675409"/>
                  </a:lnTo>
                  <a:lnTo>
                    <a:pt x="3651126" y="675409"/>
                  </a:lnTo>
                  <a:lnTo>
                    <a:pt x="3651109" y="675411"/>
                  </a:lnTo>
                  <a:lnTo>
                    <a:pt x="3651093" y="675409"/>
                  </a:lnTo>
                  <a:lnTo>
                    <a:pt x="284468" y="675409"/>
                  </a:lnTo>
                  <a:lnTo>
                    <a:pt x="284451" y="675411"/>
                  </a:lnTo>
                  <a:lnTo>
                    <a:pt x="284435" y="675409"/>
                  </a:lnTo>
                  <a:lnTo>
                    <a:pt x="268867" y="675409"/>
                  </a:lnTo>
                  <a:lnTo>
                    <a:pt x="268867" y="673546"/>
                  </a:lnTo>
                  <a:lnTo>
                    <a:pt x="227124" y="668550"/>
                  </a:lnTo>
                  <a:cubicBezTo>
                    <a:pt x="97505" y="637060"/>
                    <a:pt x="0" y="500902"/>
                    <a:pt x="0" y="337706"/>
                  </a:cubicBezTo>
                  <a:cubicBezTo>
                    <a:pt x="0" y="174511"/>
                    <a:pt x="97505" y="38352"/>
                    <a:pt x="227124" y="6862"/>
                  </a:cubicBezTo>
                  <a:lnTo>
                    <a:pt x="268867" y="1866"/>
                  </a:lnTo>
                  <a:close/>
                </a:path>
              </a:pathLst>
            </a:custGeom>
            <a:gradFill flip="none" rotWithShape="1">
              <a:gsLst>
                <a:gs pos="28000">
                  <a:srgbClr val="4F81BD">
                    <a:lumMod val="5000"/>
                    <a:lumOff val="95000"/>
                  </a:srgbClr>
                </a:gs>
                <a:gs pos="85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文本框 32"/>
          <p:cNvSpPr txBox="1"/>
          <p:nvPr/>
        </p:nvSpPr>
        <p:spPr>
          <a:xfrm>
            <a:off x="1951032" y="2646106"/>
            <a:ext cx="213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32"/>
          <p:cNvSpPr txBox="1"/>
          <p:nvPr/>
        </p:nvSpPr>
        <p:spPr>
          <a:xfrm>
            <a:off x="1951032" y="4053946"/>
            <a:ext cx="213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提出建议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32"/>
          <p:cNvSpPr txBox="1"/>
          <p:nvPr/>
        </p:nvSpPr>
        <p:spPr>
          <a:xfrm>
            <a:off x="6113831" y="2646106"/>
            <a:ext cx="213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如何解决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32"/>
          <p:cNvSpPr txBox="1"/>
          <p:nvPr/>
        </p:nvSpPr>
        <p:spPr>
          <a:xfrm>
            <a:off x="6164279" y="4053946"/>
            <a:ext cx="213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采纳办法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877759" y="4053945"/>
            <a:ext cx="2620431" cy="965334"/>
            <a:chOff x="8641357" y="2133650"/>
            <a:chExt cx="2620431" cy="965334"/>
          </a:xfrm>
        </p:grpSpPr>
        <p:sp>
          <p:nvSpPr>
            <p:cNvPr id="61" name="TextBox 60"/>
            <p:cNvSpPr txBox="1"/>
            <p:nvPr/>
          </p:nvSpPr>
          <p:spPr>
            <a:xfrm>
              <a:off x="8785373" y="2493690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696987" y="189439"/>
            <a:ext cx="5456674" cy="646331"/>
            <a:chOff x="360437" y="189434"/>
            <a:chExt cx="5456674" cy="646332"/>
          </a:xfrm>
        </p:grpSpPr>
        <p:sp>
          <p:nvSpPr>
            <p:cNvPr id="47" name="Freeform 514"/>
            <p:cNvSpPr>
              <a:spLocks noEditPoints="1"/>
            </p:cNvSpPr>
            <p:nvPr/>
          </p:nvSpPr>
          <p:spPr bwMode="auto">
            <a:xfrm>
              <a:off x="3098448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28789" y="416491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solution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0437" y="189434"/>
              <a:ext cx="280831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解决的方法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>
            <a:stCxn id="55" idx="3"/>
          </p:cNvCxnSpPr>
          <p:nvPr/>
        </p:nvCxnSpPr>
        <p:spPr>
          <a:xfrm flipH="1">
            <a:off x="4364705" y="3073343"/>
            <a:ext cx="1589207" cy="1274703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52" name="组合 51"/>
          <p:cNvGrpSpPr/>
          <p:nvPr/>
        </p:nvGrpSpPr>
        <p:grpSpPr>
          <a:xfrm>
            <a:off x="5589386" y="1817862"/>
            <a:ext cx="1620000" cy="1620000"/>
            <a:chOff x="5252836" y="1817862"/>
            <a:chExt cx="1620000" cy="1620000"/>
          </a:xfrm>
          <a:solidFill>
            <a:srgbClr val="3399FF"/>
          </a:solidFill>
        </p:grpSpPr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5252836" y="1817862"/>
              <a:ext cx="1620000" cy="1620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5252836" y="1817862"/>
              <a:ext cx="1620000" cy="1620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5432836" y="1997862"/>
              <a:ext cx="1260000" cy="1260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gradFill flip="none" rotWithShape="1"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135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6418127" y="2115326"/>
            <a:ext cx="2527652" cy="1008000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文本框 51"/>
          <p:cNvSpPr txBox="1"/>
          <p:nvPr/>
        </p:nvSpPr>
        <p:spPr>
          <a:xfrm>
            <a:off x="6843485" y="23269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895386" y="2131267"/>
            <a:ext cx="1008000" cy="1008000"/>
            <a:chOff x="5558836" y="2123862"/>
            <a:chExt cx="1008000" cy="1008000"/>
          </a:xfrm>
        </p:grpSpPr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5558836" y="212386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文本框 29"/>
            <p:cNvSpPr txBox="1">
              <a:spLocks noChangeArrowheads="1"/>
            </p:cNvSpPr>
            <p:nvPr/>
          </p:nvSpPr>
          <p:spPr bwMode="auto">
            <a:xfrm>
              <a:off x="5669139" y="2289860"/>
              <a:ext cx="7873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1" name="直接连接符 60"/>
          <p:cNvCxnSpPr>
            <a:stCxn id="54" idx="2"/>
            <a:endCxn id="66" idx="2"/>
          </p:cNvCxnSpPr>
          <p:nvPr/>
        </p:nvCxnSpPr>
        <p:spPr>
          <a:xfrm flipH="1" flipV="1">
            <a:off x="4844215" y="2623594"/>
            <a:ext cx="745175" cy="4268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1561083" y="1817862"/>
            <a:ext cx="1620000" cy="1620000"/>
            <a:chOff x="1224533" y="1817862"/>
            <a:chExt cx="1620000" cy="1620000"/>
          </a:xfrm>
          <a:solidFill>
            <a:srgbClr val="3399FF"/>
          </a:solidFill>
        </p:grpSpPr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224533" y="1817862"/>
              <a:ext cx="1620000" cy="1620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1224533" y="1817862"/>
              <a:ext cx="1620000" cy="1620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404533" y="1997862"/>
              <a:ext cx="1260000" cy="12600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gradFill flip="none" rotWithShape="1"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135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" name="任意多边形 65"/>
          <p:cNvSpPr/>
          <p:nvPr/>
        </p:nvSpPr>
        <p:spPr>
          <a:xfrm>
            <a:off x="2316560" y="2123863"/>
            <a:ext cx="2527652" cy="999464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文本框 44"/>
          <p:cNvSpPr txBox="1"/>
          <p:nvPr/>
        </p:nvSpPr>
        <p:spPr>
          <a:xfrm>
            <a:off x="2815181" y="23269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867083" y="2115326"/>
            <a:ext cx="1008000" cy="1008000"/>
            <a:chOff x="1530533" y="2123862"/>
            <a:chExt cx="1008000" cy="1008000"/>
          </a:xfrm>
        </p:grpSpPr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1530533" y="212386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文本框 29"/>
            <p:cNvSpPr txBox="1">
              <a:spLocks noChangeArrowheads="1"/>
            </p:cNvSpPr>
            <p:nvPr/>
          </p:nvSpPr>
          <p:spPr bwMode="auto">
            <a:xfrm>
              <a:off x="1670351" y="2289860"/>
              <a:ext cx="7873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145259" y="4042042"/>
            <a:ext cx="1620000" cy="1620000"/>
            <a:chOff x="2808709" y="4042042"/>
            <a:chExt cx="1620000" cy="1620000"/>
          </a:xfrm>
          <a:solidFill>
            <a:sysClr val="window" lastClr="FFFFFF"/>
          </a:solidFill>
        </p:grpSpPr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808709" y="4042042"/>
              <a:ext cx="1620000" cy="1620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808709" y="4042042"/>
              <a:ext cx="1620000" cy="1620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2988709" y="4222042"/>
              <a:ext cx="1260000" cy="1260000"/>
            </a:xfrm>
            <a:prstGeom prst="ellipse">
              <a:avLst/>
            </a:prstGeom>
            <a:grpFill/>
            <a:ln w="25400" cap="flat" cmpd="sng" algn="ctr">
              <a:gradFill flip="none" rotWithShape="1"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135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" name="任意多边形 74"/>
          <p:cNvSpPr/>
          <p:nvPr/>
        </p:nvSpPr>
        <p:spPr>
          <a:xfrm>
            <a:off x="3900736" y="4348042"/>
            <a:ext cx="2527652" cy="1008000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文本框 16"/>
          <p:cNvSpPr txBox="1"/>
          <p:nvPr/>
        </p:nvSpPr>
        <p:spPr>
          <a:xfrm>
            <a:off x="4399357" y="45511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451259" y="4339506"/>
            <a:ext cx="1008000" cy="1008000"/>
            <a:chOff x="3114709" y="4348042"/>
            <a:chExt cx="1008000" cy="1008000"/>
          </a:xfrm>
        </p:grpSpPr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114709" y="434804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文本框 29"/>
            <p:cNvSpPr txBox="1">
              <a:spLocks noChangeArrowheads="1"/>
            </p:cNvSpPr>
            <p:nvPr/>
          </p:nvSpPr>
          <p:spPr bwMode="auto">
            <a:xfrm>
              <a:off x="3240757" y="4522108"/>
              <a:ext cx="7873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0" name="直接连接符 79"/>
          <p:cNvCxnSpPr/>
          <p:nvPr/>
        </p:nvCxnSpPr>
        <p:spPr>
          <a:xfrm flipH="1">
            <a:off x="6399388" y="4843509"/>
            <a:ext cx="954177" cy="3254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7173562" y="4042042"/>
            <a:ext cx="1620000" cy="1620000"/>
            <a:chOff x="6837012" y="4042042"/>
            <a:chExt cx="1620000" cy="1620000"/>
          </a:xfrm>
          <a:solidFill>
            <a:sysClr val="window" lastClr="FFFFFF"/>
          </a:solidFill>
        </p:grpSpPr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6837012" y="4042042"/>
              <a:ext cx="1620000" cy="1620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6837012" y="4042042"/>
              <a:ext cx="1620000" cy="1620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7017012" y="4222042"/>
              <a:ext cx="1260000" cy="1260000"/>
            </a:xfrm>
            <a:prstGeom prst="ellipse">
              <a:avLst/>
            </a:prstGeom>
            <a:grpFill/>
            <a:ln w="25400" cap="flat" cmpd="sng" algn="ctr">
              <a:gradFill flip="none" rotWithShape="1"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135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5" name="任意多边形 84"/>
          <p:cNvSpPr/>
          <p:nvPr/>
        </p:nvSpPr>
        <p:spPr>
          <a:xfrm>
            <a:off x="8002303" y="4348042"/>
            <a:ext cx="2527652" cy="1008000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  <a:tileRect/>
          </a:gradFill>
          <a:ln w="25400" cap="flat" cmpd="sng" algn="ctr">
            <a:gradFill flip="none" rotWithShape="1">
              <a:gsLst>
                <a:gs pos="0">
                  <a:srgbClr val="4F81BD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文本框 37"/>
          <p:cNvSpPr txBox="1"/>
          <p:nvPr/>
        </p:nvSpPr>
        <p:spPr>
          <a:xfrm>
            <a:off x="8427660" y="45511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 defTabSz="951230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</a:rPr>
              <a:t>点击添加标题文字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479562" y="4372051"/>
            <a:ext cx="1008000" cy="1008000"/>
            <a:chOff x="7143012" y="4348042"/>
            <a:chExt cx="1008000" cy="1008000"/>
          </a:xfrm>
        </p:grpSpPr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7143012" y="434804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文本框 29"/>
            <p:cNvSpPr txBox="1">
              <a:spLocks noChangeArrowheads="1"/>
            </p:cNvSpPr>
            <p:nvPr/>
          </p:nvSpPr>
          <p:spPr bwMode="auto">
            <a:xfrm>
              <a:off x="7253315" y="4522108"/>
              <a:ext cx="7873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5123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66" grpId="0" animBg="1"/>
      <p:bldP spid="67" grpId="0"/>
      <p:bldP spid="75" grpId="0" animBg="1"/>
      <p:bldP spid="76" grpId="0"/>
      <p:bldP spid="85" grpId="0" animBg="1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696987" y="189439"/>
            <a:ext cx="5456674" cy="646331"/>
            <a:chOff x="360437" y="189434"/>
            <a:chExt cx="5456674" cy="646332"/>
          </a:xfrm>
        </p:grpSpPr>
        <p:sp>
          <p:nvSpPr>
            <p:cNvPr id="72" name="Freeform 514"/>
            <p:cNvSpPr>
              <a:spLocks noEditPoints="1"/>
            </p:cNvSpPr>
            <p:nvPr/>
          </p:nvSpPr>
          <p:spPr bwMode="auto">
            <a:xfrm>
              <a:off x="3098448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28789" y="416491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deficiencies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0437" y="189434"/>
              <a:ext cx="280831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存在的不足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Freeform 148"/>
          <p:cNvSpPr>
            <a:spLocks noChangeAspect="1"/>
          </p:cNvSpPr>
          <p:nvPr/>
        </p:nvSpPr>
        <p:spPr bwMode="auto">
          <a:xfrm>
            <a:off x="9246320" y="4196854"/>
            <a:ext cx="733585" cy="576000"/>
          </a:xfrm>
          <a:custGeom>
            <a:avLst/>
            <a:gdLst>
              <a:gd name="T0" fmla="*/ 7 w 135"/>
              <a:gd name="T1" fmla="*/ 99 h 106"/>
              <a:gd name="T2" fmla="*/ 135 w 135"/>
              <a:gd name="T3" fmla="*/ 99 h 106"/>
              <a:gd name="T4" fmla="*/ 135 w 135"/>
              <a:gd name="T5" fmla="*/ 106 h 106"/>
              <a:gd name="T6" fmla="*/ 7 w 135"/>
              <a:gd name="T7" fmla="*/ 106 h 106"/>
              <a:gd name="T8" fmla="*/ 0 w 135"/>
              <a:gd name="T9" fmla="*/ 106 h 106"/>
              <a:gd name="T10" fmla="*/ 0 w 135"/>
              <a:gd name="T11" fmla="*/ 99 h 106"/>
              <a:gd name="T12" fmla="*/ 0 w 135"/>
              <a:gd name="T13" fmla="*/ 0 h 106"/>
              <a:gd name="T14" fmla="*/ 7 w 135"/>
              <a:gd name="T15" fmla="*/ 0 h 106"/>
              <a:gd name="T16" fmla="*/ 7 w 135"/>
              <a:gd name="T17" fmla="*/ 56 h 106"/>
              <a:gd name="T18" fmla="*/ 22 w 135"/>
              <a:gd name="T19" fmla="*/ 47 h 106"/>
              <a:gd name="T20" fmla="*/ 26 w 135"/>
              <a:gd name="T21" fmla="*/ 42 h 106"/>
              <a:gd name="T22" fmla="*/ 31 w 135"/>
              <a:gd name="T23" fmla="*/ 49 h 106"/>
              <a:gd name="T24" fmla="*/ 33 w 135"/>
              <a:gd name="T25" fmla="*/ 54 h 106"/>
              <a:gd name="T26" fmla="*/ 38 w 135"/>
              <a:gd name="T27" fmla="*/ 49 h 106"/>
              <a:gd name="T28" fmla="*/ 45 w 135"/>
              <a:gd name="T29" fmla="*/ 44 h 106"/>
              <a:gd name="T30" fmla="*/ 50 w 135"/>
              <a:gd name="T31" fmla="*/ 52 h 106"/>
              <a:gd name="T32" fmla="*/ 52 w 135"/>
              <a:gd name="T33" fmla="*/ 56 h 106"/>
              <a:gd name="T34" fmla="*/ 64 w 135"/>
              <a:gd name="T35" fmla="*/ 49 h 106"/>
              <a:gd name="T36" fmla="*/ 69 w 135"/>
              <a:gd name="T37" fmla="*/ 47 h 106"/>
              <a:gd name="T38" fmla="*/ 71 w 135"/>
              <a:gd name="T39" fmla="*/ 49 h 106"/>
              <a:gd name="T40" fmla="*/ 83 w 135"/>
              <a:gd name="T41" fmla="*/ 33 h 106"/>
              <a:gd name="T42" fmla="*/ 88 w 135"/>
              <a:gd name="T43" fmla="*/ 26 h 106"/>
              <a:gd name="T44" fmla="*/ 93 w 135"/>
              <a:gd name="T45" fmla="*/ 30 h 106"/>
              <a:gd name="T46" fmla="*/ 95 w 135"/>
              <a:gd name="T47" fmla="*/ 33 h 106"/>
              <a:gd name="T48" fmla="*/ 102 w 135"/>
              <a:gd name="T49" fmla="*/ 23 h 106"/>
              <a:gd name="T50" fmla="*/ 95 w 135"/>
              <a:gd name="T51" fmla="*/ 16 h 106"/>
              <a:gd name="T52" fmla="*/ 111 w 135"/>
              <a:gd name="T53" fmla="*/ 9 h 106"/>
              <a:gd name="T54" fmla="*/ 128 w 135"/>
              <a:gd name="T55" fmla="*/ 2 h 106"/>
              <a:gd name="T56" fmla="*/ 126 w 135"/>
              <a:gd name="T57" fmla="*/ 21 h 106"/>
              <a:gd name="T58" fmla="*/ 123 w 135"/>
              <a:gd name="T59" fmla="*/ 40 h 106"/>
              <a:gd name="T60" fmla="*/ 114 w 135"/>
              <a:gd name="T61" fmla="*/ 33 h 106"/>
              <a:gd name="T62" fmla="*/ 104 w 135"/>
              <a:gd name="T63" fmla="*/ 47 h 106"/>
              <a:gd name="T64" fmla="*/ 100 w 135"/>
              <a:gd name="T65" fmla="*/ 54 h 106"/>
              <a:gd name="T66" fmla="*/ 93 w 135"/>
              <a:gd name="T67" fmla="*/ 49 h 106"/>
              <a:gd name="T68" fmla="*/ 90 w 135"/>
              <a:gd name="T69" fmla="*/ 47 h 106"/>
              <a:gd name="T70" fmla="*/ 78 w 135"/>
              <a:gd name="T71" fmla="*/ 63 h 106"/>
              <a:gd name="T72" fmla="*/ 76 w 135"/>
              <a:gd name="T73" fmla="*/ 71 h 106"/>
              <a:gd name="T74" fmla="*/ 69 w 135"/>
              <a:gd name="T75" fmla="*/ 66 h 106"/>
              <a:gd name="T76" fmla="*/ 67 w 135"/>
              <a:gd name="T77" fmla="*/ 66 h 106"/>
              <a:gd name="T78" fmla="*/ 52 w 135"/>
              <a:gd name="T79" fmla="*/ 73 h 106"/>
              <a:gd name="T80" fmla="*/ 45 w 135"/>
              <a:gd name="T81" fmla="*/ 75 h 106"/>
              <a:gd name="T82" fmla="*/ 43 w 135"/>
              <a:gd name="T83" fmla="*/ 71 h 106"/>
              <a:gd name="T84" fmla="*/ 40 w 135"/>
              <a:gd name="T85" fmla="*/ 66 h 106"/>
              <a:gd name="T86" fmla="*/ 38 w 135"/>
              <a:gd name="T87" fmla="*/ 71 h 106"/>
              <a:gd name="T88" fmla="*/ 31 w 135"/>
              <a:gd name="T89" fmla="*/ 75 h 106"/>
              <a:gd name="T90" fmla="*/ 26 w 135"/>
              <a:gd name="T91" fmla="*/ 68 h 106"/>
              <a:gd name="T92" fmla="*/ 24 w 135"/>
              <a:gd name="T93" fmla="*/ 63 h 106"/>
              <a:gd name="T94" fmla="*/ 7 w 135"/>
              <a:gd name="T95" fmla="*/ 75 h 106"/>
              <a:gd name="T96" fmla="*/ 7 w 135"/>
              <a:gd name="T9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5" h="106">
                <a:moveTo>
                  <a:pt x="7" y="99"/>
                </a:move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0"/>
                </a:lnTo>
                <a:lnTo>
                  <a:pt x="7" y="0"/>
                </a:lnTo>
                <a:lnTo>
                  <a:pt x="7" y="56"/>
                </a:lnTo>
                <a:lnTo>
                  <a:pt x="22" y="47"/>
                </a:lnTo>
                <a:lnTo>
                  <a:pt x="26" y="42"/>
                </a:lnTo>
                <a:lnTo>
                  <a:pt x="31" y="49"/>
                </a:lnTo>
                <a:lnTo>
                  <a:pt x="33" y="54"/>
                </a:lnTo>
                <a:lnTo>
                  <a:pt x="38" y="49"/>
                </a:lnTo>
                <a:lnTo>
                  <a:pt x="45" y="44"/>
                </a:lnTo>
                <a:lnTo>
                  <a:pt x="50" y="52"/>
                </a:lnTo>
                <a:lnTo>
                  <a:pt x="52" y="56"/>
                </a:lnTo>
                <a:lnTo>
                  <a:pt x="64" y="49"/>
                </a:lnTo>
                <a:lnTo>
                  <a:pt x="69" y="47"/>
                </a:lnTo>
                <a:lnTo>
                  <a:pt x="71" y="49"/>
                </a:lnTo>
                <a:lnTo>
                  <a:pt x="83" y="33"/>
                </a:lnTo>
                <a:lnTo>
                  <a:pt x="88" y="26"/>
                </a:lnTo>
                <a:lnTo>
                  <a:pt x="93" y="30"/>
                </a:lnTo>
                <a:lnTo>
                  <a:pt x="95" y="33"/>
                </a:lnTo>
                <a:lnTo>
                  <a:pt x="102" y="23"/>
                </a:lnTo>
                <a:lnTo>
                  <a:pt x="95" y="16"/>
                </a:lnTo>
                <a:lnTo>
                  <a:pt x="111" y="9"/>
                </a:lnTo>
                <a:lnTo>
                  <a:pt x="128" y="2"/>
                </a:lnTo>
                <a:lnTo>
                  <a:pt x="126" y="21"/>
                </a:lnTo>
                <a:lnTo>
                  <a:pt x="123" y="40"/>
                </a:lnTo>
                <a:lnTo>
                  <a:pt x="114" y="33"/>
                </a:lnTo>
                <a:lnTo>
                  <a:pt x="104" y="47"/>
                </a:lnTo>
                <a:lnTo>
                  <a:pt x="100" y="54"/>
                </a:lnTo>
                <a:lnTo>
                  <a:pt x="93" y="49"/>
                </a:lnTo>
                <a:lnTo>
                  <a:pt x="90" y="47"/>
                </a:lnTo>
                <a:lnTo>
                  <a:pt x="78" y="63"/>
                </a:lnTo>
                <a:lnTo>
                  <a:pt x="76" y="71"/>
                </a:lnTo>
                <a:lnTo>
                  <a:pt x="69" y="66"/>
                </a:lnTo>
                <a:lnTo>
                  <a:pt x="67" y="66"/>
                </a:lnTo>
                <a:lnTo>
                  <a:pt x="52" y="73"/>
                </a:lnTo>
                <a:lnTo>
                  <a:pt x="45" y="75"/>
                </a:lnTo>
                <a:lnTo>
                  <a:pt x="43" y="71"/>
                </a:lnTo>
                <a:lnTo>
                  <a:pt x="40" y="66"/>
                </a:lnTo>
                <a:lnTo>
                  <a:pt x="38" y="71"/>
                </a:lnTo>
                <a:lnTo>
                  <a:pt x="31" y="75"/>
                </a:lnTo>
                <a:lnTo>
                  <a:pt x="26" y="68"/>
                </a:lnTo>
                <a:lnTo>
                  <a:pt x="24" y="63"/>
                </a:lnTo>
                <a:lnTo>
                  <a:pt x="7" y="75"/>
                </a:lnTo>
                <a:lnTo>
                  <a:pt x="7" y="99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440961" y="1701601"/>
            <a:ext cx="1686034" cy="987618"/>
            <a:chOff x="8641357" y="2133650"/>
            <a:chExt cx="1686034" cy="987618"/>
          </a:xfrm>
        </p:grpSpPr>
        <p:sp>
          <p:nvSpPr>
            <p:cNvPr id="78" name="TextBox 77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849116" y="5106471"/>
            <a:ext cx="1686034" cy="987618"/>
            <a:chOff x="8641357" y="2133650"/>
            <a:chExt cx="1686034" cy="987618"/>
          </a:xfrm>
        </p:grpSpPr>
        <p:sp>
          <p:nvSpPr>
            <p:cNvPr id="82" name="TextBox 81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236089" y="4907551"/>
            <a:ext cx="1686034" cy="987618"/>
            <a:chOff x="8641357" y="2133650"/>
            <a:chExt cx="1686034" cy="987618"/>
          </a:xfrm>
        </p:grpSpPr>
        <p:sp>
          <p:nvSpPr>
            <p:cNvPr id="86" name="TextBox 85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>
            <a:off x="5990390" y="2571243"/>
            <a:ext cx="1473725" cy="835087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90" name="直接连接符 89"/>
          <p:cNvCxnSpPr/>
          <p:nvPr/>
        </p:nvCxnSpPr>
        <p:spPr>
          <a:xfrm flipH="1" flipV="1">
            <a:off x="6727253" y="4040242"/>
            <a:ext cx="1172325" cy="56188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91" name="直接连接符 90"/>
          <p:cNvCxnSpPr/>
          <p:nvPr/>
        </p:nvCxnSpPr>
        <p:spPr>
          <a:xfrm flipH="1">
            <a:off x="4691868" y="4040246"/>
            <a:ext cx="829656" cy="105197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92" name="直接连接符 91"/>
          <p:cNvCxnSpPr>
            <a:endCxn id="123" idx="6"/>
          </p:cNvCxnSpPr>
          <p:nvPr/>
        </p:nvCxnSpPr>
        <p:spPr>
          <a:xfrm flipH="1">
            <a:off x="4288365" y="3736880"/>
            <a:ext cx="910079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93" name="组合 92"/>
          <p:cNvGrpSpPr>
            <a:grpSpLocks noChangeAspect="1"/>
          </p:cNvGrpSpPr>
          <p:nvPr/>
        </p:nvGrpSpPr>
        <p:grpSpPr>
          <a:xfrm>
            <a:off x="8575624" y="1661050"/>
            <a:ext cx="488729" cy="504000"/>
            <a:chOff x="9405938" y="2763838"/>
            <a:chExt cx="1219201" cy="1257301"/>
          </a:xfrm>
          <a:solidFill>
            <a:sysClr val="window" lastClr="FFFFFF">
              <a:lumMod val="75000"/>
            </a:sysClr>
          </a:solidFill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Rectangle 7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Rectangle 9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Rectangle 11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2" name="Rectangle 13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24"/>
          <p:cNvGrpSpPr/>
          <p:nvPr/>
        </p:nvGrpSpPr>
        <p:grpSpPr bwMode="auto">
          <a:xfrm>
            <a:off x="7248974" y="1680120"/>
            <a:ext cx="1301209" cy="1302265"/>
            <a:chOff x="2848131" y="1860029"/>
            <a:chExt cx="3807502" cy="3807502"/>
          </a:xfrm>
        </p:grpSpPr>
        <p:sp>
          <p:nvSpPr>
            <p:cNvPr id="105" name="椭圆 10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文本框 29"/>
          <p:cNvSpPr txBox="1">
            <a:spLocks noChangeArrowheads="1"/>
          </p:cNvSpPr>
          <p:nvPr/>
        </p:nvSpPr>
        <p:spPr bwMode="auto">
          <a:xfrm>
            <a:off x="7430538" y="1890282"/>
            <a:ext cx="93807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5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8684303" y="2205658"/>
            <a:ext cx="1686034" cy="987618"/>
            <a:chOff x="8641357" y="2133650"/>
            <a:chExt cx="1686034" cy="987618"/>
          </a:xfrm>
        </p:grpSpPr>
        <p:sp>
          <p:nvSpPr>
            <p:cNvPr id="109" name="TextBox 108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2" name="组合 24"/>
          <p:cNvGrpSpPr/>
          <p:nvPr/>
        </p:nvGrpSpPr>
        <p:grpSpPr bwMode="auto">
          <a:xfrm>
            <a:off x="7464115" y="3992030"/>
            <a:ext cx="1686167" cy="1687535"/>
            <a:chOff x="2848131" y="1860029"/>
            <a:chExt cx="3807502" cy="3807502"/>
          </a:xfrm>
        </p:grpSpPr>
        <p:sp>
          <p:nvSpPr>
            <p:cNvPr id="113" name="椭圆 11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5" name="文本框 29"/>
          <p:cNvSpPr txBox="1">
            <a:spLocks noChangeArrowheads="1"/>
          </p:cNvSpPr>
          <p:nvPr/>
        </p:nvSpPr>
        <p:spPr bwMode="auto">
          <a:xfrm>
            <a:off x="7838158" y="4423236"/>
            <a:ext cx="93807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kumimoji="0" lang="zh-CN" altLang="en-US" sz="5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组合 24"/>
          <p:cNvGrpSpPr/>
          <p:nvPr/>
        </p:nvGrpSpPr>
        <p:grpSpPr bwMode="auto">
          <a:xfrm>
            <a:off x="3793335" y="4654897"/>
            <a:ext cx="1366081" cy="1367189"/>
            <a:chOff x="2848131" y="1860029"/>
            <a:chExt cx="3807502" cy="3807502"/>
          </a:xfrm>
        </p:grpSpPr>
        <p:sp>
          <p:nvSpPr>
            <p:cNvPr id="117" name="椭圆 11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9" name="文本框 29"/>
          <p:cNvSpPr txBox="1">
            <a:spLocks noChangeArrowheads="1"/>
          </p:cNvSpPr>
          <p:nvPr/>
        </p:nvSpPr>
        <p:spPr bwMode="auto">
          <a:xfrm>
            <a:off x="3980032" y="4957862"/>
            <a:ext cx="93807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5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Freeform 13"/>
          <p:cNvSpPr>
            <a:spLocks noChangeAspect="1" noEditPoints="1"/>
          </p:cNvSpPr>
          <p:nvPr/>
        </p:nvSpPr>
        <p:spPr bwMode="auto">
          <a:xfrm>
            <a:off x="1058078" y="5163532"/>
            <a:ext cx="558310" cy="504000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1" name="组合 24"/>
          <p:cNvGrpSpPr/>
          <p:nvPr/>
        </p:nvGrpSpPr>
        <p:grpSpPr bwMode="auto">
          <a:xfrm>
            <a:off x="2720013" y="2925014"/>
            <a:ext cx="1606127" cy="1607430"/>
            <a:chOff x="2848131" y="1860029"/>
            <a:chExt cx="3807502" cy="3807502"/>
          </a:xfrm>
        </p:grpSpPr>
        <p:sp>
          <p:nvSpPr>
            <p:cNvPr id="122" name="椭圆 12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" name="文本框 29"/>
          <p:cNvSpPr txBox="1">
            <a:spLocks noChangeArrowheads="1"/>
          </p:cNvSpPr>
          <p:nvPr/>
        </p:nvSpPr>
        <p:spPr bwMode="auto">
          <a:xfrm>
            <a:off x="3054037" y="3299805"/>
            <a:ext cx="93807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5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983391" y="3243069"/>
            <a:ext cx="1686034" cy="987618"/>
            <a:chOff x="8641357" y="2133650"/>
            <a:chExt cx="1686034" cy="987618"/>
          </a:xfrm>
        </p:grpSpPr>
        <p:sp>
          <p:nvSpPr>
            <p:cNvPr id="126" name="TextBox 125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29" name="直接连接符 128"/>
          <p:cNvCxnSpPr/>
          <p:nvPr/>
        </p:nvCxnSpPr>
        <p:spPr>
          <a:xfrm flipH="1" flipV="1">
            <a:off x="4449071" y="2321172"/>
            <a:ext cx="749373" cy="750377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130" name="组合 129"/>
          <p:cNvGrpSpPr/>
          <p:nvPr/>
        </p:nvGrpSpPr>
        <p:grpSpPr>
          <a:xfrm>
            <a:off x="4691872" y="2259241"/>
            <a:ext cx="2518237" cy="2520280"/>
            <a:chOff x="4355318" y="2259241"/>
            <a:chExt cx="2518237" cy="2520280"/>
          </a:xfrm>
        </p:grpSpPr>
        <p:grpSp>
          <p:nvGrpSpPr>
            <p:cNvPr id="131" name="组合 24"/>
            <p:cNvGrpSpPr/>
            <p:nvPr/>
          </p:nvGrpSpPr>
          <p:grpSpPr bwMode="auto">
            <a:xfrm>
              <a:off x="4355318" y="2259241"/>
              <a:ext cx="2518237" cy="2520280"/>
              <a:chOff x="2848131" y="1860029"/>
              <a:chExt cx="3807502" cy="3807502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937682" y="1968815"/>
                <a:ext cx="3628400" cy="362854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2" name="椭圆 131"/>
            <p:cNvSpPr/>
            <p:nvPr/>
          </p:nvSpPr>
          <p:spPr>
            <a:xfrm>
              <a:off x="4568995" y="2486719"/>
              <a:ext cx="2090882" cy="2090882"/>
            </a:xfrm>
            <a:prstGeom prst="ellipse">
              <a:avLst/>
            </a:prstGeom>
            <a:solidFill>
              <a:srgbClr val="0066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5267867" y="2949549"/>
            <a:ext cx="140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之处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24"/>
          <p:cNvGrpSpPr/>
          <p:nvPr/>
        </p:nvGrpSpPr>
        <p:grpSpPr bwMode="auto">
          <a:xfrm>
            <a:off x="3393048" y="1125538"/>
            <a:ext cx="1624423" cy="1625740"/>
            <a:chOff x="2848131" y="1860029"/>
            <a:chExt cx="3807502" cy="3807502"/>
          </a:xfrm>
        </p:grpSpPr>
        <p:sp>
          <p:nvSpPr>
            <p:cNvPr id="137" name="椭圆 13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9" name="文本框 29"/>
          <p:cNvSpPr txBox="1">
            <a:spLocks noChangeArrowheads="1"/>
          </p:cNvSpPr>
          <p:nvPr/>
        </p:nvSpPr>
        <p:spPr bwMode="auto">
          <a:xfrm>
            <a:off x="3741910" y="1485579"/>
            <a:ext cx="93807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5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07" grpId="0"/>
      <p:bldP spid="115" grpId="0"/>
      <p:bldP spid="119" grpId="0"/>
      <p:bldP spid="120" grpId="0" animBg="1"/>
      <p:bldP spid="124" grpId="0"/>
      <p:bldP spid="135" grpId="0"/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96987" y="189439"/>
            <a:ext cx="7632848" cy="646331"/>
            <a:chOff x="360437" y="189434"/>
            <a:chExt cx="7632848" cy="646332"/>
          </a:xfrm>
        </p:grpSpPr>
        <p:sp>
          <p:nvSpPr>
            <p:cNvPr id="36" name="Freeform 514"/>
            <p:cNvSpPr>
              <a:spLocks noEditPoints="1"/>
            </p:cNvSpPr>
            <p:nvPr/>
          </p:nvSpPr>
          <p:spPr bwMode="auto">
            <a:xfrm>
              <a:off x="5274622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04963" y="333450"/>
              <a:ext cx="228832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Opinions and solutions to shortage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37" y="189434"/>
              <a:ext cx="50405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解决不足的意见和方案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243815" y="1824972"/>
            <a:ext cx="2105269" cy="2688083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717824" y="2853730"/>
            <a:ext cx="2108282" cy="2691930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199228" y="1824969"/>
            <a:ext cx="2157269" cy="2754478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29038" y="1515528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320055" y="5132506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840334" y="1515528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728504" y="2853730"/>
            <a:ext cx="2121612" cy="2708950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60615" y="5149526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Segoe Print" panose="02000600000000000000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675250" y="2514183"/>
            <a:ext cx="1686034" cy="987618"/>
            <a:chOff x="8641357" y="2133650"/>
            <a:chExt cx="1686034" cy="987618"/>
          </a:xfrm>
        </p:grpSpPr>
        <p:sp>
          <p:nvSpPr>
            <p:cNvPr id="49" name="TextBox 48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52" name="文本框 29"/>
          <p:cNvSpPr txBox="1">
            <a:spLocks noChangeArrowheads="1"/>
          </p:cNvSpPr>
          <p:nvPr/>
        </p:nvSpPr>
        <p:spPr bwMode="auto">
          <a:xfrm>
            <a:off x="1262416" y="1500092"/>
            <a:ext cx="5453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29"/>
          <p:cNvSpPr txBox="1">
            <a:spLocks noChangeArrowheads="1"/>
          </p:cNvSpPr>
          <p:nvPr/>
        </p:nvSpPr>
        <p:spPr bwMode="auto">
          <a:xfrm>
            <a:off x="3470508" y="5117429"/>
            <a:ext cx="506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9"/>
          <p:cNvSpPr txBox="1">
            <a:spLocks noChangeArrowheads="1"/>
          </p:cNvSpPr>
          <p:nvPr/>
        </p:nvSpPr>
        <p:spPr bwMode="auto">
          <a:xfrm>
            <a:off x="5974102" y="1511129"/>
            <a:ext cx="5277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29"/>
          <p:cNvSpPr txBox="1">
            <a:spLocks noChangeArrowheads="1"/>
          </p:cNvSpPr>
          <p:nvPr/>
        </p:nvSpPr>
        <p:spPr bwMode="auto">
          <a:xfrm>
            <a:off x="8473445" y="5147575"/>
            <a:ext cx="575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980326" y="3392894"/>
            <a:ext cx="1686034" cy="987618"/>
            <a:chOff x="8641357" y="2133650"/>
            <a:chExt cx="1686034" cy="987618"/>
          </a:xfrm>
        </p:grpSpPr>
        <p:sp>
          <p:nvSpPr>
            <p:cNvPr id="57" name="TextBox 56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573346" y="2493689"/>
            <a:ext cx="1686034" cy="987618"/>
            <a:chOff x="8641357" y="2133650"/>
            <a:chExt cx="1686034" cy="987618"/>
          </a:xfrm>
        </p:grpSpPr>
        <p:sp>
          <p:nvSpPr>
            <p:cNvPr id="61" name="TextBox 60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045520" y="3495049"/>
            <a:ext cx="1686034" cy="987618"/>
            <a:chOff x="8641357" y="2133650"/>
            <a:chExt cx="1686034" cy="987618"/>
          </a:xfrm>
        </p:grpSpPr>
        <p:sp>
          <p:nvSpPr>
            <p:cNvPr id="65" name="TextBox 64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明年工作计划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Segoe Print" panose="02000600000000000000" charset="0"/>
                <a:ea typeface="宋体" panose="02010600030101010101" pitchFamily="2" charset="-122"/>
              </a:rPr>
              <a:t>PART 05</a:t>
            </a:r>
            <a:endParaRPr lang="zh-CN" altLang="en-US" sz="4000" dirty="0">
              <a:solidFill>
                <a:srgbClr val="0070C0"/>
              </a:solidFill>
              <a:latin typeface="Segoe Print" panose="0200060000000000000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36554" y="477469"/>
            <a:ext cx="11522075" cy="5976665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287776" y="3392481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2" name="直接连接符 51"/>
          <p:cNvCxnSpPr/>
          <p:nvPr/>
        </p:nvCxnSpPr>
        <p:spPr>
          <a:xfrm>
            <a:off x="8454180" y="3392481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3" name="直接连接符 52"/>
          <p:cNvCxnSpPr/>
          <p:nvPr/>
        </p:nvCxnSpPr>
        <p:spPr>
          <a:xfrm flipV="1">
            <a:off x="3908760" y="2397876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4" name="直接连接符 53"/>
          <p:cNvCxnSpPr/>
          <p:nvPr/>
        </p:nvCxnSpPr>
        <p:spPr>
          <a:xfrm flipV="1">
            <a:off x="6950808" y="2397876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55" name="组合 54"/>
          <p:cNvGrpSpPr/>
          <p:nvPr/>
        </p:nvGrpSpPr>
        <p:grpSpPr>
          <a:xfrm>
            <a:off x="-507309" y="3392482"/>
            <a:ext cx="12653568" cy="7"/>
            <a:chOff x="-843859" y="3392481"/>
            <a:chExt cx="12653568" cy="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-843859" y="3392488"/>
              <a:ext cx="4416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7" name="直接连接符 56"/>
            <p:cNvCxnSpPr/>
            <p:nvPr/>
          </p:nvCxnSpPr>
          <p:spPr>
            <a:xfrm>
              <a:off x="9586299" y="3392488"/>
              <a:ext cx="22234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8" name="直接连接符 57"/>
            <p:cNvCxnSpPr/>
            <p:nvPr/>
          </p:nvCxnSpPr>
          <p:spPr>
            <a:xfrm>
              <a:off x="7973251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136045" y="3392488"/>
              <a:ext cx="1967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99553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1" name="直接连接符 60"/>
            <p:cNvCxnSpPr/>
            <p:nvPr/>
          </p:nvCxnSpPr>
          <p:spPr>
            <a:xfrm>
              <a:off x="3572210" y="3392481"/>
              <a:ext cx="1379016" cy="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6800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sp>
        <p:nvSpPr>
          <p:cNvPr id="63" name="椭圆 62"/>
          <p:cNvSpPr/>
          <p:nvPr/>
        </p:nvSpPr>
        <p:spPr>
          <a:xfrm>
            <a:off x="985015" y="2524808"/>
            <a:ext cx="1963322" cy="1963322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07712" y="1905151"/>
            <a:ext cx="802098" cy="802096"/>
            <a:chOff x="7414667" y="3750265"/>
            <a:chExt cx="871129" cy="871129"/>
          </a:xfrm>
        </p:grpSpPr>
        <p:sp>
          <p:nvSpPr>
            <p:cNvPr id="65" name="椭圆 64"/>
            <p:cNvSpPr/>
            <p:nvPr/>
          </p:nvSpPr>
          <p:spPr>
            <a:xfrm>
              <a:off x="7414667" y="3750265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文本框 20"/>
            <p:cNvSpPr txBox="1"/>
            <p:nvPr/>
          </p:nvSpPr>
          <p:spPr>
            <a:xfrm>
              <a:off x="7468849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01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49756" y="1905151"/>
            <a:ext cx="802098" cy="802096"/>
            <a:chOff x="7414667" y="3750264"/>
            <a:chExt cx="871129" cy="871129"/>
          </a:xfrm>
        </p:grpSpPr>
        <p:sp>
          <p:nvSpPr>
            <p:cNvPr id="68" name="椭圆 67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文本框 23"/>
            <p:cNvSpPr txBox="1"/>
            <p:nvPr/>
          </p:nvSpPr>
          <p:spPr>
            <a:xfrm>
              <a:off x="7451426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038617" y="4087083"/>
            <a:ext cx="802098" cy="802096"/>
            <a:chOff x="7414667" y="3750264"/>
            <a:chExt cx="871129" cy="871129"/>
          </a:xfrm>
        </p:grpSpPr>
        <p:sp>
          <p:nvSpPr>
            <p:cNvPr id="71" name="椭圆 70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文本框 29"/>
            <p:cNvSpPr txBox="1"/>
            <p:nvPr/>
          </p:nvSpPr>
          <p:spPr>
            <a:xfrm>
              <a:off x="7451426" y="381846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886728" y="4087082"/>
            <a:ext cx="802098" cy="802096"/>
            <a:chOff x="7414667" y="3750264"/>
            <a:chExt cx="871129" cy="871129"/>
          </a:xfrm>
        </p:grpSpPr>
        <p:sp>
          <p:nvSpPr>
            <p:cNvPr id="74" name="椭圆 73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文本框 32"/>
            <p:cNvSpPr txBox="1"/>
            <p:nvPr/>
          </p:nvSpPr>
          <p:spPr>
            <a:xfrm>
              <a:off x="7451426" y="3820353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6" name="直接连接符 75"/>
          <p:cNvCxnSpPr/>
          <p:nvPr/>
        </p:nvCxnSpPr>
        <p:spPr>
          <a:xfrm flipH="1" flipV="1">
            <a:off x="9897369" y="2203493"/>
            <a:ext cx="16642" cy="114419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77" name="组合 76"/>
          <p:cNvGrpSpPr/>
          <p:nvPr/>
        </p:nvGrpSpPr>
        <p:grpSpPr>
          <a:xfrm>
            <a:off x="9473247" y="1907622"/>
            <a:ext cx="802098" cy="802095"/>
            <a:chOff x="9136697" y="1907619"/>
            <a:chExt cx="802098" cy="802095"/>
          </a:xfrm>
        </p:grpSpPr>
        <p:sp>
          <p:nvSpPr>
            <p:cNvPr id="78" name="椭圆 77"/>
            <p:cNvSpPr/>
            <p:nvPr/>
          </p:nvSpPr>
          <p:spPr>
            <a:xfrm>
              <a:off x="9136697" y="1907619"/>
              <a:ext cx="802098" cy="8020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文本框 29"/>
            <p:cNvSpPr txBox="1"/>
            <p:nvPr/>
          </p:nvSpPr>
          <p:spPr>
            <a:xfrm>
              <a:off x="9174285" y="1991375"/>
              <a:ext cx="730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3071" y="2956858"/>
            <a:ext cx="1787217" cy="1161421"/>
            <a:chOff x="736517" y="2781721"/>
            <a:chExt cx="1787217" cy="1161421"/>
          </a:xfrm>
        </p:grpSpPr>
        <p:sp>
          <p:nvSpPr>
            <p:cNvPr id="81" name="文本框 5"/>
            <p:cNvSpPr txBox="1"/>
            <p:nvPr/>
          </p:nvSpPr>
          <p:spPr>
            <a:xfrm>
              <a:off x="736517" y="2781721"/>
              <a:ext cx="17872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5400" dirty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目录</a:t>
              </a:r>
              <a:endParaRPr lang="zh-CN" altLang="en-US" sz="54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6501" y="3573810"/>
              <a:ext cx="13813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1230">
                <a:defRPr/>
              </a:pPr>
              <a:r>
                <a:rPr lang="en-US" altLang="zh-CN" sz="1800" dirty="0">
                  <a:solidFill>
                    <a:srgbClr val="0066CC"/>
                  </a:solidFill>
                  <a:latin typeface="Calibri" panose="020F0502020204030204"/>
                  <a:ea typeface="宋体" panose="02010600030101010101" pitchFamily="2" charset="-122"/>
                </a:rPr>
                <a:t>CONTENTS</a:t>
              </a:r>
              <a:endParaRPr lang="zh-CN" altLang="en-US" sz="1800" dirty="0">
                <a:solidFill>
                  <a:srgbClr val="0066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9199" y="837509"/>
            <a:ext cx="2424885" cy="677689"/>
            <a:chOff x="2232645" y="1023913"/>
            <a:chExt cx="2424885" cy="677689"/>
          </a:xfrm>
        </p:grpSpPr>
        <p:sp>
          <p:nvSpPr>
            <p:cNvPr id="84" name="文本框 33"/>
            <p:cNvSpPr txBox="1"/>
            <p:nvPr/>
          </p:nvSpPr>
          <p:spPr>
            <a:xfrm>
              <a:off x="2232645" y="1023913"/>
              <a:ext cx="2424885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年度工作概述</a:t>
              </a:r>
              <a:endParaRPr lang="zh-CN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20677" y="1447686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endParaRPr lang="zh-CN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937351" y="5013970"/>
            <a:ext cx="2696969" cy="656936"/>
            <a:chOff x="3600797" y="5013970"/>
            <a:chExt cx="2696969" cy="656936"/>
          </a:xfrm>
        </p:grpSpPr>
        <p:sp>
          <p:nvSpPr>
            <p:cNvPr id="87" name="文本框 34"/>
            <p:cNvSpPr txBox="1"/>
            <p:nvPr/>
          </p:nvSpPr>
          <p:spPr>
            <a:xfrm>
              <a:off x="3600797" y="5013970"/>
              <a:ext cx="2696969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工作完成情况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5568" y="5416990"/>
              <a:ext cx="24302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449515" y="837506"/>
            <a:ext cx="3144592" cy="657498"/>
            <a:chOff x="5112965" y="837506"/>
            <a:chExt cx="3144592" cy="657498"/>
          </a:xfrm>
        </p:grpSpPr>
        <p:sp>
          <p:nvSpPr>
            <p:cNvPr id="90" name="文本框 33"/>
            <p:cNvSpPr txBox="1"/>
            <p:nvPr/>
          </p:nvSpPr>
          <p:spPr>
            <a:xfrm>
              <a:off x="5112965" y="837506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项目成果展示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33"/>
            <p:cNvSpPr txBox="1"/>
            <p:nvPr/>
          </p:nvSpPr>
          <p:spPr>
            <a:xfrm>
              <a:off x="5575010" y="1241088"/>
              <a:ext cx="23881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024106" y="5013971"/>
            <a:ext cx="2875957" cy="663174"/>
            <a:chOff x="6687552" y="5013970"/>
            <a:chExt cx="2875957" cy="663175"/>
          </a:xfrm>
        </p:grpSpPr>
        <p:sp>
          <p:nvSpPr>
            <p:cNvPr id="93" name="文本框 33"/>
            <p:cNvSpPr txBox="1"/>
            <p:nvPr/>
          </p:nvSpPr>
          <p:spPr>
            <a:xfrm>
              <a:off x="6687552" y="5013970"/>
              <a:ext cx="2875957" cy="43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工作中的不足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33"/>
            <p:cNvSpPr txBox="1"/>
            <p:nvPr/>
          </p:nvSpPr>
          <p:spPr>
            <a:xfrm>
              <a:off x="6971221" y="5423229"/>
              <a:ext cx="242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329835" y="837510"/>
            <a:ext cx="3144592" cy="656981"/>
            <a:chOff x="7993285" y="1053530"/>
            <a:chExt cx="3144592" cy="656981"/>
          </a:xfrm>
        </p:grpSpPr>
        <p:sp>
          <p:nvSpPr>
            <p:cNvPr id="96" name="文本框 33"/>
            <p:cNvSpPr txBox="1"/>
            <p:nvPr/>
          </p:nvSpPr>
          <p:spPr>
            <a:xfrm>
              <a:off x="7993285" y="1053530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明年</a:t>
              </a:r>
              <a:r>
                <a:rPr kumimoji="0" lang="zh-CN" altLang="zh-CN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工作计划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33"/>
            <p:cNvSpPr txBox="1"/>
            <p:nvPr/>
          </p:nvSpPr>
          <p:spPr>
            <a:xfrm>
              <a:off x="8521101" y="1456595"/>
              <a:ext cx="2136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96988" y="189439"/>
            <a:ext cx="7399182" cy="646331"/>
            <a:chOff x="360438" y="189434"/>
            <a:chExt cx="7399182" cy="646332"/>
          </a:xfrm>
        </p:grpSpPr>
        <p:sp>
          <p:nvSpPr>
            <p:cNvPr id="21" name="Freeform 514"/>
            <p:cNvSpPr>
              <a:spLocks noEditPoints="1"/>
            </p:cNvSpPr>
            <p:nvPr/>
          </p:nvSpPr>
          <p:spPr bwMode="auto">
            <a:xfrm>
              <a:off x="5040957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1298" y="405458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 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plan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438" y="189434"/>
              <a:ext cx="4752528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r>
                <a:rPr kumimoji="0" lang="zh-CN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kumimoji="0" lang="zh-CN" altLang="zh-CN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工</a:t>
              </a: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作计划</a:t>
              </a: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概</a:t>
              </a: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述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5" name="Picture 2" descr="E:\企业文化\企业文化图片\8765676 (2).jp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8408" y="1616343"/>
            <a:ext cx="6043602" cy="4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8257830" y="1817182"/>
            <a:ext cx="2620431" cy="1109350"/>
            <a:chOff x="8641357" y="2133650"/>
            <a:chExt cx="2620431" cy="1109350"/>
          </a:xfrm>
        </p:grpSpPr>
        <p:sp>
          <p:nvSpPr>
            <p:cNvPr id="27" name="TextBox 26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57830" y="3041318"/>
            <a:ext cx="2620431" cy="1109350"/>
            <a:chOff x="8641357" y="2133650"/>
            <a:chExt cx="2620431" cy="1109350"/>
          </a:xfrm>
        </p:grpSpPr>
        <p:sp>
          <p:nvSpPr>
            <p:cNvPr id="31" name="TextBox 30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257830" y="4293890"/>
            <a:ext cx="2620431" cy="1109350"/>
            <a:chOff x="8641357" y="2133650"/>
            <a:chExt cx="2620431" cy="1109350"/>
          </a:xfrm>
        </p:grpSpPr>
        <p:sp>
          <p:nvSpPr>
            <p:cNvPr id="35" name="TextBox 34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96988" y="189439"/>
            <a:ext cx="6247054" cy="646331"/>
            <a:chOff x="360438" y="189434"/>
            <a:chExt cx="6247054" cy="646332"/>
          </a:xfrm>
        </p:grpSpPr>
        <p:sp>
          <p:nvSpPr>
            <p:cNvPr id="91" name="Freeform 514"/>
            <p:cNvSpPr>
              <a:spLocks noEditPoints="1"/>
            </p:cNvSpPr>
            <p:nvPr/>
          </p:nvSpPr>
          <p:spPr bwMode="auto">
            <a:xfrm>
              <a:off x="3888829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19170" y="405458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annual sales target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0438" y="189434"/>
              <a:ext cx="3707557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年度销售目标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3361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963281" y="4435805"/>
            <a:ext cx="1686034" cy="987618"/>
            <a:chOff x="8641357" y="2133650"/>
            <a:chExt cx="1686034" cy="987618"/>
          </a:xfrm>
        </p:grpSpPr>
        <p:sp>
          <p:nvSpPr>
            <p:cNvPr id="96" name="TextBox 95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042569" y="1949838"/>
            <a:ext cx="1686034" cy="987618"/>
            <a:chOff x="8641357" y="2133650"/>
            <a:chExt cx="1686034" cy="987618"/>
          </a:xfrm>
        </p:grpSpPr>
        <p:sp>
          <p:nvSpPr>
            <p:cNvPr id="100" name="TextBox 99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271430" y="1895980"/>
            <a:ext cx="1686034" cy="987618"/>
            <a:chOff x="8641357" y="2133650"/>
            <a:chExt cx="1686034" cy="987618"/>
          </a:xfrm>
        </p:grpSpPr>
        <p:sp>
          <p:nvSpPr>
            <p:cNvPr id="104" name="TextBox 103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107" name="直接连接符 106"/>
          <p:cNvCxnSpPr/>
          <p:nvPr/>
        </p:nvCxnSpPr>
        <p:spPr>
          <a:xfrm flipH="1" flipV="1">
            <a:off x="3384587" y="3671245"/>
            <a:ext cx="1019960" cy="28635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108" name="直接连接符 107"/>
          <p:cNvCxnSpPr/>
          <p:nvPr/>
        </p:nvCxnSpPr>
        <p:spPr>
          <a:xfrm flipH="1">
            <a:off x="5449077" y="3528967"/>
            <a:ext cx="900848" cy="28545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109" name="直接连接符 108"/>
          <p:cNvCxnSpPr/>
          <p:nvPr/>
        </p:nvCxnSpPr>
        <p:spPr>
          <a:xfrm flipH="1" flipV="1">
            <a:off x="7701449" y="3528970"/>
            <a:ext cx="642806" cy="260867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sp>
        <p:nvSpPr>
          <p:cNvPr id="110" name="六边形 109"/>
          <p:cNvSpPr/>
          <p:nvPr/>
        </p:nvSpPr>
        <p:spPr>
          <a:xfrm>
            <a:off x="1777111" y="2443648"/>
            <a:ext cx="1914557" cy="1650480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1944428" y="2822768"/>
            <a:ext cx="1719686" cy="934673"/>
            <a:chOff x="1607877" y="2822764"/>
            <a:chExt cx="1719686" cy="934673"/>
          </a:xfrm>
        </p:grpSpPr>
        <p:sp>
          <p:nvSpPr>
            <p:cNvPr id="112" name="文本框 33"/>
            <p:cNvSpPr txBox="1"/>
            <p:nvPr/>
          </p:nvSpPr>
          <p:spPr>
            <a:xfrm>
              <a:off x="1607877" y="2822764"/>
              <a:ext cx="17196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33"/>
            <p:cNvSpPr txBox="1"/>
            <p:nvPr/>
          </p:nvSpPr>
          <p:spPr>
            <a:xfrm>
              <a:off x="1895909" y="3264994"/>
              <a:ext cx="1152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1-3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4" name="六边形 113"/>
          <p:cNvSpPr/>
          <p:nvPr/>
        </p:nvSpPr>
        <p:spPr>
          <a:xfrm>
            <a:off x="3834402" y="3268888"/>
            <a:ext cx="1914557" cy="1650480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008918" y="3671249"/>
            <a:ext cx="1719686" cy="934673"/>
            <a:chOff x="3672367" y="3671245"/>
            <a:chExt cx="1719686" cy="934673"/>
          </a:xfrm>
        </p:grpSpPr>
        <p:sp>
          <p:nvSpPr>
            <p:cNvPr id="116" name="文本框 33"/>
            <p:cNvSpPr txBox="1"/>
            <p:nvPr/>
          </p:nvSpPr>
          <p:spPr>
            <a:xfrm>
              <a:off x="3672367" y="3671245"/>
              <a:ext cx="17196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33"/>
            <p:cNvSpPr txBox="1"/>
            <p:nvPr/>
          </p:nvSpPr>
          <p:spPr>
            <a:xfrm>
              <a:off x="3960399" y="4113475"/>
              <a:ext cx="1152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4-6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" name="六边形 117"/>
          <p:cNvSpPr/>
          <p:nvPr/>
        </p:nvSpPr>
        <p:spPr>
          <a:xfrm>
            <a:off x="5919591" y="2443648"/>
            <a:ext cx="1914557" cy="1650480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6094670" y="2840520"/>
            <a:ext cx="1719686" cy="934673"/>
            <a:chOff x="5758119" y="2840516"/>
            <a:chExt cx="1719686" cy="934673"/>
          </a:xfrm>
        </p:grpSpPr>
        <p:sp>
          <p:nvSpPr>
            <p:cNvPr id="120" name="文本框 33"/>
            <p:cNvSpPr txBox="1"/>
            <p:nvPr/>
          </p:nvSpPr>
          <p:spPr>
            <a:xfrm>
              <a:off x="5758119" y="2840516"/>
              <a:ext cx="17196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33"/>
            <p:cNvSpPr txBox="1"/>
            <p:nvPr/>
          </p:nvSpPr>
          <p:spPr>
            <a:xfrm>
              <a:off x="6046151" y="3282746"/>
              <a:ext cx="1152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7-9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231438" y="4530407"/>
            <a:ext cx="1686034" cy="987618"/>
            <a:chOff x="8641357" y="2133650"/>
            <a:chExt cx="1686034" cy="987618"/>
          </a:xfrm>
        </p:grpSpPr>
        <p:sp>
          <p:nvSpPr>
            <p:cNvPr id="123" name="TextBox 122"/>
            <p:cNvSpPr txBox="1"/>
            <p:nvPr/>
          </p:nvSpPr>
          <p:spPr>
            <a:xfrm>
              <a:off x="8697503" y="2515974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126" name="六边形 125"/>
          <p:cNvSpPr/>
          <p:nvPr/>
        </p:nvSpPr>
        <p:spPr>
          <a:xfrm>
            <a:off x="7999458" y="3268888"/>
            <a:ext cx="1914557" cy="1650480"/>
          </a:xfrm>
          <a:prstGeom prst="hexagon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8194326" y="3711377"/>
            <a:ext cx="1719686" cy="934673"/>
            <a:chOff x="7857775" y="3711373"/>
            <a:chExt cx="1719686" cy="934673"/>
          </a:xfrm>
        </p:grpSpPr>
        <p:sp>
          <p:nvSpPr>
            <p:cNvPr id="128" name="文本框 33"/>
            <p:cNvSpPr txBox="1"/>
            <p:nvPr/>
          </p:nvSpPr>
          <p:spPr>
            <a:xfrm>
              <a:off x="7857775" y="3711373"/>
              <a:ext cx="17196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33"/>
            <p:cNvSpPr txBox="1"/>
            <p:nvPr/>
          </p:nvSpPr>
          <p:spPr>
            <a:xfrm>
              <a:off x="7922007" y="4153603"/>
              <a:ext cx="1576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10-12</a:t>
              </a:r>
              <a:r>
                <a:rPr kumimoji="0" lang="zh-CN" altLang="en-US" sz="2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4" grpId="0" animBg="1"/>
      <p:bldP spid="118" grpId="0" animBg="1"/>
      <p:bldP spid="1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696992" y="189439"/>
            <a:ext cx="5904655" cy="646331"/>
            <a:chOff x="360438" y="189434"/>
            <a:chExt cx="5904655" cy="646331"/>
          </a:xfrm>
        </p:grpSpPr>
        <p:sp>
          <p:nvSpPr>
            <p:cNvPr id="55" name="Freeform 514"/>
            <p:cNvSpPr>
              <a:spLocks noEditPoints="1"/>
            </p:cNvSpPr>
            <p:nvPr/>
          </p:nvSpPr>
          <p:spPr bwMode="auto">
            <a:xfrm>
              <a:off x="3888829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19170" y="367358"/>
              <a:ext cx="1945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target implementation steps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0438" y="189434"/>
              <a:ext cx="3707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目标实现目标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61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3384587" y="3651043"/>
            <a:ext cx="101996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60" name="直接连接符 59"/>
          <p:cNvCxnSpPr/>
          <p:nvPr/>
        </p:nvCxnSpPr>
        <p:spPr>
          <a:xfrm flipH="1">
            <a:off x="5221644" y="1975023"/>
            <a:ext cx="2412030" cy="1742807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61" name="直接连接符 60"/>
          <p:cNvCxnSpPr/>
          <p:nvPr/>
        </p:nvCxnSpPr>
        <p:spPr>
          <a:xfrm flipH="1">
            <a:off x="5221644" y="3151657"/>
            <a:ext cx="2604136" cy="52335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62" name="直接连接符 61"/>
          <p:cNvCxnSpPr/>
          <p:nvPr/>
        </p:nvCxnSpPr>
        <p:spPr>
          <a:xfrm flipH="1" flipV="1">
            <a:off x="5221644" y="3675011"/>
            <a:ext cx="2604136" cy="624976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63" name="直接连接符 62"/>
          <p:cNvCxnSpPr/>
          <p:nvPr/>
        </p:nvCxnSpPr>
        <p:spPr>
          <a:xfrm flipH="1" flipV="1">
            <a:off x="5180774" y="3675010"/>
            <a:ext cx="2452903" cy="166505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64" name="组合 24"/>
          <p:cNvGrpSpPr/>
          <p:nvPr/>
        </p:nvGrpSpPr>
        <p:grpSpPr bwMode="auto">
          <a:xfrm>
            <a:off x="7465743" y="1269558"/>
            <a:ext cx="1121993" cy="1122903"/>
            <a:chOff x="2848131" y="1860029"/>
            <a:chExt cx="3807502" cy="3807502"/>
          </a:xfrm>
        </p:grpSpPr>
        <p:sp>
          <p:nvSpPr>
            <p:cNvPr id="65" name="椭圆 6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组合 24"/>
          <p:cNvGrpSpPr/>
          <p:nvPr/>
        </p:nvGrpSpPr>
        <p:grpSpPr bwMode="auto">
          <a:xfrm>
            <a:off x="7465743" y="2493694"/>
            <a:ext cx="1121993" cy="1122903"/>
            <a:chOff x="2848131" y="1860029"/>
            <a:chExt cx="3807502" cy="3807502"/>
          </a:xfrm>
        </p:grpSpPr>
        <p:sp>
          <p:nvSpPr>
            <p:cNvPr id="68" name="椭圆 6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0" name="组合 24"/>
          <p:cNvGrpSpPr/>
          <p:nvPr/>
        </p:nvGrpSpPr>
        <p:grpSpPr bwMode="auto">
          <a:xfrm>
            <a:off x="7465743" y="3717830"/>
            <a:ext cx="1121993" cy="1122903"/>
            <a:chOff x="2848131" y="1860029"/>
            <a:chExt cx="3807502" cy="3807502"/>
          </a:xfrm>
        </p:grpSpPr>
        <p:sp>
          <p:nvSpPr>
            <p:cNvPr id="71" name="椭圆 7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3" name="组合 24"/>
          <p:cNvGrpSpPr/>
          <p:nvPr/>
        </p:nvGrpSpPr>
        <p:grpSpPr bwMode="auto">
          <a:xfrm>
            <a:off x="7465743" y="4941966"/>
            <a:ext cx="1121993" cy="1122903"/>
            <a:chOff x="2848131" y="1860029"/>
            <a:chExt cx="3807502" cy="3807502"/>
          </a:xfrm>
        </p:grpSpPr>
        <p:sp>
          <p:nvSpPr>
            <p:cNvPr id="74" name="椭圆 73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组合 24"/>
          <p:cNvGrpSpPr/>
          <p:nvPr/>
        </p:nvGrpSpPr>
        <p:grpSpPr bwMode="auto">
          <a:xfrm>
            <a:off x="1544365" y="2541884"/>
            <a:ext cx="2121668" cy="2123389"/>
            <a:chOff x="2848131" y="1860029"/>
            <a:chExt cx="3807502" cy="3807502"/>
          </a:xfrm>
        </p:grpSpPr>
        <p:sp>
          <p:nvSpPr>
            <p:cNvPr id="77" name="椭圆 7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9" name="组合 24"/>
          <p:cNvGrpSpPr/>
          <p:nvPr/>
        </p:nvGrpSpPr>
        <p:grpSpPr bwMode="auto">
          <a:xfrm>
            <a:off x="4119935" y="2602552"/>
            <a:ext cx="2121668" cy="2123389"/>
            <a:chOff x="2848131" y="1860029"/>
            <a:chExt cx="3807502" cy="3807502"/>
          </a:xfrm>
        </p:grpSpPr>
        <p:sp>
          <p:nvSpPr>
            <p:cNvPr id="80" name="椭圆 79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文本框 33"/>
          <p:cNvSpPr txBox="1"/>
          <p:nvPr/>
        </p:nvSpPr>
        <p:spPr>
          <a:xfrm>
            <a:off x="1953930" y="3069757"/>
            <a:ext cx="130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33"/>
          <p:cNvSpPr txBox="1"/>
          <p:nvPr/>
        </p:nvSpPr>
        <p:spPr>
          <a:xfrm>
            <a:off x="4570374" y="3069757"/>
            <a:ext cx="130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最终目标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29"/>
          <p:cNvSpPr txBox="1">
            <a:spLocks noChangeArrowheads="1"/>
          </p:cNvSpPr>
          <p:nvPr/>
        </p:nvSpPr>
        <p:spPr bwMode="auto">
          <a:xfrm>
            <a:off x="7633675" y="1497771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29"/>
          <p:cNvSpPr txBox="1">
            <a:spLocks noChangeArrowheads="1"/>
          </p:cNvSpPr>
          <p:nvPr/>
        </p:nvSpPr>
        <p:spPr bwMode="auto">
          <a:xfrm>
            <a:off x="7633675" y="2721908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29"/>
          <p:cNvSpPr txBox="1">
            <a:spLocks noChangeArrowheads="1"/>
          </p:cNvSpPr>
          <p:nvPr/>
        </p:nvSpPr>
        <p:spPr bwMode="auto">
          <a:xfrm>
            <a:off x="7633675" y="3946044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29"/>
          <p:cNvSpPr txBox="1">
            <a:spLocks noChangeArrowheads="1"/>
          </p:cNvSpPr>
          <p:nvPr/>
        </p:nvSpPr>
        <p:spPr bwMode="auto">
          <a:xfrm>
            <a:off x="7633675" y="5170180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05099" y="4912732"/>
            <a:ext cx="162988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65826" y="4912732"/>
            <a:ext cx="162988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876049" y="1404834"/>
            <a:ext cx="1686034" cy="872832"/>
            <a:chOff x="8641357" y="2133650"/>
            <a:chExt cx="1686034" cy="872833"/>
          </a:xfrm>
        </p:grpSpPr>
        <p:sp>
          <p:nvSpPr>
            <p:cNvPr id="91" name="TextBox 90"/>
            <p:cNvSpPr txBox="1"/>
            <p:nvPr/>
          </p:nvSpPr>
          <p:spPr>
            <a:xfrm>
              <a:off x="8697503" y="2401188"/>
              <a:ext cx="1629888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876049" y="2618725"/>
            <a:ext cx="1686034" cy="872832"/>
            <a:chOff x="8641357" y="2133650"/>
            <a:chExt cx="1686034" cy="872833"/>
          </a:xfrm>
        </p:grpSpPr>
        <p:sp>
          <p:nvSpPr>
            <p:cNvPr id="95" name="TextBox 94"/>
            <p:cNvSpPr txBox="1"/>
            <p:nvPr/>
          </p:nvSpPr>
          <p:spPr>
            <a:xfrm>
              <a:off x="8697503" y="2401188"/>
              <a:ext cx="1629888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876049" y="3889346"/>
            <a:ext cx="1686034" cy="872832"/>
            <a:chOff x="8641357" y="2133650"/>
            <a:chExt cx="1686034" cy="872833"/>
          </a:xfrm>
        </p:grpSpPr>
        <p:sp>
          <p:nvSpPr>
            <p:cNvPr id="99" name="TextBox 98"/>
            <p:cNvSpPr txBox="1"/>
            <p:nvPr/>
          </p:nvSpPr>
          <p:spPr>
            <a:xfrm>
              <a:off x="8697503" y="2401188"/>
              <a:ext cx="1629888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876049" y="5072526"/>
            <a:ext cx="1686034" cy="872832"/>
            <a:chOff x="8641357" y="2133650"/>
            <a:chExt cx="1686034" cy="872833"/>
          </a:xfrm>
        </p:grpSpPr>
        <p:sp>
          <p:nvSpPr>
            <p:cNvPr id="103" name="TextBox 102"/>
            <p:cNvSpPr txBox="1"/>
            <p:nvPr/>
          </p:nvSpPr>
          <p:spPr>
            <a:xfrm>
              <a:off x="8697503" y="2401188"/>
              <a:ext cx="1629888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14182" y="2133650"/>
              <a:ext cx="1397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输入小标题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96992" y="189439"/>
            <a:ext cx="5096633" cy="646331"/>
            <a:chOff x="360438" y="189434"/>
            <a:chExt cx="5096633" cy="646332"/>
          </a:xfrm>
        </p:grpSpPr>
        <p:sp>
          <p:nvSpPr>
            <p:cNvPr id="40" name="Freeform 514"/>
            <p:cNvSpPr>
              <a:spLocks noEditPoints="1"/>
            </p:cNvSpPr>
            <p:nvPr/>
          </p:nvSpPr>
          <p:spPr bwMode="auto">
            <a:xfrm>
              <a:off x="2808709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68749" y="405458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Team building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438" y="189434"/>
              <a:ext cx="2736303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团队建设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3361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200054" y="1989634"/>
            <a:ext cx="2158489" cy="2160240"/>
            <a:chOff x="863501" y="1989634"/>
            <a:chExt cx="2158489" cy="2160240"/>
          </a:xfrm>
        </p:grpSpPr>
        <p:grpSp>
          <p:nvGrpSpPr>
            <p:cNvPr id="45" name="组合 24"/>
            <p:cNvGrpSpPr/>
            <p:nvPr/>
          </p:nvGrpSpPr>
          <p:grpSpPr bwMode="auto">
            <a:xfrm>
              <a:off x="863501" y="1989634"/>
              <a:ext cx="2158489" cy="2160240"/>
              <a:chOff x="2848131" y="1860029"/>
              <a:chExt cx="3807502" cy="3807502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937682" y="1968815"/>
                <a:ext cx="3628400" cy="362854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1063352" y="2216612"/>
              <a:ext cx="1728192" cy="1728192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793334" y="1989634"/>
            <a:ext cx="2158489" cy="2160240"/>
            <a:chOff x="3456781" y="1989634"/>
            <a:chExt cx="2158489" cy="2160240"/>
          </a:xfrm>
        </p:grpSpPr>
        <p:grpSp>
          <p:nvGrpSpPr>
            <p:cNvPr id="50" name="组合 24"/>
            <p:cNvGrpSpPr/>
            <p:nvPr/>
          </p:nvGrpSpPr>
          <p:grpSpPr bwMode="auto">
            <a:xfrm>
              <a:off x="3456781" y="1989634"/>
              <a:ext cx="2158489" cy="2160240"/>
              <a:chOff x="2848131" y="1860029"/>
              <a:chExt cx="3807502" cy="380750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937682" y="1968815"/>
                <a:ext cx="3628400" cy="362854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3672805" y="2216612"/>
              <a:ext cx="1728192" cy="1728192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387373" y="1989634"/>
            <a:ext cx="2158489" cy="2160240"/>
            <a:chOff x="6050820" y="1989634"/>
            <a:chExt cx="2158489" cy="2160240"/>
          </a:xfrm>
        </p:grpSpPr>
        <p:grpSp>
          <p:nvGrpSpPr>
            <p:cNvPr id="55" name="组合 24"/>
            <p:cNvGrpSpPr/>
            <p:nvPr/>
          </p:nvGrpSpPr>
          <p:grpSpPr bwMode="auto">
            <a:xfrm>
              <a:off x="6050820" y="1989634"/>
              <a:ext cx="2158489" cy="2160240"/>
              <a:chOff x="2848131" y="1860029"/>
              <a:chExt cx="3807502" cy="380750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37682" y="1968815"/>
                <a:ext cx="3628400" cy="362854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6" name="椭圆 55"/>
            <p:cNvSpPr/>
            <p:nvPr/>
          </p:nvSpPr>
          <p:spPr>
            <a:xfrm>
              <a:off x="6265968" y="2216612"/>
              <a:ext cx="1728192" cy="1728192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979661" y="1989634"/>
            <a:ext cx="2158489" cy="2160240"/>
            <a:chOff x="8643108" y="1989634"/>
            <a:chExt cx="2158489" cy="2160240"/>
          </a:xfrm>
        </p:grpSpPr>
        <p:grpSp>
          <p:nvGrpSpPr>
            <p:cNvPr id="60" name="组合 24"/>
            <p:cNvGrpSpPr/>
            <p:nvPr/>
          </p:nvGrpSpPr>
          <p:grpSpPr bwMode="auto">
            <a:xfrm>
              <a:off x="8643108" y="1989634"/>
              <a:ext cx="2158489" cy="2160240"/>
              <a:chOff x="2848131" y="1860029"/>
              <a:chExt cx="3807502" cy="380750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937682" y="1968815"/>
                <a:ext cx="3628400" cy="3628544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8857381" y="2216612"/>
              <a:ext cx="1728192" cy="1728192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 </a:t>
              </a:r>
              <a:endPara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361236" y="4581921"/>
            <a:ext cx="1928043" cy="1008112"/>
            <a:chOff x="1024682" y="4581922"/>
            <a:chExt cx="1928043" cy="1008113"/>
          </a:xfrm>
        </p:grpSpPr>
        <p:sp>
          <p:nvSpPr>
            <p:cNvPr id="65" name="TextBox 64"/>
            <p:cNvSpPr txBox="1"/>
            <p:nvPr/>
          </p:nvSpPr>
          <p:spPr>
            <a:xfrm>
              <a:off x="1024682" y="4581922"/>
              <a:ext cx="1928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人力资源经理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80517" y="4984740"/>
              <a:ext cx="1629888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132963" y="4541850"/>
            <a:ext cx="1820611" cy="1048182"/>
            <a:chOff x="3796410" y="4541852"/>
            <a:chExt cx="1820611" cy="1048182"/>
          </a:xfrm>
        </p:grpSpPr>
        <p:sp>
          <p:nvSpPr>
            <p:cNvPr id="68" name="TextBox 67"/>
            <p:cNvSpPr txBox="1"/>
            <p:nvPr/>
          </p:nvSpPr>
          <p:spPr>
            <a:xfrm>
              <a:off x="3796410" y="4541852"/>
              <a:ext cx="1820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5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市场营销主管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43117" y="4984740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833842" y="4541850"/>
            <a:ext cx="1640010" cy="1048182"/>
            <a:chOff x="6497291" y="4541852"/>
            <a:chExt cx="1640010" cy="1048182"/>
          </a:xfrm>
        </p:grpSpPr>
        <p:sp>
          <p:nvSpPr>
            <p:cNvPr id="71" name="TextBox 70"/>
            <p:cNvSpPr txBox="1"/>
            <p:nvPr/>
          </p:nvSpPr>
          <p:spPr>
            <a:xfrm>
              <a:off x="6497291" y="4541852"/>
              <a:ext cx="1496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5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首席架构师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07413" y="4984740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9409955" y="4541850"/>
            <a:ext cx="1629888" cy="1048182"/>
            <a:chOff x="9073405" y="4541852"/>
            <a:chExt cx="1629888" cy="1048182"/>
          </a:xfrm>
        </p:grpSpPr>
        <p:sp>
          <p:nvSpPr>
            <p:cNvPr id="74" name="TextBox 73"/>
            <p:cNvSpPr txBox="1"/>
            <p:nvPr/>
          </p:nvSpPr>
          <p:spPr>
            <a:xfrm>
              <a:off x="9233594" y="4541852"/>
              <a:ext cx="1351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50000"/>
                    </a:schemeClr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财务总监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73405" y="4984740"/>
              <a:ext cx="1629888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96992" y="189439"/>
            <a:ext cx="5096633" cy="646331"/>
            <a:chOff x="360438" y="189434"/>
            <a:chExt cx="5096633" cy="646332"/>
          </a:xfrm>
        </p:grpSpPr>
        <p:sp>
          <p:nvSpPr>
            <p:cNvPr id="26" name="Freeform 514"/>
            <p:cNvSpPr>
              <a:spLocks noEditPoints="1"/>
            </p:cNvSpPr>
            <p:nvPr/>
          </p:nvSpPr>
          <p:spPr bwMode="auto">
            <a:xfrm>
              <a:off x="2808709" y="3686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68749" y="405458"/>
              <a:ext cx="2288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Team strength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438" y="189434"/>
              <a:ext cx="2736303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团队力量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361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201043" y="3933850"/>
            <a:ext cx="1152128" cy="1152128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569195" y="2421683"/>
            <a:ext cx="3528392" cy="3528392"/>
            <a:chOff x="2232645" y="2421682"/>
            <a:chExt cx="3528392" cy="3528392"/>
          </a:xfrm>
        </p:grpSpPr>
        <p:sp>
          <p:nvSpPr>
            <p:cNvPr id="32" name="椭圆 31"/>
            <p:cNvSpPr/>
            <p:nvPr/>
          </p:nvSpPr>
          <p:spPr>
            <a:xfrm>
              <a:off x="2232645" y="2421682"/>
              <a:ext cx="3528392" cy="352839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520677" y="2709714"/>
              <a:ext cx="2952328" cy="2952328"/>
            </a:xfrm>
            <a:prstGeom prst="ellipse">
              <a:avLst/>
            </a:prstGeom>
            <a:blipFill>
              <a:blip r:embed="rId1" cstate="screen"/>
              <a:stretch>
                <a:fillRect/>
              </a:stretch>
            </a:blip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1705103" y="1528014"/>
            <a:ext cx="1773771" cy="17737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915360" y="1842384"/>
            <a:ext cx="2620431" cy="1109350"/>
            <a:chOff x="8641357" y="2133650"/>
            <a:chExt cx="2620431" cy="1109350"/>
          </a:xfrm>
        </p:grpSpPr>
        <p:sp>
          <p:nvSpPr>
            <p:cNvPr id="36" name="TextBox 35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915360" y="3066520"/>
            <a:ext cx="2620431" cy="1109350"/>
            <a:chOff x="8641357" y="2133650"/>
            <a:chExt cx="2620431" cy="1109350"/>
          </a:xfrm>
        </p:grpSpPr>
        <p:sp>
          <p:nvSpPr>
            <p:cNvPr id="40" name="TextBox 39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915360" y="4463108"/>
            <a:ext cx="2620431" cy="1109350"/>
            <a:chOff x="8641357" y="2133650"/>
            <a:chExt cx="2620431" cy="1109350"/>
          </a:xfrm>
        </p:grpSpPr>
        <p:sp>
          <p:nvSpPr>
            <p:cNvPr id="44" name="TextBox 43"/>
            <p:cNvSpPr txBox="1"/>
            <p:nvPr/>
          </p:nvSpPr>
          <p:spPr>
            <a:xfrm>
              <a:off x="8785373" y="2637706"/>
              <a:ext cx="2133944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点击输入小标题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5809555" y="5375484"/>
            <a:ext cx="720080" cy="720080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96992" y="189439"/>
            <a:ext cx="5096633" cy="646331"/>
            <a:chOff x="360438" y="189434"/>
            <a:chExt cx="5096633" cy="646332"/>
          </a:xfrm>
        </p:grpSpPr>
        <p:grpSp>
          <p:nvGrpSpPr>
            <p:cNvPr id="14" name="组合 13"/>
            <p:cNvGrpSpPr/>
            <p:nvPr/>
          </p:nvGrpSpPr>
          <p:grpSpPr>
            <a:xfrm>
              <a:off x="2808709" y="368645"/>
              <a:ext cx="2648362" cy="360040"/>
              <a:chOff x="2808709" y="368645"/>
              <a:chExt cx="2648362" cy="360040"/>
            </a:xfrm>
          </p:grpSpPr>
          <p:sp>
            <p:nvSpPr>
              <p:cNvPr id="16" name="Freeform 514"/>
              <p:cNvSpPr>
                <a:spLocks noEditPoints="1"/>
              </p:cNvSpPr>
              <p:nvPr/>
            </p:nvSpPr>
            <p:spPr bwMode="auto">
              <a:xfrm>
                <a:off x="2808709" y="368645"/>
                <a:ext cx="358333" cy="360040"/>
              </a:xfrm>
              <a:custGeom>
                <a:avLst/>
                <a:gdLst>
                  <a:gd name="T0" fmla="*/ 144 w 288"/>
                  <a:gd name="T1" fmla="*/ 0 h 289"/>
                  <a:gd name="T2" fmla="*/ 0 w 288"/>
                  <a:gd name="T3" fmla="*/ 145 h 289"/>
                  <a:gd name="T4" fmla="*/ 144 w 288"/>
                  <a:gd name="T5" fmla="*/ 289 h 289"/>
                  <a:gd name="T6" fmla="*/ 288 w 288"/>
                  <a:gd name="T7" fmla="*/ 145 h 289"/>
                  <a:gd name="T8" fmla="*/ 144 w 288"/>
                  <a:gd name="T9" fmla="*/ 0 h 289"/>
                  <a:gd name="T10" fmla="*/ 208 w 288"/>
                  <a:gd name="T11" fmla="*/ 148 h 289"/>
                  <a:gd name="T12" fmla="*/ 117 w 288"/>
                  <a:gd name="T13" fmla="*/ 239 h 289"/>
                  <a:gd name="T14" fmla="*/ 114 w 288"/>
                  <a:gd name="T15" fmla="*/ 240 h 289"/>
                  <a:gd name="T16" fmla="*/ 111 w 288"/>
                  <a:gd name="T17" fmla="*/ 239 h 289"/>
                  <a:gd name="T18" fmla="*/ 111 w 288"/>
                  <a:gd name="T19" fmla="*/ 239 h 289"/>
                  <a:gd name="T20" fmla="*/ 110 w 288"/>
                  <a:gd name="T21" fmla="*/ 236 h 289"/>
                  <a:gd name="T22" fmla="*/ 110 w 288"/>
                  <a:gd name="T23" fmla="*/ 192 h 289"/>
                  <a:gd name="T24" fmla="*/ 111 w 288"/>
                  <a:gd name="T25" fmla="*/ 189 h 289"/>
                  <a:gd name="T26" fmla="*/ 155 w 288"/>
                  <a:gd name="T27" fmla="*/ 145 h 289"/>
                  <a:gd name="T28" fmla="*/ 111 w 288"/>
                  <a:gd name="T29" fmla="*/ 101 h 289"/>
                  <a:gd name="T30" fmla="*/ 110 w 288"/>
                  <a:gd name="T31" fmla="*/ 98 h 289"/>
                  <a:gd name="T32" fmla="*/ 110 w 288"/>
                  <a:gd name="T33" fmla="*/ 54 h 289"/>
                  <a:gd name="T34" fmla="*/ 111 w 288"/>
                  <a:gd name="T35" fmla="*/ 51 h 289"/>
                  <a:gd name="T36" fmla="*/ 111 w 288"/>
                  <a:gd name="T37" fmla="*/ 51 h 289"/>
                  <a:gd name="T38" fmla="*/ 117 w 288"/>
                  <a:gd name="T39" fmla="*/ 51 h 289"/>
                  <a:gd name="T40" fmla="*/ 208 w 288"/>
                  <a:gd name="T41" fmla="*/ 142 h 289"/>
                  <a:gd name="T42" fmla="*/ 209 w 288"/>
                  <a:gd name="T43" fmla="*/ 145 h 289"/>
                  <a:gd name="T44" fmla="*/ 208 w 288"/>
                  <a:gd name="T45" fmla="*/ 14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8" h="289">
                    <a:moveTo>
                      <a:pt x="144" y="0"/>
                    </a:moveTo>
                    <a:cubicBezTo>
                      <a:pt x="64" y="0"/>
                      <a:pt x="0" y="65"/>
                      <a:pt x="0" y="145"/>
                    </a:cubicBezTo>
                    <a:cubicBezTo>
                      <a:pt x="0" y="224"/>
                      <a:pt x="64" y="289"/>
                      <a:pt x="144" y="289"/>
                    </a:cubicBezTo>
                    <a:cubicBezTo>
                      <a:pt x="224" y="289"/>
                      <a:pt x="288" y="224"/>
                      <a:pt x="288" y="145"/>
                    </a:cubicBezTo>
                    <a:cubicBezTo>
                      <a:pt x="288" y="65"/>
                      <a:pt x="224" y="0"/>
                      <a:pt x="144" y="0"/>
                    </a:cubicBezTo>
                    <a:close/>
                    <a:moveTo>
                      <a:pt x="208" y="148"/>
                    </a:move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5" y="240"/>
                      <a:pt x="114" y="240"/>
                    </a:cubicBezTo>
                    <a:cubicBezTo>
                      <a:pt x="113" y="240"/>
                      <a:pt x="112" y="240"/>
                      <a:pt x="111" y="239"/>
                    </a:cubicBezTo>
                    <a:cubicBezTo>
                      <a:pt x="111" y="239"/>
                      <a:pt x="111" y="239"/>
                      <a:pt x="111" y="239"/>
                    </a:cubicBezTo>
                    <a:cubicBezTo>
                      <a:pt x="110" y="238"/>
                      <a:pt x="110" y="237"/>
                      <a:pt x="110" y="236"/>
                    </a:cubicBezTo>
                    <a:cubicBezTo>
                      <a:pt x="110" y="192"/>
                      <a:pt x="110" y="192"/>
                      <a:pt x="110" y="192"/>
                    </a:cubicBezTo>
                    <a:cubicBezTo>
                      <a:pt x="110" y="191"/>
                      <a:pt x="110" y="190"/>
                      <a:pt x="111" y="189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11" y="101"/>
                      <a:pt x="111" y="101"/>
                      <a:pt x="111" y="101"/>
                    </a:cubicBezTo>
                    <a:cubicBezTo>
                      <a:pt x="110" y="100"/>
                      <a:pt x="110" y="99"/>
                      <a:pt x="110" y="98"/>
                    </a:cubicBezTo>
                    <a:cubicBezTo>
                      <a:pt x="110" y="54"/>
                      <a:pt x="110" y="54"/>
                      <a:pt x="110" y="54"/>
                    </a:cubicBezTo>
                    <a:cubicBezTo>
                      <a:pt x="110" y="53"/>
                      <a:pt x="110" y="52"/>
                      <a:pt x="111" y="51"/>
                    </a:cubicBezTo>
                    <a:cubicBezTo>
                      <a:pt x="111" y="51"/>
                      <a:pt x="111" y="51"/>
                      <a:pt x="111" y="51"/>
                    </a:cubicBezTo>
                    <a:cubicBezTo>
                      <a:pt x="113" y="49"/>
                      <a:pt x="115" y="49"/>
                      <a:pt x="117" y="51"/>
                    </a:cubicBezTo>
                    <a:cubicBezTo>
                      <a:pt x="208" y="142"/>
                      <a:pt x="208" y="142"/>
                      <a:pt x="208" y="142"/>
                    </a:cubicBezTo>
                    <a:cubicBezTo>
                      <a:pt x="209" y="143"/>
                      <a:pt x="209" y="144"/>
                      <a:pt x="209" y="145"/>
                    </a:cubicBezTo>
                    <a:cubicBezTo>
                      <a:pt x="209" y="146"/>
                      <a:pt x="209" y="147"/>
                      <a:pt x="208" y="14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68749" y="405458"/>
                <a:ext cx="2288322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Looking to the future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60438" y="189434"/>
              <a:ext cx="2627437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展望未来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361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537750" y="1842383"/>
            <a:ext cx="2620431" cy="400110"/>
            <a:chOff x="8641357" y="2133650"/>
            <a:chExt cx="2620431" cy="400111"/>
          </a:xfrm>
        </p:grpSpPr>
        <p:sp>
          <p:nvSpPr>
            <p:cNvPr id="2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84483" y="2133650"/>
              <a:ext cx="2477305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点击输入小标题</a:t>
              </a:r>
              <a:endPara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85251" y="2277670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230">
              <a:lnSpc>
                <a:spcPct val="150000"/>
              </a:lnSpc>
            </a:pPr>
            <a:r>
              <a:rPr lang="zh-CN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我们必须清醒地看到前进中的困难与挑战，正视自身存在的差距与不足，以更加坚定的信念、更加饱满的热情、更加务实的作风、更加强大的合力，共同谱写公司发展的新篇章，为集团公司油气主业发展提供强有力的金融服务与支持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defTabSz="951230"/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23" name="Picture 2" descr="E:\背景图\03_图片素材\05_城市建筑背景图集\城市风景 (2).jpg"/>
          <p:cNvPicPr>
            <a:picLocks noChangeAspect="1" noChangeArrowheads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 bwMode="auto">
          <a:xfrm>
            <a:off x="336152" y="1485581"/>
            <a:ext cx="6766958" cy="444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375126" y="2220754"/>
            <a:ext cx="6264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 smtClean="0">
                <a:solidFill>
                  <a:srgbClr val="005292"/>
                </a:solidFill>
                <a:cs typeface="+mn-ea"/>
                <a:sym typeface="+mn-lt"/>
              </a:rPr>
              <a:t>THANKS</a:t>
            </a:r>
            <a:endParaRPr lang="zh-CN" altLang="en-US" sz="11000" dirty="0">
              <a:solidFill>
                <a:srgbClr val="005292"/>
              </a:solidFill>
              <a:cs typeface="+mn-ea"/>
              <a:sym typeface="+mn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879182" y="391875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5292"/>
                </a:solidFill>
                <a:cs typeface="+mn-ea"/>
                <a:sym typeface="+mn-lt"/>
              </a:rPr>
              <a:t>谢谢观赏  感谢聆听</a:t>
            </a:r>
            <a:endParaRPr lang="zh-CN" altLang="en-US" sz="4000" b="1" dirty="0">
              <a:solidFill>
                <a:srgbClr val="005292"/>
              </a:solidFill>
              <a:cs typeface="+mn-ea"/>
              <a:sym typeface="+mn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879182" y="4782850"/>
            <a:ext cx="62646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汇报人：陈葳</a:t>
            </a:r>
            <a:r>
              <a:rPr lang="en-US" altLang="zh-CN" sz="2000" dirty="0">
                <a:cs typeface="+mn-ea"/>
                <a:sym typeface="+mn-lt"/>
              </a:rPr>
              <a:t>     </a:t>
            </a:r>
            <a:r>
              <a:rPr lang="zh-CN" altLang="en-US" sz="2000" dirty="0">
                <a:cs typeface="+mn-ea"/>
                <a:sym typeface="+mn-lt"/>
              </a:rPr>
              <a:t>日期：</a:t>
            </a:r>
            <a:r>
              <a:rPr lang="en-US" altLang="zh-CN" sz="2000" dirty="0">
                <a:cs typeface="+mn-ea"/>
                <a:sym typeface="+mn-lt"/>
              </a:rPr>
              <a:t>2021.04.07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8" name="Picture 3" descr="C:\Users\Administrator\Desktop\图片1 副本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487694" y="189434"/>
            <a:ext cx="1511300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3333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33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83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年度工作概述</a:t>
              </a:r>
              <a:endPara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Segoe Print" panose="02000600000000000000" charset="0"/>
                <a:ea typeface="宋体" panose="02010600030101010101" pitchFamily="2" charset="-122"/>
              </a:rPr>
              <a:t>PART 01</a:t>
            </a:r>
            <a:endParaRPr lang="zh-CN" altLang="en-US" sz="4000" dirty="0">
              <a:solidFill>
                <a:srgbClr val="0070C0"/>
              </a:solidFill>
              <a:latin typeface="Segoe Print" panose="02000600000000000000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508"/>
          <p:cNvSpPr/>
          <p:nvPr/>
        </p:nvSpPr>
        <p:spPr bwMode="auto">
          <a:xfrm>
            <a:off x="6886493" y="1674863"/>
            <a:ext cx="85725" cy="8572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0 h 54"/>
              <a:gd name="T4" fmla="*/ 0 w 54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0"/>
                </a:lnTo>
                <a:lnTo>
                  <a:pt x="0" y="54"/>
                </a:lnTo>
                <a:close/>
              </a:path>
            </a:pathLst>
          </a:custGeom>
          <a:solidFill>
            <a:srgbClr val="D40F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Line 509"/>
          <p:cNvSpPr>
            <a:spLocks noChangeShapeType="1"/>
          </p:cNvSpPr>
          <p:nvPr/>
        </p:nvSpPr>
        <p:spPr bwMode="auto">
          <a:xfrm flipV="1">
            <a:off x="6886493" y="1674863"/>
            <a:ext cx="85725" cy="85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Line 510"/>
          <p:cNvSpPr>
            <a:spLocks noChangeShapeType="1"/>
          </p:cNvSpPr>
          <p:nvPr/>
        </p:nvSpPr>
        <p:spPr bwMode="auto">
          <a:xfrm>
            <a:off x="6886489" y="158913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Line 511"/>
          <p:cNvSpPr>
            <a:spLocks noChangeShapeType="1"/>
          </p:cNvSpPr>
          <p:nvPr/>
        </p:nvSpPr>
        <p:spPr bwMode="auto">
          <a:xfrm>
            <a:off x="6886489" y="158913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886493" y="1413572"/>
            <a:ext cx="3996835" cy="523220"/>
            <a:chOff x="6549939" y="1413570"/>
            <a:chExt cx="3996835" cy="523220"/>
          </a:xfrm>
        </p:grpSpPr>
        <p:sp>
          <p:nvSpPr>
            <p:cNvPr id="46" name="Freeform 512"/>
            <p:cNvSpPr/>
            <p:nvPr/>
          </p:nvSpPr>
          <p:spPr bwMode="auto">
            <a:xfrm>
              <a:off x="6549939" y="1508171"/>
              <a:ext cx="168275" cy="333375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9149" y="1413570"/>
              <a:ext cx="377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r>
                <a:rPr lang="zh-CN" altLang="zh-CN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本年度工作概述</a:t>
              </a:r>
              <a:endParaRPr lang="zh-CN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59075" y="2373450"/>
            <a:ext cx="8388692" cy="4094383"/>
            <a:chOff x="522525" y="2373446"/>
            <a:chExt cx="8388692" cy="4094383"/>
          </a:xfrm>
        </p:grpSpPr>
        <p:sp>
          <p:nvSpPr>
            <p:cNvPr id="49" name="椭圆 48"/>
            <p:cNvSpPr/>
            <p:nvPr/>
          </p:nvSpPr>
          <p:spPr>
            <a:xfrm>
              <a:off x="522525" y="3698720"/>
              <a:ext cx="1963322" cy="196332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158597" y="4727144"/>
              <a:ext cx="1622005" cy="162328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158638" y="4725938"/>
              <a:ext cx="1647689" cy="1741891"/>
            </a:xfrm>
            <a:prstGeom prst="ellipse">
              <a:avLst/>
            </a:prstGeom>
            <a:gradFill flip="none" rotWithShape="1">
              <a:gsLst>
                <a:gs pos="33000">
                  <a:sysClr val="window" lastClr="FFFFFF">
                    <a:lumMod val="75000"/>
                    <a:shade val="30000"/>
                    <a:satMod val="115000"/>
                  </a:sysClr>
                </a:gs>
                <a:gs pos="100000">
                  <a:sysClr val="window" lastClr="FFFFFF"/>
                </a:gs>
                <a:gs pos="82000">
                  <a:sysClr val="window" lastClr="FFFFFF">
                    <a:lumMod val="75000"/>
                    <a:shade val="100000"/>
                    <a:satMod val="11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905955" y="2373446"/>
              <a:ext cx="2705473" cy="2705473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969921" y="4302455"/>
              <a:ext cx="1920055" cy="1920054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187961" y="2571937"/>
              <a:ext cx="2470961" cy="2612233"/>
            </a:xfrm>
            <a:prstGeom prst="ellipse">
              <a:avLst/>
            </a:prstGeom>
            <a:gradFill flip="none" rotWithShape="1">
              <a:gsLst>
                <a:gs pos="33000">
                  <a:sysClr val="window" lastClr="FFFFFF">
                    <a:lumMod val="75000"/>
                    <a:shade val="30000"/>
                    <a:satMod val="115000"/>
                  </a:sysClr>
                </a:gs>
                <a:gs pos="100000">
                  <a:sysClr val="window" lastClr="FFFFFF"/>
                </a:gs>
                <a:gs pos="82000">
                  <a:sysClr val="window" lastClr="FFFFFF">
                    <a:lumMod val="75000"/>
                    <a:shade val="100000"/>
                    <a:satMod val="11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矩形 4"/>
            <p:cNvSpPr/>
            <p:nvPr/>
          </p:nvSpPr>
          <p:spPr>
            <a:xfrm rot="20235757">
              <a:off x="632734" y="3018261"/>
              <a:ext cx="4906010" cy="2395444"/>
            </a:xfrm>
            <a:custGeom>
              <a:avLst/>
              <a:gdLst/>
              <a:ahLst/>
              <a:cxnLst/>
              <a:rect l="l" t="t" r="r" b="b"/>
              <a:pathLst>
                <a:path w="6636810" h="3240537">
                  <a:moveTo>
                    <a:pt x="5995706" y="329447"/>
                  </a:moveTo>
                  <a:cubicBezTo>
                    <a:pt x="6708608" y="870225"/>
                    <a:pt x="6848141" y="1886532"/>
                    <a:pt x="6307363" y="2599433"/>
                  </a:cubicBezTo>
                  <a:cubicBezTo>
                    <a:pt x="5766586" y="3312335"/>
                    <a:pt x="4750279" y="3451868"/>
                    <a:pt x="4037377" y="2911090"/>
                  </a:cubicBezTo>
                  <a:cubicBezTo>
                    <a:pt x="3834697" y="2757346"/>
                    <a:pt x="3678362" y="2565165"/>
                    <a:pt x="3572521" y="2351592"/>
                  </a:cubicBezTo>
                  <a:cubicBezTo>
                    <a:pt x="3382613" y="2221161"/>
                    <a:pt x="3125137" y="2125355"/>
                    <a:pt x="2835026" y="2089472"/>
                  </a:cubicBezTo>
                  <a:cubicBezTo>
                    <a:pt x="2470925" y="2044438"/>
                    <a:pt x="2133683" y="2103468"/>
                    <a:pt x="1902855" y="2234479"/>
                  </a:cubicBezTo>
                  <a:cubicBezTo>
                    <a:pt x="1508230" y="2603881"/>
                    <a:pt x="893457" y="2645913"/>
                    <a:pt x="448097" y="2308081"/>
                  </a:cubicBezTo>
                  <a:cubicBezTo>
                    <a:pt x="-50183" y="1930106"/>
                    <a:pt x="-147709" y="1219762"/>
                    <a:pt x="230265" y="721482"/>
                  </a:cubicBezTo>
                  <a:cubicBezTo>
                    <a:pt x="608240" y="223202"/>
                    <a:pt x="1318584" y="125676"/>
                    <a:pt x="1816864" y="503651"/>
                  </a:cubicBezTo>
                  <a:cubicBezTo>
                    <a:pt x="1922519" y="583796"/>
                    <a:pt x="2010155" y="678885"/>
                    <a:pt x="2077971" y="784443"/>
                  </a:cubicBezTo>
                  <a:cubicBezTo>
                    <a:pt x="2289760" y="902821"/>
                    <a:pt x="2577725" y="972444"/>
                    <a:pt x="2893769" y="967396"/>
                  </a:cubicBezTo>
                  <a:cubicBezTo>
                    <a:pt x="3168575" y="963007"/>
                    <a:pt x="3420358" y="902868"/>
                    <a:pt x="3617906" y="804590"/>
                  </a:cubicBezTo>
                  <a:cubicBezTo>
                    <a:pt x="3649441" y="748230"/>
                    <a:pt x="3685719" y="693837"/>
                    <a:pt x="3725720" y="641104"/>
                  </a:cubicBezTo>
                  <a:cubicBezTo>
                    <a:pt x="4266498" y="-71797"/>
                    <a:pt x="5282805" y="-211331"/>
                    <a:pt x="5995706" y="3294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100000">
                  <a:sysClr val="window" lastClr="FFFFFF"/>
                </a:gs>
              </a:gsLst>
              <a:path path="circle">
                <a:fillToRect r="100000" b="100000"/>
              </a:path>
              <a:tileRect l="-100000" t="-10000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066028" y="2525792"/>
              <a:ext cx="2371480" cy="2398883"/>
            </a:xfrm>
            <a:prstGeom prst="ellipse">
              <a:avLst/>
            </a:prstGeom>
            <a:gradFill flip="none" rotWithShape="1">
              <a:gsLst>
                <a:gs pos="33000">
                  <a:sysClr val="window" lastClr="FFFFFF">
                    <a:lumMod val="75000"/>
                    <a:shade val="30000"/>
                    <a:satMod val="115000"/>
                  </a:sysClr>
                </a:gs>
                <a:gs pos="100000">
                  <a:sysClr val="window" lastClr="FFFFFF"/>
                </a:gs>
                <a:gs pos="82000">
                  <a:sysClr val="window" lastClr="FFFFFF">
                    <a:lumMod val="75000"/>
                    <a:shade val="100000"/>
                    <a:satMod val="11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矩形 4"/>
            <p:cNvSpPr/>
            <p:nvPr/>
          </p:nvSpPr>
          <p:spPr>
            <a:xfrm rot="13415964">
              <a:off x="2927769" y="3437583"/>
              <a:ext cx="4222988" cy="2061947"/>
            </a:xfrm>
            <a:custGeom>
              <a:avLst/>
              <a:gdLst/>
              <a:ahLst/>
              <a:cxnLst/>
              <a:rect l="l" t="t" r="r" b="b"/>
              <a:pathLst>
                <a:path w="6636810" h="3240537">
                  <a:moveTo>
                    <a:pt x="5995706" y="329447"/>
                  </a:moveTo>
                  <a:cubicBezTo>
                    <a:pt x="6708608" y="870225"/>
                    <a:pt x="6848141" y="1886532"/>
                    <a:pt x="6307363" y="2599433"/>
                  </a:cubicBezTo>
                  <a:cubicBezTo>
                    <a:pt x="5766586" y="3312335"/>
                    <a:pt x="4750279" y="3451868"/>
                    <a:pt x="4037377" y="2911090"/>
                  </a:cubicBezTo>
                  <a:cubicBezTo>
                    <a:pt x="3834697" y="2757346"/>
                    <a:pt x="3678362" y="2565165"/>
                    <a:pt x="3572521" y="2351592"/>
                  </a:cubicBezTo>
                  <a:cubicBezTo>
                    <a:pt x="3382613" y="2221161"/>
                    <a:pt x="3125137" y="2125355"/>
                    <a:pt x="2835026" y="2089472"/>
                  </a:cubicBezTo>
                  <a:cubicBezTo>
                    <a:pt x="2470925" y="2044438"/>
                    <a:pt x="2133683" y="2103468"/>
                    <a:pt x="1902855" y="2234479"/>
                  </a:cubicBezTo>
                  <a:cubicBezTo>
                    <a:pt x="1508230" y="2603881"/>
                    <a:pt x="893457" y="2645913"/>
                    <a:pt x="448097" y="2308081"/>
                  </a:cubicBezTo>
                  <a:cubicBezTo>
                    <a:pt x="-50183" y="1930106"/>
                    <a:pt x="-147709" y="1219762"/>
                    <a:pt x="230265" y="721482"/>
                  </a:cubicBezTo>
                  <a:cubicBezTo>
                    <a:pt x="608240" y="223202"/>
                    <a:pt x="1318584" y="125676"/>
                    <a:pt x="1816864" y="503651"/>
                  </a:cubicBezTo>
                  <a:cubicBezTo>
                    <a:pt x="1922519" y="583796"/>
                    <a:pt x="2010155" y="678885"/>
                    <a:pt x="2077971" y="784443"/>
                  </a:cubicBezTo>
                  <a:cubicBezTo>
                    <a:pt x="2289760" y="902821"/>
                    <a:pt x="2577725" y="972444"/>
                    <a:pt x="2893769" y="967396"/>
                  </a:cubicBezTo>
                  <a:cubicBezTo>
                    <a:pt x="3168575" y="963007"/>
                    <a:pt x="3420358" y="902868"/>
                    <a:pt x="3617906" y="804590"/>
                  </a:cubicBezTo>
                  <a:cubicBezTo>
                    <a:pt x="3649441" y="748230"/>
                    <a:pt x="3685719" y="693837"/>
                    <a:pt x="3725720" y="641104"/>
                  </a:cubicBezTo>
                  <a:cubicBezTo>
                    <a:pt x="4266498" y="-71797"/>
                    <a:pt x="5282805" y="-211331"/>
                    <a:pt x="5995706" y="3294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100000">
                  <a:sysClr val="window" lastClr="FFFFFF"/>
                </a:gs>
              </a:gsLst>
              <a:path path="circle">
                <a:fillToRect r="100000" b="100000"/>
              </a:path>
              <a:tileRect l="-100000" t="-100000"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200785" y="4810044"/>
              <a:ext cx="1497919" cy="1455207"/>
            </a:xfrm>
            <a:prstGeom prst="ellipse">
              <a:avLst/>
            </a:prstGeom>
            <a:gradFill flip="none" rotWithShape="1">
              <a:gsLst>
                <a:gs pos="33000">
                  <a:sysClr val="window" lastClr="FFFFFF">
                    <a:lumMod val="75000"/>
                    <a:shade val="30000"/>
                    <a:satMod val="115000"/>
                  </a:sysClr>
                </a:gs>
                <a:gs pos="100000">
                  <a:sysClr val="window" lastClr="FFFFFF"/>
                </a:gs>
                <a:gs pos="82000">
                  <a:sysClr val="window" lastClr="FFFFFF">
                    <a:lumMod val="75000"/>
                    <a:shade val="100000"/>
                    <a:satMod val="11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6925888" y="4377640"/>
              <a:ext cx="1985329" cy="1953257"/>
            </a:xfrm>
            <a:prstGeom prst="ellipse">
              <a:avLst/>
            </a:prstGeom>
            <a:gradFill flip="none" rotWithShape="1">
              <a:gsLst>
                <a:gs pos="33000">
                  <a:sysClr val="window" lastClr="FFFFFF">
                    <a:lumMod val="75000"/>
                    <a:shade val="30000"/>
                    <a:satMod val="115000"/>
                  </a:sysClr>
                </a:gs>
                <a:gs pos="100000">
                  <a:sysClr val="window" lastClr="FFFFFF"/>
                </a:gs>
                <a:gs pos="82000">
                  <a:sysClr val="window" lastClr="FFFFFF">
                    <a:lumMod val="75000"/>
                    <a:shade val="100000"/>
                    <a:satMod val="115000"/>
                    <a:alpha val="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矩形 4"/>
            <p:cNvSpPr/>
            <p:nvPr/>
          </p:nvSpPr>
          <p:spPr>
            <a:xfrm rot="20885534">
              <a:off x="5350475" y="4594109"/>
              <a:ext cx="3426933" cy="1673172"/>
            </a:xfrm>
            <a:custGeom>
              <a:avLst/>
              <a:gdLst/>
              <a:ahLst/>
              <a:cxnLst/>
              <a:rect l="l" t="t" r="r" b="b"/>
              <a:pathLst>
                <a:path w="6636810" h="3240537">
                  <a:moveTo>
                    <a:pt x="5995706" y="329447"/>
                  </a:moveTo>
                  <a:cubicBezTo>
                    <a:pt x="6708608" y="870225"/>
                    <a:pt x="6848141" y="1886532"/>
                    <a:pt x="6307363" y="2599433"/>
                  </a:cubicBezTo>
                  <a:cubicBezTo>
                    <a:pt x="5766586" y="3312335"/>
                    <a:pt x="4750279" y="3451868"/>
                    <a:pt x="4037377" y="2911090"/>
                  </a:cubicBezTo>
                  <a:cubicBezTo>
                    <a:pt x="3834697" y="2757346"/>
                    <a:pt x="3678362" y="2565165"/>
                    <a:pt x="3572521" y="2351592"/>
                  </a:cubicBezTo>
                  <a:cubicBezTo>
                    <a:pt x="3382613" y="2221161"/>
                    <a:pt x="3125137" y="2125355"/>
                    <a:pt x="2835026" y="2089472"/>
                  </a:cubicBezTo>
                  <a:cubicBezTo>
                    <a:pt x="2470925" y="2044438"/>
                    <a:pt x="2133683" y="2103468"/>
                    <a:pt x="1902855" y="2234479"/>
                  </a:cubicBezTo>
                  <a:cubicBezTo>
                    <a:pt x="1508230" y="2603881"/>
                    <a:pt x="893457" y="2645913"/>
                    <a:pt x="448097" y="2308081"/>
                  </a:cubicBezTo>
                  <a:cubicBezTo>
                    <a:pt x="-50183" y="1930106"/>
                    <a:pt x="-147709" y="1219762"/>
                    <a:pt x="230265" y="721482"/>
                  </a:cubicBezTo>
                  <a:cubicBezTo>
                    <a:pt x="608240" y="223202"/>
                    <a:pt x="1318584" y="125676"/>
                    <a:pt x="1816864" y="503651"/>
                  </a:cubicBezTo>
                  <a:cubicBezTo>
                    <a:pt x="1922519" y="583796"/>
                    <a:pt x="2010155" y="678885"/>
                    <a:pt x="2077971" y="784443"/>
                  </a:cubicBezTo>
                  <a:cubicBezTo>
                    <a:pt x="2289760" y="902821"/>
                    <a:pt x="2577725" y="972444"/>
                    <a:pt x="2893769" y="967396"/>
                  </a:cubicBezTo>
                  <a:cubicBezTo>
                    <a:pt x="3168575" y="963007"/>
                    <a:pt x="3420358" y="902868"/>
                    <a:pt x="3617906" y="804590"/>
                  </a:cubicBezTo>
                  <a:cubicBezTo>
                    <a:pt x="3649441" y="748230"/>
                    <a:pt x="3685719" y="693837"/>
                    <a:pt x="3725720" y="641104"/>
                  </a:cubicBezTo>
                  <a:cubicBezTo>
                    <a:pt x="4266498" y="-71797"/>
                    <a:pt x="5282805" y="-211331"/>
                    <a:pt x="5995706" y="32944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100000">
                  <a:sysClr val="window" lastClr="FFFFFF"/>
                </a:gs>
              </a:gsLst>
              <a:lin ang="135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41003" y="117427"/>
            <a:ext cx="2552118" cy="1081475"/>
            <a:chOff x="504453" y="549474"/>
            <a:chExt cx="2552118" cy="1048226"/>
          </a:xfrm>
        </p:grpSpPr>
        <p:sp>
          <p:nvSpPr>
            <p:cNvPr id="62" name="文本框 5"/>
            <p:cNvSpPr txBox="1"/>
            <p:nvPr/>
          </p:nvSpPr>
          <p:spPr>
            <a:xfrm>
              <a:off x="504453" y="549474"/>
              <a:ext cx="1715205" cy="745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概 述</a:t>
              </a:r>
              <a:endPara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8469" y="1269554"/>
              <a:ext cx="2408102" cy="32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r>
                <a:rPr lang="en-US" altLang="zh-CN" sz="1600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Introduction</a:t>
              </a:r>
              <a:endParaRPr lang="zh-CN" altLang="en-US" sz="1600" dirty="0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10392" y="1989634"/>
            <a:ext cx="43437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公司自成立以来，以“策略先行，经营致胜，管理为本”的商业推广理念，一步一个脚印发展成为东莞同类企业中经营范围最广、在行业内颇具影响力的企业。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94205" y="4234077"/>
            <a:ext cx="1977928" cy="961997"/>
            <a:chOff x="757655" y="4234076"/>
            <a:chExt cx="1977928" cy="961997"/>
          </a:xfrm>
        </p:grpSpPr>
        <p:sp>
          <p:nvSpPr>
            <p:cNvPr id="66" name="文本框 5"/>
            <p:cNvSpPr txBox="1"/>
            <p:nvPr/>
          </p:nvSpPr>
          <p:spPr>
            <a:xfrm>
              <a:off x="757655" y="4234076"/>
              <a:ext cx="15126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en-US" altLang="zh-CN" sz="4000" dirty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</a:rPr>
                <a:t>98%</a:t>
              </a:r>
              <a:endParaRPr lang="zh-CN" altLang="en-US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7655" y="4780575"/>
              <a:ext cx="19779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>
                <a:lnSpc>
                  <a:spcPct val="150000"/>
                </a:lnSpc>
              </a:pPr>
              <a:r>
                <a:rPr lang="zh-CN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完成年底计划</a:t>
              </a:r>
              <a:r>
                <a: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65%</a:t>
              </a:r>
              <a:endPara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86693" y="5026170"/>
            <a:ext cx="1512640" cy="1082785"/>
            <a:chOff x="5150143" y="5026164"/>
            <a:chExt cx="1512640" cy="1082784"/>
          </a:xfrm>
        </p:grpSpPr>
        <p:sp>
          <p:nvSpPr>
            <p:cNvPr id="69" name="文本框 5"/>
            <p:cNvSpPr txBox="1"/>
            <p:nvPr/>
          </p:nvSpPr>
          <p:spPr>
            <a:xfrm>
              <a:off x="5150143" y="5026164"/>
              <a:ext cx="151264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  <a:r>
                <a:rPr kumimoji="0" lang="zh-CN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件 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4463" y="5585728"/>
              <a:ext cx="1152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完成了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大事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430909" y="4666122"/>
            <a:ext cx="2193952" cy="979368"/>
            <a:chOff x="7094359" y="4666124"/>
            <a:chExt cx="2193952" cy="979368"/>
          </a:xfrm>
        </p:grpSpPr>
        <p:sp>
          <p:nvSpPr>
            <p:cNvPr id="72" name="文本框 5"/>
            <p:cNvSpPr txBox="1"/>
            <p:nvPr/>
          </p:nvSpPr>
          <p:spPr>
            <a:xfrm>
              <a:off x="7094359" y="4666124"/>
              <a:ext cx="15126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奖 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10383" y="5229994"/>
              <a:ext cx="19779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首次获得某某奖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902045" y="3153958"/>
            <a:ext cx="2002214" cy="1045278"/>
            <a:chOff x="3565495" y="3153956"/>
            <a:chExt cx="2002214" cy="1045279"/>
          </a:xfrm>
        </p:grpSpPr>
        <p:sp>
          <p:nvSpPr>
            <p:cNvPr id="75" name="文本框 5"/>
            <p:cNvSpPr txBox="1"/>
            <p:nvPr/>
          </p:nvSpPr>
          <p:spPr>
            <a:xfrm>
              <a:off x="3565495" y="3153956"/>
              <a:ext cx="1512640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kumimoji="0" lang="zh-CN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百万</a:t>
              </a:r>
              <a:endParaRPr kumimoji="0" lang="zh-CN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89781" y="3783737"/>
              <a:ext cx="19779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销售额突破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万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Freeform 514"/>
          <p:cNvSpPr>
            <a:spLocks noEditPoints="1"/>
          </p:cNvSpPr>
          <p:nvPr/>
        </p:nvSpPr>
        <p:spPr bwMode="auto">
          <a:xfrm>
            <a:off x="2497191" y="333451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5508757" y="1101316"/>
            <a:ext cx="6349868" cy="5352816"/>
          </a:xfrm>
          <a:custGeom>
            <a:avLst/>
            <a:gdLst>
              <a:gd name="connsiteX0" fmla="*/ 0 w 7705254"/>
              <a:gd name="connsiteY0" fmla="*/ 0 h 6859588"/>
              <a:gd name="connsiteX1" fmla="*/ 7705254 w 7705254"/>
              <a:gd name="connsiteY1" fmla="*/ 0 h 6859588"/>
              <a:gd name="connsiteX2" fmla="*/ 7705254 w 7705254"/>
              <a:gd name="connsiteY2" fmla="*/ 6859588 h 6859588"/>
              <a:gd name="connsiteX3" fmla="*/ 0 w 7705254"/>
              <a:gd name="connsiteY3" fmla="*/ 6859588 h 6859588"/>
              <a:gd name="connsiteX4" fmla="*/ 0 w 7705254"/>
              <a:gd name="connsiteY4" fmla="*/ 0 h 6859588"/>
              <a:gd name="connsiteX0-1" fmla="*/ 1900238 w 7705254"/>
              <a:gd name="connsiteY0-2" fmla="*/ 0 h 6859588"/>
              <a:gd name="connsiteX1-3" fmla="*/ 7705254 w 7705254"/>
              <a:gd name="connsiteY1-4" fmla="*/ 0 h 6859588"/>
              <a:gd name="connsiteX2-5" fmla="*/ 7705254 w 7705254"/>
              <a:gd name="connsiteY2-6" fmla="*/ 6859588 h 6859588"/>
              <a:gd name="connsiteX3-7" fmla="*/ 0 w 7705254"/>
              <a:gd name="connsiteY3-8" fmla="*/ 6859588 h 6859588"/>
              <a:gd name="connsiteX4-9" fmla="*/ 1900238 w 7705254"/>
              <a:gd name="connsiteY4-10" fmla="*/ 0 h 68595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705254" h="6859588">
                <a:moveTo>
                  <a:pt x="1900238" y="0"/>
                </a:moveTo>
                <a:lnTo>
                  <a:pt x="7705254" y="0"/>
                </a:lnTo>
                <a:lnTo>
                  <a:pt x="7705254" y="6859588"/>
                </a:lnTo>
                <a:lnTo>
                  <a:pt x="0" y="6859588"/>
                </a:lnTo>
                <a:lnTo>
                  <a:pt x="1900238" y="0"/>
                </a:lnTo>
                <a:close/>
              </a:path>
            </a:pathLst>
          </a:custGeom>
          <a:blipFill>
            <a:blip r:embed="rId1" cstate="screen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292" y="2518658"/>
            <a:ext cx="3605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公司自成立以来，以“策略先行，经营致胜，管理为本”的商业推广理念，一步一个脚印发展成为东莞同类企业中经营范围最广、在行业内颇具影响力的企业。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2348" y="189437"/>
            <a:ext cx="3492995" cy="840289"/>
            <a:chOff x="35794" y="490240"/>
            <a:chExt cx="3492995" cy="840289"/>
          </a:xfrm>
        </p:grpSpPr>
        <p:sp>
          <p:nvSpPr>
            <p:cNvPr id="13" name="文本框 5"/>
            <p:cNvSpPr txBox="1"/>
            <p:nvPr/>
          </p:nvSpPr>
          <p:spPr>
            <a:xfrm>
              <a:off x="35794" y="490240"/>
              <a:ext cx="2844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公司简介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1577" y="1053530"/>
              <a:ext cx="3057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Company profile 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2858937" y="38165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2972" y="189437"/>
            <a:ext cx="3312368" cy="912297"/>
            <a:chOff x="216421" y="490240"/>
            <a:chExt cx="3312368" cy="912297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20677" y="621482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16421" y="490240"/>
              <a:ext cx="3312368" cy="912297"/>
              <a:chOff x="216421" y="490240"/>
              <a:chExt cx="3312368" cy="912297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71577" y="1125538"/>
                <a:ext cx="30572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Business process 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16421" y="490240"/>
                <a:ext cx="2553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5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企业历程</a:t>
                </a:r>
                <a:endPara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9" name="直接连接符 38"/>
          <p:cNvCxnSpPr/>
          <p:nvPr/>
        </p:nvCxnSpPr>
        <p:spPr>
          <a:xfrm>
            <a:off x="169547" y="4061485"/>
            <a:ext cx="1248734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40" name="组合 39"/>
          <p:cNvGrpSpPr/>
          <p:nvPr/>
        </p:nvGrpSpPr>
        <p:grpSpPr>
          <a:xfrm>
            <a:off x="1251833" y="3717829"/>
            <a:ext cx="829744" cy="718939"/>
            <a:chOff x="915283" y="3589354"/>
            <a:chExt cx="1089794" cy="944262"/>
          </a:xfrm>
        </p:grpSpPr>
        <p:sp>
          <p:nvSpPr>
            <p:cNvPr id="41" name="泪滴形 40"/>
            <p:cNvSpPr/>
            <p:nvPr/>
          </p:nvSpPr>
          <p:spPr>
            <a:xfrm rot="8100000">
              <a:off x="988049" y="3589354"/>
              <a:ext cx="944262" cy="944262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文本框 5"/>
            <p:cNvSpPr txBox="1"/>
            <p:nvPr/>
          </p:nvSpPr>
          <p:spPr>
            <a:xfrm>
              <a:off x="915283" y="3832225"/>
              <a:ext cx="1089794" cy="48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2000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13011" y="494762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公司成立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单击此处添加你的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正文详细内容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20883" y="234967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公司处于发展阶段单击此处添加你的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正文详细内容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13411" y="494762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公司转型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单击此处添加你的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正文详细内容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16400" y="234967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公司资产突破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1000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万单击此处添加你的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正文详细内容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031217" y="3717829"/>
            <a:ext cx="829744" cy="718939"/>
            <a:chOff x="2694667" y="3717826"/>
            <a:chExt cx="829744" cy="718939"/>
          </a:xfrm>
        </p:grpSpPr>
        <p:sp>
          <p:nvSpPr>
            <p:cNvPr id="48" name="泪滴形 47"/>
            <p:cNvSpPr/>
            <p:nvPr/>
          </p:nvSpPr>
          <p:spPr>
            <a:xfrm rot="-2700000">
              <a:off x="2750069" y="3717826"/>
              <a:ext cx="718939" cy="718939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文本框 5"/>
            <p:cNvSpPr txBox="1"/>
            <p:nvPr/>
          </p:nvSpPr>
          <p:spPr>
            <a:xfrm>
              <a:off x="2694667" y="3902742"/>
              <a:ext cx="829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3399FF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14577" y="3717829"/>
            <a:ext cx="829744" cy="718939"/>
            <a:chOff x="915283" y="3589354"/>
            <a:chExt cx="1089794" cy="944262"/>
          </a:xfrm>
        </p:grpSpPr>
        <p:sp>
          <p:nvSpPr>
            <p:cNvPr id="51" name="泪滴形 50"/>
            <p:cNvSpPr/>
            <p:nvPr/>
          </p:nvSpPr>
          <p:spPr>
            <a:xfrm rot="8100000">
              <a:off x="988049" y="3589354"/>
              <a:ext cx="944262" cy="944262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文本框 5"/>
            <p:cNvSpPr txBox="1"/>
            <p:nvPr/>
          </p:nvSpPr>
          <p:spPr>
            <a:xfrm>
              <a:off x="915283" y="3832225"/>
              <a:ext cx="1089794" cy="48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473851" y="3717829"/>
            <a:ext cx="829744" cy="718939"/>
            <a:chOff x="915283" y="3589354"/>
            <a:chExt cx="1089794" cy="944262"/>
          </a:xfrm>
        </p:grpSpPr>
        <p:sp>
          <p:nvSpPr>
            <p:cNvPr id="54" name="泪滴形 53"/>
            <p:cNvSpPr/>
            <p:nvPr/>
          </p:nvSpPr>
          <p:spPr>
            <a:xfrm rot="8100000">
              <a:off x="988049" y="3589354"/>
              <a:ext cx="944262" cy="944262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文本框 5"/>
            <p:cNvSpPr txBox="1"/>
            <p:nvPr/>
          </p:nvSpPr>
          <p:spPr>
            <a:xfrm>
              <a:off x="915283" y="3832225"/>
              <a:ext cx="1089794" cy="48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673651" y="3717829"/>
            <a:ext cx="829744" cy="718939"/>
            <a:chOff x="2694667" y="3717826"/>
            <a:chExt cx="829744" cy="718939"/>
          </a:xfrm>
        </p:grpSpPr>
        <p:sp>
          <p:nvSpPr>
            <p:cNvPr id="57" name="泪滴形 56"/>
            <p:cNvSpPr/>
            <p:nvPr/>
          </p:nvSpPr>
          <p:spPr>
            <a:xfrm rot="-2700000">
              <a:off x="2750069" y="3717826"/>
              <a:ext cx="718939" cy="718939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文本框 5"/>
            <p:cNvSpPr txBox="1"/>
            <p:nvPr/>
          </p:nvSpPr>
          <p:spPr>
            <a:xfrm>
              <a:off x="2694667" y="3902742"/>
              <a:ext cx="829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089695" y="3717829"/>
            <a:ext cx="829744" cy="718939"/>
            <a:chOff x="2694667" y="3717826"/>
            <a:chExt cx="829744" cy="718939"/>
          </a:xfrm>
        </p:grpSpPr>
        <p:sp>
          <p:nvSpPr>
            <p:cNvPr id="60" name="泪滴形 59"/>
            <p:cNvSpPr/>
            <p:nvPr/>
          </p:nvSpPr>
          <p:spPr>
            <a:xfrm rot="-2700000">
              <a:off x="2750069" y="3717826"/>
              <a:ext cx="718939" cy="718939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文本框 5"/>
            <p:cNvSpPr txBox="1"/>
            <p:nvPr/>
          </p:nvSpPr>
          <p:spPr>
            <a:xfrm>
              <a:off x="2694667" y="3902742"/>
              <a:ext cx="829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2030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185819" y="494762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公司下设分公司单击此处添加你的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正文详细内容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625979" y="234967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公司正式上市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单击此处添加你的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正文详细内容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88367" y="117429"/>
            <a:ext cx="5005164" cy="923069"/>
            <a:chOff x="251817" y="490240"/>
            <a:chExt cx="5005164" cy="907186"/>
          </a:xfrm>
        </p:grpSpPr>
        <p:grpSp>
          <p:nvGrpSpPr>
            <p:cNvPr id="27" name="组合 26"/>
            <p:cNvGrpSpPr/>
            <p:nvPr/>
          </p:nvGrpSpPr>
          <p:grpSpPr>
            <a:xfrm>
              <a:off x="251817" y="490240"/>
              <a:ext cx="5005164" cy="907186"/>
              <a:chOff x="251817" y="490240"/>
              <a:chExt cx="5005164" cy="907186"/>
            </a:xfrm>
          </p:grpSpPr>
          <p:sp>
            <p:nvSpPr>
              <p:cNvPr id="29" name="文本框 5"/>
              <p:cNvSpPr txBox="1"/>
              <p:nvPr/>
            </p:nvSpPr>
            <p:spPr>
              <a:xfrm>
                <a:off x="251817" y="490240"/>
                <a:ext cx="4429100" cy="63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5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各项业务完成概况</a:t>
                </a:r>
                <a:endParaRPr kumimoji="0" lang="zh-CN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48469" y="1125538"/>
                <a:ext cx="4608512" cy="27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profile of the business done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Freeform 514"/>
            <p:cNvSpPr>
              <a:spLocks noEditPoints="1"/>
            </p:cNvSpPr>
            <p:nvPr/>
          </p:nvSpPr>
          <p:spPr bwMode="auto">
            <a:xfrm>
              <a:off x="4682624" y="669451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1" name="图表 30"/>
          <p:cNvGraphicFramePr/>
          <p:nvPr/>
        </p:nvGraphicFramePr>
        <p:xfrm>
          <a:off x="4729439" y="2331674"/>
          <a:ext cx="6463371" cy="4018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927179" y="2331670"/>
            <a:ext cx="2866152" cy="882100"/>
            <a:chOff x="374605" y="2088644"/>
            <a:chExt cx="2866152" cy="882101"/>
          </a:xfrm>
        </p:grpSpPr>
        <p:sp>
          <p:nvSpPr>
            <p:cNvPr id="33" name="TextBox 32"/>
            <p:cNvSpPr txBox="1"/>
            <p:nvPr/>
          </p:nvSpPr>
          <p:spPr>
            <a:xfrm>
              <a:off x="458741" y="2088644"/>
              <a:ext cx="1791602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一季度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8741" y="2493690"/>
              <a:ext cx="2782016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点击此处添加完成情况具体内容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512"/>
            <p:cNvSpPr/>
            <p:nvPr/>
          </p:nvSpPr>
          <p:spPr bwMode="auto">
            <a:xfrm>
              <a:off x="374605" y="2255331"/>
              <a:ext cx="84138" cy="16668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27179" y="3213769"/>
            <a:ext cx="2866152" cy="882100"/>
            <a:chOff x="374605" y="2088644"/>
            <a:chExt cx="2866152" cy="882101"/>
          </a:xfrm>
        </p:grpSpPr>
        <p:sp>
          <p:nvSpPr>
            <p:cNvPr id="37" name="TextBox 36"/>
            <p:cNvSpPr txBox="1"/>
            <p:nvPr/>
          </p:nvSpPr>
          <p:spPr>
            <a:xfrm>
              <a:off x="458741" y="2088644"/>
              <a:ext cx="1391008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二季度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8741" y="2493690"/>
              <a:ext cx="2782016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点击此处添加完成情况具体内容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12"/>
            <p:cNvSpPr/>
            <p:nvPr/>
          </p:nvSpPr>
          <p:spPr bwMode="auto">
            <a:xfrm>
              <a:off x="374605" y="2255331"/>
              <a:ext cx="84138" cy="16668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27180" y="4149873"/>
            <a:ext cx="3010168" cy="882100"/>
            <a:chOff x="374605" y="2088644"/>
            <a:chExt cx="3010168" cy="882101"/>
          </a:xfrm>
        </p:grpSpPr>
        <p:sp>
          <p:nvSpPr>
            <p:cNvPr id="41" name="TextBox 40"/>
            <p:cNvSpPr txBox="1"/>
            <p:nvPr/>
          </p:nvSpPr>
          <p:spPr>
            <a:xfrm>
              <a:off x="458741" y="2088644"/>
              <a:ext cx="1391008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三季度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8741" y="2493690"/>
              <a:ext cx="2926032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点击此处添加完成情况具体内容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512"/>
            <p:cNvSpPr/>
            <p:nvPr/>
          </p:nvSpPr>
          <p:spPr bwMode="auto">
            <a:xfrm>
              <a:off x="374605" y="2255331"/>
              <a:ext cx="84138" cy="16668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27180" y="5067974"/>
            <a:ext cx="3010168" cy="882100"/>
            <a:chOff x="374605" y="2088644"/>
            <a:chExt cx="3010168" cy="882101"/>
          </a:xfrm>
        </p:grpSpPr>
        <p:sp>
          <p:nvSpPr>
            <p:cNvPr id="45" name="TextBox 44"/>
            <p:cNvSpPr txBox="1"/>
            <p:nvPr/>
          </p:nvSpPr>
          <p:spPr>
            <a:xfrm>
              <a:off x="458741" y="2088644"/>
              <a:ext cx="1463016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四季度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8741" y="2493690"/>
              <a:ext cx="2926032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点击此处添加完成情况具体内容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512"/>
            <p:cNvSpPr/>
            <p:nvPr/>
          </p:nvSpPr>
          <p:spPr bwMode="auto">
            <a:xfrm>
              <a:off x="374605" y="2255331"/>
              <a:ext cx="84138" cy="16668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552971" y="189439"/>
            <a:ext cx="5688632" cy="646331"/>
            <a:chOff x="216421" y="189434"/>
            <a:chExt cx="5688632" cy="646332"/>
          </a:xfrm>
        </p:grpSpPr>
        <p:sp>
          <p:nvSpPr>
            <p:cNvPr id="107" name="Freeform 514"/>
            <p:cNvSpPr>
              <a:spLocks noEditPoints="1"/>
            </p:cNvSpPr>
            <p:nvPr/>
          </p:nvSpPr>
          <p:spPr bwMode="auto">
            <a:xfrm>
              <a:off x="2736701" y="333450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40757" y="409871"/>
              <a:ext cx="2664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enterprise architecture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16421" y="189434"/>
              <a:ext cx="268111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企业架构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0" name="矩形 109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H="1">
            <a:off x="2336910" y="3539716"/>
            <a:ext cx="1168390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112" name="直接连接符 111"/>
          <p:cNvCxnSpPr>
            <a:stCxn id="172" idx="2"/>
          </p:cNvCxnSpPr>
          <p:nvPr/>
        </p:nvCxnSpPr>
        <p:spPr>
          <a:xfrm flipH="1">
            <a:off x="5303796" y="2129030"/>
            <a:ext cx="579865" cy="120305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113" name="直接连接符 112"/>
          <p:cNvCxnSpPr>
            <a:stCxn id="169" idx="0"/>
          </p:cNvCxnSpPr>
          <p:nvPr/>
        </p:nvCxnSpPr>
        <p:spPr>
          <a:xfrm flipH="1" flipV="1">
            <a:off x="5233493" y="3717828"/>
            <a:ext cx="643457" cy="138863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cxnSp>
        <p:nvCxnSpPr>
          <p:cNvPr id="114" name="直接连接符 113"/>
          <p:cNvCxnSpPr/>
          <p:nvPr/>
        </p:nvCxnSpPr>
        <p:spPr>
          <a:xfrm flipH="1">
            <a:off x="7867394" y="4179810"/>
            <a:ext cx="966496" cy="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115" name="组合 114"/>
          <p:cNvGrpSpPr/>
          <p:nvPr/>
        </p:nvGrpSpPr>
        <p:grpSpPr>
          <a:xfrm>
            <a:off x="7134085" y="2414532"/>
            <a:ext cx="1602128" cy="463531"/>
            <a:chOff x="6797535" y="2414529"/>
            <a:chExt cx="1602128" cy="463531"/>
          </a:xfrm>
        </p:grpSpPr>
        <p:cxnSp>
          <p:nvCxnSpPr>
            <p:cNvPr id="116" name="直接连接符 115"/>
            <p:cNvCxnSpPr/>
            <p:nvPr/>
          </p:nvCxnSpPr>
          <p:spPr>
            <a:xfrm flipH="1">
              <a:off x="6797535" y="2414529"/>
              <a:ext cx="635632" cy="463531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>
            <a:xfrm flipH="1">
              <a:off x="7433167" y="2414529"/>
              <a:ext cx="966496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cxnSp>
        <p:nvCxnSpPr>
          <p:cNvPr id="118" name="直接连接符 117"/>
          <p:cNvCxnSpPr>
            <a:endCxn id="171" idx="3"/>
          </p:cNvCxnSpPr>
          <p:nvPr/>
        </p:nvCxnSpPr>
        <p:spPr>
          <a:xfrm flipH="1">
            <a:off x="6590116" y="1890428"/>
            <a:ext cx="2214585" cy="4704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119" name="组合 118"/>
          <p:cNvGrpSpPr/>
          <p:nvPr/>
        </p:nvGrpSpPr>
        <p:grpSpPr>
          <a:xfrm>
            <a:off x="6581305" y="1407234"/>
            <a:ext cx="2277496" cy="366379"/>
            <a:chOff x="6219844" y="1349931"/>
            <a:chExt cx="2277496" cy="366379"/>
          </a:xfrm>
        </p:grpSpPr>
        <p:cxnSp>
          <p:nvCxnSpPr>
            <p:cNvPr id="120" name="直接连接符 119"/>
            <p:cNvCxnSpPr/>
            <p:nvPr/>
          </p:nvCxnSpPr>
          <p:spPr>
            <a:xfrm flipH="1">
              <a:off x="6219844" y="1349931"/>
              <a:ext cx="333282" cy="366379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>
            <a:xfrm flipH="1">
              <a:off x="6553125" y="1349931"/>
              <a:ext cx="1944215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22" name="组合 121"/>
          <p:cNvGrpSpPr/>
          <p:nvPr/>
        </p:nvGrpSpPr>
        <p:grpSpPr>
          <a:xfrm>
            <a:off x="7867394" y="2846581"/>
            <a:ext cx="954504" cy="120683"/>
            <a:chOff x="7530844" y="2846577"/>
            <a:chExt cx="954504" cy="120683"/>
          </a:xfrm>
        </p:grpSpPr>
        <p:cxnSp>
          <p:nvCxnSpPr>
            <p:cNvPr id="123" name="直接连接符 122"/>
            <p:cNvCxnSpPr/>
            <p:nvPr/>
          </p:nvCxnSpPr>
          <p:spPr>
            <a:xfrm flipH="1">
              <a:off x="7984898" y="2853730"/>
              <a:ext cx="500450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24" name="直接连接符 123"/>
            <p:cNvCxnSpPr>
              <a:endCxn id="159" idx="3"/>
            </p:cNvCxnSpPr>
            <p:nvPr/>
          </p:nvCxnSpPr>
          <p:spPr>
            <a:xfrm flipH="1">
              <a:off x="7530844" y="2846577"/>
              <a:ext cx="454056" cy="12068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25" name="组合 124"/>
          <p:cNvGrpSpPr/>
          <p:nvPr/>
        </p:nvGrpSpPr>
        <p:grpSpPr>
          <a:xfrm>
            <a:off x="7769721" y="3069754"/>
            <a:ext cx="1034979" cy="230776"/>
            <a:chOff x="7433167" y="3069754"/>
            <a:chExt cx="1034979" cy="230776"/>
          </a:xfrm>
        </p:grpSpPr>
        <p:cxnSp>
          <p:nvCxnSpPr>
            <p:cNvPr id="126" name="直接连接符 125"/>
            <p:cNvCxnSpPr/>
            <p:nvPr/>
          </p:nvCxnSpPr>
          <p:spPr>
            <a:xfrm flipH="1">
              <a:off x="8014093" y="3278625"/>
              <a:ext cx="454053" cy="21904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>
            <a:xfrm flipH="1" flipV="1">
              <a:off x="7433167" y="3069754"/>
              <a:ext cx="580928" cy="230776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>
            <a:off x="7720057" y="3736898"/>
            <a:ext cx="1113837" cy="412611"/>
            <a:chOff x="7383503" y="3736897"/>
            <a:chExt cx="1113837" cy="412611"/>
          </a:xfrm>
        </p:grpSpPr>
        <p:cxnSp>
          <p:nvCxnSpPr>
            <p:cNvPr id="129" name="直接连接符 128"/>
            <p:cNvCxnSpPr/>
            <p:nvPr/>
          </p:nvCxnSpPr>
          <p:spPr>
            <a:xfrm flipH="1" flipV="1">
              <a:off x="7916415" y="3736897"/>
              <a:ext cx="580925" cy="14098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30" name="直接连接符 129"/>
            <p:cNvCxnSpPr>
              <a:endCxn id="157" idx="3"/>
            </p:cNvCxnSpPr>
            <p:nvPr/>
          </p:nvCxnSpPr>
          <p:spPr>
            <a:xfrm flipH="1">
              <a:off x="7383503" y="3736897"/>
              <a:ext cx="532913" cy="412611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7681765" y="4590291"/>
            <a:ext cx="1140134" cy="256066"/>
            <a:chOff x="7345214" y="4590291"/>
            <a:chExt cx="1140134" cy="256066"/>
          </a:xfrm>
        </p:grpSpPr>
        <p:cxnSp>
          <p:nvCxnSpPr>
            <p:cNvPr id="132" name="直接连接符 131"/>
            <p:cNvCxnSpPr/>
            <p:nvPr/>
          </p:nvCxnSpPr>
          <p:spPr>
            <a:xfrm flipH="1">
              <a:off x="7772468" y="4590291"/>
              <a:ext cx="712880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>
            <a:xfrm flipH="1">
              <a:off x="7345214" y="4590291"/>
              <a:ext cx="427256" cy="256066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34" name="组合 133"/>
          <p:cNvGrpSpPr/>
          <p:nvPr/>
        </p:nvGrpSpPr>
        <p:grpSpPr>
          <a:xfrm>
            <a:off x="7697404" y="4858882"/>
            <a:ext cx="1107292" cy="147939"/>
            <a:chOff x="7360854" y="4858878"/>
            <a:chExt cx="1107292" cy="147939"/>
          </a:xfrm>
        </p:grpSpPr>
        <p:cxnSp>
          <p:nvCxnSpPr>
            <p:cNvPr id="135" name="直接连接符 134"/>
            <p:cNvCxnSpPr/>
            <p:nvPr/>
          </p:nvCxnSpPr>
          <p:spPr>
            <a:xfrm flipH="1">
              <a:off x="7984898" y="5006817"/>
              <a:ext cx="483248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>
            <a:xfrm flipH="1" flipV="1">
              <a:off x="7360854" y="4858878"/>
              <a:ext cx="653240" cy="147939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5292611" y="3516191"/>
            <a:ext cx="1165016" cy="642052"/>
            <a:chOff x="4956061" y="3516191"/>
            <a:chExt cx="1165016" cy="642052"/>
          </a:xfrm>
        </p:grpSpPr>
        <p:cxnSp>
          <p:nvCxnSpPr>
            <p:cNvPr id="138" name="直接连接符 137"/>
            <p:cNvCxnSpPr/>
            <p:nvPr/>
          </p:nvCxnSpPr>
          <p:spPr>
            <a:xfrm flipH="1" flipV="1">
              <a:off x="4956061" y="3516191"/>
              <a:ext cx="664566" cy="642052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H="1">
              <a:off x="5620627" y="4158243"/>
              <a:ext cx="500450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40" name="组合 139"/>
          <p:cNvGrpSpPr/>
          <p:nvPr/>
        </p:nvGrpSpPr>
        <p:grpSpPr>
          <a:xfrm>
            <a:off x="5233496" y="3586878"/>
            <a:ext cx="1224135" cy="1272000"/>
            <a:chOff x="4896942" y="3586878"/>
            <a:chExt cx="1224135" cy="1272000"/>
          </a:xfrm>
        </p:grpSpPr>
        <p:cxnSp>
          <p:nvCxnSpPr>
            <p:cNvPr id="141" name="直接连接符 140"/>
            <p:cNvCxnSpPr/>
            <p:nvPr/>
          </p:nvCxnSpPr>
          <p:spPr>
            <a:xfrm flipH="1" flipV="1">
              <a:off x="4896942" y="3586878"/>
              <a:ext cx="723685" cy="12720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>
            <a:xfrm flipH="1">
              <a:off x="5620627" y="4858878"/>
              <a:ext cx="500450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43" name="组合 142"/>
          <p:cNvGrpSpPr/>
          <p:nvPr/>
        </p:nvGrpSpPr>
        <p:grpSpPr>
          <a:xfrm>
            <a:off x="5163784" y="2967260"/>
            <a:ext cx="1269657" cy="520238"/>
            <a:chOff x="4827231" y="2967259"/>
            <a:chExt cx="1269657" cy="520238"/>
          </a:xfrm>
        </p:grpSpPr>
        <p:cxnSp>
          <p:nvCxnSpPr>
            <p:cNvPr id="144" name="直接连接符 143"/>
            <p:cNvCxnSpPr/>
            <p:nvPr/>
          </p:nvCxnSpPr>
          <p:spPr>
            <a:xfrm flipH="1">
              <a:off x="5596438" y="2972345"/>
              <a:ext cx="500450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>
            <a:xfrm flipH="1">
              <a:off x="4827231" y="2967259"/>
              <a:ext cx="769207" cy="520238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46" name="组合 145"/>
          <p:cNvGrpSpPr/>
          <p:nvPr/>
        </p:nvGrpSpPr>
        <p:grpSpPr>
          <a:xfrm>
            <a:off x="709868" y="3241896"/>
            <a:ext cx="2076702" cy="547937"/>
            <a:chOff x="373317" y="3241897"/>
            <a:chExt cx="2076702" cy="547938"/>
          </a:xfrm>
        </p:grpSpPr>
        <p:sp>
          <p:nvSpPr>
            <p:cNvPr id="147" name="圆角矩形 146"/>
            <p:cNvSpPr/>
            <p:nvPr/>
          </p:nvSpPr>
          <p:spPr>
            <a:xfrm>
              <a:off x="373317" y="3241897"/>
              <a:ext cx="2076702" cy="506413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TextBox 152"/>
            <p:cNvSpPr>
              <a:spLocks noChangeArrowheads="1"/>
            </p:cNvSpPr>
            <p:nvPr/>
          </p:nvSpPr>
          <p:spPr bwMode="auto">
            <a:xfrm>
              <a:off x="861887" y="3282003"/>
              <a:ext cx="1099562" cy="50783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董事会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234082" y="3241896"/>
            <a:ext cx="2076702" cy="547937"/>
            <a:chOff x="2897532" y="3241897"/>
            <a:chExt cx="2076702" cy="547938"/>
          </a:xfrm>
        </p:grpSpPr>
        <p:sp>
          <p:nvSpPr>
            <p:cNvPr id="150" name="圆角矩形 149"/>
            <p:cNvSpPr/>
            <p:nvPr/>
          </p:nvSpPr>
          <p:spPr>
            <a:xfrm>
              <a:off x="2897532" y="3241897"/>
              <a:ext cx="2076702" cy="506413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TextBox 152"/>
            <p:cNvSpPr>
              <a:spLocks noChangeArrowheads="1"/>
            </p:cNvSpPr>
            <p:nvPr/>
          </p:nvSpPr>
          <p:spPr bwMode="auto">
            <a:xfrm>
              <a:off x="3339048" y="3282003"/>
              <a:ext cx="1099562" cy="50783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总经理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6400781" y="4638271"/>
            <a:ext cx="1466617" cy="461665"/>
            <a:chOff x="6064227" y="4638273"/>
            <a:chExt cx="1466617" cy="461665"/>
          </a:xfrm>
        </p:grpSpPr>
        <p:sp>
          <p:nvSpPr>
            <p:cNvPr id="153" name="圆角矩形 152"/>
            <p:cNvSpPr/>
            <p:nvPr/>
          </p:nvSpPr>
          <p:spPr>
            <a:xfrm>
              <a:off x="6064227" y="4680058"/>
              <a:ext cx="1466617" cy="35764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TextBox 152"/>
            <p:cNvSpPr>
              <a:spLocks noChangeArrowheads="1"/>
            </p:cNvSpPr>
            <p:nvPr/>
          </p:nvSpPr>
          <p:spPr bwMode="auto">
            <a:xfrm>
              <a:off x="6283941" y="4638273"/>
              <a:ext cx="1099562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客服部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6400781" y="3918676"/>
            <a:ext cx="1466617" cy="461665"/>
            <a:chOff x="6064227" y="3918676"/>
            <a:chExt cx="1466617" cy="461665"/>
          </a:xfrm>
        </p:grpSpPr>
        <p:sp>
          <p:nvSpPr>
            <p:cNvPr id="156" name="圆角矩形 155"/>
            <p:cNvSpPr/>
            <p:nvPr/>
          </p:nvSpPr>
          <p:spPr>
            <a:xfrm>
              <a:off x="6064227" y="3969086"/>
              <a:ext cx="1466617" cy="35764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Box 152"/>
            <p:cNvSpPr>
              <a:spLocks noChangeArrowheads="1"/>
            </p:cNvSpPr>
            <p:nvPr/>
          </p:nvSpPr>
          <p:spPr bwMode="auto">
            <a:xfrm>
              <a:off x="6283941" y="3918676"/>
              <a:ext cx="1099562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销售部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6400781" y="2738029"/>
            <a:ext cx="1466617" cy="461665"/>
            <a:chOff x="6064227" y="2738029"/>
            <a:chExt cx="1466617" cy="461665"/>
          </a:xfrm>
        </p:grpSpPr>
        <p:sp>
          <p:nvSpPr>
            <p:cNvPr id="159" name="圆角矩形 158"/>
            <p:cNvSpPr/>
            <p:nvPr/>
          </p:nvSpPr>
          <p:spPr>
            <a:xfrm>
              <a:off x="6064227" y="2788439"/>
              <a:ext cx="1466617" cy="35764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TextBox 152"/>
            <p:cNvSpPr>
              <a:spLocks noChangeArrowheads="1"/>
            </p:cNvSpPr>
            <p:nvPr/>
          </p:nvSpPr>
          <p:spPr bwMode="auto">
            <a:xfrm>
              <a:off x="6265093" y="2738029"/>
              <a:ext cx="1099562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产品部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590115" y="5337293"/>
            <a:ext cx="2214585" cy="291258"/>
            <a:chOff x="6253561" y="5337292"/>
            <a:chExt cx="2214585" cy="291258"/>
          </a:xfrm>
        </p:grpSpPr>
        <p:cxnSp>
          <p:nvCxnSpPr>
            <p:cNvPr id="162" name="直接连接符 161"/>
            <p:cNvCxnSpPr/>
            <p:nvPr/>
          </p:nvCxnSpPr>
          <p:spPr>
            <a:xfrm flipH="1">
              <a:off x="6553125" y="5628547"/>
              <a:ext cx="1915021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63" name="直接连接符 162"/>
            <p:cNvCxnSpPr>
              <a:endCxn id="169" idx="3"/>
            </p:cNvCxnSpPr>
            <p:nvPr/>
          </p:nvCxnSpPr>
          <p:spPr>
            <a:xfrm flipH="1" flipV="1">
              <a:off x="6253561" y="5337292"/>
              <a:ext cx="299566" cy="291258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6433441" y="5424414"/>
            <a:ext cx="2371259" cy="696913"/>
            <a:chOff x="6096888" y="5424410"/>
            <a:chExt cx="2371259" cy="696913"/>
          </a:xfrm>
        </p:grpSpPr>
        <p:cxnSp>
          <p:nvCxnSpPr>
            <p:cNvPr id="165" name="直接连接符 164"/>
            <p:cNvCxnSpPr/>
            <p:nvPr/>
          </p:nvCxnSpPr>
          <p:spPr>
            <a:xfrm flipH="1" flipV="1">
              <a:off x="6553125" y="6085720"/>
              <a:ext cx="1915022" cy="35603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flipH="1" flipV="1">
              <a:off x="6096888" y="5424410"/>
              <a:ext cx="456237" cy="661311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</p:cxnSp>
      </p:grpSp>
      <p:grpSp>
        <p:nvGrpSpPr>
          <p:cNvPr id="167" name="组合 166"/>
          <p:cNvGrpSpPr/>
          <p:nvPr/>
        </p:nvGrpSpPr>
        <p:grpSpPr>
          <a:xfrm>
            <a:off x="5123499" y="5106461"/>
            <a:ext cx="1466617" cy="461665"/>
            <a:chOff x="4786945" y="5106465"/>
            <a:chExt cx="1466617" cy="461665"/>
          </a:xfrm>
        </p:grpSpPr>
        <p:sp>
          <p:nvSpPr>
            <p:cNvPr id="168" name="圆角矩形 167"/>
            <p:cNvSpPr/>
            <p:nvPr/>
          </p:nvSpPr>
          <p:spPr>
            <a:xfrm>
              <a:off x="4786945" y="5156875"/>
              <a:ext cx="1466617" cy="35764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TextBox 152"/>
            <p:cNvSpPr>
              <a:spLocks noChangeArrowheads="1"/>
            </p:cNvSpPr>
            <p:nvPr/>
          </p:nvSpPr>
          <p:spPr bwMode="auto">
            <a:xfrm>
              <a:off x="4827230" y="5106465"/>
              <a:ext cx="1426331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网站运营部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123499" y="1667365"/>
            <a:ext cx="1466617" cy="461665"/>
            <a:chOff x="4786945" y="1667362"/>
            <a:chExt cx="1466617" cy="461665"/>
          </a:xfrm>
        </p:grpSpPr>
        <p:sp>
          <p:nvSpPr>
            <p:cNvPr id="171" name="圆角矩形 170"/>
            <p:cNvSpPr/>
            <p:nvPr/>
          </p:nvSpPr>
          <p:spPr>
            <a:xfrm>
              <a:off x="4786945" y="1716310"/>
              <a:ext cx="1466617" cy="35764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TextBox 152"/>
            <p:cNvSpPr>
              <a:spLocks noChangeArrowheads="1"/>
            </p:cNvSpPr>
            <p:nvPr/>
          </p:nvSpPr>
          <p:spPr bwMode="auto">
            <a:xfrm>
              <a:off x="4997326" y="1667362"/>
              <a:ext cx="1099562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财务部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8736213" y="1125540"/>
            <a:ext cx="1249806" cy="461665"/>
            <a:chOff x="8399663" y="1125538"/>
            <a:chExt cx="1249806" cy="461665"/>
          </a:xfrm>
        </p:grpSpPr>
        <p:sp>
          <p:nvSpPr>
            <p:cNvPr id="174" name="圆角矩形 173"/>
            <p:cNvSpPr/>
            <p:nvPr/>
          </p:nvSpPr>
          <p:spPr>
            <a:xfrm>
              <a:off x="8399663" y="1197546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TextBox 152"/>
            <p:cNvSpPr>
              <a:spLocks noChangeArrowheads="1"/>
            </p:cNvSpPr>
            <p:nvPr/>
          </p:nvSpPr>
          <p:spPr bwMode="auto">
            <a:xfrm>
              <a:off x="8563082" y="1125538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会计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736213" y="1640748"/>
            <a:ext cx="1249806" cy="461665"/>
            <a:chOff x="8399663" y="1640745"/>
            <a:chExt cx="1249806" cy="461665"/>
          </a:xfrm>
        </p:grpSpPr>
        <p:sp>
          <p:nvSpPr>
            <p:cNvPr id="177" name="圆角矩形 176"/>
            <p:cNvSpPr/>
            <p:nvPr/>
          </p:nvSpPr>
          <p:spPr>
            <a:xfrm>
              <a:off x="8399663" y="1701602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TextBox 152"/>
            <p:cNvSpPr>
              <a:spLocks noChangeArrowheads="1"/>
            </p:cNvSpPr>
            <p:nvPr/>
          </p:nvSpPr>
          <p:spPr bwMode="auto">
            <a:xfrm>
              <a:off x="8563082" y="1640745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出纳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8736213" y="2134219"/>
            <a:ext cx="1249806" cy="461665"/>
            <a:chOff x="8399663" y="2134218"/>
            <a:chExt cx="1249806" cy="461665"/>
          </a:xfrm>
        </p:grpSpPr>
        <p:sp>
          <p:nvSpPr>
            <p:cNvPr id="180" name="圆角矩形 179"/>
            <p:cNvSpPr/>
            <p:nvPr/>
          </p:nvSpPr>
          <p:spPr>
            <a:xfrm>
              <a:off x="8399663" y="2205658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TextBox 152"/>
            <p:cNvSpPr>
              <a:spLocks noChangeArrowheads="1"/>
            </p:cNvSpPr>
            <p:nvPr/>
          </p:nvSpPr>
          <p:spPr bwMode="auto">
            <a:xfrm>
              <a:off x="8563082" y="2134218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物流部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8736213" y="2580555"/>
            <a:ext cx="1249806" cy="461665"/>
            <a:chOff x="8399663" y="2580554"/>
            <a:chExt cx="1249806" cy="461665"/>
          </a:xfrm>
        </p:grpSpPr>
        <p:sp>
          <p:nvSpPr>
            <p:cNvPr id="183" name="圆角矩形 182"/>
            <p:cNvSpPr/>
            <p:nvPr/>
          </p:nvSpPr>
          <p:spPr>
            <a:xfrm>
              <a:off x="8399663" y="2637706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TextBox 152"/>
            <p:cNvSpPr>
              <a:spLocks noChangeArrowheads="1"/>
            </p:cNvSpPr>
            <p:nvPr/>
          </p:nvSpPr>
          <p:spPr bwMode="auto">
            <a:xfrm>
              <a:off x="8563082" y="2580554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基地部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736213" y="2998314"/>
            <a:ext cx="1249806" cy="461665"/>
            <a:chOff x="8399663" y="2998314"/>
            <a:chExt cx="1249806" cy="461665"/>
          </a:xfrm>
        </p:grpSpPr>
        <p:sp>
          <p:nvSpPr>
            <p:cNvPr id="186" name="圆角矩形 185"/>
            <p:cNvSpPr/>
            <p:nvPr/>
          </p:nvSpPr>
          <p:spPr>
            <a:xfrm>
              <a:off x="8399663" y="3069754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TextBox 152"/>
            <p:cNvSpPr>
              <a:spLocks noChangeArrowheads="1"/>
            </p:cNvSpPr>
            <p:nvPr/>
          </p:nvSpPr>
          <p:spPr bwMode="auto">
            <a:xfrm>
              <a:off x="8563082" y="2998314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质量部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8736213" y="3530949"/>
            <a:ext cx="1249806" cy="461665"/>
            <a:chOff x="8399663" y="3530946"/>
            <a:chExt cx="1249806" cy="461665"/>
          </a:xfrm>
        </p:grpSpPr>
        <p:sp>
          <p:nvSpPr>
            <p:cNvPr id="189" name="圆角矩形 188"/>
            <p:cNvSpPr/>
            <p:nvPr/>
          </p:nvSpPr>
          <p:spPr>
            <a:xfrm>
              <a:off x="8399663" y="3573810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TextBox 152"/>
            <p:cNvSpPr>
              <a:spLocks noChangeArrowheads="1"/>
            </p:cNvSpPr>
            <p:nvPr/>
          </p:nvSpPr>
          <p:spPr bwMode="auto">
            <a:xfrm>
              <a:off x="8563082" y="3530946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大客户部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8736213" y="4400037"/>
            <a:ext cx="1249806" cy="461665"/>
            <a:chOff x="8399663" y="4400038"/>
            <a:chExt cx="1249806" cy="461665"/>
          </a:xfrm>
        </p:grpSpPr>
        <p:sp>
          <p:nvSpPr>
            <p:cNvPr id="192" name="圆角矩形 191"/>
            <p:cNvSpPr/>
            <p:nvPr/>
          </p:nvSpPr>
          <p:spPr>
            <a:xfrm>
              <a:off x="8399663" y="4437906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TextBox 152"/>
            <p:cNvSpPr>
              <a:spLocks noChangeArrowheads="1"/>
            </p:cNvSpPr>
            <p:nvPr/>
          </p:nvSpPr>
          <p:spPr bwMode="auto">
            <a:xfrm>
              <a:off x="8563082" y="4400038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售前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8736213" y="4783656"/>
            <a:ext cx="1249806" cy="461665"/>
            <a:chOff x="8399663" y="4783658"/>
            <a:chExt cx="1249806" cy="461665"/>
          </a:xfrm>
        </p:grpSpPr>
        <p:sp>
          <p:nvSpPr>
            <p:cNvPr id="195" name="圆角矩形 194"/>
            <p:cNvSpPr/>
            <p:nvPr/>
          </p:nvSpPr>
          <p:spPr>
            <a:xfrm>
              <a:off x="8399663" y="4853215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TextBox 152"/>
            <p:cNvSpPr>
              <a:spLocks noChangeArrowheads="1"/>
            </p:cNvSpPr>
            <p:nvPr/>
          </p:nvSpPr>
          <p:spPr bwMode="auto">
            <a:xfrm>
              <a:off x="8563082" y="4783658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售后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736213" y="5374007"/>
            <a:ext cx="1249806" cy="461665"/>
            <a:chOff x="8399663" y="5374010"/>
            <a:chExt cx="1249806" cy="461665"/>
          </a:xfrm>
        </p:grpSpPr>
        <p:sp>
          <p:nvSpPr>
            <p:cNvPr id="198" name="圆角矩形 197"/>
            <p:cNvSpPr/>
            <p:nvPr/>
          </p:nvSpPr>
          <p:spPr>
            <a:xfrm>
              <a:off x="8399663" y="5429279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TextBox 152"/>
            <p:cNvSpPr>
              <a:spLocks noChangeArrowheads="1"/>
            </p:cNvSpPr>
            <p:nvPr/>
          </p:nvSpPr>
          <p:spPr bwMode="auto">
            <a:xfrm>
              <a:off x="8563082" y="5374010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技术部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8736213" y="5863774"/>
            <a:ext cx="1249806" cy="461665"/>
            <a:chOff x="8399663" y="5863778"/>
            <a:chExt cx="1249806" cy="461665"/>
          </a:xfrm>
        </p:grpSpPr>
        <p:sp>
          <p:nvSpPr>
            <p:cNvPr id="201" name="圆角矩形 200"/>
            <p:cNvSpPr/>
            <p:nvPr/>
          </p:nvSpPr>
          <p:spPr>
            <a:xfrm>
              <a:off x="8399663" y="5933335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TextBox 152"/>
            <p:cNvSpPr>
              <a:spLocks noChangeArrowheads="1"/>
            </p:cNvSpPr>
            <p:nvPr/>
          </p:nvSpPr>
          <p:spPr bwMode="auto">
            <a:xfrm>
              <a:off x="8563082" y="5863778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市场部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8736213" y="3950654"/>
            <a:ext cx="1249806" cy="461665"/>
            <a:chOff x="8399663" y="3950651"/>
            <a:chExt cx="1249806" cy="461665"/>
          </a:xfrm>
        </p:grpSpPr>
        <p:sp>
          <p:nvSpPr>
            <p:cNvPr id="204" name="圆角矩形 203"/>
            <p:cNvSpPr/>
            <p:nvPr/>
          </p:nvSpPr>
          <p:spPr>
            <a:xfrm>
              <a:off x="8399663" y="4005858"/>
              <a:ext cx="1249806" cy="304771"/>
            </a:xfrm>
            <a:prstGeom prst="roundRect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TextBox 152"/>
            <p:cNvSpPr>
              <a:spLocks noChangeArrowheads="1"/>
            </p:cNvSpPr>
            <p:nvPr/>
          </p:nvSpPr>
          <p:spPr bwMode="auto">
            <a:xfrm>
              <a:off x="8563082" y="3950651"/>
              <a:ext cx="999297" cy="46166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3765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CC"/>
                  </a:solidFill>
                  <a:effectLst/>
                  <a:uLnTx/>
                  <a:uFillTx/>
                  <a:latin typeface="微软雅黑" panose="020B0503020204020204" pitchFamily="34" charset="-122"/>
                  <a:sym typeface="微软雅黑" panose="020B0503020204020204" pitchFamily="34" charset="-122"/>
                </a:rPr>
                <a:t>大客户部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1255409" y="4569852"/>
            <a:ext cx="2655625" cy="876167"/>
            <a:chOff x="918855" y="4569851"/>
            <a:chExt cx="2655625" cy="876168"/>
          </a:xfrm>
        </p:grpSpPr>
        <p:sp>
          <p:nvSpPr>
            <p:cNvPr id="207" name="TextBox 206"/>
            <p:cNvSpPr txBox="1"/>
            <p:nvPr/>
          </p:nvSpPr>
          <p:spPr>
            <a:xfrm>
              <a:off x="1080517" y="4968964"/>
              <a:ext cx="2133944" cy="477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点击此处添加部门情况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5123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点击此处添加内容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Freeform 512"/>
            <p:cNvSpPr/>
            <p:nvPr/>
          </p:nvSpPr>
          <p:spPr bwMode="auto">
            <a:xfrm>
              <a:off x="918855" y="4664453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061982" y="4569851"/>
              <a:ext cx="2512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各部门内容</a:t>
              </a:r>
              <a:endPara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ULTRA_SCORM_SLIDE_COUNT" val="4"/>
  <p:tag name="ISPRING_PRESENTATION_TITLE" val="9999"/>
</p:tagLst>
</file>

<file path=ppt/theme/theme1.xml><?xml version="1.0" encoding="utf-8"?>
<a:theme xmlns:a="http://schemas.openxmlformats.org/drawingml/2006/main" name="w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j0aof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3733</Words>
  <Application>WPS 演示</Application>
  <PresentationFormat>自定义</PresentationFormat>
  <Paragraphs>811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Impact</vt:lpstr>
      <vt:lpstr>Calibri</vt:lpstr>
      <vt:lpstr>Agency FB</vt:lpstr>
      <vt:lpstr>微软雅黑</vt:lpstr>
      <vt:lpstr>黑体</vt:lpstr>
      <vt:lpstr>Segoe Print</vt:lpstr>
      <vt:lpstr>方正中等线简体</vt:lpstr>
      <vt:lpstr>Arial Unicode MS</vt:lpstr>
      <vt:lpstr>华康俪金黑W8(P)</vt:lpstr>
      <vt:lpstr>Arial</vt:lpstr>
      <vt:lpstr>way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第一PPT</dc:creator>
  <cp:keywords>www.1ppt.com</cp:keywords>
  <dc:description>www.1ppt.com</dc:description>
  <cp:lastModifiedBy>win</cp:lastModifiedBy>
  <cp:revision>139</cp:revision>
  <dcterms:created xsi:type="dcterms:W3CDTF">2014-08-23T07:50:00Z</dcterms:created>
  <dcterms:modified xsi:type="dcterms:W3CDTF">2021-05-10T01:37:55Z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