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62" r:id="rId4"/>
    <p:sldId id="261" r:id="rId5"/>
    <p:sldId id="259" r:id="rId6"/>
    <p:sldId id="263" r:id="rId7"/>
    <p:sldId id="264" r:id="rId8"/>
    <p:sldId id="272" r:id="rId9"/>
    <p:sldId id="270" r:id="rId10"/>
    <p:sldId id="260" r:id="rId11"/>
    <p:sldId id="269" r:id="rId12"/>
    <p:sldId id="271" r:id="rId13"/>
  </p:sldIdLst>
  <p:sldSz cx="9144000" cy="5143500" type="screen16x9"/>
  <p:notesSz cx="6858000" cy="9144000"/>
  <p:embeddedFontLst>
    <p:embeddedFont>
      <p:font typeface="Cormorant Garamond Medium"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SemiBold" panose="020B0604020202020204" charset="0"/>
      <p:regular r:id="rId23"/>
      <p:bold r:id="rId24"/>
      <p:italic r:id="rId25"/>
      <p:boldItalic r:id="rId26"/>
    </p:embeddedFont>
    <p:embeddedFont>
      <p:font typeface="Ysabeau Office"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20A9E8-9920-4A96-9A67-70937F064A07}">
  <a:tblStyle styleId="{3A20A9E8-9920-4A96-9A67-70937F064A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A38667-F172-497B-8906-DCB2EC0F9A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7760a46eb_0_13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7760a46eb_0_13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787eb9c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787eb9c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4e70bffb5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4e70bffb5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92C930D-2673-464D-BB85-AC3622A26B5F}"/>
            </a:ext>
          </a:extLst>
        </p:cNvPr>
        <p:cNvGrpSpPr/>
        <p:nvPr/>
      </p:nvGrpSpPr>
      <p:grpSpPr>
        <a:xfrm>
          <a:off x="0" y="0"/>
          <a:ext cx="0" cy="0"/>
          <a:chOff x="0" y="0"/>
          <a:chExt cx="0" cy="0"/>
        </a:xfrm>
      </p:grpSpPr>
      <p:sp>
        <p:nvSpPr>
          <p:cNvPr id="200" name="Google Shape;200;g1125d80b419_0_108:notes">
            <a:extLst>
              <a:ext uri="{FF2B5EF4-FFF2-40B4-BE49-F238E27FC236}">
                <a16:creationId xmlns:a16="http://schemas.microsoft.com/office/drawing/2014/main" id="{68DC4C80-83AC-8BEE-4BF3-7FD182EB14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25d80b419_0_108:notes">
            <a:extLst>
              <a:ext uri="{FF2B5EF4-FFF2-40B4-BE49-F238E27FC236}">
                <a16:creationId xmlns:a16="http://schemas.microsoft.com/office/drawing/2014/main" id="{F657DD77-A2BA-5C2D-BA94-B8917105D4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87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787eb9c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787eb9c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title="freepik__a-highquality-closeup-of-a-shop-window-displaying-__55681.jpeg"/>
          <p:cNvPicPr preferRelativeResize="0"/>
          <p:nvPr/>
        </p:nvPicPr>
        <p:blipFill rotWithShape="1">
          <a:blip r:embed="rId2">
            <a:alphaModFix/>
          </a:blip>
          <a:srcRect t="806" b="806"/>
          <a:stretch/>
        </p:blipFill>
        <p:spPr>
          <a:xfrm>
            <a:off x="1" y="-1"/>
            <a:ext cx="9143999" cy="5143501"/>
          </a:xfrm>
          <a:prstGeom prst="rect">
            <a:avLst/>
          </a:prstGeom>
          <a:noFill/>
          <a:ln>
            <a:noFill/>
          </a:ln>
        </p:spPr>
      </p:pic>
      <p:sp>
        <p:nvSpPr>
          <p:cNvPr id="10" name="Google Shape;10;p2"/>
          <p:cNvSpPr txBox="1">
            <a:spLocks noGrp="1"/>
          </p:cNvSpPr>
          <p:nvPr>
            <p:ph type="ctrTitle"/>
          </p:nvPr>
        </p:nvSpPr>
        <p:spPr>
          <a:xfrm>
            <a:off x="228600" y="228600"/>
            <a:ext cx="5792700" cy="3186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nSpc>
                <a:spcPct val="100000"/>
              </a:lnSpc>
              <a:spcBef>
                <a:spcPts val="0"/>
              </a:spcBef>
              <a:spcAft>
                <a:spcPts val="0"/>
              </a:spcAft>
              <a:buClr>
                <a:schemeClr val="dk2"/>
              </a:buClr>
              <a:buSzPts val="5200"/>
              <a:buNone/>
              <a:defRPr sz="6500">
                <a:solidFill>
                  <a:schemeClr val="dk2"/>
                </a:solidFill>
              </a:defRPr>
            </a:lvl1pPr>
            <a:lvl2pPr lvl="1" algn="ctr">
              <a:lnSpc>
                <a:spcPct val="100000"/>
              </a:lnSpc>
              <a:spcBef>
                <a:spcPts val="0"/>
              </a:spcBef>
              <a:spcAft>
                <a:spcPts val="0"/>
              </a:spcAft>
              <a:buClr>
                <a:schemeClr val="dk2"/>
              </a:buClr>
              <a:buSzPts val="5200"/>
              <a:buNone/>
              <a:defRPr sz="5200">
                <a:solidFill>
                  <a:schemeClr val="dk2"/>
                </a:solidFill>
              </a:defRPr>
            </a:lvl2pPr>
            <a:lvl3pPr lvl="2" algn="ctr">
              <a:lnSpc>
                <a:spcPct val="100000"/>
              </a:lnSpc>
              <a:spcBef>
                <a:spcPts val="0"/>
              </a:spcBef>
              <a:spcAft>
                <a:spcPts val="0"/>
              </a:spcAft>
              <a:buClr>
                <a:schemeClr val="dk2"/>
              </a:buClr>
              <a:buSzPts val="5200"/>
              <a:buNone/>
              <a:defRPr sz="5200">
                <a:solidFill>
                  <a:schemeClr val="dk2"/>
                </a:solidFill>
              </a:defRPr>
            </a:lvl3pPr>
            <a:lvl4pPr lvl="3" algn="ctr">
              <a:lnSpc>
                <a:spcPct val="100000"/>
              </a:lnSpc>
              <a:spcBef>
                <a:spcPts val="0"/>
              </a:spcBef>
              <a:spcAft>
                <a:spcPts val="0"/>
              </a:spcAft>
              <a:buClr>
                <a:schemeClr val="dk2"/>
              </a:buClr>
              <a:buSzPts val="5200"/>
              <a:buNone/>
              <a:defRPr sz="5200">
                <a:solidFill>
                  <a:schemeClr val="dk2"/>
                </a:solidFill>
              </a:defRPr>
            </a:lvl4pPr>
            <a:lvl5pPr lvl="4" algn="ctr">
              <a:lnSpc>
                <a:spcPct val="100000"/>
              </a:lnSpc>
              <a:spcBef>
                <a:spcPts val="0"/>
              </a:spcBef>
              <a:spcAft>
                <a:spcPts val="0"/>
              </a:spcAft>
              <a:buClr>
                <a:schemeClr val="dk2"/>
              </a:buClr>
              <a:buSzPts val="5200"/>
              <a:buNone/>
              <a:defRPr sz="5200">
                <a:solidFill>
                  <a:schemeClr val="dk2"/>
                </a:solidFill>
              </a:defRPr>
            </a:lvl5pPr>
            <a:lvl6pPr lvl="5" algn="ctr">
              <a:lnSpc>
                <a:spcPct val="100000"/>
              </a:lnSpc>
              <a:spcBef>
                <a:spcPts val="0"/>
              </a:spcBef>
              <a:spcAft>
                <a:spcPts val="0"/>
              </a:spcAft>
              <a:buClr>
                <a:schemeClr val="dk2"/>
              </a:buClr>
              <a:buSzPts val="5200"/>
              <a:buNone/>
              <a:defRPr sz="5200">
                <a:solidFill>
                  <a:schemeClr val="dk2"/>
                </a:solidFill>
              </a:defRPr>
            </a:lvl6pPr>
            <a:lvl7pPr lvl="6" algn="ctr">
              <a:lnSpc>
                <a:spcPct val="100000"/>
              </a:lnSpc>
              <a:spcBef>
                <a:spcPts val="0"/>
              </a:spcBef>
              <a:spcAft>
                <a:spcPts val="0"/>
              </a:spcAft>
              <a:buClr>
                <a:schemeClr val="dk2"/>
              </a:buClr>
              <a:buSzPts val="5200"/>
              <a:buNone/>
              <a:defRPr sz="5200">
                <a:solidFill>
                  <a:schemeClr val="dk2"/>
                </a:solidFill>
              </a:defRPr>
            </a:lvl7pPr>
            <a:lvl8pPr lvl="7" algn="ctr">
              <a:lnSpc>
                <a:spcPct val="100000"/>
              </a:lnSpc>
              <a:spcBef>
                <a:spcPts val="0"/>
              </a:spcBef>
              <a:spcAft>
                <a:spcPts val="0"/>
              </a:spcAft>
              <a:buClr>
                <a:schemeClr val="dk2"/>
              </a:buClr>
              <a:buSzPts val="5200"/>
              <a:buNone/>
              <a:defRPr sz="5200">
                <a:solidFill>
                  <a:schemeClr val="dk2"/>
                </a:solidFill>
              </a:defRPr>
            </a:lvl8pPr>
            <a:lvl9pPr lvl="8" algn="ctr">
              <a:lnSpc>
                <a:spcPct val="100000"/>
              </a:lnSpc>
              <a:spcBef>
                <a:spcPts val="0"/>
              </a:spcBef>
              <a:spcAft>
                <a:spcPts val="0"/>
              </a:spcAft>
              <a:buClr>
                <a:schemeClr val="dk2"/>
              </a:buClr>
              <a:buSzPts val="5200"/>
              <a:buNone/>
              <a:defRPr sz="5200">
                <a:solidFill>
                  <a:schemeClr val="dk2"/>
                </a:solidFill>
              </a:defRPr>
            </a:lvl9pPr>
          </a:lstStyle>
          <a:p>
            <a:endParaRPr/>
          </a:p>
        </p:txBody>
      </p:sp>
      <p:sp>
        <p:nvSpPr>
          <p:cNvPr id="11" name="Google Shape;11;p2"/>
          <p:cNvSpPr txBox="1">
            <a:spLocks noGrp="1"/>
          </p:cNvSpPr>
          <p:nvPr>
            <p:ph type="subTitle" idx="1"/>
          </p:nvPr>
        </p:nvSpPr>
        <p:spPr>
          <a:xfrm>
            <a:off x="228600" y="4227300"/>
            <a:ext cx="2639100" cy="677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2"/>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lt2"/>
        </a:solid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4690100" y="2455200"/>
            <a:ext cx="4225200" cy="11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
        <p:nvSpPr>
          <p:cNvPr id="62" name="Google Shape;62;p16"/>
          <p:cNvSpPr txBox="1">
            <a:spLocks noGrp="1"/>
          </p:cNvSpPr>
          <p:nvPr>
            <p:ph type="title"/>
          </p:nvPr>
        </p:nvSpPr>
        <p:spPr>
          <a:xfrm>
            <a:off x="4690150" y="1580100"/>
            <a:ext cx="42252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Google Shape;63;p16"/>
          <p:cNvSpPr>
            <a:spLocks noGrp="1"/>
          </p:cNvSpPr>
          <p:nvPr>
            <p:ph type="pic" idx="2"/>
          </p:nvPr>
        </p:nvSpPr>
        <p:spPr>
          <a:xfrm flipH="1">
            <a:off x="-101" y="-3500"/>
            <a:ext cx="4050900" cy="51471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lt2"/>
        </a:solid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ubTitle" idx="1"/>
          </p:nvPr>
        </p:nvSpPr>
        <p:spPr>
          <a:xfrm>
            <a:off x="228600" y="1629394"/>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7" name="Google Shape;77;p18"/>
          <p:cNvSpPr txBox="1">
            <a:spLocks noGrp="1"/>
          </p:cNvSpPr>
          <p:nvPr>
            <p:ph type="subTitle" idx="2"/>
          </p:nvPr>
        </p:nvSpPr>
        <p:spPr>
          <a:xfrm>
            <a:off x="228600" y="2860950"/>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8" name="Google Shape;78;p18"/>
          <p:cNvSpPr txBox="1">
            <a:spLocks noGrp="1"/>
          </p:cNvSpPr>
          <p:nvPr>
            <p:ph type="subTitle" idx="3"/>
          </p:nvPr>
        </p:nvSpPr>
        <p:spPr>
          <a:xfrm>
            <a:off x="4672584" y="1629400"/>
            <a:ext cx="36759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9" name="Google Shape;79;p18"/>
          <p:cNvSpPr txBox="1">
            <a:spLocks noGrp="1"/>
          </p:cNvSpPr>
          <p:nvPr>
            <p:ph type="subTitle" idx="4"/>
          </p:nvPr>
        </p:nvSpPr>
        <p:spPr>
          <a:xfrm>
            <a:off x="228600" y="4092500"/>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0" name="Google Shape;80;p18"/>
          <p:cNvSpPr txBox="1">
            <a:spLocks noGrp="1"/>
          </p:cNvSpPr>
          <p:nvPr>
            <p:ph type="subTitle" idx="5"/>
          </p:nvPr>
        </p:nvSpPr>
        <p:spPr>
          <a:xfrm>
            <a:off x="4672584" y="4092500"/>
            <a:ext cx="36759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1" name="Google Shape;81;p18"/>
          <p:cNvSpPr txBox="1">
            <a:spLocks noGrp="1"/>
          </p:cNvSpPr>
          <p:nvPr>
            <p:ph type="subTitle" idx="6"/>
          </p:nvPr>
        </p:nvSpPr>
        <p:spPr>
          <a:xfrm>
            <a:off x="4672584" y="2860950"/>
            <a:ext cx="36795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2" name="Google Shape;82;p18"/>
          <p:cNvSpPr txBox="1">
            <a:spLocks noGrp="1"/>
          </p:cNvSpPr>
          <p:nvPr>
            <p:ph type="subTitle" idx="7"/>
          </p:nvPr>
        </p:nvSpPr>
        <p:spPr>
          <a:xfrm>
            <a:off x="228600" y="1243900"/>
            <a:ext cx="36717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3" name="Google Shape;83;p18"/>
          <p:cNvSpPr txBox="1">
            <a:spLocks noGrp="1"/>
          </p:cNvSpPr>
          <p:nvPr>
            <p:ph type="subTitle" idx="8"/>
          </p:nvPr>
        </p:nvSpPr>
        <p:spPr>
          <a:xfrm>
            <a:off x="228600" y="24732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4" name="Google Shape;84;p18"/>
          <p:cNvSpPr txBox="1">
            <a:spLocks noGrp="1"/>
          </p:cNvSpPr>
          <p:nvPr>
            <p:ph type="subTitle" idx="9"/>
          </p:nvPr>
        </p:nvSpPr>
        <p:spPr>
          <a:xfrm>
            <a:off x="4672584" y="12439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5" name="Google Shape;85;p18"/>
          <p:cNvSpPr txBox="1">
            <a:spLocks noGrp="1"/>
          </p:cNvSpPr>
          <p:nvPr>
            <p:ph type="subTitle" idx="13"/>
          </p:nvPr>
        </p:nvSpPr>
        <p:spPr>
          <a:xfrm>
            <a:off x="228600" y="3702500"/>
            <a:ext cx="36717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6" name="Google Shape;86;p18"/>
          <p:cNvSpPr txBox="1">
            <a:spLocks noGrp="1"/>
          </p:cNvSpPr>
          <p:nvPr>
            <p:ph type="subTitle" idx="14"/>
          </p:nvPr>
        </p:nvSpPr>
        <p:spPr>
          <a:xfrm>
            <a:off x="4672584" y="37025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7" name="Google Shape;87;p18"/>
          <p:cNvSpPr txBox="1">
            <a:spLocks noGrp="1"/>
          </p:cNvSpPr>
          <p:nvPr>
            <p:ph type="subTitle" idx="15"/>
          </p:nvPr>
        </p:nvSpPr>
        <p:spPr>
          <a:xfrm>
            <a:off x="4672584" y="24732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6"/>
        <p:cNvGrpSpPr/>
        <p:nvPr/>
      </p:nvGrpSpPr>
      <p:grpSpPr>
        <a:xfrm>
          <a:off x="0" y="0"/>
          <a:ext cx="0" cy="0"/>
          <a:chOff x="0" y="0"/>
          <a:chExt cx="0" cy="0"/>
        </a:xfrm>
      </p:grpSpPr>
      <p:pic>
        <p:nvPicPr>
          <p:cNvPr id="97" name="Google Shape;97;p20" title="freepik__a-highquality-closeup-of-a-shop-window-displaying-__55678.jpeg"/>
          <p:cNvPicPr preferRelativeResize="0"/>
          <p:nvPr/>
        </p:nvPicPr>
        <p:blipFill rotWithShape="1">
          <a:blip r:embed="rId2">
            <a:alphaModFix/>
          </a:blip>
          <a:srcRect t="777" b="787"/>
          <a:stretch/>
        </p:blipFill>
        <p:spPr>
          <a:xfrm>
            <a:off x="1" y="-1"/>
            <a:ext cx="9143998" cy="5143501"/>
          </a:xfrm>
          <a:prstGeom prst="rect">
            <a:avLst/>
          </a:prstGeom>
          <a:noFill/>
          <a:ln>
            <a:noFill/>
          </a:ln>
        </p:spPr>
      </p:pic>
      <p:sp>
        <p:nvSpPr>
          <p:cNvPr id="98" name="Google Shape;98;p20"/>
          <p:cNvSpPr txBox="1">
            <a:spLocks noGrp="1"/>
          </p:cNvSpPr>
          <p:nvPr>
            <p:ph type="ctrTitle"/>
          </p:nvPr>
        </p:nvSpPr>
        <p:spPr>
          <a:xfrm>
            <a:off x="228600" y="228600"/>
            <a:ext cx="4379400" cy="101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 name="Google Shape;99;p20"/>
          <p:cNvSpPr txBox="1">
            <a:spLocks noGrp="1"/>
          </p:cNvSpPr>
          <p:nvPr>
            <p:ph type="subTitle" idx="1"/>
          </p:nvPr>
        </p:nvSpPr>
        <p:spPr>
          <a:xfrm>
            <a:off x="228600" y="1204844"/>
            <a:ext cx="4379400" cy="1170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228600" y="15037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title" idx="2" hasCustomPrompt="1"/>
          </p:nvPr>
        </p:nvSpPr>
        <p:spPr>
          <a:xfrm>
            <a:off x="228600" y="25372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title" idx="3" hasCustomPrompt="1"/>
          </p:nvPr>
        </p:nvSpPr>
        <p:spPr>
          <a:xfrm>
            <a:off x="228600" y="35707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963300" y="167325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0" name="Google Shape;50;p13"/>
          <p:cNvSpPr txBox="1">
            <a:spLocks noGrp="1"/>
          </p:cNvSpPr>
          <p:nvPr>
            <p:ph type="subTitle" idx="4"/>
          </p:nvPr>
        </p:nvSpPr>
        <p:spPr>
          <a:xfrm>
            <a:off x="963300" y="270675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1" name="Google Shape;51;p13"/>
          <p:cNvSpPr txBox="1">
            <a:spLocks noGrp="1"/>
          </p:cNvSpPr>
          <p:nvPr>
            <p:ph type="subTitle" idx="5"/>
          </p:nvPr>
        </p:nvSpPr>
        <p:spPr>
          <a:xfrm>
            <a:off x="963300" y="374010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2" name="Google Shape;52;p13"/>
          <p:cNvSpPr txBox="1">
            <a:spLocks noGrp="1"/>
          </p:cNvSpPr>
          <p:nvPr>
            <p:ph type="title" idx="6"/>
          </p:nvPr>
        </p:nvSpPr>
        <p:spPr>
          <a:xfrm>
            <a:off x="228600" y="228600"/>
            <a:ext cx="4413900" cy="57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a:endParaRPr/>
          </a:p>
        </p:txBody>
      </p:sp>
      <p:sp>
        <p:nvSpPr>
          <p:cNvPr id="53" name="Google Shape;53;p13"/>
          <p:cNvSpPr>
            <a:spLocks noGrp="1"/>
          </p:cNvSpPr>
          <p:nvPr>
            <p:ph type="pic" idx="7"/>
          </p:nvPr>
        </p:nvSpPr>
        <p:spPr>
          <a:xfrm>
            <a:off x="5091025" y="-3500"/>
            <a:ext cx="4053300" cy="2578500"/>
          </a:xfrm>
          <a:prstGeom prst="rect">
            <a:avLst/>
          </a:prstGeom>
          <a:noFill/>
          <a:ln>
            <a:noFill/>
          </a:ln>
        </p:spPr>
      </p:sp>
      <p:sp>
        <p:nvSpPr>
          <p:cNvPr id="54" name="Google Shape;54;p13"/>
          <p:cNvSpPr txBox="1">
            <a:spLocks noGrp="1"/>
          </p:cNvSpPr>
          <p:nvPr>
            <p:ph type="subTitle" idx="8"/>
          </p:nvPr>
        </p:nvSpPr>
        <p:spPr>
          <a:xfrm>
            <a:off x="5205476" y="2688000"/>
            <a:ext cx="3824400" cy="2216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238660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57"/>
        <p:cNvGrpSpPr/>
        <p:nvPr/>
      </p:nvGrpSpPr>
      <p:grpSpPr>
        <a:xfrm>
          <a:off x="0" y="0"/>
          <a:ext cx="0" cy="0"/>
          <a:chOff x="0" y="0"/>
          <a:chExt cx="0" cy="0"/>
        </a:xfrm>
      </p:grpSpPr>
      <p:sp>
        <p:nvSpPr>
          <p:cNvPr id="58" name="Google Shape;58;p15"/>
          <p:cNvSpPr txBox="1">
            <a:spLocks noGrp="1"/>
          </p:cNvSpPr>
          <p:nvPr>
            <p:ph type="subTitle" idx="1"/>
          </p:nvPr>
        </p:nvSpPr>
        <p:spPr>
          <a:xfrm>
            <a:off x="228600" y="2674200"/>
            <a:ext cx="6865200" cy="12930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
        <p:nvSpPr>
          <p:cNvPr id="59" name="Google Shape;59;p15"/>
          <p:cNvSpPr txBox="1">
            <a:spLocks noGrp="1"/>
          </p:cNvSpPr>
          <p:nvPr>
            <p:ph type="title"/>
          </p:nvPr>
        </p:nvSpPr>
        <p:spPr>
          <a:xfrm>
            <a:off x="228600" y="228600"/>
            <a:ext cx="4177500" cy="1508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000"/>
              <a:buNone/>
              <a:defRPr sz="4000">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extLst>
      <p:ext uri="{BB962C8B-B14F-4D97-AF65-F5344CB8AC3E}">
        <p14:creationId xmlns:p14="http://schemas.microsoft.com/office/powerpoint/2010/main" val="354019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4"/>
        <p:cNvGrpSpPr/>
        <p:nvPr/>
      </p:nvGrpSpPr>
      <p:grpSpPr>
        <a:xfrm>
          <a:off x="0" y="0"/>
          <a:ext cx="0" cy="0"/>
          <a:chOff x="0" y="0"/>
          <a:chExt cx="0" cy="0"/>
        </a:xfrm>
      </p:grpSpPr>
      <p:sp>
        <p:nvSpPr>
          <p:cNvPr id="65" name="Google Shape;65;p17"/>
          <p:cNvSpPr txBox="1">
            <a:spLocks noGrp="1"/>
          </p:cNvSpPr>
          <p:nvPr>
            <p:ph type="subTitle" idx="1"/>
          </p:nvPr>
        </p:nvSpPr>
        <p:spPr>
          <a:xfrm>
            <a:off x="228600" y="1275375"/>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66" name="Google Shape;66;p17"/>
          <p:cNvSpPr txBox="1">
            <a:spLocks noGrp="1"/>
          </p:cNvSpPr>
          <p:nvPr>
            <p:ph type="subTitle" idx="2"/>
          </p:nvPr>
        </p:nvSpPr>
        <p:spPr>
          <a:xfrm>
            <a:off x="228601" y="1660875"/>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7" name="Google Shape;67;p17"/>
          <p:cNvSpPr txBox="1">
            <a:spLocks noGrp="1"/>
          </p:cNvSpPr>
          <p:nvPr>
            <p:ph type="subTitle" idx="3"/>
          </p:nvPr>
        </p:nvSpPr>
        <p:spPr>
          <a:xfrm>
            <a:off x="4668997" y="1660875"/>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8" name="Google Shape;68;p17"/>
          <p:cNvSpPr txBox="1">
            <a:spLocks noGrp="1"/>
          </p:cNvSpPr>
          <p:nvPr>
            <p:ph type="subTitle" idx="4"/>
          </p:nvPr>
        </p:nvSpPr>
        <p:spPr>
          <a:xfrm>
            <a:off x="228601" y="3445100"/>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9" name="Google Shape;69;p17"/>
          <p:cNvSpPr txBox="1">
            <a:spLocks noGrp="1"/>
          </p:cNvSpPr>
          <p:nvPr>
            <p:ph type="subTitle" idx="5"/>
          </p:nvPr>
        </p:nvSpPr>
        <p:spPr>
          <a:xfrm>
            <a:off x="4668997" y="3445100"/>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70" name="Google Shape;70;p17"/>
          <p:cNvSpPr txBox="1">
            <a:spLocks noGrp="1"/>
          </p:cNvSpPr>
          <p:nvPr>
            <p:ph type="subTitle" idx="6"/>
          </p:nvPr>
        </p:nvSpPr>
        <p:spPr>
          <a:xfrm>
            <a:off x="228600" y="3059600"/>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1" name="Google Shape;71;p17"/>
          <p:cNvSpPr txBox="1">
            <a:spLocks noGrp="1"/>
          </p:cNvSpPr>
          <p:nvPr>
            <p:ph type="subTitle" idx="7"/>
          </p:nvPr>
        </p:nvSpPr>
        <p:spPr>
          <a:xfrm>
            <a:off x="4668995" y="1275375"/>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2" name="Google Shape;72;p17"/>
          <p:cNvSpPr txBox="1">
            <a:spLocks noGrp="1"/>
          </p:cNvSpPr>
          <p:nvPr>
            <p:ph type="subTitle" idx="8"/>
          </p:nvPr>
        </p:nvSpPr>
        <p:spPr>
          <a:xfrm>
            <a:off x="4668995" y="3059600"/>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3" name="Google Shape;73;p17"/>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a:endParaRPr/>
          </a:p>
        </p:txBody>
      </p:sp>
    </p:spTree>
    <p:extLst>
      <p:ext uri="{BB962C8B-B14F-4D97-AF65-F5344CB8AC3E}">
        <p14:creationId xmlns:p14="http://schemas.microsoft.com/office/powerpoint/2010/main" val="1450623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14049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title="freepik__a-realistic-image-of-a-retail-store-window-display__19325.jpeg"/>
          <p:cNvPicPr preferRelativeResize="0"/>
          <p:nvPr/>
        </p:nvPicPr>
        <p:blipFill rotWithShape="1">
          <a:blip r:embed="rId2">
            <a:alphaModFix/>
          </a:blip>
          <a:srcRect t="777" b="787"/>
          <a:stretch/>
        </p:blipFill>
        <p:spPr>
          <a:xfrm>
            <a:off x="1" y="-1"/>
            <a:ext cx="9143998" cy="5143501"/>
          </a:xfrm>
          <a:prstGeom prst="rect">
            <a:avLst/>
          </a:prstGeom>
          <a:noFill/>
          <a:ln>
            <a:noFill/>
          </a:ln>
        </p:spPr>
      </p:pic>
      <p:sp>
        <p:nvSpPr>
          <p:cNvPr id="14" name="Google Shape;14;p3"/>
          <p:cNvSpPr txBox="1">
            <a:spLocks noGrp="1"/>
          </p:cNvSpPr>
          <p:nvPr>
            <p:ph type="title"/>
          </p:nvPr>
        </p:nvSpPr>
        <p:spPr>
          <a:xfrm>
            <a:off x="228600" y="1049401"/>
            <a:ext cx="4360200" cy="954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spcBef>
                <a:spcPts val="0"/>
              </a:spcBef>
              <a:spcAft>
                <a:spcPts val="0"/>
              </a:spcAft>
              <a:buClr>
                <a:schemeClr val="dk2"/>
              </a:buClr>
              <a:buSzPts val="5000"/>
              <a:buNone/>
              <a:defRPr sz="5000">
                <a:solidFill>
                  <a:schemeClr val="dk2"/>
                </a:solidFill>
              </a:defRPr>
            </a:lvl1pPr>
            <a:lvl2pPr lvl="1" algn="ctr">
              <a:spcBef>
                <a:spcPts val="0"/>
              </a:spcBef>
              <a:spcAft>
                <a:spcPts val="0"/>
              </a:spcAft>
              <a:buClr>
                <a:schemeClr val="dk2"/>
              </a:buClr>
              <a:buSzPts val="5000"/>
              <a:buNone/>
              <a:defRPr sz="5000">
                <a:solidFill>
                  <a:schemeClr val="dk2"/>
                </a:solidFill>
              </a:defRPr>
            </a:lvl2pPr>
            <a:lvl3pPr lvl="2" algn="ctr">
              <a:spcBef>
                <a:spcPts val="0"/>
              </a:spcBef>
              <a:spcAft>
                <a:spcPts val="0"/>
              </a:spcAft>
              <a:buClr>
                <a:schemeClr val="dk2"/>
              </a:buClr>
              <a:buSzPts val="5000"/>
              <a:buNone/>
              <a:defRPr sz="5000">
                <a:solidFill>
                  <a:schemeClr val="dk2"/>
                </a:solidFill>
              </a:defRPr>
            </a:lvl3pPr>
            <a:lvl4pPr lvl="3" algn="ctr">
              <a:spcBef>
                <a:spcPts val="0"/>
              </a:spcBef>
              <a:spcAft>
                <a:spcPts val="0"/>
              </a:spcAft>
              <a:buClr>
                <a:schemeClr val="dk2"/>
              </a:buClr>
              <a:buSzPts val="5000"/>
              <a:buNone/>
              <a:defRPr sz="5000">
                <a:solidFill>
                  <a:schemeClr val="dk2"/>
                </a:solidFill>
              </a:defRPr>
            </a:lvl4pPr>
            <a:lvl5pPr lvl="4" algn="ctr">
              <a:spcBef>
                <a:spcPts val="0"/>
              </a:spcBef>
              <a:spcAft>
                <a:spcPts val="0"/>
              </a:spcAft>
              <a:buClr>
                <a:schemeClr val="dk2"/>
              </a:buClr>
              <a:buSzPts val="5000"/>
              <a:buNone/>
              <a:defRPr sz="5000">
                <a:solidFill>
                  <a:schemeClr val="dk2"/>
                </a:solidFill>
              </a:defRPr>
            </a:lvl5pPr>
            <a:lvl6pPr lvl="5" algn="ctr">
              <a:spcBef>
                <a:spcPts val="0"/>
              </a:spcBef>
              <a:spcAft>
                <a:spcPts val="0"/>
              </a:spcAft>
              <a:buClr>
                <a:schemeClr val="dk2"/>
              </a:buClr>
              <a:buSzPts val="5000"/>
              <a:buNone/>
              <a:defRPr sz="5000">
                <a:solidFill>
                  <a:schemeClr val="dk2"/>
                </a:solidFill>
              </a:defRPr>
            </a:lvl6pPr>
            <a:lvl7pPr lvl="6" algn="ctr">
              <a:spcBef>
                <a:spcPts val="0"/>
              </a:spcBef>
              <a:spcAft>
                <a:spcPts val="0"/>
              </a:spcAft>
              <a:buClr>
                <a:schemeClr val="dk2"/>
              </a:buClr>
              <a:buSzPts val="5000"/>
              <a:buNone/>
              <a:defRPr sz="5000">
                <a:solidFill>
                  <a:schemeClr val="dk2"/>
                </a:solidFill>
              </a:defRPr>
            </a:lvl7pPr>
            <a:lvl8pPr lvl="7" algn="ctr">
              <a:spcBef>
                <a:spcPts val="0"/>
              </a:spcBef>
              <a:spcAft>
                <a:spcPts val="0"/>
              </a:spcAft>
              <a:buClr>
                <a:schemeClr val="dk2"/>
              </a:buClr>
              <a:buSzPts val="5000"/>
              <a:buNone/>
              <a:defRPr sz="5000">
                <a:solidFill>
                  <a:schemeClr val="dk2"/>
                </a:solidFill>
              </a:defRPr>
            </a:lvl8pPr>
            <a:lvl9pPr lvl="8" algn="ctr">
              <a:spcBef>
                <a:spcPts val="0"/>
              </a:spcBef>
              <a:spcAft>
                <a:spcPts val="0"/>
              </a:spcAft>
              <a:buClr>
                <a:schemeClr val="dk2"/>
              </a:buClr>
              <a:buSzPts val="5000"/>
              <a:buNone/>
              <a:defRPr sz="5000">
                <a:solidFill>
                  <a:schemeClr val="dk2"/>
                </a:solidFill>
              </a:defRPr>
            </a:lvl9pPr>
          </a:lstStyle>
          <a:p>
            <a:endParaRPr/>
          </a:p>
        </p:txBody>
      </p:sp>
      <p:sp>
        <p:nvSpPr>
          <p:cNvPr id="15" name="Google Shape;15;p3"/>
          <p:cNvSpPr txBox="1">
            <a:spLocks noGrp="1"/>
          </p:cNvSpPr>
          <p:nvPr>
            <p:ph type="title" idx="2" hasCustomPrompt="1"/>
          </p:nvPr>
        </p:nvSpPr>
        <p:spPr>
          <a:xfrm>
            <a:off x="228600" y="228600"/>
            <a:ext cx="1089900" cy="744600"/>
          </a:xfrm>
          <a:prstGeom prst="rect">
            <a:avLst/>
          </a:prstGeom>
          <a:noFill/>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rtl="0">
              <a:spcBef>
                <a:spcPts val="0"/>
              </a:spcBef>
              <a:spcAft>
                <a:spcPts val="0"/>
              </a:spcAft>
              <a:buSzPts val="6000"/>
              <a:buNone/>
              <a:defRPr sz="7200" i="1">
                <a:solidFill>
                  <a:schemeClr val="dk2"/>
                </a:solidFill>
                <a:latin typeface="Cormorant Garamond Medium"/>
                <a:ea typeface="Cormorant Garamond Medium"/>
                <a:cs typeface="Cormorant Garamond Medium"/>
                <a:sym typeface="Cormorant Garamond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28600" y="4227300"/>
            <a:ext cx="2061600" cy="677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4697100" y="1322863"/>
            <a:ext cx="4218300" cy="46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22" name="Google Shape;22;p5"/>
          <p:cNvSpPr txBox="1">
            <a:spLocks noGrp="1"/>
          </p:cNvSpPr>
          <p:nvPr>
            <p:ph type="subTitle" idx="2"/>
          </p:nvPr>
        </p:nvSpPr>
        <p:spPr>
          <a:xfrm>
            <a:off x="4697100" y="3073938"/>
            <a:ext cx="4218300" cy="46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23" name="Google Shape;23;p5"/>
          <p:cNvSpPr txBox="1">
            <a:spLocks noGrp="1"/>
          </p:cNvSpPr>
          <p:nvPr>
            <p:ph type="subTitle" idx="3"/>
          </p:nvPr>
        </p:nvSpPr>
        <p:spPr>
          <a:xfrm>
            <a:off x="4697118" y="1708363"/>
            <a:ext cx="4218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4"/>
          </p:nvPr>
        </p:nvSpPr>
        <p:spPr>
          <a:xfrm>
            <a:off x="4697118" y="3459438"/>
            <a:ext cx="42183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5"/>
          <p:cNvSpPr txBox="1">
            <a:spLocks noGrp="1"/>
          </p:cNvSpPr>
          <p:nvPr>
            <p:ph type="title"/>
          </p:nvPr>
        </p:nvSpPr>
        <p:spPr>
          <a:xfrm>
            <a:off x="4697118" y="228600"/>
            <a:ext cx="421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a:spLocks noGrp="1"/>
          </p:cNvSpPr>
          <p:nvPr>
            <p:ph type="pic" idx="5"/>
          </p:nvPr>
        </p:nvSpPr>
        <p:spPr>
          <a:xfrm flipH="1">
            <a:off x="-1" y="-3500"/>
            <a:ext cx="4053300" cy="2578500"/>
          </a:xfrm>
          <a:prstGeom prst="rect">
            <a:avLst/>
          </a:prstGeom>
          <a:noFill/>
          <a:ln>
            <a:noFill/>
          </a:ln>
        </p:spPr>
      </p:sp>
      <p:sp>
        <p:nvSpPr>
          <p:cNvPr id="27" name="Google Shape;27;p5"/>
          <p:cNvSpPr txBox="1">
            <a:spLocks noGrp="1"/>
          </p:cNvSpPr>
          <p:nvPr>
            <p:ph type="subTitle" idx="6"/>
          </p:nvPr>
        </p:nvSpPr>
        <p:spPr>
          <a:xfrm>
            <a:off x="114450" y="2688000"/>
            <a:ext cx="3824400" cy="2216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2" name="Google Shape;32;p7"/>
          <p:cNvSpPr txBox="1">
            <a:spLocks noGrp="1"/>
          </p:cNvSpPr>
          <p:nvPr>
            <p:ph type="body" idx="1"/>
          </p:nvPr>
        </p:nvSpPr>
        <p:spPr>
          <a:xfrm>
            <a:off x="720000" y="1932875"/>
            <a:ext cx="3214800" cy="1687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33" name="Google Shape;33;p7"/>
          <p:cNvSpPr>
            <a:spLocks noGrp="1"/>
          </p:cNvSpPr>
          <p:nvPr>
            <p:ph type="pic" idx="2"/>
          </p:nvPr>
        </p:nvSpPr>
        <p:spPr>
          <a:xfrm>
            <a:off x="5631000" y="0"/>
            <a:ext cx="35130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2241425" y="1606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 name="Google Shape;38;p9"/>
          <p:cNvSpPr txBox="1">
            <a:spLocks noGrp="1"/>
          </p:cNvSpPr>
          <p:nvPr>
            <p:ph type="subTitle" idx="1"/>
          </p:nvPr>
        </p:nvSpPr>
        <p:spPr>
          <a:xfrm>
            <a:off x="2241475" y="2481800"/>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779300" y="4038275"/>
            <a:ext cx="5585400" cy="425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1284000" y="1472047"/>
            <a:ext cx="6576000" cy="1203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3" name="Google Shape;43;p11"/>
          <p:cNvSpPr txBox="1">
            <a:spLocks noGrp="1"/>
          </p:cNvSpPr>
          <p:nvPr>
            <p:ph type="subTitle" idx="1"/>
          </p:nvPr>
        </p:nvSpPr>
        <p:spPr>
          <a:xfrm>
            <a:off x="1284000" y="28621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1pPr>
            <a:lvl2pPr lvl="1"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2pPr>
            <a:lvl3pPr lvl="2"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3pPr>
            <a:lvl4pPr lvl="3"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4pPr>
            <a:lvl5pPr lvl="4"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5pPr>
            <a:lvl6pPr lvl="5"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6pPr>
            <a:lvl7pPr lvl="6"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7pPr>
            <a:lvl8pPr lvl="7"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8pPr>
            <a:lvl9pPr lvl="8"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 id="2147483662" r:id="rId11"/>
    <p:sldLayoutId id="2147483664" r:id="rId12"/>
    <p:sldLayoutId id="2147483666" r:id="rId13"/>
    <p:sldLayoutId id="2147483667" r:id="rId14"/>
    <p:sldLayoutId id="2147483668" r:id="rId15"/>
    <p:sldLayoutId id="2147483673" r:id="rId16"/>
    <p:sldLayoutId id="2147483674" r:id="rId17"/>
    <p:sldLayoutId id="2147483675" r:id="rId18"/>
    <p:sldLayoutId id="214748367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RPekSrYkkd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ai/image-generator?utm_source=slidesgo-referral&amp;utm_medium=presentation-attribution&amp;utm_campaign=ai-generated-images-by-freepik"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hyperlink" Target="https://www.weforum.org/agenda/2023/06/ai-retail-industry-transform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7"/>
          <p:cNvSpPr txBox="1">
            <a:spLocks noGrp="1"/>
          </p:cNvSpPr>
          <p:nvPr>
            <p:ph type="ctrTitle"/>
          </p:nvPr>
        </p:nvSpPr>
        <p:spPr>
          <a:xfrm>
            <a:off x="228600" y="228600"/>
            <a:ext cx="5792700" cy="318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i="1" dirty="0">
                <a:solidFill>
                  <a:schemeClr val="dk2"/>
                </a:solidFill>
                <a:latin typeface="Cormorant Garamond Medium"/>
                <a:ea typeface="Cormorant Garamond Medium"/>
                <a:cs typeface="Cormorant Garamond Medium"/>
                <a:sym typeface="Cormorant Garamond Medium"/>
              </a:rPr>
              <a:t>AI</a:t>
            </a:r>
            <a:r>
              <a:rPr lang="en" dirty="0">
                <a:solidFill>
                  <a:schemeClr val="dk2"/>
                </a:solidFill>
                <a:latin typeface="Ysabeau Office"/>
                <a:ea typeface="Ysabeau Office"/>
                <a:cs typeface="Ysabeau Office"/>
                <a:sym typeface="Ysabeau Office"/>
              </a:rPr>
              <a:t> </a:t>
            </a:r>
            <a:br>
              <a:rPr lang="en" dirty="0">
                <a:solidFill>
                  <a:schemeClr val="dk2"/>
                </a:solidFill>
                <a:latin typeface="Ysabeau Office"/>
                <a:ea typeface="Ysabeau Office"/>
                <a:cs typeface="Ysabeau Office"/>
                <a:sym typeface="Ysabeau Office"/>
              </a:rPr>
            </a:br>
            <a:r>
              <a:rPr lang="en" dirty="0">
                <a:solidFill>
                  <a:schemeClr val="dk2"/>
                </a:solidFill>
                <a:latin typeface="Ysabeau Office"/>
                <a:ea typeface="Ysabeau Office"/>
                <a:cs typeface="Ysabeau Office"/>
                <a:sym typeface="Ysabeau Office"/>
              </a:rPr>
              <a:t>IN</a:t>
            </a:r>
            <a:br>
              <a:rPr lang="en" dirty="0">
                <a:solidFill>
                  <a:schemeClr val="dk2"/>
                </a:solidFill>
                <a:latin typeface="Ysabeau Office"/>
                <a:ea typeface="Ysabeau Office"/>
                <a:cs typeface="Ysabeau Office"/>
                <a:sym typeface="Ysabeau Office"/>
              </a:rPr>
            </a:br>
            <a:r>
              <a:rPr lang="en" b="0" i="1" dirty="0">
                <a:solidFill>
                  <a:schemeClr val="dk2"/>
                </a:solidFill>
                <a:latin typeface="Cormorant Garamond Medium"/>
                <a:ea typeface="Cormorant Garamond Medium"/>
                <a:cs typeface="Cormorant Garamond Medium"/>
                <a:sym typeface="Cormorant Garamond Medium"/>
              </a:rPr>
              <a:t>RETAIL</a:t>
            </a:r>
            <a:endParaRPr b="0" i="1" dirty="0">
              <a:solidFill>
                <a:schemeClr val="dk2"/>
              </a:solidFill>
              <a:latin typeface="Cormorant Garamond Medium"/>
              <a:ea typeface="Cormorant Garamond Medium"/>
              <a:cs typeface="Cormorant Garamond Medium"/>
              <a:sym typeface="Cormorant Garamond Medium"/>
            </a:endParaRPr>
          </a:p>
        </p:txBody>
      </p:sp>
      <p:sp>
        <p:nvSpPr>
          <p:cNvPr id="119" name="Google Shape;119;p27"/>
          <p:cNvSpPr txBox="1">
            <a:spLocks noGrp="1"/>
          </p:cNvSpPr>
          <p:nvPr>
            <p:ph type="subTitle" idx="1"/>
          </p:nvPr>
        </p:nvSpPr>
        <p:spPr>
          <a:xfrm>
            <a:off x="201405" y="4536633"/>
            <a:ext cx="4020471" cy="456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Alfredo Garza, Richard Rodriguez, Olaleye Bakare, Khizar Khan</a:t>
            </a:r>
          </a:p>
          <a:p>
            <a:pPr marL="0" lvl="0" indent="0" algn="l" rtl="0">
              <a:spcBef>
                <a:spcPts val="0"/>
              </a:spcBef>
              <a:spcAft>
                <a:spcPts val="0"/>
              </a:spcAft>
              <a:buNone/>
            </a:pPr>
            <a:r>
              <a:rPr lang="en-US" sz="1000" dirty="0"/>
              <a:t>02-Jul-2025</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228600" y="1049401"/>
            <a:ext cx="43602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DEMO </a:t>
            </a:r>
            <a:r>
              <a:rPr lang="en" i="1" dirty="0">
                <a:solidFill>
                  <a:schemeClr val="dk2"/>
                </a:solidFill>
                <a:latin typeface="Cormorant Garamond Medium"/>
                <a:ea typeface="Cormorant Garamond Medium"/>
                <a:cs typeface="Cormorant Garamond Medium"/>
                <a:sym typeface="Cormorant Garamond Medium"/>
              </a:rPr>
              <a:t>Time</a:t>
            </a:r>
            <a:endParaRPr i="1" dirty="0">
              <a:solidFill>
                <a:schemeClr val="dk2"/>
              </a:solidFill>
              <a:latin typeface="Cormorant Garamond Medium"/>
              <a:ea typeface="Cormorant Garamond Medium"/>
              <a:cs typeface="Cormorant Garamond Medium"/>
              <a:sym typeface="Cormorant Garamond Medium"/>
            </a:endParaRPr>
          </a:p>
        </p:txBody>
      </p:sp>
      <p:sp>
        <p:nvSpPr>
          <p:cNvPr id="9" name="TextBox 8">
            <a:extLst>
              <a:ext uri="{FF2B5EF4-FFF2-40B4-BE49-F238E27FC236}">
                <a16:creationId xmlns:a16="http://schemas.microsoft.com/office/drawing/2014/main" id="{7388AFA0-3106-65ED-68C6-E87E3E16FF68}"/>
              </a:ext>
            </a:extLst>
          </p:cNvPr>
          <p:cNvSpPr txBox="1"/>
          <p:nvPr/>
        </p:nvSpPr>
        <p:spPr>
          <a:xfrm>
            <a:off x="228600" y="1885110"/>
            <a:ext cx="3253387" cy="738664"/>
          </a:xfrm>
          <a:prstGeom prst="rect">
            <a:avLst/>
          </a:prstGeom>
          <a:noFill/>
        </p:spPr>
        <p:txBody>
          <a:bodyPr wrap="square">
            <a:spAutoFit/>
          </a:bodyPr>
          <a:lstStyle/>
          <a:p>
            <a:r>
              <a:rPr lang="en-US" dirty="0">
                <a:solidFill>
                  <a:schemeClr val="bg2"/>
                </a:solidFill>
                <a:hlinkClick r:id="rId3">
                  <a:extLst>
                    <a:ext uri="{A12FA001-AC4F-418D-AE19-62706E023703}">
                      <ahyp:hlinkClr xmlns:ahyp="http://schemas.microsoft.com/office/drawing/2018/hyperlinkcolor" val="tx"/>
                    </a:ext>
                  </a:extLst>
                </a:hlinkClick>
              </a:rPr>
              <a:t>Transform Retail Media Campaign Launch—in Under 5 Minutes—with Generative &amp; Agentic AI</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subTitle" idx="1"/>
          </p:nvPr>
        </p:nvSpPr>
        <p:spPr>
          <a:xfrm>
            <a:off x="228599" y="1401450"/>
            <a:ext cx="4379400" cy="11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chemeClr val="dk2"/>
                </a:solidFill>
              </a:rPr>
              <a:t>AI is transforming retail by making shopping more personal and operations more efficient. It helps stores understand what customers want—offering tailored product recommendations, personalized promotions, and even virtual assistants that answer questions in real time. Behind the scenes, AI also keeps shelves stocked by predicting demand and automating inventory management, so customers find what they need when they need it. The result? A smoother, smarter retail experience for both shoppers and businesses.</a:t>
            </a:r>
            <a:endParaRPr dirty="0">
              <a:solidFill>
                <a:schemeClr val="dk2"/>
              </a:solidFill>
            </a:endParaRPr>
          </a:p>
        </p:txBody>
      </p:sp>
      <p:sp>
        <p:nvSpPr>
          <p:cNvPr id="273" name="Google Shape;273;p40"/>
          <p:cNvSpPr txBox="1">
            <a:spLocks noGrp="1"/>
          </p:cNvSpPr>
          <p:nvPr>
            <p:ph type="ctrTitle"/>
          </p:nvPr>
        </p:nvSpPr>
        <p:spPr>
          <a:xfrm>
            <a:off x="228599" y="228600"/>
            <a:ext cx="5245689" cy="10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CONCLUSION</a:t>
            </a:r>
            <a:endParaRPr i="1" dirty="0">
              <a:solidFill>
                <a:schemeClr val="dk2"/>
              </a:solidFill>
              <a:latin typeface="Cormorant Garamond Medium"/>
              <a:ea typeface="Cormorant Garamond Medium"/>
              <a:cs typeface="Cormorant Garamond Medium"/>
              <a:sym typeface="Cormorant Garamon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i="1" dirty="0">
              <a:latin typeface="Cormorant Garamond Medium"/>
              <a:ea typeface="Cormorant Garamond Medium"/>
              <a:cs typeface="Cormorant Garamond Medium"/>
              <a:sym typeface="Cormorant Garamond Medium"/>
            </a:endParaRPr>
          </a:p>
        </p:txBody>
      </p:sp>
      <p:sp>
        <p:nvSpPr>
          <p:cNvPr id="301" name="Google Shape;301;p42"/>
          <p:cNvSpPr txBox="1"/>
          <p:nvPr/>
        </p:nvSpPr>
        <p:spPr>
          <a:xfrm>
            <a:off x="228600" y="801300"/>
            <a:ext cx="8552062" cy="71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1"/>
                </a:solidFill>
                <a:latin typeface="Roboto"/>
                <a:ea typeface="Roboto"/>
                <a:cs typeface="Roboto"/>
                <a:sym typeface="Roboto"/>
              </a:rPr>
              <a:t>Did you like the resources used in this template? Get them on these websites:</a:t>
            </a:r>
            <a:endParaRPr sz="1200" dirty="0">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AI-generated images by </a:t>
            </a:r>
            <a:r>
              <a:rPr lang="en" sz="1200" u="sng" dirty="0">
                <a:solidFill>
                  <a:schemeClr val="dk1"/>
                </a:solidFill>
                <a:latin typeface="Roboto" panose="02000000000000000000" pitchFamily="2" charset="0"/>
                <a:ea typeface="Roboto" panose="02000000000000000000" pitchFamily="2" charset="0"/>
                <a:cs typeface="Roboto SemiBold"/>
                <a:sym typeface="Roboto SemiBold"/>
                <a:hlinkClick r:id="rId3">
                  <a:extLst>
                    <a:ext uri="{A12FA001-AC4F-418D-AE19-62706E023703}">
                      <ahyp:hlinkClr xmlns:ahyp="http://schemas.microsoft.com/office/drawing/2018/hyperlinkcolor" val="tx"/>
                    </a:ext>
                  </a:extLst>
                </a:hlinkClick>
              </a:rPr>
              <a:t>Freepik AI Image Generator</a:t>
            </a:r>
            <a:endParaRPr lang="en" sz="1200" u="sng" dirty="0">
              <a:solidFill>
                <a:schemeClr val="dk1"/>
              </a:solidFill>
              <a:latin typeface="Roboto" panose="02000000000000000000" pitchFamily="2" charset="0"/>
              <a:ea typeface="Roboto" panose="02000000000000000000" pitchFamily="2" charset="0"/>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Cummings, A. R. (2025). AI in retail: Use cases, examples &amp; adoption. Shopify. https://www.shopify.com/retail/ai-in-retail</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Edureka. (2021, July 6). AI in retail  Artificial intelligence in retail industry  Future of AI in retail [Video]. YouTube. https://www.youtube.com/watch?v=-Y-jCpPCFHA</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MongoDB. (2023, May 9). AI-driven retail demo: Auto-generate descriptions for faster product onboarding [Video]. YouTube. https://www.youtube.com/watch?v=7fKXd-KafLw</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IHL Group. (2023, August 15). AI in retail: A look at retail's AI revolution study by IHL [Video]. YouTube. https://www.youtube.com/watch?v=4ewQofa_iU0</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World Economic Forum. (2023). How AI is transforming the retail industry. </a:t>
            </a:r>
            <a:r>
              <a:rPr lang="en-US" sz="1200" dirty="0">
                <a:solidFill>
                  <a:schemeClr val="dk1"/>
                </a:solidFill>
                <a:latin typeface="Roboto SemiBold"/>
                <a:ea typeface="Roboto SemiBold"/>
                <a:cs typeface="Roboto SemiBold"/>
                <a:sym typeface="Roboto SemiBold"/>
                <a:hlinkClick r:id="rId4"/>
              </a:rPr>
              <a:t>https://www.weforum.org/agenda/2023/06/ai-retail-industry-transformation/</a:t>
            </a:r>
            <a:endParaRPr lang="en-US" sz="1200" dirty="0">
              <a:solidFill>
                <a:schemeClr val="dk1"/>
              </a:solidFill>
              <a:latin typeface="Roboto SemiBold"/>
              <a:ea typeface="Roboto SemiBold"/>
              <a:cs typeface="Roboto SemiBold"/>
              <a:sym typeface="Roboto SemiBold"/>
            </a:endParaRPr>
          </a:p>
          <a:p>
            <a:pPr marL="457200" indent="-304800">
              <a:lnSpc>
                <a:spcPct val="115000"/>
              </a:lnSpc>
              <a:spcBef>
                <a:spcPts val="1000"/>
              </a:spcBef>
              <a:buClr>
                <a:schemeClr val="dk1"/>
              </a:buClr>
              <a:buSzPts val="1200"/>
              <a:buFont typeface="Roboto"/>
              <a:buChar char="●"/>
            </a:pPr>
            <a:r>
              <a:rPr lang="en-US" sz="1200" dirty="0" err="1"/>
              <a:t>Thokala</a:t>
            </a:r>
            <a:r>
              <a:rPr lang="en-US" sz="1200" dirty="0"/>
              <a:t>, R. (2024, June 14). </a:t>
            </a:r>
            <a:r>
              <a:rPr lang="en-US" sz="1200" i="1" dirty="0"/>
              <a:t>Coding with the AI Powered APEX Assistant on Oracle APEX</a:t>
            </a:r>
            <a:r>
              <a:rPr lang="en-US" sz="1200" dirty="0"/>
              <a:t>. Oracle Blogs. https://blogs.oracle.com/apex/post/coding-with-the-ai-powered-apex-assistant-on-oracle-apex</a:t>
            </a: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p:txBody>
      </p:sp>
      <p:cxnSp>
        <p:nvCxnSpPr>
          <p:cNvPr id="302" name="Google Shape;302;p42"/>
          <p:cNvCxnSpPr/>
          <p:nvPr/>
        </p:nvCxnSpPr>
        <p:spPr>
          <a:xfrm>
            <a:off x="228600" y="4832076"/>
            <a:ext cx="5506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p:nvPr/>
        </p:nvSpPr>
        <p:spPr>
          <a:xfrm>
            <a:off x="5090600" y="2575100"/>
            <a:ext cx="4053300" cy="257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4" name="Google Shape;134;p29"/>
          <p:cNvSpPr txBox="1">
            <a:spLocks noGrp="1"/>
          </p:cNvSpPr>
          <p:nvPr>
            <p:ph type="title" idx="6"/>
          </p:nvPr>
        </p:nvSpPr>
        <p:spPr>
          <a:xfrm>
            <a:off x="228600" y="228600"/>
            <a:ext cx="44139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dirty="0"/>
              <a:t>W</a:t>
            </a:r>
            <a:r>
              <a:rPr lang="en-US" dirty="0"/>
              <a:t>h</a:t>
            </a:r>
            <a:r>
              <a:rPr lang="en" dirty="0"/>
              <a:t>at is </a:t>
            </a:r>
            <a:r>
              <a:rPr lang="en" i="1" dirty="0">
                <a:latin typeface="Cormorant Garamond Medium"/>
                <a:ea typeface="Cormorant Garamond Medium"/>
                <a:cs typeface="Cormorant Garamond Medium"/>
                <a:sym typeface="Cormorant Garamond Medium"/>
              </a:rPr>
              <a:t>Retail</a:t>
            </a:r>
            <a:endParaRPr i="1" dirty="0">
              <a:latin typeface="Cormorant Garamond Medium"/>
              <a:ea typeface="Cormorant Garamond Medium"/>
              <a:cs typeface="Cormorant Garamond Medium"/>
              <a:sym typeface="Cormorant Garamond Medium"/>
            </a:endParaRPr>
          </a:p>
        </p:txBody>
      </p:sp>
      <p:sp>
        <p:nvSpPr>
          <p:cNvPr id="138" name="Google Shape;138;p29"/>
          <p:cNvSpPr txBox="1">
            <a:spLocks noGrp="1"/>
          </p:cNvSpPr>
          <p:nvPr>
            <p:ph type="subTitle" idx="1"/>
          </p:nvPr>
        </p:nvSpPr>
        <p:spPr>
          <a:xfrm>
            <a:off x="228600" y="1595161"/>
            <a:ext cx="3999614"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Retail is the sale of goods and services to consumers</a:t>
            </a:r>
            <a:endParaRPr sz="1400" dirty="0"/>
          </a:p>
        </p:txBody>
      </p:sp>
      <p:sp>
        <p:nvSpPr>
          <p:cNvPr id="139" name="Google Shape;139;p29"/>
          <p:cNvSpPr txBox="1">
            <a:spLocks noGrp="1"/>
          </p:cNvSpPr>
          <p:nvPr>
            <p:ph type="subTitle" idx="4"/>
          </p:nvPr>
        </p:nvSpPr>
        <p:spPr>
          <a:xfrm>
            <a:off x="228600" y="2674898"/>
            <a:ext cx="34884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Retail markets date back almost 10,000 years</a:t>
            </a:r>
            <a:endParaRPr sz="1400" dirty="0"/>
          </a:p>
        </p:txBody>
      </p:sp>
      <p:sp>
        <p:nvSpPr>
          <p:cNvPr id="140" name="Google Shape;140;p29"/>
          <p:cNvSpPr txBox="1">
            <a:spLocks noGrp="1"/>
          </p:cNvSpPr>
          <p:nvPr>
            <p:ph type="subTitle" idx="5"/>
          </p:nvPr>
        </p:nvSpPr>
        <p:spPr>
          <a:xfrm>
            <a:off x="228600" y="3468609"/>
            <a:ext cx="36792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Retail is the largest private-sector employer in the United States, supporting 52 million working Americans</a:t>
            </a:r>
            <a:endParaRPr sz="1400" dirty="0"/>
          </a:p>
        </p:txBody>
      </p:sp>
      <p:pic>
        <p:nvPicPr>
          <p:cNvPr id="141" name="Google Shape;141;p29" title="freepik__a-realistic-scene-of-a-person-walking-through-a-sh__19324.jpeg"/>
          <p:cNvPicPr preferRelativeResize="0">
            <a:picLocks noGrp="1"/>
          </p:cNvPicPr>
          <p:nvPr>
            <p:ph type="pic" idx="7"/>
          </p:nvPr>
        </p:nvPicPr>
        <p:blipFill rotWithShape="1">
          <a:blip r:embed="rId3">
            <a:alphaModFix/>
          </a:blip>
          <a:srcRect l="5092" r="5083"/>
          <a:stretch/>
        </p:blipFill>
        <p:spPr>
          <a:xfrm>
            <a:off x="5091025" y="-3500"/>
            <a:ext cx="4053302" cy="2578608"/>
          </a:xfrm>
          <a:prstGeom prst="rect">
            <a:avLst/>
          </a:prstGeom>
        </p:spPr>
      </p:pic>
      <p:cxnSp>
        <p:nvCxnSpPr>
          <p:cNvPr id="142" name="Google Shape;142;p29"/>
          <p:cNvCxnSpPr/>
          <p:nvPr/>
        </p:nvCxnSpPr>
        <p:spPr>
          <a:xfrm>
            <a:off x="228600" y="2134954"/>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43" name="Google Shape;143;p29"/>
          <p:cNvCxnSpPr/>
          <p:nvPr/>
        </p:nvCxnSpPr>
        <p:spPr>
          <a:xfrm>
            <a:off x="228600" y="3168454"/>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29"/>
          <p:cNvCxnSpPr/>
          <p:nvPr/>
        </p:nvCxnSpPr>
        <p:spPr>
          <a:xfrm>
            <a:off x="228600" y="4201804"/>
            <a:ext cx="4218300" cy="0"/>
          </a:xfrm>
          <a:prstGeom prst="straightConnector1">
            <a:avLst/>
          </a:prstGeom>
          <a:noFill/>
          <a:ln w="9525" cap="flat" cmpd="sng">
            <a:solidFill>
              <a:schemeClr val="dk1"/>
            </a:solidFill>
            <a:prstDash val="solid"/>
            <a:round/>
            <a:headEnd type="none" w="med" len="med"/>
            <a:tailEnd type="none" w="med" len="med"/>
          </a:ln>
        </p:spPr>
      </p:cxnSp>
      <p:sp>
        <p:nvSpPr>
          <p:cNvPr id="145" name="Google Shape;145;p29"/>
          <p:cNvSpPr txBox="1">
            <a:spLocks noGrp="1"/>
          </p:cNvSpPr>
          <p:nvPr>
            <p:ph type="subTitle" idx="8"/>
          </p:nvPr>
        </p:nvSpPr>
        <p:spPr>
          <a:xfrm>
            <a:off x="5205476" y="2688000"/>
            <a:ext cx="3824400" cy="22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first recorded retail market was in Asia Minor (now Turkey). Now, AI in retail uses machine learning to change how retailers operate. </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AI tools analyze datasets to predict demand, and adjust pricing on the fly.</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Nearly 90% of retailers already use it to some extent in their companies.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1"/>
        <p:cNvGrpSpPr/>
        <p:nvPr/>
      </p:nvGrpSpPr>
      <p:grpSpPr>
        <a:xfrm>
          <a:off x="0" y="0"/>
          <a:ext cx="0" cy="0"/>
          <a:chOff x="0" y="0"/>
          <a:chExt cx="0" cy="0"/>
        </a:xfrm>
      </p:grpSpPr>
      <p:sp>
        <p:nvSpPr>
          <p:cNvPr id="172" name="Google Shape;172;p33"/>
          <p:cNvSpPr/>
          <p:nvPr/>
        </p:nvSpPr>
        <p:spPr>
          <a:xfrm>
            <a:off x="0" y="2575100"/>
            <a:ext cx="4053300" cy="257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3" name="Google Shape;173;p33"/>
          <p:cNvSpPr txBox="1">
            <a:spLocks noGrp="1"/>
          </p:cNvSpPr>
          <p:nvPr>
            <p:ph type="title"/>
          </p:nvPr>
        </p:nvSpPr>
        <p:spPr>
          <a:xfrm>
            <a:off x="4697118" y="228600"/>
            <a:ext cx="42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t>
            </a:r>
            <a:r>
              <a:rPr lang="en" i="1" dirty="0">
                <a:latin typeface="Cormorant Garamond Medium"/>
                <a:ea typeface="Cormorant Garamond Medium"/>
                <a:cs typeface="Cormorant Garamond Medium"/>
                <a:sym typeface="Cormorant Garamond Medium"/>
              </a:rPr>
              <a:t>is retail important?</a:t>
            </a:r>
            <a:endParaRPr i="1" dirty="0">
              <a:latin typeface="Cormorant Garamond Medium"/>
              <a:ea typeface="Cormorant Garamond Medium"/>
              <a:cs typeface="Cormorant Garamond Medium"/>
              <a:sym typeface="Cormorant Garamond Medium"/>
            </a:endParaRPr>
          </a:p>
        </p:txBody>
      </p:sp>
      <p:sp>
        <p:nvSpPr>
          <p:cNvPr id="176" name="Google Shape;176;p33"/>
          <p:cNvSpPr txBox="1">
            <a:spLocks noGrp="1"/>
          </p:cNvSpPr>
          <p:nvPr>
            <p:ph type="subTitle" idx="3"/>
          </p:nvPr>
        </p:nvSpPr>
        <p:spPr>
          <a:xfrm>
            <a:off x="4697100" y="1600652"/>
            <a:ext cx="42183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Retail is the critical bridge between producers and consumers. It drives economic growth, creates millions of jobs, and shapes consumer culture. Retailers not only distribute goods but also influence trends, pricing, and innovation.</a:t>
            </a:r>
            <a:endParaRPr dirty="0"/>
          </a:p>
        </p:txBody>
      </p:sp>
      <p:sp>
        <p:nvSpPr>
          <p:cNvPr id="177" name="Google Shape;177;p33"/>
          <p:cNvSpPr txBox="1">
            <a:spLocks noGrp="1"/>
          </p:cNvSpPr>
          <p:nvPr>
            <p:ph type="subTitle" idx="4"/>
          </p:nvPr>
        </p:nvSpPr>
        <p:spPr>
          <a:xfrm>
            <a:off x="4697100" y="3892815"/>
            <a:ext cx="42183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short, retail is the heartbeat of the consumer economy—where supply meets demand in real time.</a:t>
            </a:r>
            <a:endParaRPr dirty="0"/>
          </a:p>
        </p:txBody>
      </p:sp>
      <p:pic>
        <p:nvPicPr>
          <p:cNvPr id="178" name="Google Shape;178;p33" title="freepik__a-modern-and-stylish-sports-store-storefront-featu__19312.jpeg"/>
          <p:cNvPicPr preferRelativeResize="0">
            <a:picLocks noGrp="1"/>
          </p:cNvPicPr>
          <p:nvPr>
            <p:ph type="pic" idx="5"/>
          </p:nvPr>
        </p:nvPicPr>
        <p:blipFill rotWithShape="1">
          <a:blip r:embed="rId3">
            <a:alphaModFix/>
          </a:blip>
          <a:srcRect l="4036" r="8020" b="2152"/>
          <a:stretch/>
        </p:blipFill>
        <p:spPr>
          <a:xfrm flipH="1">
            <a:off x="0" y="-3500"/>
            <a:ext cx="4053299" cy="2578501"/>
          </a:xfrm>
          <a:prstGeom prst="rect">
            <a:avLst/>
          </a:prstGeom>
        </p:spPr>
      </p:pic>
      <p:cxnSp>
        <p:nvCxnSpPr>
          <p:cNvPr id="180" name="Google Shape;180;p33"/>
          <p:cNvCxnSpPr/>
          <p:nvPr/>
        </p:nvCxnSpPr>
        <p:spPr>
          <a:xfrm>
            <a:off x="4697118" y="2631763"/>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33"/>
          <p:cNvCxnSpPr/>
          <p:nvPr/>
        </p:nvCxnSpPr>
        <p:spPr>
          <a:xfrm>
            <a:off x="4697118" y="4382838"/>
            <a:ext cx="4218300" cy="0"/>
          </a:xfrm>
          <a:prstGeom prst="straightConnector1">
            <a:avLst/>
          </a:prstGeom>
          <a:noFill/>
          <a:ln w="9525" cap="flat" cmpd="sng">
            <a:solidFill>
              <a:schemeClr val="dk1"/>
            </a:solidFill>
            <a:prstDash val="solid"/>
            <a:round/>
            <a:headEnd type="none" w="med" len="med"/>
            <a:tailEnd type="none" w="med" len="med"/>
          </a:ln>
        </p:spPr>
      </p:cxnSp>
      <p:pic>
        <p:nvPicPr>
          <p:cNvPr id="959" name="Picture 958">
            <a:extLst>
              <a:ext uri="{FF2B5EF4-FFF2-40B4-BE49-F238E27FC236}">
                <a16:creationId xmlns:a16="http://schemas.microsoft.com/office/drawing/2014/main" id="{43F00929-7EBA-6478-9839-9489726799CD}"/>
              </a:ext>
            </a:extLst>
          </p:cNvPr>
          <p:cNvPicPr>
            <a:picLocks noChangeAspect="1"/>
          </p:cNvPicPr>
          <p:nvPr/>
        </p:nvPicPr>
        <p:blipFill>
          <a:blip r:embed="rId4"/>
          <a:stretch>
            <a:fillRect/>
          </a:stretch>
        </p:blipFill>
        <p:spPr>
          <a:xfrm>
            <a:off x="0" y="-3500"/>
            <a:ext cx="4053299" cy="5172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228600" y="228600"/>
            <a:ext cx="4101175" cy="15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Use Case </a:t>
            </a:r>
            <a:r>
              <a:rPr lang="en" i="1" dirty="0">
                <a:solidFill>
                  <a:schemeClr val="dk1"/>
                </a:solidFill>
                <a:latin typeface="Cormorant Garamond Medium"/>
                <a:ea typeface="Cormorant Garamond Medium"/>
                <a:cs typeface="Cormorant Garamond Medium"/>
                <a:sym typeface="Cormorant Garamond Medium"/>
              </a:rPr>
              <a:t>Motivation</a:t>
            </a:r>
            <a:endParaRPr i="1" dirty="0">
              <a:solidFill>
                <a:schemeClr val="dk1"/>
              </a:solidFill>
              <a:latin typeface="Cormorant Garamond Medium"/>
              <a:ea typeface="Cormorant Garamond Medium"/>
              <a:cs typeface="Cormorant Garamond Medium"/>
              <a:sym typeface="Cormorant Garamond Medium"/>
            </a:endParaRPr>
          </a:p>
        </p:txBody>
      </p:sp>
      <p:sp>
        <p:nvSpPr>
          <p:cNvPr id="166" name="Google Shape;166;p32"/>
          <p:cNvSpPr txBox="1">
            <a:spLocks noGrp="1"/>
          </p:cNvSpPr>
          <p:nvPr>
            <p:ph type="subTitle" idx="1"/>
          </p:nvPr>
        </p:nvSpPr>
        <p:spPr>
          <a:xfrm>
            <a:off x="228600" y="1737000"/>
            <a:ext cx="6865200" cy="2230200"/>
          </a:xfrm>
          <a:prstGeom prst="rect">
            <a:avLst/>
          </a:prstGeom>
        </p:spPr>
        <p:txBody>
          <a:bodyPr spcFirstLastPara="1" wrap="square" lIns="91425" tIns="91425" rIns="91425" bIns="91425" anchor="t" anchorCtr="0">
            <a:noAutofit/>
          </a:bodyPr>
          <a:lstStyle/>
          <a:p>
            <a:pPr marL="171450" indent="-171450"/>
            <a:r>
              <a:rPr lang="en-US" dirty="0"/>
              <a:t>Personalized Customer Experience</a:t>
            </a:r>
          </a:p>
          <a:p>
            <a:pPr marL="628650" lvl="1" indent="-171450"/>
            <a:r>
              <a:rPr lang="en-US" dirty="0"/>
              <a:t>AI analyzes customer behavior, preferences and purchase history to deliver curated product recommendations. </a:t>
            </a:r>
          </a:p>
          <a:p>
            <a:pPr marL="628650" lvl="1" indent="-171450"/>
            <a:endParaRPr lang="en-US" dirty="0"/>
          </a:p>
          <a:p>
            <a:pPr marL="171450" indent="-171450"/>
            <a:r>
              <a:rPr lang="en-US" dirty="0"/>
              <a:t>Inventory &amp; Supply Chain Optimization</a:t>
            </a:r>
          </a:p>
          <a:p>
            <a:pPr marL="628650" lvl="1" indent="-171450"/>
            <a:r>
              <a:rPr lang="en-US" dirty="0"/>
              <a:t>AI can predict demand trends and will automate restocking based on the predicted demand. </a:t>
            </a:r>
          </a:p>
          <a:p>
            <a:pPr marL="628650" lvl="1" indent="-171450"/>
            <a:endParaRPr lang="en-US" dirty="0"/>
          </a:p>
          <a:p>
            <a:pPr marL="171450" indent="-171450"/>
            <a:r>
              <a:rPr lang="en-US" dirty="0"/>
              <a:t>Customer Service Automation</a:t>
            </a:r>
          </a:p>
          <a:p>
            <a:pPr marL="628650" lvl="1" indent="-171450"/>
            <a:r>
              <a:rPr lang="en-US" dirty="0"/>
              <a:t>AI powered chatbots operate 24/7, greatly reducing the need for human agents.</a:t>
            </a:r>
            <a:endParaRPr dirty="0"/>
          </a:p>
        </p:txBody>
      </p:sp>
      <p:cxnSp>
        <p:nvCxnSpPr>
          <p:cNvPr id="167" name="Google Shape;167;p32"/>
          <p:cNvCxnSpPr/>
          <p:nvPr/>
        </p:nvCxnSpPr>
        <p:spPr>
          <a:xfrm>
            <a:off x="228600" y="3967200"/>
            <a:ext cx="6866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4165494" y="163529"/>
            <a:ext cx="42252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a:t>
            </a:r>
            <a:r>
              <a:rPr lang="en-US" dirty="0"/>
              <a:t>r</a:t>
            </a:r>
            <a:r>
              <a:rPr lang="en" dirty="0"/>
              <a:t>acle APEX AI Assitant</a:t>
            </a:r>
            <a:endParaRPr i="1" dirty="0">
              <a:latin typeface="Cormorant Garamond Medium"/>
              <a:ea typeface="Cormorant Garamond Medium"/>
              <a:cs typeface="Cormorant Garamond Medium"/>
              <a:sym typeface="Cormorant Garamond Medium"/>
            </a:endParaRPr>
          </a:p>
        </p:txBody>
      </p:sp>
      <p:sp>
        <p:nvSpPr>
          <p:cNvPr id="151" name="Google Shape;151;p30"/>
          <p:cNvSpPr txBox="1">
            <a:spLocks noGrp="1"/>
          </p:cNvSpPr>
          <p:nvPr>
            <p:ph type="subTitle" idx="1"/>
          </p:nvPr>
        </p:nvSpPr>
        <p:spPr>
          <a:xfrm>
            <a:off x="4225405" y="753816"/>
            <a:ext cx="4225200" cy="11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a  low-code platform for building scalable, secure web apps that streamlines app deployment and integration with Oracle Cloud services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AI Assistant Integration:</a:t>
            </a:r>
          </a:p>
          <a:p>
            <a:pPr marL="0" lvl="0" indent="0" algn="l" rtl="0">
              <a:spcBef>
                <a:spcPts val="0"/>
              </a:spcBef>
              <a:spcAft>
                <a:spcPts val="0"/>
              </a:spcAft>
              <a:buNone/>
            </a:pPr>
            <a:r>
              <a:rPr lang="en-US" dirty="0"/>
              <a:t>- Natural language interface for retail teams and customers</a:t>
            </a:r>
          </a:p>
          <a:p>
            <a:pPr marL="0" lvl="0" indent="0" algn="l" rtl="0">
              <a:spcBef>
                <a:spcPts val="0"/>
              </a:spcBef>
              <a:spcAft>
                <a:spcPts val="0"/>
              </a:spcAft>
              <a:buNone/>
            </a:pPr>
            <a:r>
              <a:rPr lang="en-US" dirty="0"/>
              <a:t>- Embedded via REST APIs and PL/SQL connectors</a:t>
            </a:r>
          </a:p>
          <a:p>
            <a:pPr marL="0" lvl="0" indent="0" algn="l" rtl="0">
              <a:spcBef>
                <a:spcPts val="0"/>
              </a:spcBef>
              <a:spcAft>
                <a:spcPts val="0"/>
              </a:spcAft>
              <a:buNone/>
            </a:pPr>
            <a:r>
              <a:rPr lang="en-US" dirty="0"/>
              <a:t>- Enables predictive insights &amp; real-time decision support</a:t>
            </a:r>
          </a:p>
        </p:txBody>
      </p:sp>
      <p:pic>
        <p:nvPicPr>
          <p:cNvPr id="152" name="Google Shape;152;p30" title="freepik__a-realistic-closeup-shot-inside-a-modern-sports-st__19326.jpeg"/>
          <p:cNvPicPr preferRelativeResize="0">
            <a:picLocks noGrp="1"/>
          </p:cNvPicPr>
          <p:nvPr>
            <p:ph type="pic" idx="2"/>
          </p:nvPr>
        </p:nvPicPr>
        <p:blipFill rotWithShape="1">
          <a:blip r:embed="rId3">
            <a:alphaModFix/>
          </a:blip>
          <a:srcRect t="2353" b="2353"/>
          <a:stretch/>
        </p:blipFill>
        <p:spPr>
          <a:xfrm>
            <a:off x="-42807" y="-3502"/>
            <a:ext cx="4087967" cy="5147002"/>
          </a:xfrm>
          <a:prstGeom prst="rect">
            <a:avLst/>
          </a:prstGeom>
        </p:spPr>
      </p:pic>
      <p:cxnSp>
        <p:nvCxnSpPr>
          <p:cNvPr id="153" name="Google Shape;153;p30"/>
          <p:cNvCxnSpPr/>
          <p:nvPr/>
        </p:nvCxnSpPr>
        <p:spPr>
          <a:xfrm>
            <a:off x="4225405" y="662803"/>
            <a:ext cx="4202700" cy="0"/>
          </a:xfrm>
          <a:prstGeom prst="straightConnector1">
            <a:avLst/>
          </a:prstGeom>
          <a:noFill/>
          <a:ln w="9525" cap="flat" cmpd="sng">
            <a:solidFill>
              <a:schemeClr val="dk1"/>
            </a:solidFill>
            <a:prstDash val="solid"/>
            <a:round/>
            <a:headEnd type="none" w="med" len="med"/>
            <a:tailEnd type="none" w="med" len="med"/>
          </a:ln>
        </p:spPr>
      </p:cxnSp>
      <p:sp>
        <p:nvSpPr>
          <p:cNvPr id="2" name="Google Shape;151;p30">
            <a:extLst>
              <a:ext uri="{FF2B5EF4-FFF2-40B4-BE49-F238E27FC236}">
                <a16:creationId xmlns:a16="http://schemas.microsoft.com/office/drawing/2014/main" id="{283989E1-1FE6-C0BF-E479-E4B888F4FC12}"/>
              </a:ext>
            </a:extLst>
          </p:cNvPr>
          <p:cNvSpPr txBox="1">
            <a:spLocks/>
          </p:cNvSpPr>
          <p:nvPr/>
        </p:nvSpPr>
        <p:spPr>
          <a:xfrm>
            <a:off x="4225405" y="2397033"/>
            <a:ext cx="4225200" cy="110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buFont typeface="Roboto"/>
              <a:buNone/>
            </a:pPr>
            <a:r>
              <a:rPr lang="en-US" dirty="0"/>
              <a:t>Retail Scenario:  Customer asks, “What’s the best deal on sneakers today?”</a:t>
            </a:r>
          </a:p>
          <a:p>
            <a:pPr marL="0" indent="0">
              <a:buFont typeface="Roboto"/>
              <a:buNone/>
            </a:pPr>
            <a:r>
              <a:rPr lang="en-US" dirty="0"/>
              <a:t> AI Assistant Response (powered by Oracle APEX app):</a:t>
            </a:r>
          </a:p>
          <a:p>
            <a:pPr marL="0" indent="0">
              <a:buFont typeface="Roboto"/>
              <a:buNone/>
            </a:pPr>
            <a:r>
              <a:rPr lang="en-US" dirty="0"/>
              <a:t>- Scans inventory in real time</a:t>
            </a:r>
          </a:p>
          <a:p>
            <a:pPr marL="0" indent="0">
              <a:buFont typeface="Roboto"/>
              <a:buNone/>
            </a:pPr>
            <a:r>
              <a:rPr lang="en-US" dirty="0"/>
              <a:t>- Applies dynamic pricing rules</a:t>
            </a:r>
          </a:p>
          <a:p>
            <a:pPr marL="0" indent="0">
              <a:buFont typeface="Roboto"/>
              <a:buNone/>
            </a:pPr>
            <a:r>
              <a:rPr lang="en-US" dirty="0"/>
              <a:t>- Personalizes recommendation based on purchase history</a:t>
            </a:r>
          </a:p>
          <a:p>
            <a:pPr marL="0" indent="0">
              <a:buFont typeface="Roboto"/>
              <a:buNone/>
            </a:pPr>
            <a:r>
              <a:rPr lang="en-US" dirty="0"/>
              <a:t>- Offers promo code via chatbot user interface</a:t>
            </a:r>
          </a:p>
        </p:txBody>
      </p:sp>
      <p:sp>
        <p:nvSpPr>
          <p:cNvPr id="3" name="Google Shape;151;p30">
            <a:extLst>
              <a:ext uri="{FF2B5EF4-FFF2-40B4-BE49-F238E27FC236}">
                <a16:creationId xmlns:a16="http://schemas.microsoft.com/office/drawing/2014/main" id="{6B5DC072-736C-381C-BC97-D6321A51AF54}"/>
              </a:ext>
            </a:extLst>
          </p:cNvPr>
          <p:cNvSpPr txBox="1">
            <a:spLocks/>
          </p:cNvSpPr>
          <p:nvPr/>
        </p:nvSpPr>
        <p:spPr>
          <a:xfrm>
            <a:off x="4165494" y="3835584"/>
            <a:ext cx="4225200" cy="110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52400" indent="0">
              <a:buNone/>
            </a:pPr>
            <a:r>
              <a:rPr lang="en-US" dirty="0"/>
              <a:t>Business Impact reported by Oracle</a:t>
            </a:r>
          </a:p>
          <a:p>
            <a:pPr marL="152400" indent="0">
              <a:buNone/>
            </a:pPr>
            <a:r>
              <a:rPr lang="en-US" dirty="0"/>
              <a:t>⏱️ Faster response time for customer queries</a:t>
            </a:r>
          </a:p>
          <a:p>
            <a:pPr marL="152400" indent="0">
              <a:buNone/>
            </a:pPr>
            <a:r>
              <a:rPr lang="en-US" dirty="0"/>
              <a:t>💰 Increase in promo-driven conversions</a:t>
            </a:r>
          </a:p>
          <a:p>
            <a:pPr marL="152400" indent="0">
              <a:buNone/>
            </a:pPr>
            <a:r>
              <a:rPr lang="en-US" dirty="0"/>
              <a:t>📊 Real-time sales analytics for managers via APEX dashboards</a:t>
            </a:r>
          </a:p>
          <a:p>
            <a:pPr marL="152400" indent="0">
              <a:buNone/>
            </a:pPr>
            <a:r>
              <a:rPr lang="en-US" dirty="0"/>
              <a:t>🔒 Secure, compliant data flow across customer journey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subTitle" idx="2"/>
          </p:nvPr>
        </p:nvSpPr>
        <p:spPr>
          <a:xfrm>
            <a:off x="228600" y="2150600"/>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Forecast demand, optimize inventory, and personalize marketing.</a:t>
            </a:r>
            <a:endParaRPr dirty="0"/>
          </a:p>
        </p:txBody>
      </p:sp>
      <p:sp>
        <p:nvSpPr>
          <p:cNvPr id="187" name="Google Shape;187;p34"/>
          <p:cNvSpPr txBox="1">
            <a:spLocks noGrp="1"/>
          </p:cNvSpPr>
          <p:nvPr>
            <p:ph type="subTitle" idx="3"/>
          </p:nvPr>
        </p:nvSpPr>
        <p:spPr>
          <a:xfrm>
            <a:off x="4682197" y="2280137"/>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Enhance customer service and sentiment analysis.</a:t>
            </a:r>
            <a:endParaRPr dirty="0"/>
          </a:p>
        </p:txBody>
      </p:sp>
      <p:sp>
        <p:nvSpPr>
          <p:cNvPr id="188" name="Google Shape;188;p34"/>
          <p:cNvSpPr txBox="1">
            <a:spLocks noGrp="1"/>
          </p:cNvSpPr>
          <p:nvPr>
            <p:ph type="subTitle" idx="4"/>
          </p:nvPr>
        </p:nvSpPr>
        <p:spPr>
          <a:xfrm>
            <a:off x="228600" y="3930266"/>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Improve in-store operations and customer experience.</a:t>
            </a:r>
            <a:endParaRPr dirty="0"/>
          </a:p>
        </p:txBody>
      </p:sp>
      <p:sp>
        <p:nvSpPr>
          <p:cNvPr id="189" name="Google Shape;189;p34"/>
          <p:cNvSpPr txBox="1">
            <a:spLocks noGrp="1"/>
          </p:cNvSpPr>
          <p:nvPr>
            <p:ph type="subTitle" idx="5"/>
          </p:nvPr>
        </p:nvSpPr>
        <p:spPr>
          <a:xfrm>
            <a:off x="4668995" y="3930266"/>
            <a:ext cx="3649500" cy="572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Optimize dynamic pricing and recommendation systems.</a:t>
            </a:r>
            <a:endParaRPr dirty="0"/>
          </a:p>
        </p:txBody>
      </p:sp>
      <p:sp>
        <p:nvSpPr>
          <p:cNvPr id="190" name="Google Shape;190;p34"/>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TECHNIQUES </a:t>
            </a:r>
            <a:r>
              <a:rPr lang="en" i="1" dirty="0">
                <a:latin typeface="Cormorant Garamond Medium"/>
                <a:ea typeface="Cormorant Garamond Medium"/>
                <a:cs typeface="Cormorant Garamond Medium"/>
                <a:sym typeface="Cormorant Garamond Medium"/>
              </a:rPr>
              <a:t>Used</a:t>
            </a:r>
            <a:endParaRPr i="1" dirty="0">
              <a:latin typeface="Cormorant Garamond Medium"/>
              <a:ea typeface="Cormorant Garamond Medium"/>
              <a:cs typeface="Cormorant Garamond Medium"/>
              <a:sym typeface="Cormorant Garamond Medium"/>
            </a:endParaRPr>
          </a:p>
        </p:txBody>
      </p:sp>
      <p:sp>
        <p:nvSpPr>
          <p:cNvPr id="191" name="Google Shape;191;p34"/>
          <p:cNvSpPr txBox="1">
            <a:spLocks noGrp="1"/>
          </p:cNvSpPr>
          <p:nvPr>
            <p:ph type="subTitle" idx="1"/>
          </p:nvPr>
        </p:nvSpPr>
        <p:spPr>
          <a:xfrm>
            <a:off x="228600" y="1275375"/>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Machine Learning</a:t>
            </a:r>
            <a:endParaRPr sz="2400" dirty="0"/>
          </a:p>
        </p:txBody>
      </p:sp>
      <p:sp>
        <p:nvSpPr>
          <p:cNvPr id="192" name="Google Shape;192;p34"/>
          <p:cNvSpPr txBox="1">
            <a:spLocks noGrp="1"/>
          </p:cNvSpPr>
          <p:nvPr>
            <p:ph type="subTitle" idx="6"/>
          </p:nvPr>
        </p:nvSpPr>
        <p:spPr>
          <a:xfrm>
            <a:off x="228600" y="3059600"/>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Computer Vision</a:t>
            </a:r>
            <a:endParaRPr sz="2400" dirty="0"/>
          </a:p>
        </p:txBody>
      </p:sp>
      <p:sp>
        <p:nvSpPr>
          <p:cNvPr id="193" name="Google Shape;193;p34"/>
          <p:cNvSpPr txBox="1">
            <a:spLocks noGrp="1"/>
          </p:cNvSpPr>
          <p:nvPr>
            <p:ph type="subTitle" idx="7"/>
          </p:nvPr>
        </p:nvSpPr>
        <p:spPr>
          <a:xfrm>
            <a:off x="4668995" y="1275375"/>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NLP</a:t>
            </a:r>
            <a:endParaRPr sz="2400" dirty="0"/>
          </a:p>
        </p:txBody>
      </p:sp>
      <p:sp>
        <p:nvSpPr>
          <p:cNvPr id="194" name="Google Shape;194;p34"/>
          <p:cNvSpPr txBox="1">
            <a:spLocks noGrp="1"/>
          </p:cNvSpPr>
          <p:nvPr>
            <p:ph type="subTitle" idx="8"/>
          </p:nvPr>
        </p:nvSpPr>
        <p:spPr>
          <a:xfrm>
            <a:off x="4668995" y="3059600"/>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Reinforcement Learning</a:t>
            </a:r>
            <a:endParaRPr sz="2400" dirty="0"/>
          </a:p>
        </p:txBody>
      </p:sp>
      <p:cxnSp>
        <p:nvCxnSpPr>
          <p:cNvPr id="195" name="Google Shape;195;p34"/>
          <p:cNvCxnSpPr/>
          <p:nvPr/>
        </p:nvCxnSpPr>
        <p:spPr>
          <a:xfrm>
            <a:off x="228601" y="2640975"/>
            <a:ext cx="36363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34"/>
          <p:cNvCxnSpPr/>
          <p:nvPr/>
        </p:nvCxnSpPr>
        <p:spPr>
          <a:xfrm>
            <a:off x="228699" y="4430300"/>
            <a:ext cx="3649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4"/>
          <p:cNvCxnSpPr/>
          <p:nvPr/>
        </p:nvCxnSpPr>
        <p:spPr>
          <a:xfrm>
            <a:off x="4668997" y="4430300"/>
            <a:ext cx="3649500" cy="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34"/>
          <p:cNvCxnSpPr/>
          <p:nvPr/>
        </p:nvCxnSpPr>
        <p:spPr>
          <a:xfrm>
            <a:off x="4668997" y="2646075"/>
            <a:ext cx="3649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 </a:t>
            </a:r>
            <a:r>
              <a:rPr lang="en" i="1" dirty="0">
                <a:latin typeface="Cormorant Garamond Medium"/>
                <a:ea typeface="Cormorant Garamond Medium"/>
                <a:cs typeface="Cormorant Garamond Medium"/>
                <a:sym typeface="Cormorant Garamond Medium"/>
              </a:rPr>
              <a:t>&amp; Benetifs</a:t>
            </a:r>
            <a:endParaRPr i="1" dirty="0">
              <a:latin typeface="Cormorant Garamond Medium"/>
              <a:ea typeface="Cormorant Garamond Medium"/>
              <a:cs typeface="Cormorant Garamond Medium"/>
              <a:sym typeface="Cormorant Garamond Medium"/>
            </a:endParaRPr>
          </a:p>
        </p:txBody>
      </p:sp>
      <p:sp>
        <p:nvSpPr>
          <p:cNvPr id="204" name="Google Shape;204;p35"/>
          <p:cNvSpPr txBox="1">
            <a:spLocks noGrp="1"/>
          </p:cNvSpPr>
          <p:nvPr>
            <p:ph type="subTitle" idx="1"/>
          </p:nvPr>
        </p:nvSpPr>
        <p:spPr>
          <a:xfrm>
            <a:off x="228600" y="1629394"/>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Automation of repetitive tasks like inventory tracking, pricing updates, and customer queries.</a:t>
            </a:r>
            <a:endParaRPr dirty="0"/>
          </a:p>
        </p:txBody>
      </p:sp>
      <p:sp>
        <p:nvSpPr>
          <p:cNvPr id="205" name="Google Shape;205;p35"/>
          <p:cNvSpPr txBox="1">
            <a:spLocks noGrp="1"/>
          </p:cNvSpPr>
          <p:nvPr>
            <p:ph type="subTitle" idx="2"/>
          </p:nvPr>
        </p:nvSpPr>
        <p:spPr>
          <a:xfrm>
            <a:off x="228600" y="2860950"/>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Predicts demand, avoids stockouts, and streamlines delivery routes</a:t>
            </a:r>
            <a:endParaRPr dirty="0"/>
          </a:p>
        </p:txBody>
      </p:sp>
      <p:sp>
        <p:nvSpPr>
          <p:cNvPr id="206" name="Google Shape;206;p35"/>
          <p:cNvSpPr txBox="1">
            <a:spLocks noGrp="1"/>
          </p:cNvSpPr>
          <p:nvPr>
            <p:ph type="subTitle" idx="3"/>
          </p:nvPr>
        </p:nvSpPr>
        <p:spPr>
          <a:xfrm>
            <a:off x="4672584" y="1629400"/>
            <a:ext cx="36759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Automates labor-intensive tasks, optimizes logistics, and reduces waste</a:t>
            </a:r>
            <a:endParaRPr dirty="0"/>
          </a:p>
        </p:txBody>
      </p:sp>
      <p:sp>
        <p:nvSpPr>
          <p:cNvPr id="209" name="Google Shape;209;p35"/>
          <p:cNvSpPr txBox="1">
            <a:spLocks noGrp="1"/>
          </p:cNvSpPr>
          <p:nvPr>
            <p:ph type="subTitle" idx="6"/>
          </p:nvPr>
        </p:nvSpPr>
        <p:spPr>
          <a:xfrm>
            <a:off x="4672584" y="2860950"/>
            <a:ext cx="3679500" cy="369300"/>
          </a:xfrm>
          <a:prstGeom prst="rect">
            <a:avLst/>
          </a:prstGeom>
        </p:spPr>
        <p:txBody>
          <a:bodyPr spcFirstLastPara="1" wrap="square" lIns="91425" tIns="91425" rIns="91425" bIns="91425" anchor="t" anchorCtr="0">
            <a:noAutofit/>
          </a:bodyPr>
          <a:lstStyle/>
          <a:p>
            <a:pPr marL="0" lvl="0" indent="0">
              <a:buSzPts val="1100"/>
            </a:pPr>
            <a:r>
              <a:rPr lang="en-US" dirty="0"/>
              <a:t>Enables targeted campaigns and dynamic pricing based on real-time data</a:t>
            </a:r>
            <a:endParaRPr dirty="0"/>
          </a:p>
        </p:txBody>
      </p:sp>
      <p:sp>
        <p:nvSpPr>
          <p:cNvPr id="210" name="Google Shape;210;p35"/>
          <p:cNvSpPr txBox="1">
            <a:spLocks noGrp="1"/>
          </p:cNvSpPr>
          <p:nvPr>
            <p:ph type="subTitle" idx="7"/>
          </p:nvPr>
        </p:nvSpPr>
        <p:spPr>
          <a:xfrm>
            <a:off x="228600" y="1243900"/>
            <a:ext cx="3671700" cy="461700"/>
          </a:xfrm>
          <a:prstGeom prst="rect">
            <a:avLst/>
          </a:prstGeom>
        </p:spPr>
        <p:txBody>
          <a:bodyPr spcFirstLastPara="1" wrap="square" lIns="91425" tIns="91425" rIns="91425" bIns="91425" anchor="b" anchorCtr="0">
            <a:noAutofit/>
          </a:bodyPr>
          <a:lstStyle/>
          <a:p>
            <a:r>
              <a:rPr lang="en-US" dirty="0"/>
              <a:t>OPERATIONAL EFFICIENCY</a:t>
            </a:r>
          </a:p>
        </p:txBody>
      </p:sp>
      <p:sp>
        <p:nvSpPr>
          <p:cNvPr id="211" name="Google Shape;211;p35"/>
          <p:cNvSpPr txBox="1">
            <a:spLocks noGrp="1"/>
          </p:cNvSpPr>
          <p:nvPr>
            <p:ph type="subTitle" idx="8"/>
          </p:nvPr>
        </p:nvSpPr>
        <p:spPr>
          <a:xfrm>
            <a:off x="228600" y="2473200"/>
            <a:ext cx="3675900" cy="461700"/>
          </a:xfrm>
          <a:prstGeom prst="rect">
            <a:avLst/>
          </a:prstGeom>
        </p:spPr>
        <p:txBody>
          <a:bodyPr spcFirstLastPara="1" wrap="square" lIns="91425" tIns="91425" rIns="91425" bIns="91425" anchor="b" anchorCtr="0">
            <a:noAutofit/>
          </a:bodyPr>
          <a:lstStyle/>
          <a:p>
            <a:pPr marL="0" lvl="0" indent="0">
              <a:buSzPts val="1100"/>
            </a:pPr>
            <a:r>
              <a:rPr lang="en-US" dirty="0"/>
              <a:t>SUPPLY CHAIN OPTIMIZATION</a:t>
            </a:r>
          </a:p>
        </p:txBody>
      </p:sp>
      <p:sp>
        <p:nvSpPr>
          <p:cNvPr id="212" name="Google Shape;212;p35"/>
          <p:cNvSpPr txBox="1">
            <a:spLocks noGrp="1"/>
          </p:cNvSpPr>
          <p:nvPr>
            <p:ph type="subTitle" idx="9"/>
          </p:nvPr>
        </p:nvSpPr>
        <p:spPr>
          <a:xfrm>
            <a:off x="4672584" y="12439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COST REDUCTION</a:t>
            </a:r>
            <a:endParaRPr dirty="0"/>
          </a:p>
        </p:txBody>
      </p:sp>
      <p:sp>
        <p:nvSpPr>
          <p:cNvPr id="215" name="Google Shape;215;p35"/>
          <p:cNvSpPr txBox="1">
            <a:spLocks noGrp="1"/>
          </p:cNvSpPr>
          <p:nvPr>
            <p:ph type="subTitle" idx="15"/>
          </p:nvPr>
        </p:nvSpPr>
        <p:spPr>
          <a:xfrm>
            <a:off x="4672584" y="24732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SMARTER MARKETING</a:t>
            </a:r>
            <a:endParaRPr dirty="0"/>
          </a:p>
        </p:txBody>
      </p:sp>
      <p:cxnSp>
        <p:nvCxnSpPr>
          <p:cNvPr id="216" name="Google Shape;216;p35"/>
          <p:cNvCxnSpPr/>
          <p:nvPr/>
        </p:nvCxnSpPr>
        <p:spPr>
          <a:xfrm>
            <a:off x="228600"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35"/>
          <p:cNvCxnSpPr/>
          <p:nvPr/>
        </p:nvCxnSpPr>
        <p:spPr>
          <a:xfrm>
            <a:off x="4672584"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5"/>
          <p:cNvCxnSpPr/>
          <p:nvPr/>
        </p:nvCxnSpPr>
        <p:spPr>
          <a:xfrm>
            <a:off x="225900" y="3351363"/>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35"/>
          <p:cNvCxnSpPr/>
          <p:nvPr/>
        </p:nvCxnSpPr>
        <p:spPr>
          <a:xfrm>
            <a:off x="4672584" y="3351363"/>
            <a:ext cx="36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a:extLst>
            <a:ext uri="{FF2B5EF4-FFF2-40B4-BE49-F238E27FC236}">
              <a16:creationId xmlns:a16="http://schemas.microsoft.com/office/drawing/2014/main" id="{D49E7289-4DDD-ED70-BF14-B873102DA37E}"/>
            </a:ext>
          </a:extLst>
        </p:cNvPr>
        <p:cNvGrpSpPr/>
        <p:nvPr/>
      </p:nvGrpSpPr>
      <p:grpSpPr>
        <a:xfrm>
          <a:off x="0" y="0"/>
          <a:ext cx="0" cy="0"/>
          <a:chOff x="0" y="0"/>
          <a:chExt cx="0" cy="0"/>
        </a:xfrm>
      </p:grpSpPr>
      <p:sp>
        <p:nvSpPr>
          <p:cNvPr id="203" name="Google Shape;203;p35">
            <a:extLst>
              <a:ext uri="{FF2B5EF4-FFF2-40B4-BE49-F238E27FC236}">
                <a16:creationId xmlns:a16="http://schemas.microsoft.com/office/drawing/2014/main" id="{5619734D-C755-12B2-A5BA-9CCCBAC7A4F6}"/>
              </a:ext>
            </a:extLst>
          </p:cNvPr>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a:t>
            </a:r>
            <a:r>
              <a:rPr lang="en" i="1" dirty="0">
                <a:latin typeface="Cormorant Garamond Medium"/>
                <a:ea typeface="Cormorant Garamond Medium"/>
                <a:cs typeface="Cormorant Garamond Medium"/>
                <a:sym typeface="Cormorant Garamond Medium"/>
              </a:rPr>
              <a:t>&amp; Risks</a:t>
            </a:r>
            <a:endParaRPr i="1" dirty="0">
              <a:latin typeface="Cormorant Garamond Medium"/>
              <a:ea typeface="Cormorant Garamond Medium"/>
              <a:cs typeface="Cormorant Garamond Medium"/>
              <a:sym typeface="Cormorant Garamond Medium"/>
            </a:endParaRPr>
          </a:p>
        </p:txBody>
      </p:sp>
      <p:sp>
        <p:nvSpPr>
          <p:cNvPr id="204" name="Google Shape;204;p35">
            <a:extLst>
              <a:ext uri="{FF2B5EF4-FFF2-40B4-BE49-F238E27FC236}">
                <a16:creationId xmlns:a16="http://schemas.microsoft.com/office/drawing/2014/main" id="{F1AAF0AC-ED0A-C293-A3F4-325D136957ED}"/>
              </a:ext>
            </a:extLst>
          </p:cNvPr>
          <p:cNvSpPr txBox="1">
            <a:spLocks noGrp="1"/>
          </p:cNvSpPr>
          <p:nvPr>
            <p:ph type="subTitle" idx="1"/>
          </p:nvPr>
        </p:nvSpPr>
        <p:spPr>
          <a:xfrm>
            <a:off x="228600" y="1629394"/>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Many retailers lack in-house expertise in AI and data science, making implementation difficult.</a:t>
            </a:r>
          </a:p>
          <a:p>
            <a:pPr marL="0" lvl="0" indent="0" algn="l" rtl="0">
              <a:spcBef>
                <a:spcPts val="0"/>
              </a:spcBef>
              <a:spcAft>
                <a:spcPts val="0"/>
              </a:spcAft>
              <a:buClr>
                <a:schemeClr val="dk1"/>
              </a:buClr>
              <a:buSzPts val="1100"/>
              <a:buFont typeface="Arial"/>
              <a:buNone/>
            </a:pPr>
            <a:r>
              <a:rPr lang="en-US" dirty="0"/>
              <a:t>.</a:t>
            </a:r>
            <a:endParaRPr dirty="0"/>
          </a:p>
        </p:txBody>
      </p:sp>
      <p:sp>
        <p:nvSpPr>
          <p:cNvPr id="205" name="Google Shape;205;p35">
            <a:extLst>
              <a:ext uri="{FF2B5EF4-FFF2-40B4-BE49-F238E27FC236}">
                <a16:creationId xmlns:a16="http://schemas.microsoft.com/office/drawing/2014/main" id="{A7EC6954-A703-43DE-D214-14CD9702D8C2}"/>
              </a:ext>
            </a:extLst>
          </p:cNvPr>
          <p:cNvSpPr txBox="1">
            <a:spLocks noGrp="1"/>
          </p:cNvSpPr>
          <p:nvPr>
            <p:ph type="subTitle" idx="2"/>
          </p:nvPr>
        </p:nvSpPr>
        <p:spPr>
          <a:xfrm>
            <a:off x="228600" y="2860950"/>
            <a:ext cx="3671700" cy="369300"/>
          </a:xfrm>
          <a:prstGeom prst="rect">
            <a:avLst/>
          </a:prstGeom>
        </p:spPr>
        <p:txBody>
          <a:bodyPr spcFirstLastPara="1" wrap="square" lIns="91425" tIns="91425" rIns="91425" bIns="91425" anchor="t" anchorCtr="0">
            <a:noAutofit/>
          </a:bodyPr>
          <a:lstStyle/>
          <a:p>
            <a:pPr marL="0" lvl="0" indent="0">
              <a:buSzPts val="1100"/>
            </a:pPr>
            <a:r>
              <a:rPr lang="en-US" dirty="0"/>
              <a:t>Outdated infrastructure can hinder AI deployment and scalability.</a:t>
            </a:r>
            <a:endParaRPr dirty="0"/>
          </a:p>
        </p:txBody>
      </p:sp>
      <p:sp>
        <p:nvSpPr>
          <p:cNvPr id="206" name="Google Shape;206;p35">
            <a:extLst>
              <a:ext uri="{FF2B5EF4-FFF2-40B4-BE49-F238E27FC236}">
                <a16:creationId xmlns:a16="http://schemas.microsoft.com/office/drawing/2014/main" id="{E5757483-3F65-05F2-81D6-1687440E5123}"/>
              </a:ext>
            </a:extLst>
          </p:cNvPr>
          <p:cNvSpPr txBox="1">
            <a:spLocks noGrp="1"/>
          </p:cNvSpPr>
          <p:nvPr>
            <p:ph type="subTitle" idx="3"/>
          </p:nvPr>
        </p:nvSpPr>
        <p:spPr>
          <a:xfrm>
            <a:off x="4672584" y="1629400"/>
            <a:ext cx="36759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Automation of tasks like checkout or inventory management can reduce the need for human workers.</a:t>
            </a:r>
            <a:endParaRPr dirty="0"/>
          </a:p>
        </p:txBody>
      </p:sp>
      <p:sp>
        <p:nvSpPr>
          <p:cNvPr id="209" name="Google Shape;209;p35">
            <a:extLst>
              <a:ext uri="{FF2B5EF4-FFF2-40B4-BE49-F238E27FC236}">
                <a16:creationId xmlns:a16="http://schemas.microsoft.com/office/drawing/2014/main" id="{96DF203B-9C78-B614-BAA6-F2843B1A0FC1}"/>
              </a:ext>
            </a:extLst>
          </p:cNvPr>
          <p:cNvSpPr txBox="1">
            <a:spLocks noGrp="1"/>
          </p:cNvSpPr>
          <p:nvPr>
            <p:ph type="subTitle" idx="6"/>
          </p:nvPr>
        </p:nvSpPr>
        <p:spPr>
          <a:xfrm>
            <a:off x="4672584" y="2860950"/>
            <a:ext cx="3679500" cy="369300"/>
          </a:xfrm>
          <a:prstGeom prst="rect">
            <a:avLst/>
          </a:prstGeom>
        </p:spPr>
        <p:txBody>
          <a:bodyPr spcFirstLastPara="1" wrap="square" lIns="91425" tIns="91425" rIns="91425" bIns="91425" anchor="t" anchorCtr="0">
            <a:noAutofit/>
          </a:bodyPr>
          <a:lstStyle/>
          <a:p>
            <a:pPr marL="0" lvl="0" indent="0">
              <a:buSzPts val="1100"/>
            </a:pPr>
            <a:r>
              <a:rPr lang="en-US" dirty="0"/>
              <a:t>Customer-facing AI (e.g., facial recognition, chatbots) can feel invasive or impersonal, leading to discomfort or distrust.</a:t>
            </a:r>
            <a:endParaRPr dirty="0"/>
          </a:p>
        </p:txBody>
      </p:sp>
      <p:sp>
        <p:nvSpPr>
          <p:cNvPr id="210" name="Google Shape;210;p35">
            <a:extLst>
              <a:ext uri="{FF2B5EF4-FFF2-40B4-BE49-F238E27FC236}">
                <a16:creationId xmlns:a16="http://schemas.microsoft.com/office/drawing/2014/main" id="{A8FE64BA-5648-F45A-010F-F56923B38982}"/>
              </a:ext>
            </a:extLst>
          </p:cNvPr>
          <p:cNvSpPr txBox="1">
            <a:spLocks noGrp="1"/>
          </p:cNvSpPr>
          <p:nvPr>
            <p:ph type="subTitle" idx="7"/>
          </p:nvPr>
        </p:nvSpPr>
        <p:spPr>
          <a:xfrm>
            <a:off x="228600" y="1243900"/>
            <a:ext cx="3671700" cy="461700"/>
          </a:xfrm>
          <a:prstGeom prst="rect">
            <a:avLst/>
          </a:prstGeom>
        </p:spPr>
        <p:txBody>
          <a:bodyPr spcFirstLastPara="1" wrap="square" lIns="91425" tIns="91425" rIns="91425" bIns="91425" anchor="b" anchorCtr="0">
            <a:noAutofit/>
          </a:bodyPr>
          <a:lstStyle/>
          <a:p>
            <a:r>
              <a:rPr lang="en-US" dirty="0"/>
              <a:t>SKILLS GAP</a:t>
            </a:r>
          </a:p>
        </p:txBody>
      </p:sp>
      <p:sp>
        <p:nvSpPr>
          <p:cNvPr id="211" name="Google Shape;211;p35">
            <a:extLst>
              <a:ext uri="{FF2B5EF4-FFF2-40B4-BE49-F238E27FC236}">
                <a16:creationId xmlns:a16="http://schemas.microsoft.com/office/drawing/2014/main" id="{3CD9B65D-A89C-E56D-5AC5-2F517DE9963C}"/>
              </a:ext>
            </a:extLst>
          </p:cNvPr>
          <p:cNvSpPr txBox="1">
            <a:spLocks noGrp="1"/>
          </p:cNvSpPr>
          <p:nvPr>
            <p:ph type="subTitle" idx="8"/>
          </p:nvPr>
        </p:nvSpPr>
        <p:spPr>
          <a:xfrm>
            <a:off x="228600" y="2473200"/>
            <a:ext cx="3675900" cy="461700"/>
          </a:xfrm>
          <a:prstGeom prst="rect">
            <a:avLst/>
          </a:prstGeom>
        </p:spPr>
        <p:txBody>
          <a:bodyPr spcFirstLastPara="1" wrap="square" lIns="91425" tIns="91425" rIns="91425" bIns="91425" anchor="b" anchorCtr="0">
            <a:noAutofit/>
          </a:bodyPr>
          <a:lstStyle/>
          <a:p>
            <a:pPr marL="0" lvl="0" indent="0">
              <a:buSzPts val="1100"/>
            </a:pPr>
            <a:r>
              <a:rPr lang="en-US" dirty="0"/>
              <a:t>LEGACY SYSTEM INTEGRATION</a:t>
            </a:r>
          </a:p>
        </p:txBody>
      </p:sp>
      <p:sp>
        <p:nvSpPr>
          <p:cNvPr id="212" name="Google Shape;212;p35">
            <a:extLst>
              <a:ext uri="{FF2B5EF4-FFF2-40B4-BE49-F238E27FC236}">
                <a16:creationId xmlns:a16="http://schemas.microsoft.com/office/drawing/2014/main" id="{86BFE88A-6D1C-0058-21D8-CBBC105D912C}"/>
              </a:ext>
            </a:extLst>
          </p:cNvPr>
          <p:cNvSpPr txBox="1">
            <a:spLocks noGrp="1"/>
          </p:cNvSpPr>
          <p:nvPr>
            <p:ph type="subTitle" idx="9"/>
          </p:nvPr>
        </p:nvSpPr>
        <p:spPr>
          <a:xfrm>
            <a:off x="4672584" y="12439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JOB DISPLACEMENT</a:t>
            </a:r>
            <a:endParaRPr dirty="0"/>
          </a:p>
        </p:txBody>
      </p:sp>
      <p:sp>
        <p:nvSpPr>
          <p:cNvPr id="215" name="Google Shape;215;p35">
            <a:extLst>
              <a:ext uri="{FF2B5EF4-FFF2-40B4-BE49-F238E27FC236}">
                <a16:creationId xmlns:a16="http://schemas.microsoft.com/office/drawing/2014/main" id="{FBAA14D7-CF21-D46C-B913-C9F0ECA9AB62}"/>
              </a:ext>
            </a:extLst>
          </p:cNvPr>
          <p:cNvSpPr txBox="1">
            <a:spLocks noGrp="1"/>
          </p:cNvSpPr>
          <p:nvPr>
            <p:ph type="subTitle" idx="15"/>
          </p:nvPr>
        </p:nvSpPr>
        <p:spPr>
          <a:xfrm>
            <a:off x="4672584" y="24732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CUSTOMER BACKLASH</a:t>
            </a:r>
            <a:endParaRPr dirty="0"/>
          </a:p>
        </p:txBody>
      </p:sp>
      <p:cxnSp>
        <p:nvCxnSpPr>
          <p:cNvPr id="216" name="Google Shape;216;p35">
            <a:extLst>
              <a:ext uri="{FF2B5EF4-FFF2-40B4-BE49-F238E27FC236}">
                <a16:creationId xmlns:a16="http://schemas.microsoft.com/office/drawing/2014/main" id="{670E8644-CE60-1841-C0A0-E16EDED46472}"/>
              </a:ext>
            </a:extLst>
          </p:cNvPr>
          <p:cNvCxnSpPr/>
          <p:nvPr/>
        </p:nvCxnSpPr>
        <p:spPr>
          <a:xfrm>
            <a:off x="228600"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35">
            <a:extLst>
              <a:ext uri="{FF2B5EF4-FFF2-40B4-BE49-F238E27FC236}">
                <a16:creationId xmlns:a16="http://schemas.microsoft.com/office/drawing/2014/main" id="{5EDE44B7-6FC5-171E-9F5E-CF3CAF6353B6}"/>
              </a:ext>
            </a:extLst>
          </p:cNvPr>
          <p:cNvCxnSpPr/>
          <p:nvPr/>
        </p:nvCxnSpPr>
        <p:spPr>
          <a:xfrm>
            <a:off x="4672584" y="2277260"/>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5">
            <a:extLst>
              <a:ext uri="{FF2B5EF4-FFF2-40B4-BE49-F238E27FC236}">
                <a16:creationId xmlns:a16="http://schemas.microsoft.com/office/drawing/2014/main" id="{CECE00CD-82BC-D212-C897-09F6F2954937}"/>
              </a:ext>
            </a:extLst>
          </p:cNvPr>
          <p:cNvCxnSpPr/>
          <p:nvPr/>
        </p:nvCxnSpPr>
        <p:spPr>
          <a:xfrm>
            <a:off x="225900" y="3351363"/>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35">
            <a:extLst>
              <a:ext uri="{FF2B5EF4-FFF2-40B4-BE49-F238E27FC236}">
                <a16:creationId xmlns:a16="http://schemas.microsoft.com/office/drawing/2014/main" id="{A711AA62-ED7A-8750-7581-9221F67E4C49}"/>
              </a:ext>
            </a:extLst>
          </p:cNvPr>
          <p:cNvCxnSpPr/>
          <p:nvPr/>
        </p:nvCxnSpPr>
        <p:spPr>
          <a:xfrm>
            <a:off x="4672584" y="3526976"/>
            <a:ext cx="367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6228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t>
            </a:r>
            <a:r>
              <a:rPr lang="en" i="1" dirty="0">
                <a:latin typeface="Cormorant Garamond Medium"/>
                <a:ea typeface="Cormorant Garamond Medium"/>
                <a:cs typeface="Cormorant Garamond Medium"/>
                <a:sym typeface="Cormorant Garamond Medium"/>
              </a:rPr>
              <a:t>Directions</a:t>
            </a:r>
            <a:endParaRPr i="1" dirty="0">
              <a:latin typeface="Cormorant Garamond Medium"/>
              <a:ea typeface="Cormorant Garamond Medium"/>
              <a:cs typeface="Cormorant Garamond Medium"/>
              <a:sym typeface="Cormorant Garamond Medium"/>
            </a:endParaRPr>
          </a:p>
        </p:txBody>
      </p:sp>
      <p:sp>
        <p:nvSpPr>
          <p:cNvPr id="294" name="Google Shape;294;p41"/>
          <p:cNvSpPr txBox="1"/>
          <p:nvPr/>
        </p:nvSpPr>
        <p:spPr>
          <a:xfrm>
            <a:off x="228600" y="1223250"/>
            <a:ext cx="8686800" cy="28341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Edge AI for Smart Stores - Processes data locally in stores (not just in the cloud) for real-time decisions. </a:t>
            </a:r>
            <a:r>
              <a:rPr lang="en-US" sz="1200" b="1" dirty="0">
                <a:solidFill>
                  <a:schemeClr val="dk1"/>
                </a:solidFill>
                <a:latin typeface="Roboto"/>
                <a:ea typeface="Roboto"/>
                <a:cs typeface="Roboto"/>
                <a:sym typeface="Roboto"/>
              </a:rPr>
              <a:t>USE CASE: </a:t>
            </a:r>
            <a:r>
              <a:rPr lang="en-US" sz="1200" dirty="0">
                <a:solidFill>
                  <a:schemeClr val="dk1"/>
                </a:solidFill>
                <a:latin typeface="Roboto"/>
                <a:ea typeface="Roboto"/>
                <a:cs typeface="Roboto"/>
                <a:sym typeface="Roboto"/>
              </a:rPr>
              <a:t>License plate recognition identifies loyal customers as they arrive for curbside pickup; AI handles drive-through orders with voice recognition.</a:t>
            </a:r>
          </a:p>
          <a:p>
            <a:pPr marL="457200" lvl="4" indent="-304800">
              <a:lnSpc>
                <a:spcPct val="115000"/>
              </a:lnSpc>
              <a:spcBef>
                <a:spcPts val="1000"/>
              </a:spcBef>
              <a:buClr>
                <a:schemeClr val="dk1"/>
              </a:buClr>
              <a:buSzPts val="1200"/>
              <a:buFont typeface="Roboto"/>
              <a:buChar char="●"/>
            </a:pP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it-IT" sz="1200" dirty="0">
                <a:solidFill>
                  <a:schemeClr val="dk1"/>
                </a:solidFill>
                <a:latin typeface="Roboto"/>
                <a:ea typeface="Roboto"/>
                <a:cs typeface="Roboto"/>
                <a:sym typeface="Roboto"/>
              </a:rPr>
              <a:t>Generative AI for Product Design &amp; Content - </a:t>
            </a:r>
            <a:r>
              <a:rPr lang="en-US" sz="1200" dirty="0">
                <a:solidFill>
                  <a:schemeClr val="dk1"/>
                </a:solidFill>
                <a:latin typeface="Roboto"/>
                <a:ea typeface="Roboto"/>
                <a:cs typeface="Roboto"/>
                <a:sym typeface="Roboto"/>
              </a:rPr>
              <a:t>Creates new product designs, marketing copy, and personalized content. </a:t>
            </a:r>
            <a:r>
              <a:rPr lang="en-US" sz="1200" b="1" dirty="0">
                <a:solidFill>
                  <a:schemeClr val="dk1"/>
                </a:solidFill>
                <a:latin typeface="Roboto"/>
                <a:ea typeface="Roboto"/>
                <a:cs typeface="Roboto"/>
                <a:sym typeface="Roboto"/>
              </a:rPr>
              <a:t>USE CASE: </a:t>
            </a:r>
            <a:r>
              <a:rPr lang="en-US" sz="1200" dirty="0">
                <a:solidFill>
                  <a:schemeClr val="dk1"/>
                </a:solidFill>
                <a:latin typeface="Roboto"/>
                <a:ea typeface="Roboto"/>
                <a:cs typeface="Roboto"/>
                <a:sym typeface="Roboto"/>
              </a:rPr>
              <a:t>AI generates clothing or furniture designs based on trends and customer preferences; it also writes product descriptions and social media posts.</a:t>
            </a:r>
            <a:endParaRPr sz="1200" dirty="0">
              <a:solidFill>
                <a:schemeClr val="dk1"/>
              </a:solidFill>
              <a:latin typeface="Roboto"/>
              <a:ea typeface="Roboto"/>
              <a:cs typeface="Roboto"/>
              <a:sym typeface="Roboto"/>
            </a:endParaRPr>
          </a:p>
        </p:txBody>
      </p:sp>
      <p:cxnSp>
        <p:nvCxnSpPr>
          <p:cNvPr id="295" name="Google Shape;295;p41"/>
          <p:cNvCxnSpPr/>
          <p:nvPr/>
        </p:nvCxnSpPr>
        <p:spPr>
          <a:xfrm>
            <a:off x="224250" y="4057350"/>
            <a:ext cx="8688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Retail Marketing Plan by Slidesgo">
  <a:themeElements>
    <a:clrScheme name="Simple Light">
      <a:dk1>
        <a:srgbClr val="000000"/>
      </a:dk1>
      <a:lt1>
        <a:srgbClr val="B2D8D0"/>
      </a:lt1>
      <a:dk2>
        <a:srgbClr val="FFFFFF"/>
      </a:dk2>
      <a:lt2>
        <a:srgbClr val="EEEEE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992</Words>
  <Application>Microsoft Office PowerPoint</Application>
  <PresentationFormat>On-screen Show (16:9)</PresentationFormat>
  <Paragraphs>90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Retail Marketing Plan by Slidesgo</vt:lpstr>
      <vt:lpstr>AI  IN RETAIL</vt:lpstr>
      <vt:lpstr>What is Retail</vt:lpstr>
      <vt:lpstr>WHY is retail important?</vt:lpstr>
      <vt:lpstr>Use Case Motivation</vt:lpstr>
      <vt:lpstr>Oracle APEX AI Assitant</vt:lpstr>
      <vt:lpstr>TECHNIQUES Used</vt:lpstr>
      <vt:lpstr>IMPACT &amp; Benetifs</vt:lpstr>
      <vt:lpstr>CHALLENGES &amp; Risks</vt:lpstr>
      <vt:lpstr>FUTURE Directions</vt:lpstr>
      <vt:lpstr>DEMO Time</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Richard Rodriguez</cp:lastModifiedBy>
  <cp:revision>17</cp:revision>
  <dcterms:modified xsi:type="dcterms:W3CDTF">2025-07-26T14:38:15Z</dcterms:modified>
</cp:coreProperties>
</file>