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4"/>
  </p:notesMasterIdLst>
  <p:sldIdLst>
    <p:sldId id="256" r:id="rId4"/>
    <p:sldId id="265" r:id="rId5"/>
    <p:sldId id="284" r:id="rId6"/>
    <p:sldId id="283" r:id="rId7"/>
    <p:sldId id="272" r:id="rId8"/>
    <p:sldId id="282" r:id="rId9"/>
    <p:sldId id="281" r:id="rId10"/>
    <p:sldId id="277" r:id="rId11"/>
    <p:sldId id="279" r:id="rId12"/>
    <p:sldId id="285" r:id="rId13"/>
  </p:sldIdLst>
  <p:sldSz cx="10969625" cy="6170613"/>
  <p:notesSz cx="6858000" cy="9144000"/>
  <p:custDataLst>
    <p:tags r:id="rId15"/>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A55D05-97F4-BEC9-5F14-DA91F944122E}" name="Akshay Kumar Sivakumaran R (MS/ECO3-XC)" initials="AKSR(X" userId="S::ahk5cob@bosch.com::3c455f37-a9fb-4aad-8358-44e0f830ff8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ul Gourab (MS/EHB2-PS)" initials="PG(P" lastIdx="2" clrIdx="0">
    <p:extLst>
      <p:ext uri="{19B8F6BF-5375-455C-9EA6-DF929625EA0E}">
        <p15:presenceInfo xmlns:p15="http://schemas.microsoft.com/office/powerpoint/2012/main" userId="S::glp5kor@bosch.com::201f8489-f6d8-4e2f-9ce6-6936e6601b70" providerId="AD"/>
      </p:ext>
    </p:extLst>
  </p:cmAuthor>
  <p:cmAuthor id="2" name="Prabhakaran R (MS/ECI1-XC)" initials="PR(X" lastIdx="23" clrIdx="1">
    <p:extLst>
      <p:ext uri="{19B8F6BF-5375-455C-9EA6-DF929625EA0E}">
        <p15:presenceInfo xmlns:p15="http://schemas.microsoft.com/office/powerpoint/2012/main" userId="S::pab3cob@bosch.com::c59b8dfd-389f-4c7d-9254-59a0aeae30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21" Type="http://schemas.microsoft.com/office/2018/10/relationships/authors" Targe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22.02.2023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92D48B2-9EB0-4B37-9B35-FC11E2EA535A}" type="slidenum">
              <a:rPr lang="de-DE" smtClean="0"/>
              <a:t>1</a:t>
            </a:fld>
            <a:endParaRPr lang="de-DE"/>
          </a:p>
        </p:txBody>
      </p:sp>
    </p:spTree>
    <p:extLst>
      <p:ext uri="{BB962C8B-B14F-4D97-AF65-F5344CB8AC3E}">
        <p14:creationId xmlns:p14="http://schemas.microsoft.com/office/powerpoint/2010/main" val="11380535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0" i="0" u="none" strike="noStrike" kern="0" cap="none" spc="0" normalizeH="0" baseline="0" noProof="1">
                <a:ln>
                  <a:noFill/>
                </a:ln>
                <a:solidFill>
                  <a:srgbClr val="000000"/>
                </a:solidFill>
                <a:effectLst/>
                <a:uLnTx/>
                <a:uFillTx/>
                <a:latin typeface="Bosch Office Sans" pitchFamily="2" charset="0"/>
              </a:rPr>
              <a:t>BGSW/HRL-LD</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b="0" i="0" u="none" kern="0" baseline="0" noProof="1">
                <a:solidFill>
                  <a:srgbClr val="B2B3B5"/>
                </a:solidFill>
                <a:latin typeface="Bosch Office Sans" pitchFamily="2" charset="0"/>
              </a:rPr>
              <a:t>© Robert Bosch GmbH 2021.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mailto:ajaykumar.2001009@srec.ac.in" TargetMode="External"/><Relationship Id="rId2" Type="http://schemas.openxmlformats.org/officeDocument/2006/relationships/hyperlink" Target="mailto:houshic.2001054@srec.ac.in" TargetMode="External"/><Relationship Id="rId1" Type="http://schemas.openxmlformats.org/officeDocument/2006/relationships/slideLayout" Target="../slideLayouts/slideLayout8.xml"/><Relationship Id="rId4" Type="http://schemas.openxmlformats.org/officeDocument/2006/relationships/hyperlink" Target="mailto:mohit.2001123@srec.ac.i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v7labs.com/blog/yolo-object-detection" TargetMode="External"/><Relationship Id="rId2" Type="http://schemas.openxmlformats.org/officeDocument/2006/relationships/hyperlink" Target="https://scholarworks.gvsu.edu/cgi/viewcontent.cgi?article=1916&amp;context=theses" TargetMode="External"/><Relationship Id="rId1" Type="http://schemas.openxmlformats.org/officeDocument/2006/relationships/slideLayout" Target="../slideLayouts/slideLayout8.xml"/><Relationship Id="rId4" Type="http://schemas.openxmlformats.org/officeDocument/2006/relationships/hyperlink" Target="https://forms.office.com/pages/responsepage.aspx?id=GR7lCsgHS067bWSO5YQQ9DOtow0KQwNCrz_XFL8LgaBUODZPQ09FTlpDOEQwQ0lZQVFTVVNDVTVOQS4u&amp;origin=QRCo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a:bodyPr>
          <a:lstStyle/>
          <a:p>
            <a:r>
              <a:rPr lang="de-DE" sz="7950" dirty="0"/>
              <a:t>FIT.KOVAI HACKATHON </a:t>
            </a:r>
            <a:br>
              <a:rPr lang="de-DE" sz="7950" dirty="0"/>
            </a:br>
            <a:endParaRPr lang="de-DE" sz="7950" dirty="0"/>
          </a:p>
        </p:txBody>
      </p:sp>
    </p:spTree>
    <p:extLst>
      <p:ext uri="{BB962C8B-B14F-4D97-AF65-F5344CB8AC3E}">
        <p14:creationId xmlns:p14="http://schemas.microsoft.com/office/powerpoint/2010/main" val="221978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5EEA-83C4-743D-6735-56BB55F00DC4}"/>
              </a:ext>
            </a:extLst>
          </p:cNvPr>
          <p:cNvSpPr>
            <a:spLocks noGrp="1"/>
          </p:cNvSpPr>
          <p:nvPr>
            <p:ph type="title"/>
          </p:nvPr>
        </p:nvSpPr>
        <p:spPr/>
        <p:txBody>
          <a:bodyPr/>
          <a:lstStyle/>
          <a:p>
            <a:r>
              <a:rPr lang="en-IN" dirty="0"/>
              <a:t>Output screenshots</a:t>
            </a:r>
          </a:p>
        </p:txBody>
      </p:sp>
      <p:sp>
        <p:nvSpPr>
          <p:cNvPr id="4" name="Slide Number Placeholder 3">
            <a:extLst>
              <a:ext uri="{FF2B5EF4-FFF2-40B4-BE49-F238E27FC236}">
                <a16:creationId xmlns:a16="http://schemas.microsoft.com/office/drawing/2014/main" id="{ABAF574A-C3E0-D10B-0E7B-0E2122E1C162}"/>
              </a:ext>
            </a:extLst>
          </p:cNvPr>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5" name="TextBox 4">
            <a:extLst>
              <a:ext uri="{FF2B5EF4-FFF2-40B4-BE49-F238E27FC236}">
                <a16:creationId xmlns:a16="http://schemas.microsoft.com/office/drawing/2014/main" id="{D4B6FAAA-C286-1F2D-2225-3DD68B7EEF82}"/>
              </a:ext>
            </a:extLst>
          </p:cNvPr>
          <p:cNvSpPr txBox="1"/>
          <p:nvPr/>
        </p:nvSpPr>
        <p:spPr>
          <a:xfrm>
            <a:off x="452846" y="1280160"/>
            <a:ext cx="10101943" cy="4058194"/>
          </a:xfrm>
          <a:prstGeom prst="rect">
            <a:avLst/>
          </a:prstGeom>
          <a:noFill/>
        </p:spPr>
        <p:txBody>
          <a:bodyPr wrap="square" lIns="0" tIns="0" rIns="0" bIns="0" rtlCol="0">
            <a:noAutofit/>
          </a:bodyPr>
          <a:lstStyle/>
          <a:p>
            <a:pPr marR="0" algn="l" defTabSz="914400" eaLnBrk="1" fontAlgn="auto" latinLnBrk="0" hangingPunct="1">
              <a:spcBef>
                <a:spcPts val="500"/>
              </a:spcBef>
              <a:spcAft>
                <a:spcPts val="0"/>
              </a:spcAft>
              <a:buClrTx/>
              <a:buSzTx/>
              <a:buFontTx/>
              <a:buNone/>
              <a:tabLst/>
            </a:pPr>
            <a:endParaRPr kumimoji="0" lang="en-IN" sz="1800" b="0" i="0" u="none" strike="noStrike" kern="0" cap="none" spc="0" normalizeH="0" baseline="0" noProof="0" dirty="0">
              <a:ln>
                <a:noFill/>
              </a:ln>
              <a:solidFill>
                <a:srgbClr val="000000"/>
              </a:solidFill>
              <a:effectLst/>
              <a:uLnTx/>
              <a:uFillTx/>
            </a:endParaRPr>
          </a:p>
        </p:txBody>
      </p:sp>
      <p:pic>
        <p:nvPicPr>
          <p:cNvPr id="6" name="Picture 5">
            <a:extLst>
              <a:ext uri="{FF2B5EF4-FFF2-40B4-BE49-F238E27FC236}">
                <a16:creationId xmlns:a16="http://schemas.microsoft.com/office/drawing/2014/main" id="{D5C9E5DB-24D9-4979-EB44-AF609EACD578}"/>
              </a:ext>
            </a:extLst>
          </p:cNvPr>
          <p:cNvPicPr>
            <a:picLocks noChangeAspect="1"/>
          </p:cNvPicPr>
          <p:nvPr/>
        </p:nvPicPr>
        <p:blipFill>
          <a:blip r:embed="rId2"/>
          <a:stretch>
            <a:fillRect/>
          </a:stretch>
        </p:blipFill>
        <p:spPr>
          <a:xfrm>
            <a:off x="349768" y="1527232"/>
            <a:ext cx="5024899" cy="2957682"/>
          </a:xfrm>
          <a:prstGeom prst="rect">
            <a:avLst/>
          </a:prstGeom>
        </p:spPr>
      </p:pic>
      <p:pic>
        <p:nvPicPr>
          <p:cNvPr id="3" name="Picture 2">
            <a:extLst>
              <a:ext uri="{FF2B5EF4-FFF2-40B4-BE49-F238E27FC236}">
                <a16:creationId xmlns:a16="http://schemas.microsoft.com/office/drawing/2014/main" id="{AA363909-D7C8-53E3-F3D0-BEC3B60D50D4}"/>
              </a:ext>
            </a:extLst>
          </p:cNvPr>
          <p:cNvPicPr>
            <a:picLocks noChangeAspect="1"/>
          </p:cNvPicPr>
          <p:nvPr/>
        </p:nvPicPr>
        <p:blipFill>
          <a:blip r:embed="rId3"/>
          <a:stretch>
            <a:fillRect/>
          </a:stretch>
        </p:blipFill>
        <p:spPr>
          <a:xfrm>
            <a:off x="5632968" y="1527232"/>
            <a:ext cx="5024899" cy="2732289"/>
          </a:xfrm>
          <a:prstGeom prst="rect">
            <a:avLst/>
          </a:prstGeom>
        </p:spPr>
      </p:pic>
    </p:spTree>
    <p:extLst>
      <p:ext uri="{BB962C8B-B14F-4D97-AF65-F5344CB8AC3E}">
        <p14:creationId xmlns:p14="http://schemas.microsoft.com/office/powerpoint/2010/main" val="185261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D4E8-ECCE-45E8-88D1-632EC5C621BB}"/>
              </a:ext>
            </a:extLst>
          </p:cNvPr>
          <p:cNvSpPr>
            <a:spLocks noGrp="1"/>
          </p:cNvSpPr>
          <p:nvPr>
            <p:ph type="title"/>
          </p:nvPr>
        </p:nvSpPr>
        <p:spPr>
          <a:xfrm>
            <a:off x="259200" y="445675"/>
            <a:ext cx="10450800" cy="388800"/>
          </a:xfrm>
        </p:spPr>
        <p:txBody>
          <a:bodyPr/>
          <a:lstStyle/>
          <a:p>
            <a:r>
              <a:rPr lang="en-US" dirty="0"/>
              <a:t>Team Details</a:t>
            </a:r>
            <a:endParaRPr lang="en-IN" dirty="0"/>
          </a:p>
        </p:txBody>
      </p:sp>
      <p:sp>
        <p:nvSpPr>
          <p:cNvPr id="4" name="Slide Number Placeholder 3">
            <a:extLst>
              <a:ext uri="{FF2B5EF4-FFF2-40B4-BE49-F238E27FC236}">
                <a16:creationId xmlns:a16="http://schemas.microsoft.com/office/drawing/2014/main" id="{F6F68C44-3F92-42D9-8B46-EE559A748CF5}"/>
              </a:ext>
            </a:extLst>
          </p:cNvPr>
          <p:cNvSpPr>
            <a:spLocks noGrp="1"/>
          </p:cNvSpPr>
          <p:nvPr>
            <p:ph type="sldNum" sz="quarter" idx="12"/>
          </p:nvPr>
        </p:nvSpPr>
        <p:spPr/>
        <p:txBody>
          <a:bodyPr/>
          <a:lstStyle/>
          <a:p>
            <a:fld id="{4898AEC0-503E-4FA4-859C-D0F72D6E3F79}" type="slidenum">
              <a:rPr lang="en-US" noProof="1" smtClean="0"/>
              <a:pPr/>
              <a:t>2</a:t>
            </a:fld>
            <a:endParaRPr lang="en-US" noProof="1"/>
          </a:p>
        </p:txBody>
      </p:sp>
      <p:graphicFrame>
        <p:nvGraphicFramePr>
          <p:cNvPr id="6" name="Table 7">
            <a:extLst>
              <a:ext uri="{FF2B5EF4-FFF2-40B4-BE49-F238E27FC236}">
                <a16:creationId xmlns:a16="http://schemas.microsoft.com/office/drawing/2014/main" id="{0E38614B-276C-464D-B697-EE01580E0897}"/>
              </a:ext>
            </a:extLst>
          </p:cNvPr>
          <p:cNvGraphicFramePr>
            <a:graphicFrameLocks noGrp="1"/>
          </p:cNvGraphicFramePr>
          <p:nvPr>
            <p:extLst>
              <p:ext uri="{D42A27DB-BD31-4B8C-83A1-F6EECF244321}">
                <p14:modId xmlns:p14="http://schemas.microsoft.com/office/powerpoint/2010/main" val="3539752404"/>
              </p:ext>
            </p:extLst>
          </p:nvPr>
        </p:nvGraphicFramePr>
        <p:xfrm>
          <a:off x="259200" y="946458"/>
          <a:ext cx="10218821" cy="4589645"/>
        </p:xfrm>
        <a:graphic>
          <a:graphicData uri="http://schemas.openxmlformats.org/drawingml/2006/table">
            <a:tbl>
              <a:tblPr firstRow="1" bandRow="1">
                <a:tableStyleId>{5C22544A-7EE6-4342-B048-85BDC9FD1C3A}</a:tableStyleId>
              </a:tblPr>
              <a:tblGrid>
                <a:gridCol w="2192683">
                  <a:extLst>
                    <a:ext uri="{9D8B030D-6E8A-4147-A177-3AD203B41FA5}">
                      <a16:colId xmlns:a16="http://schemas.microsoft.com/office/drawing/2014/main" val="1272149914"/>
                    </a:ext>
                  </a:extLst>
                </a:gridCol>
                <a:gridCol w="8026138">
                  <a:extLst>
                    <a:ext uri="{9D8B030D-6E8A-4147-A177-3AD203B41FA5}">
                      <a16:colId xmlns:a16="http://schemas.microsoft.com/office/drawing/2014/main" val="1379580999"/>
                    </a:ext>
                  </a:extLst>
                </a:gridCol>
              </a:tblGrid>
              <a:tr h="614887">
                <a:tc>
                  <a:txBody>
                    <a:bodyPr/>
                    <a:lstStyle/>
                    <a:p>
                      <a:r>
                        <a:rPr lang="en-US" dirty="0"/>
                        <a:t>Title</a:t>
                      </a:r>
                      <a:endParaRPr lang="en-IN" dirty="0"/>
                    </a:p>
                  </a:txBody>
                  <a:tcPr/>
                </a:tc>
                <a:tc>
                  <a:txBody>
                    <a:bodyPr/>
                    <a:lstStyle/>
                    <a:p>
                      <a:r>
                        <a:rPr lang="en-US" dirty="0"/>
                        <a:t>Details</a:t>
                      </a:r>
                      <a:endParaRPr lang="en-IN" dirty="0"/>
                    </a:p>
                  </a:txBody>
                  <a:tcPr/>
                </a:tc>
                <a:extLst>
                  <a:ext uri="{0D108BD9-81ED-4DB2-BD59-A6C34878D82A}">
                    <a16:rowId xmlns:a16="http://schemas.microsoft.com/office/drawing/2014/main" val="26847804"/>
                  </a:ext>
                </a:extLst>
              </a:tr>
              <a:tr h="500038">
                <a:tc>
                  <a:txBody>
                    <a:bodyPr/>
                    <a:lstStyle/>
                    <a:p>
                      <a:r>
                        <a:rPr lang="en-GB" sz="1200" kern="0" dirty="0">
                          <a:solidFill>
                            <a:schemeClr val="bg2">
                              <a:lumMod val="75000"/>
                            </a:schemeClr>
                          </a:solidFill>
                          <a:latin typeface="+mn-lt"/>
                        </a:rPr>
                        <a:t>Team Name : </a:t>
                      </a:r>
                      <a:endParaRPr lang="en-IN" sz="1200" dirty="0"/>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GB" sz="1200" kern="0" dirty="0">
                          <a:solidFill>
                            <a:srgbClr val="000000"/>
                          </a:solidFill>
                          <a:latin typeface="+mn-lt"/>
                        </a:rPr>
                        <a:t>The Crew</a:t>
                      </a:r>
                    </a:p>
                  </a:txBody>
                  <a:tcPr/>
                </a:tc>
                <a:extLst>
                  <a:ext uri="{0D108BD9-81ED-4DB2-BD59-A6C34878D82A}">
                    <a16:rowId xmlns:a16="http://schemas.microsoft.com/office/drawing/2014/main" val="2977482502"/>
                  </a:ext>
                </a:extLst>
              </a:tr>
              <a:tr h="461166">
                <a:tc>
                  <a:txBody>
                    <a:bodyPr/>
                    <a:lstStyle/>
                    <a:p>
                      <a:r>
                        <a:rPr lang="en-GB" sz="1200" kern="0" dirty="0">
                          <a:solidFill>
                            <a:schemeClr val="bg2">
                              <a:lumMod val="75000"/>
                            </a:schemeClr>
                          </a:solidFill>
                          <a:latin typeface="+mn-lt"/>
                        </a:rPr>
                        <a:t>Team SPOC: </a:t>
                      </a:r>
                      <a:endParaRPr lang="en-IN" sz="1200" dirty="0"/>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t>Houshic B</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t>3</a:t>
                      </a:r>
                      <a:r>
                        <a:rPr lang="en-IN" sz="1200" baseline="30000" dirty="0"/>
                        <a:t>rd</a:t>
                      </a:r>
                      <a:r>
                        <a:rPr lang="en-IN" sz="1200" dirty="0"/>
                        <a:t> Year, Computer Science Engineering</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hlinkClick r:id="rId2"/>
                        </a:rPr>
                        <a:t>houshic.2001054@srec.ac.in</a:t>
                      </a:r>
                      <a:r>
                        <a:rPr lang="en-IN" sz="1200" dirty="0"/>
                        <a:t> </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t>+91 8056733377</a:t>
                      </a:r>
                    </a:p>
                  </a:txBody>
                  <a:tcPr/>
                </a:tc>
                <a:extLst>
                  <a:ext uri="{0D108BD9-81ED-4DB2-BD59-A6C34878D82A}">
                    <a16:rowId xmlns:a16="http://schemas.microsoft.com/office/drawing/2014/main" val="464446511"/>
                  </a:ext>
                </a:extLst>
              </a:tr>
              <a:tr h="1345784">
                <a:tc>
                  <a:txBody>
                    <a:bodyPr/>
                    <a:lstStyle/>
                    <a:p>
                      <a:r>
                        <a:rPr lang="en-GB" sz="1200" kern="0" dirty="0">
                          <a:solidFill>
                            <a:schemeClr val="bg2">
                              <a:lumMod val="75000"/>
                            </a:schemeClr>
                          </a:solidFill>
                          <a:latin typeface="+mn-lt"/>
                        </a:rPr>
                        <a:t>Team Members: </a:t>
                      </a:r>
                      <a:endParaRPr lang="en-IN" sz="1200" dirty="0"/>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t>Ajaykumar A</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t>3</a:t>
                      </a:r>
                      <a:r>
                        <a:rPr lang="en-IN" sz="1200" baseline="30000" dirty="0"/>
                        <a:t>rd</a:t>
                      </a:r>
                      <a:r>
                        <a:rPr lang="en-IN" sz="1200" dirty="0"/>
                        <a:t> Year, Computer Science Engineering</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hlinkClick r:id="rId3"/>
                        </a:rPr>
                        <a:t>ajaykumar.2001009@srec.ac.in</a:t>
                      </a:r>
                      <a:r>
                        <a:rPr lang="en-IN" sz="1200" dirty="0"/>
                        <a:t> </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t>+91 9952795040 </a:t>
                      </a:r>
                    </a:p>
                    <a:p>
                      <a:pPr marL="0" marR="0" lvl="0" indent="0" algn="l" defTabSz="914333"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t>Anisha S</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t>3</a:t>
                      </a:r>
                      <a:r>
                        <a:rPr lang="en-IN" sz="1200" baseline="30000" dirty="0"/>
                        <a:t>rd</a:t>
                      </a:r>
                      <a:r>
                        <a:rPr lang="en-IN" sz="1200" dirty="0"/>
                        <a:t> Year, Computer Science Engineering</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hlinkClick r:id="rId2"/>
                        </a:rPr>
                        <a:t>anisha.2001018@srec.ac.in</a:t>
                      </a:r>
                      <a:r>
                        <a:rPr lang="en-IN" sz="1200" dirty="0"/>
                        <a:t> </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t>+91 9500895068</a:t>
                      </a:r>
                    </a:p>
                    <a:p>
                      <a:pPr marL="0" marR="0" lvl="0" indent="0" algn="l" defTabSz="914333"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t>Mohit M B</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t>3</a:t>
                      </a:r>
                      <a:r>
                        <a:rPr lang="en-IN" sz="1200" baseline="30000" dirty="0"/>
                        <a:t>rd</a:t>
                      </a:r>
                      <a:r>
                        <a:rPr lang="en-IN" sz="1200" dirty="0"/>
                        <a:t> Year, Computer Science Engineering</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hlinkClick r:id="rId4"/>
                        </a:rPr>
                        <a:t>mohit.2001123@srec.ac.in</a:t>
                      </a:r>
                      <a:r>
                        <a:rPr lang="en-IN" sz="1200" dirty="0"/>
                        <a:t> </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200" dirty="0"/>
                        <a:t>+91 9585849085</a:t>
                      </a:r>
                    </a:p>
                  </a:txBody>
                  <a:tcPr/>
                </a:tc>
                <a:extLst>
                  <a:ext uri="{0D108BD9-81ED-4DB2-BD59-A6C34878D82A}">
                    <a16:rowId xmlns:a16="http://schemas.microsoft.com/office/drawing/2014/main" val="3522931228"/>
                  </a:ext>
                </a:extLst>
              </a:tr>
            </a:tbl>
          </a:graphicData>
        </a:graphic>
      </p:graphicFrame>
    </p:spTree>
    <p:extLst>
      <p:ext uri="{BB962C8B-B14F-4D97-AF65-F5344CB8AC3E}">
        <p14:creationId xmlns:p14="http://schemas.microsoft.com/office/powerpoint/2010/main" val="54513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11C1-228F-4955-A9B9-DE4359BFEEC5}"/>
              </a:ext>
            </a:extLst>
          </p:cNvPr>
          <p:cNvSpPr>
            <a:spLocks noGrp="1"/>
          </p:cNvSpPr>
          <p:nvPr>
            <p:ph type="title"/>
          </p:nvPr>
        </p:nvSpPr>
        <p:spPr>
          <a:xfrm>
            <a:off x="377553" y="648000"/>
            <a:ext cx="10450800" cy="388800"/>
          </a:xfrm>
        </p:spPr>
        <p:txBody>
          <a:bodyPr/>
          <a:lstStyle/>
          <a:p>
            <a:r>
              <a:rPr lang="en-US" sz="3200" dirty="0"/>
              <a:t>AGENDA</a:t>
            </a:r>
            <a:endParaRPr lang="en-IN" sz="3200" dirty="0"/>
          </a:p>
        </p:txBody>
      </p:sp>
      <p:sp>
        <p:nvSpPr>
          <p:cNvPr id="4" name="Slide Number Placeholder 3">
            <a:extLst>
              <a:ext uri="{FF2B5EF4-FFF2-40B4-BE49-F238E27FC236}">
                <a16:creationId xmlns:a16="http://schemas.microsoft.com/office/drawing/2014/main" id="{E7BCE165-CA9E-DE16-4FD9-8051F5FF2480}"/>
              </a:ext>
            </a:extLst>
          </p:cNvPr>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5" name="Content Placeholder 4">
            <a:extLst>
              <a:ext uri="{FF2B5EF4-FFF2-40B4-BE49-F238E27FC236}">
                <a16:creationId xmlns:a16="http://schemas.microsoft.com/office/drawing/2014/main" id="{BE672856-B1EF-5E14-C317-08DEB581C630}"/>
              </a:ext>
            </a:extLst>
          </p:cNvPr>
          <p:cNvSpPr>
            <a:spLocks noGrp="1"/>
          </p:cNvSpPr>
          <p:nvPr>
            <p:ph sz="quarter" idx="1"/>
          </p:nvPr>
        </p:nvSpPr>
        <p:spPr>
          <a:xfrm>
            <a:off x="377553" y="1353813"/>
            <a:ext cx="10450800" cy="4168800"/>
          </a:xfrm>
        </p:spPr>
        <p:txBody>
          <a:bodyPr/>
          <a:lstStyle/>
          <a:p>
            <a:pPr marL="0" marR="0" indent="0" algn="l" defTabSz="914400" eaLnBrk="1" fontAlgn="auto" latinLnBrk="0" hangingPunct="1">
              <a:spcBef>
                <a:spcPts val="500"/>
              </a:spcBef>
              <a:spcAft>
                <a:spcPts val="0"/>
              </a:spcAft>
              <a:buClrTx/>
              <a:buSzTx/>
              <a:buNone/>
              <a:tabLst/>
            </a:pPr>
            <a:r>
              <a:rPr lang="en-GB" sz="2400" kern="0" dirty="0">
                <a:solidFill>
                  <a:srgbClr val="000000"/>
                </a:solidFill>
              </a:rPr>
              <a:t>1. Problem definition</a:t>
            </a:r>
          </a:p>
          <a:p>
            <a:pPr marL="0" marR="0" indent="0" algn="l" defTabSz="914400" eaLnBrk="1" fontAlgn="auto" latinLnBrk="0" hangingPunct="1">
              <a:spcBef>
                <a:spcPts val="500"/>
              </a:spcBef>
              <a:spcAft>
                <a:spcPts val="0"/>
              </a:spcAft>
              <a:buClrTx/>
              <a:buSzTx/>
              <a:buNone/>
              <a:tabLst/>
            </a:pPr>
            <a:r>
              <a:rPr lang="en-GB" sz="2400" kern="0" dirty="0">
                <a:solidFill>
                  <a:srgbClr val="000000"/>
                </a:solidFill>
              </a:rPr>
              <a:t>2. Abstract </a:t>
            </a:r>
          </a:p>
          <a:p>
            <a:pPr marL="0" marR="0" indent="0" algn="l" defTabSz="914400" eaLnBrk="1" fontAlgn="auto" latinLnBrk="0" hangingPunct="1">
              <a:spcBef>
                <a:spcPts val="500"/>
              </a:spcBef>
              <a:spcAft>
                <a:spcPts val="0"/>
              </a:spcAft>
              <a:buClrTx/>
              <a:buSzTx/>
              <a:buNone/>
              <a:tabLst/>
            </a:pPr>
            <a:r>
              <a:rPr lang="en-GB" sz="2400" kern="0" dirty="0">
                <a:solidFill>
                  <a:srgbClr val="000000"/>
                </a:solidFill>
              </a:rPr>
              <a:t>3. Approach and technology used </a:t>
            </a:r>
          </a:p>
          <a:p>
            <a:pPr marL="0" marR="0" indent="0" algn="l" defTabSz="914400" eaLnBrk="1" fontAlgn="auto" latinLnBrk="0" hangingPunct="1">
              <a:spcBef>
                <a:spcPts val="500"/>
              </a:spcBef>
              <a:spcAft>
                <a:spcPts val="0"/>
              </a:spcAft>
              <a:buClrTx/>
              <a:buSzTx/>
              <a:buNone/>
              <a:tabLst/>
            </a:pPr>
            <a:r>
              <a:rPr kumimoji="0" lang="en-GB" sz="2400" b="0" i="0" u="none" strike="noStrike" kern="0" cap="none" spc="0" normalizeH="0" baseline="0" noProof="0" dirty="0">
                <a:ln>
                  <a:noFill/>
                </a:ln>
                <a:solidFill>
                  <a:srgbClr val="000000"/>
                </a:solidFill>
                <a:effectLst/>
                <a:uLnTx/>
                <a:uFillTx/>
              </a:rPr>
              <a:t>4. Flow Chart</a:t>
            </a:r>
          </a:p>
          <a:p>
            <a:pPr marL="0" marR="0" indent="0" algn="l" defTabSz="914400" eaLnBrk="1" fontAlgn="auto" latinLnBrk="0" hangingPunct="1">
              <a:spcBef>
                <a:spcPts val="500"/>
              </a:spcBef>
              <a:spcAft>
                <a:spcPts val="0"/>
              </a:spcAft>
              <a:buClrTx/>
              <a:buSzTx/>
              <a:buNone/>
              <a:tabLst/>
            </a:pPr>
            <a:r>
              <a:rPr kumimoji="0" lang="en-GB" sz="2400" b="0" i="0" u="none" strike="noStrike" kern="0" cap="none" spc="0" normalizeH="0" baseline="0" noProof="0" dirty="0">
                <a:ln>
                  <a:noFill/>
                </a:ln>
                <a:solidFill>
                  <a:srgbClr val="000000"/>
                </a:solidFill>
                <a:effectLst/>
                <a:uLnTx/>
                <a:uFillTx/>
              </a:rPr>
              <a:t>5. Future scalability view</a:t>
            </a:r>
          </a:p>
          <a:p>
            <a:pPr marL="0" indent="0">
              <a:buNone/>
            </a:pPr>
            <a:r>
              <a:rPr lang="en-IN" sz="2400" dirty="0"/>
              <a:t>6. Parameters</a:t>
            </a:r>
          </a:p>
          <a:p>
            <a:pPr marL="0" indent="0">
              <a:buNone/>
            </a:pPr>
            <a:r>
              <a:rPr lang="en-IN" sz="2400" dirty="0"/>
              <a:t>7. References</a:t>
            </a:r>
          </a:p>
        </p:txBody>
      </p:sp>
      <p:pic>
        <p:nvPicPr>
          <p:cNvPr id="6" name="Picture 5">
            <a:extLst>
              <a:ext uri="{FF2B5EF4-FFF2-40B4-BE49-F238E27FC236}">
                <a16:creationId xmlns:a16="http://schemas.microsoft.com/office/drawing/2014/main" id="{D82C04E9-7CFC-6659-AF9E-2A1EAB991DED}"/>
              </a:ext>
            </a:extLst>
          </p:cNvPr>
          <p:cNvPicPr>
            <a:picLocks noChangeAspect="1"/>
          </p:cNvPicPr>
          <p:nvPr/>
        </p:nvPicPr>
        <p:blipFill>
          <a:blip r:embed="rId2"/>
          <a:stretch>
            <a:fillRect/>
          </a:stretch>
        </p:blipFill>
        <p:spPr>
          <a:xfrm>
            <a:off x="5199017" y="3178627"/>
            <a:ext cx="4985702" cy="1940943"/>
          </a:xfrm>
          <a:prstGeom prst="rect">
            <a:avLst/>
          </a:prstGeom>
        </p:spPr>
      </p:pic>
    </p:spTree>
    <p:extLst>
      <p:ext uri="{BB962C8B-B14F-4D97-AF65-F5344CB8AC3E}">
        <p14:creationId xmlns:p14="http://schemas.microsoft.com/office/powerpoint/2010/main" val="189737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57E4-4CA6-A0B7-22E6-7D46F94A6CAA}"/>
              </a:ext>
            </a:extLst>
          </p:cNvPr>
          <p:cNvSpPr>
            <a:spLocks noGrp="1"/>
          </p:cNvSpPr>
          <p:nvPr>
            <p:ph type="title"/>
          </p:nvPr>
        </p:nvSpPr>
        <p:spPr/>
        <p:txBody>
          <a:bodyPr/>
          <a:lstStyle/>
          <a:p>
            <a:r>
              <a:rPr lang="en-US" dirty="0"/>
              <a:t>Problem definition</a:t>
            </a:r>
            <a:endParaRPr lang="en-IN" dirty="0"/>
          </a:p>
        </p:txBody>
      </p:sp>
      <p:sp>
        <p:nvSpPr>
          <p:cNvPr id="4" name="Slide Number Placeholder 3">
            <a:extLst>
              <a:ext uri="{FF2B5EF4-FFF2-40B4-BE49-F238E27FC236}">
                <a16:creationId xmlns:a16="http://schemas.microsoft.com/office/drawing/2014/main" id="{ED6FA252-21C9-7BC4-2D07-81AAD70C1179}"/>
              </a:ext>
            </a:extLst>
          </p:cNvPr>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Content Placeholder 4">
            <a:extLst>
              <a:ext uri="{FF2B5EF4-FFF2-40B4-BE49-F238E27FC236}">
                <a16:creationId xmlns:a16="http://schemas.microsoft.com/office/drawing/2014/main" id="{4F4D79A8-A9F6-4F80-25FD-71A0F9797713}"/>
              </a:ext>
            </a:extLst>
          </p:cNvPr>
          <p:cNvSpPr>
            <a:spLocks noGrp="1"/>
          </p:cNvSpPr>
          <p:nvPr>
            <p:ph sz="quarter" idx="1"/>
          </p:nvPr>
        </p:nvSpPr>
        <p:spPr>
          <a:xfrm>
            <a:off x="266700" y="1248320"/>
            <a:ext cx="10450800" cy="4168800"/>
          </a:xfrm>
        </p:spPr>
        <p:txBody>
          <a:bodyPr/>
          <a:lstStyle/>
          <a:p>
            <a:pPr algn="just">
              <a:buFont typeface="Wingdings" panose="05000000000000000000" pitchFamily="2" charset="2"/>
              <a:buChar char="Ø"/>
            </a:pPr>
            <a:r>
              <a:rPr lang="en-US" dirty="0"/>
              <a:t>Our understanding towards the problem statement is to create a computer vision-based system that can find and follow things on highways and roads. </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The system ought to be able to recognize all different kinds of vehicles and objects, including people, bicycles, and other obstructions, and track their motion in real time.</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 The system should be able to interpret 2D images taken by cameras placed on roads and offer precise details about the objects observed, including their location, speed, and direction of movement.</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 This intelligence can be used to increase public safety, reduce accidents</a:t>
            </a:r>
          </a:p>
          <a:p>
            <a:pPr marL="0" indent="0" algn="just">
              <a:buNone/>
            </a:pPr>
            <a:r>
              <a:rPr lang="en-US" dirty="0"/>
              <a:t> and optimize traffic flow</a:t>
            </a:r>
            <a:r>
              <a:rPr lang="en-US" sz="2400" dirty="0"/>
              <a:t>.</a:t>
            </a:r>
            <a:endParaRPr lang="en-US" sz="2400" b="1" dirty="0"/>
          </a:p>
          <a:p>
            <a:pPr marL="0" indent="0">
              <a:buNone/>
            </a:pPr>
            <a:endParaRPr lang="en-US" dirty="0"/>
          </a:p>
          <a:p>
            <a:pPr marL="0" indent="0">
              <a:buNone/>
            </a:pPr>
            <a:endParaRPr lang="en-US" dirty="0"/>
          </a:p>
          <a:p>
            <a:endParaRPr lang="en-IN" dirty="0"/>
          </a:p>
        </p:txBody>
      </p:sp>
      <p:pic>
        <p:nvPicPr>
          <p:cNvPr id="6" name="Picture 5">
            <a:extLst>
              <a:ext uri="{FF2B5EF4-FFF2-40B4-BE49-F238E27FC236}">
                <a16:creationId xmlns:a16="http://schemas.microsoft.com/office/drawing/2014/main" id="{CA1B5D96-DC6E-401A-11E2-BD5C2D539C6A}"/>
              </a:ext>
            </a:extLst>
          </p:cNvPr>
          <p:cNvPicPr>
            <a:picLocks noChangeAspect="1"/>
          </p:cNvPicPr>
          <p:nvPr/>
        </p:nvPicPr>
        <p:blipFill>
          <a:blip r:embed="rId2"/>
          <a:stretch>
            <a:fillRect/>
          </a:stretch>
        </p:blipFill>
        <p:spPr>
          <a:xfrm>
            <a:off x="7670178" y="4059450"/>
            <a:ext cx="2411132" cy="1357670"/>
          </a:xfrm>
          <a:prstGeom prst="rect">
            <a:avLst/>
          </a:prstGeom>
        </p:spPr>
      </p:pic>
    </p:spTree>
    <p:extLst>
      <p:ext uri="{BB962C8B-B14F-4D97-AF65-F5344CB8AC3E}">
        <p14:creationId xmlns:p14="http://schemas.microsoft.com/office/powerpoint/2010/main" val="133912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877F2-D246-FF0B-F164-6DE02C6E372D}"/>
              </a:ext>
            </a:extLst>
          </p:cNvPr>
          <p:cNvSpPr>
            <a:spLocks noGrp="1"/>
          </p:cNvSpPr>
          <p:nvPr>
            <p:ph type="title"/>
          </p:nvPr>
        </p:nvSpPr>
        <p:spPr/>
        <p:txBody>
          <a:bodyPr/>
          <a:lstStyle/>
          <a:p>
            <a:r>
              <a:rPr lang="en-US" dirty="0"/>
              <a:t>ABSTRACT</a:t>
            </a:r>
            <a:endParaRPr lang="en-IN" dirty="0"/>
          </a:p>
        </p:txBody>
      </p:sp>
      <p:sp>
        <p:nvSpPr>
          <p:cNvPr id="4" name="Slide Number Placeholder 3">
            <a:extLst>
              <a:ext uri="{FF2B5EF4-FFF2-40B4-BE49-F238E27FC236}">
                <a16:creationId xmlns:a16="http://schemas.microsoft.com/office/drawing/2014/main" id="{9BEF2901-1B06-680E-12E8-B0668C2D1FAD}"/>
              </a:ext>
            </a:extLst>
          </p:cNvPr>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5" name="Content Placeholder 4">
            <a:extLst>
              <a:ext uri="{FF2B5EF4-FFF2-40B4-BE49-F238E27FC236}">
                <a16:creationId xmlns:a16="http://schemas.microsoft.com/office/drawing/2014/main" id="{38E9E57E-8C45-DA2B-F384-C8E651A57998}"/>
              </a:ext>
            </a:extLst>
          </p:cNvPr>
          <p:cNvSpPr>
            <a:spLocks noGrp="1"/>
          </p:cNvSpPr>
          <p:nvPr>
            <p:ph sz="quarter" idx="1"/>
          </p:nvPr>
        </p:nvSpPr>
        <p:spPr>
          <a:xfrm>
            <a:off x="258762" y="1271452"/>
            <a:ext cx="10450800" cy="4202057"/>
          </a:xfrm>
        </p:spPr>
        <p:txBody>
          <a:bodyPr/>
          <a:lstStyle/>
          <a:p>
            <a:pPr algn="just">
              <a:buFont typeface="Wingdings" panose="05000000000000000000" pitchFamily="2" charset="2"/>
              <a:buChar char="Ø"/>
            </a:pPr>
            <a:r>
              <a:rPr lang="en-US" dirty="0"/>
              <a:t>Important computer vision tasks include the detection of objects and vehicle traffic for a variety of applications, including autonomous driving, security monitoring, and traffic management. </a:t>
            </a:r>
          </a:p>
          <a:p>
            <a:pPr algn="just">
              <a:buFont typeface="Wingdings" panose="05000000000000000000" pitchFamily="2" charset="2"/>
              <a:buChar char="Ø"/>
            </a:pPr>
            <a:r>
              <a:rPr lang="en-US" dirty="0"/>
              <a:t>In this initiative, we provide a method for detecting objects and vehicle traffic in real-time using computer vision algorithms. </a:t>
            </a:r>
          </a:p>
          <a:p>
            <a:pPr algn="just">
              <a:buFont typeface="Wingdings" panose="05000000000000000000" pitchFamily="2" charset="2"/>
              <a:buChar char="Ø"/>
            </a:pPr>
            <a:r>
              <a:rPr lang="en-US" dirty="0"/>
              <a:t>To train our model and carry out detection using deep learning techniques, we need a dataset of 2D images. </a:t>
            </a:r>
          </a:p>
          <a:p>
            <a:pPr algn="just">
              <a:buFont typeface="Wingdings" panose="05000000000000000000" pitchFamily="2" charset="2"/>
              <a:buChar char="Ø"/>
            </a:pPr>
            <a:r>
              <a:rPr lang="en-US" dirty="0"/>
              <a:t>Modern object detection techniques are used to identify vehicles and other things, and our suggested solution  entails tracking their motion over time. </a:t>
            </a:r>
          </a:p>
          <a:p>
            <a:pPr algn="just">
              <a:buFont typeface="Wingdings" panose="05000000000000000000" pitchFamily="2" charset="2"/>
              <a:buChar char="Ø"/>
            </a:pPr>
            <a:r>
              <a:rPr lang="en-US" dirty="0"/>
              <a:t>The outcome of our system may be observed using an interactive web-based interface that displays object and traffic movement in real-time inside the monitored region.</a:t>
            </a:r>
          </a:p>
          <a:p>
            <a:pPr algn="just">
              <a:buFont typeface="Wingdings" panose="05000000000000000000" pitchFamily="2" charset="2"/>
              <a:buChar char="Ø"/>
            </a:pPr>
            <a:r>
              <a:rPr lang="en-US" dirty="0"/>
              <a:t>Our method offers a reliable and practical solution for real-time object and vehicle detection.</a:t>
            </a:r>
          </a:p>
        </p:txBody>
      </p:sp>
    </p:spTree>
    <p:extLst>
      <p:ext uri="{BB962C8B-B14F-4D97-AF65-F5344CB8AC3E}">
        <p14:creationId xmlns:p14="http://schemas.microsoft.com/office/powerpoint/2010/main" val="299566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1D14-E764-B7F9-D497-CBC49D7404F0}"/>
              </a:ext>
            </a:extLst>
          </p:cNvPr>
          <p:cNvSpPr>
            <a:spLocks noGrp="1"/>
          </p:cNvSpPr>
          <p:nvPr>
            <p:ph type="title"/>
          </p:nvPr>
        </p:nvSpPr>
        <p:spPr>
          <a:xfrm>
            <a:off x="266700" y="360184"/>
            <a:ext cx="10450800" cy="388800"/>
          </a:xfrm>
        </p:spPr>
        <p:txBody>
          <a:bodyPr/>
          <a:lstStyle/>
          <a:p>
            <a:r>
              <a:rPr lang="en-US" dirty="0"/>
              <a:t>Selection of algorithm</a:t>
            </a:r>
            <a:endParaRPr lang="en-IN" dirty="0"/>
          </a:p>
        </p:txBody>
      </p:sp>
      <p:sp>
        <p:nvSpPr>
          <p:cNvPr id="4" name="Slide Number Placeholder 3">
            <a:extLst>
              <a:ext uri="{FF2B5EF4-FFF2-40B4-BE49-F238E27FC236}">
                <a16:creationId xmlns:a16="http://schemas.microsoft.com/office/drawing/2014/main" id="{7AF105FD-A848-0CF3-B209-51F9C31B81A2}"/>
              </a:ext>
            </a:extLst>
          </p:cNvPr>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5" name="Content Placeholder 4">
            <a:extLst>
              <a:ext uri="{FF2B5EF4-FFF2-40B4-BE49-F238E27FC236}">
                <a16:creationId xmlns:a16="http://schemas.microsoft.com/office/drawing/2014/main" id="{766701FF-F09E-4719-8D33-820D754FBC77}"/>
              </a:ext>
            </a:extLst>
          </p:cNvPr>
          <p:cNvSpPr>
            <a:spLocks noGrp="1"/>
          </p:cNvSpPr>
          <p:nvPr>
            <p:ph sz="quarter" idx="1"/>
          </p:nvPr>
        </p:nvSpPr>
        <p:spPr>
          <a:xfrm>
            <a:off x="266700" y="1095518"/>
            <a:ext cx="10450800" cy="4168800"/>
          </a:xfrm>
        </p:spPr>
        <p:txBody>
          <a:bodyPr/>
          <a:lstStyle/>
          <a:p>
            <a:pPr marR="0" algn="just" defTabSz="914400" eaLnBrk="1" fontAlgn="auto" latinLnBrk="0" hangingPunct="1">
              <a:spcBef>
                <a:spcPts val="500"/>
              </a:spcBef>
              <a:spcAft>
                <a:spcPts val="0"/>
              </a:spcAft>
              <a:buClrTx/>
              <a:buSzTx/>
              <a:buFontTx/>
              <a:buNone/>
              <a:tabLst/>
            </a:pPr>
            <a:r>
              <a:rPr lang="en-US" kern="0" dirty="0">
                <a:solidFill>
                  <a:srgbClr val="000000"/>
                </a:solidFill>
              </a:rPr>
              <a:t> </a:t>
            </a:r>
            <a:r>
              <a:rPr lang="en-US" b="1" kern="0" dirty="0">
                <a:solidFill>
                  <a:srgbClr val="000000"/>
                </a:solidFill>
              </a:rPr>
              <a:t>YOLO v7</a:t>
            </a:r>
          </a:p>
          <a:p>
            <a:pPr marR="0" algn="just" defTabSz="914400" eaLnBrk="1" fontAlgn="auto" latinLnBrk="0" hangingPunct="1">
              <a:spcBef>
                <a:spcPts val="500"/>
              </a:spcBef>
              <a:spcAft>
                <a:spcPts val="0"/>
              </a:spcAft>
              <a:buClrTx/>
              <a:buSzTx/>
              <a:buFont typeface="Wingdings" panose="05000000000000000000" pitchFamily="2" charset="2"/>
              <a:buChar char="Ø"/>
              <a:tabLst/>
            </a:pPr>
            <a:r>
              <a:rPr kumimoji="0" lang="en-US" sz="1800" b="0" i="0" u="none" strike="noStrike" kern="0" cap="none" spc="0" normalizeH="0" baseline="0" noProof="0" dirty="0">
                <a:ln>
                  <a:noFill/>
                </a:ln>
                <a:solidFill>
                  <a:srgbClr val="000000"/>
                </a:solidFill>
                <a:effectLst/>
                <a:uLnTx/>
                <a:uFillTx/>
              </a:rPr>
              <a:t>Y</a:t>
            </a:r>
            <a:r>
              <a:rPr lang="en-US" kern="0" dirty="0">
                <a:solidFill>
                  <a:srgbClr val="000000"/>
                </a:solidFill>
              </a:rPr>
              <a:t>OLO v7 is an algorithm which is used for real time object detection</a:t>
            </a:r>
          </a:p>
          <a:p>
            <a:pPr marR="0" algn="just" defTabSz="914400" eaLnBrk="1" fontAlgn="auto" latinLnBrk="0" hangingPunct="1">
              <a:spcBef>
                <a:spcPts val="500"/>
              </a:spcBef>
              <a:spcAft>
                <a:spcPts val="0"/>
              </a:spcAft>
              <a:buClrTx/>
              <a:buSzTx/>
              <a:buFont typeface="Wingdings" panose="05000000000000000000" pitchFamily="2" charset="2"/>
              <a:buChar char="Ø"/>
              <a:tabLst/>
            </a:pPr>
            <a:endParaRPr lang="en-US" kern="0" dirty="0">
              <a:solidFill>
                <a:srgbClr val="000000"/>
              </a:solidFill>
            </a:endParaRPr>
          </a:p>
          <a:p>
            <a:pPr marR="0" algn="just" defTabSz="914400" eaLnBrk="1" fontAlgn="auto" latinLnBrk="0" hangingPunct="1">
              <a:spcBef>
                <a:spcPts val="500"/>
              </a:spcBef>
              <a:spcAft>
                <a:spcPts val="0"/>
              </a:spcAft>
              <a:buClrTx/>
              <a:buSzTx/>
              <a:buFont typeface="Wingdings" panose="05000000000000000000" pitchFamily="2" charset="2"/>
              <a:buChar char="Ø"/>
              <a:tabLst/>
            </a:pPr>
            <a:r>
              <a:rPr kumimoji="0" lang="en-US" sz="1800" b="0" i="0" u="none" strike="noStrike" kern="0" cap="none" spc="0" normalizeH="0" baseline="0" noProof="0" dirty="0">
                <a:ln>
                  <a:noFill/>
                </a:ln>
                <a:solidFill>
                  <a:srgbClr val="000000"/>
                </a:solidFill>
                <a:effectLst/>
                <a:uLnTx/>
                <a:uFillTx/>
              </a:rPr>
              <a:t>Application which use ob</a:t>
            </a:r>
            <a:r>
              <a:rPr lang="en-US" kern="0" dirty="0" err="1">
                <a:solidFill>
                  <a:srgbClr val="000000"/>
                </a:solidFill>
              </a:rPr>
              <a:t>ject</a:t>
            </a:r>
            <a:r>
              <a:rPr lang="en-US" kern="0" dirty="0">
                <a:solidFill>
                  <a:srgbClr val="000000"/>
                </a:solidFill>
              </a:rPr>
              <a:t> detections models include video analytics, taking an image as input and then predicting bounding boxes </a:t>
            </a:r>
          </a:p>
          <a:p>
            <a:pPr marR="0" algn="just" defTabSz="914400" eaLnBrk="1" fontAlgn="auto" latinLnBrk="0" hangingPunct="1">
              <a:spcBef>
                <a:spcPts val="500"/>
              </a:spcBef>
              <a:spcAft>
                <a:spcPts val="0"/>
              </a:spcAft>
              <a:buClrTx/>
              <a:buSzTx/>
              <a:buFont typeface="Wingdings" panose="05000000000000000000" pitchFamily="2" charset="2"/>
              <a:buChar char="Ø"/>
              <a:tabLst/>
            </a:pPr>
            <a:endParaRPr lang="en-US" kern="0" dirty="0">
              <a:solidFill>
                <a:srgbClr val="000000"/>
              </a:solidFill>
            </a:endParaRPr>
          </a:p>
          <a:p>
            <a:pPr marR="0" algn="just" defTabSz="914400" eaLnBrk="1" fontAlgn="auto" latinLnBrk="0" hangingPunct="1">
              <a:spcBef>
                <a:spcPts val="500"/>
              </a:spcBef>
              <a:spcAft>
                <a:spcPts val="0"/>
              </a:spcAft>
              <a:buClrTx/>
              <a:buSzTx/>
              <a:buFont typeface="Wingdings" panose="05000000000000000000" pitchFamily="2" charset="2"/>
              <a:buChar char="Ø"/>
              <a:tabLst/>
            </a:pPr>
            <a:r>
              <a:rPr kumimoji="0" lang="en-IN" sz="1800" b="0" i="0" u="none" strike="noStrike" kern="0" cap="none" spc="0" normalizeH="0" baseline="0" noProof="0" dirty="0">
                <a:ln>
                  <a:noFill/>
                </a:ln>
                <a:solidFill>
                  <a:srgbClr val="000000"/>
                </a:solidFill>
                <a:effectLst/>
                <a:uLnTx/>
                <a:uFillTx/>
              </a:rPr>
              <a:t> YOLO is much faster than object detectors for real time computer vision applications</a:t>
            </a:r>
          </a:p>
          <a:p>
            <a:pPr marR="0" algn="just" defTabSz="914400" eaLnBrk="1" fontAlgn="auto" latinLnBrk="0" hangingPunct="1">
              <a:spcBef>
                <a:spcPts val="500"/>
              </a:spcBef>
              <a:spcAft>
                <a:spcPts val="0"/>
              </a:spcAft>
              <a:buClrTx/>
              <a:buSzTx/>
              <a:buFont typeface="Wingdings" panose="05000000000000000000" pitchFamily="2" charset="2"/>
              <a:buChar char="Ø"/>
              <a:tabLst/>
            </a:pPr>
            <a:endParaRPr kumimoji="0" lang="en-IN" sz="1800" b="0" i="0" u="none" strike="noStrike" kern="0" cap="none" spc="0" normalizeH="0" baseline="0" noProof="0" dirty="0">
              <a:ln>
                <a:noFill/>
              </a:ln>
              <a:solidFill>
                <a:srgbClr val="000000"/>
              </a:solidFill>
              <a:effectLst/>
              <a:uLnTx/>
              <a:uFillTx/>
            </a:endParaRPr>
          </a:p>
          <a:p>
            <a:pPr marR="0" algn="just" defTabSz="914400" eaLnBrk="1" fontAlgn="auto" latinLnBrk="0" hangingPunct="1">
              <a:spcBef>
                <a:spcPts val="500"/>
              </a:spcBef>
              <a:spcAft>
                <a:spcPts val="0"/>
              </a:spcAft>
              <a:buClrTx/>
              <a:buSzTx/>
              <a:buFont typeface="Wingdings" panose="05000000000000000000" pitchFamily="2" charset="2"/>
              <a:buChar char="Ø"/>
              <a:tabLst/>
            </a:pPr>
            <a:r>
              <a:rPr lang="en-US" b="0" i="0" dirty="0">
                <a:solidFill>
                  <a:srgbClr val="374151"/>
                </a:solidFill>
                <a:effectLst/>
                <a:latin typeface="Söhne"/>
              </a:rPr>
              <a:t>It has a more streamlined architecture that reduces the number of computations needed for object detection, resulting in faster processing times. </a:t>
            </a:r>
          </a:p>
          <a:p>
            <a:pPr marR="0" algn="just" defTabSz="914400" eaLnBrk="1" fontAlgn="auto" latinLnBrk="0" hangingPunct="1">
              <a:spcBef>
                <a:spcPts val="500"/>
              </a:spcBef>
              <a:spcAft>
                <a:spcPts val="0"/>
              </a:spcAft>
              <a:buClrTx/>
              <a:buSzTx/>
              <a:buFont typeface="Wingdings" panose="05000000000000000000" pitchFamily="2" charset="2"/>
              <a:buChar char="Ø"/>
              <a:tabLst/>
            </a:pPr>
            <a:endParaRPr lang="en-US" b="0" i="0" dirty="0">
              <a:solidFill>
                <a:srgbClr val="374151"/>
              </a:solidFill>
              <a:effectLst/>
              <a:latin typeface="Söhne"/>
            </a:endParaRPr>
          </a:p>
          <a:p>
            <a:pPr marR="0" algn="just" defTabSz="914400" eaLnBrk="1" fontAlgn="auto" latinLnBrk="0" hangingPunct="1">
              <a:spcBef>
                <a:spcPts val="500"/>
              </a:spcBef>
              <a:spcAft>
                <a:spcPts val="0"/>
              </a:spcAft>
              <a:buClrTx/>
              <a:buSzTx/>
              <a:buFont typeface="Wingdings" panose="05000000000000000000" pitchFamily="2" charset="2"/>
              <a:buChar char="Ø"/>
              <a:tabLst/>
            </a:pPr>
            <a:r>
              <a:rPr lang="en-US" b="0" i="0" dirty="0">
                <a:solidFill>
                  <a:srgbClr val="374151"/>
                </a:solidFill>
                <a:effectLst/>
                <a:latin typeface="Söhne"/>
              </a:rPr>
              <a:t>It also has better accuracy, achieving state-of-the-art performance on several object detection benchmarks.</a:t>
            </a:r>
            <a:endParaRPr kumimoji="0" lang="en-IN" sz="1800" b="0" i="0" u="none" strike="noStrike" kern="0" cap="none" spc="0" normalizeH="0" baseline="0" noProof="0" dirty="0">
              <a:ln>
                <a:noFill/>
              </a:ln>
              <a:solidFill>
                <a:srgbClr val="000000"/>
              </a:solidFill>
              <a:effectLst/>
              <a:uLnTx/>
              <a:uFillTx/>
            </a:endParaRPr>
          </a:p>
          <a:p>
            <a:endParaRPr lang="en-IN" dirty="0"/>
          </a:p>
        </p:txBody>
      </p:sp>
      <p:pic>
        <p:nvPicPr>
          <p:cNvPr id="7" name="Picture 6">
            <a:extLst>
              <a:ext uri="{FF2B5EF4-FFF2-40B4-BE49-F238E27FC236}">
                <a16:creationId xmlns:a16="http://schemas.microsoft.com/office/drawing/2014/main" id="{CB981E0A-6B0D-57CB-7543-181ACE4AA6B8}"/>
              </a:ext>
            </a:extLst>
          </p:cNvPr>
          <p:cNvPicPr>
            <a:picLocks noChangeAspect="1"/>
          </p:cNvPicPr>
          <p:nvPr/>
        </p:nvPicPr>
        <p:blipFill>
          <a:blip r:embed="rId2"/>
          <a:stretch>
            <a:fillRect/>
          </a:stretch>
        </p:blipFill>
        <p:spPr>
          <a:xfrm>
            <a:off x="7393576" y="478233"/>
            <a:ext cx="2557643" cy="1375077"/>
          </a:xfrm>
          <a:prstGeom prst="rect">
            <a:avLst/>
          </a:prstGeom>
        </p:spPr>
      </p:pic>
    </p:spTree>
    <p:extLst>
      <p:ext uri="{BB962C8B-B14F-4D97-AF65-F5344CB8AC3E}">
        <p14:creationId xmlns:p14="http://schemas.microsoft.com/office/powerpoint/2010/main" val="161413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83D4-FF01-3BD1-8111-1A8C68694147}"/>
              </a:ext>
            </a:extLst>
          </p:cNvPr>
          <p:cNvSpPr>
            <a:spLocks noGrp="1"/>
          </p:cNvSpPr>
          <p:nvPr>
            <p:ph type="title"/>
          </p:nvPr>
        </p:nvSpPr>
        <p:spPr>
          <a:xfrm>
            <a:off x="266700" y="364693"/>
            <a:ext cx="10450800" cy="388800"/>
          </a:xfrm>
        </p:spPr>
        <p:txBody>
          <a:bodyPr/>
          <a:lstStyle/>
          <a:p>
            <a:r>
              <a:rPr lang="en-US" dirty="0"/>
              <a:t>Approach and technology used</a:t>
            </a:r>
            <a:endParaRPr lang="en-IN" dirty="0"/>
          </a:p>
        </p:txBody>
      </p:sp>
      <p:sp>
        <p:nvSpPr>
          <p:cNvPr id="4" name="Slide Number Placeholder 3">
            <a:extLst>
              <a:ext uri="{FF2B5EF4-FFF2-40B4-BE49-F238E27FC236}">
                <a16:creationId xmlns:a16="http://schemas.microsoft.com/office/drawing/2014/main" id="{FAF49DE3-2D17-AED4-8B6A-335498D7D549}"/>
              </a:ext>
            </a:extLst>
          </p:cNvPr>
          <p:cNvSpPr>
            <a:spLocks noGrp="1"/>
          </p:cNvSpPr>
          <p:nvPr>
            <p:ph type="sldNum" sz="quarter" idx="12"/>
          </p:nvPr>
        </p:nvSpPr>
        <p:spPr/>
        <p:txBody>
          <a:bodyPr/>
          <a:lstStyle/>
          <a:p>
            <a:fld id="{4898AEC0-503E-4FA4-859C-D0F72D6E3F79}" type="slidenum">
              <a:rPr lang="en-US" noProof="1" smtClean="0"/>
              <a:pPr/>
              <a:t>7</a:t>
            </a:fld>
            <a:endParaRPr lang="en-US" noProof="1"/>
          </a:p>
        </p:txBody>
      </p:sp>
      <p:sp>
        <p:nvSpPr>
          <p:cNvPr id="5" name="Content Placeholder 4">
            <a:extLst>
              <a:ext uri="{FF2B5EF4-FFF2-40B4-BE49-F238E27FC236}">
                <a16:creationId xmlns:a16="http://schemas.microsoft.com/office/drawing/2014/main" id="{93478D07-5CEB-6FF5-C27F-3330402B03B7}"/>
              </a:ext>
            </a:extLst>
          </p:cNvPr>
          <p:cNvSpPr>
            <a:spLocks noGrp="1"/>
          </p:cNvSpPr>
          <p:nvPr>
            <p:ph sz="quarter" idx="1"/>
          </p:nvPr>
        </p:nvSpPr>
        <p:spPr>
          <a:xfrm>
            <a:off x="266700" y="818903"/>
            <a:ext cx="10450800" cy="4987017"/>
          </a:xfrm>
        </p:spPr>
        <p:txBody>
          <a:bodyPr/>
          <a:lstStyle/>
          <a:p>
            <a:pPr algn="just"/>
            <a:r>
              <a:rPr lang="en-US" sz="1800" dirty="0"/>
              <a:t>Firstly, the dataset of the 2D images needs to be pre-processed to prepare it for training the model. It involves labelling the objects and augmenting the data by transformations. </a:t>
            </a:r>
          </a:p>
          <a:p>
            <a:pPr algn="just"/>
            <a:endParaRPr lang="en-US" sz="1800" dirty="0"/>
          </a:p>
          <a:p>
            <a:pPr algn="just"/>
            <a:r>
              <a:rPr lang="en-US" sz="1800" dirty="0"/>
              <a:t>An object detection model for preprocessed data is done by using YOLO V7</a:t>
            </a:r>
            <a:r>
              <a:rPr lang="en-IN" sz="1800" dirty="0"/>
              <a:t> which is one of the fastest and most accurate real time object detection model for computer vision tasks . After getting the model trained, the application can be developed.</a:t>
            </a:r>
          </a:p>
          <a:p>
            <a:pPr algn="just"/>
            <a:endParaRPr lang="en-IN" sz="1800" dirty="0"/>
          </a:p>
          <a:p>
            <a:pPr algn="just"/>
            <a:r>
              <a:rPr lang="en-US" sz="1800" dirty="0"/>
              <a:t>Frontend is responsible for accepting images and displaying results using a responsive and interactive web page to upload images and display object detection results</a:t>
            </a:r>
          </a:p>
          <a:p>
            <a:pPr algn="just"/>
            <a:endParaRPr lang="en-US" sz="1800" dirty="0"/>
          </a:p>
          <a:p>
            <a:pPr algn="just"/>
            <a:r>
              <a:rPr lang="en-IN" sz="1800" dirty="0"/>
              <a:t>Back end for web application will be responsible for processing , uploading and running detection model and suitable for us by using python integrated with flask.  </a:t>
            </a:r>
          </a:p>
          <a:p>
            <a:pPr algn="just"/>
            <a:endParaRPr lang="en-IN" sz="1800" dirty="0"/>
          </a:p>
          <a:p>
            <a:pPr algn="just"/>
            <a:r>
              <a:rPr lang="en-US" sz="1800" dirty="0"/>
              <a:t>To integrate model in the application we use computer vision libraries to process image and detect object </a:t>
            </a:r>
          </a:p>
          <a:p>
            <a:endParaRPr lang="en-US" sz="1800" dirty="0"/>
          </a:p>
          <a:p>
            <a:endParaRPr lang="en-IN" sz="1800" dirty="0"/>
          </a:p>
          <a:p>
            <a:endParaRPr lang="en-IN" dirty="0"/>
          </a:p>
        </p:txBody>
      </p:sp>
    </p:spTree>
    <p:extLst>
      <p:ext uri="{BB962C8B-B14F-4D97-AF65-F5344CB8AC3E}">
        <p14:creationId xmlns:p14="http://schemas.microsoft.com/office/powerpoint/2010/main" val="24987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46B0-CA71-10AC-190A-D7C1BBAAC663}"/>
              </a:ext>
            </a:extLst>
          </p:cNvPr>
          <p:cNvSpPr>
            <a:spLocks noGrp="1"/>
          </p:cNvSpPr>
          <p:nvPr>
            <p:ph type="title"/>
          </p:nvPr>
        </p:nvSpPr>
        <p:spPr>
          <a:xfrm>
            <a:off x="259200" y="267540"/>
            <a:ext cx="10450800" cy="388800"/>
          </a:xfrm>
        </p:spPr>
        <p:txBody>
          <a:bodyPr/>
          <a:lstStyle/>
          <a:p>
            <a:r>
              <a:rPr lang="en-US" dirty="0"/>
              <a:t>  FLOW CHART</a:t>
            </a:r>
            <a:endParaRPr lang="en-IN" dirty="0"/>
          </a:p>
        </p:txBody>
      </p:sp>
      <p:sp>
        <p:nvSpPr>
          <p:cNvPr id="4" name="Slide Number Placeholder 3">
            <a:extLst>
              <a:ext uri="{FF2B5EF4-FFF2-40B4-BE49-F238E27FC236}">
                <a16:creationId xmlns:a16="http://schemas.microsoft.com/office/drawing/2014/main" id="{D1AEA692-5CBE-D793-A5B4-BBFDDB3E6C0A}"/>
              </a:ext>
            </a:extLst>
          </p:cNvPr>
          <p:cNvSpPr>
            <a:spLocks noGrp="1"/>
          </p:cNvSpPr>
          <p:nvPr>
            <p:ph type="sldNum" sz="quarter" idx="12"/>
          </p:nvPr>
        </p:nvSpPr>
        <p:spPr/>
        <p:txBody>
          <a:bodyPr/>
          <a:lstStyle/>
          <a:p>
            <a:fld id="{4898AEC0-503E-4FA4-859C-D0F72D6E3F79}" type="slidenum">
              <a:rPr lang="en-US" noProof="1" smtClean="0"/>
              <a:pPr/>
              <a:t>8</a:t>
            </a:fld>
            <a:endParaRPr lang="en-US" noProof="1"/>
          </a:p>
        </p:txBody>
      </p:sp>
      <p:pic>
        <p:nvPicPr>
          <p:cNvPr id="6" name="Content Placeholder 5">
            <a:extLst>
              <a:ext uri="{FF2B5EF4-FFF2-40B4-BE49-F238E27FC236}">
                <a16:creationId xmlns:a16="http://schemas.microsoft.com/office/drawing/2014/main" id="{7FF130CA-F633-D3AF-6C76-A23C448065D6}"/>
              </a:ext>
            </a:extLst>
          </p:cNvPr>
          <p:cNvPicPr>
            <a:picLocks noGrp="1" noChangeAspect="1"/>
          </p:cNvPicPr>
          <p:nvPr>
            <p:ph sz="quarter" idx="1"/>
          </p:nvPr>
        </p:nvPicPr>
        <p:blipFill>
          <a:blip r:embed="rId2"/>
          <a:stretch>
            <a:fillRect/>
          </a:stretch>
        </p:blipFill>
        <p:spPr>
          <a:xfrm>
            <a:off x="259199" y="863737"/>
            <a:ext cx="6580435" cy="4595152"/>
          </a:xfrm>
          <a:prstGeom prst="rect">
            <a:avLst/>
          </a:prstGeom>
        </p:spPr>
      </p:pic>
      <p:pic>
        <p:nvPicPr>
          <p:cNvPr id="7" name="Picture 6">
            <a:extLst>
              <a:ext uri="{FF2B5EF4-FFF2-40B4-BE49-F238E27FC236}">
                <a16:creationId xmlns:a16="http://schemas.microsoft.com/office/drawing/2014/main" id="{0B2487D2-65BD-7397-835E-1B9223BF54B2}"/>
              </a:ext>
            </a:extLst>
          </p:cNvPr>
          <p:cNvPicPr>
            <a:picLocks noChangeAspect="1"/>
          </p:cNvPicPr>
          <p:nvPr/>
        </p:nvPicPr>
        <p:blipFill>
          <a:blip r:embed="rId3"/>
          <a:stretch>
            <a:fillRect/>
          </a:stretch>
        </p:blipFill>
        <p:spPr>
          <a:xfrm>
            <a:off x="6839635" y="957942"/>
            <a:ext cx="3870365" cy="4407917"/>
          </a:xfrm>
          <a:prstGeom prst="rect">
            <a:avLst/>
          </a:prstGeom>
        </p:spPr>
      </p:pic>
    </p:spTree>
    <p:extLst>
      <p:ext uri="{BB962C8B-B14F-4D97-AF65-F5344CB8AC3E}">
        <p14:creationId xmlns:p14="http://schemas.microsoft.com/office/powerpoint/2010/main" val="39887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1D321A-8761-99AF-6D56-5474ADE7F78A}"/>
              </a:ext>
            </a:extLst>
          </p:cNvPr>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TextBox 4">
            <a:extLst>
              <a:ext uri="{FF2B5EF4-FFF2-40B4-BE49-F238E27FC236}">
                <a16:creationId xmlns:a16="http://schemas.microsoft.com/office/drawing/2014/main" id="{1A972FD6-DE3C-F0CC-E9B7-5F7B1A16FAB8}"/>
              </a:ext>
            </a:extLst>
          </p:cNvPr>
          <p:cNvSpPr txBox="1"/>
          <p:nvPr/>
        </p:nvSpPr>
        <p:spPr>
          <a:xfrm>
            <a:off x="410845" y="9843"/>
            <a:ext cx="10285172" cy="5522976"/>
          </a:xfrm>
          <a:prstGeom prst="rect">
            <a:avLst/>
          </a:prstGeom>
          <a:noFill/>
        </p:spPr>
        <p:txBody>
          <a:bodyPr wrap="square" lIns="0" tIns="0" rIns="0" bIns="0" rtlCol="0">
            <a:noAutofit/>
          </a:bodyPr>
          <a:lstStyle/>
          <a:p>
            <a:pPr marR="0" algn="just" defTabSz="914400" eaLnBrk="1" fontAlgn="auto" latinLnBrk="0" hangingPunct="1">
              <a:spcBef>
                <a:spcPts val="500"/>
              </a:spcBef>
              <a:spcAft>
                <a:spcPts val="0"/>
              </a:spcAft>
              <a:buClrTx/>
              <a:buSzTx/>
              <a:buFontTx/>
              <a:buNone/>
              <a:tabLst/>
            </a:pPr>
            <a:r>
              <a:rPr kumimoji="0" lang="en-US" sz="2400" b="1" i="0" u="none" strike="noStrike" kern="0" cap="none" spc="0" normalizeH="0" baseline="0" noProof="0" dirty="0">
                <a:ln>
                  <a:noFill/>
                </a:ln>
                <a:effectLst/>
                <a:uLnTx/>
                <a:uFillTx/>
              </a:rPr>
              <a:t> Parameters </a:t>
            </a:r>
          </a:p>
          <a:p>
            <a:pPr marL="285750" marR="0" indent="-285750" algn="just" defTabSz="914400" eaLnBrk="1" fontAlgn="auto" latinLnBrk="0" hangingPunct="1">
              <a:spcBef>
                <a:spcPts val="500"/>
              </a:spcBef>
              <a:spcAft>
                <a:spcPts val="0"/>
              </a:spcAft>
              <a:buClrTx/>
              <a:buSzTx/>
              <a:buFont typeface="Wingdings" panose="05000000000000000000" pitchFamily="2" charset="2"/>
              <a:buChar char="Ø"/>
              <a:tabLst/>
            </a:pPr>
            <a:r>
              <a:rPr lang="en-US" kern="0" dirty="0"/>
              <a:t> Resolution                                      </a:t>
            </a:r>
          </a:p>
          <a:p>
            <a:pPr marL="285750" marR="0" indent="-285750" algn="just" defTabSz="914400" eaLnBrk="1" fontAlgn="auto" latinLnBrk="0" hangingPunct="1">
              <a:spcBef>
                <a:spcPts val="500"/>
              </a:spcBef>
              <a:spcAft>
                <a:spcPts val="0"/>
              </a:spcAft>
              <a:buClrTx/>
              <a:buSzTx/>
              <a:buFont typeface="Wingdings" panose="05000000000000000000" pitchFamily="2" charset="2"/>
              <a:buChar char="Ø"/>
              <a:tabLst/>
            </a:pPr>
            <a:r>
              <a:rPr kumimoji="0" lang="en-US" i="0" u="none" strike="noStrike" kern="0" cap="none" spc="0" normalizeH="0" baseline="0" noProof="0" dirty="0">
                <a:ln>
                  <a:noFill/>
                </a:ln>
                <a:effectLst/>
                <a:uLnTx/>
                <a:uFillTx/>
              </a:rPr>
              <a:t> Size of the image</a:t>
            </a:r>
          </a:p>
          <a:p>
            <a:pPr marL="285750" marR="0" indent="-285750" algn="just" defTabSz="914400" eaLnBrk="1" fontAlgn="auto" latinLnBrk="0" hangingPunct="1">
              <a:spcBef>
                <a:spcPts val="500"/>
              </a:spcBef>
              <a:spcAft>
                <a:spcPts val="0"/>
              </a:spcAft>
              <a:buClrTx/>
              <a:buSzTx/>
              <a:buFont typeface="Wingdings" panose="05000000000000000000" pitchFamily="2" charset="2"/>
              <a:buChar char="Ø"/>
              <a:tabLst/>
            </a:pPr>
            <a:r>
              <a:rPr lang="en-US" kern="0"/>
              <a:t> Width</a:t>
            </a:r>
          </a:p>
          <a:p>
            <a:pPr marL="285750" marR="0" indent="-285750" algn="just" defTabSz="914400" eaLnBrk="1" fontAlgn="auto" latinLnBrk="0" hangingPunct="1">
              <a:spcBef>
                <a:spcPts val="500"/>
              </a:spcBef>
              <a:spcAft>
                <a:spcPts val="0"/>
              </a:spcAft>
              <a:buClrTx/>
              <a:buSzTx/>
              <a:buFont typeface="Wingdings" panose="05000000000000000000" pitchFamily="2" charset="2"/>
              <a:buChar char="Ø"/>
              <a:tabLst/>
            </a:pPr>
            <a:r>
              <a:rPr lang="en-US" kern="0" dirty="0"/>
              <a:t>Feature pyramids</a:t>
            </a:r>
            <a:endParaRPr lang="en-US" sz="2400" b="1" kern="0" dirty="0"/>
          </a:p>
          <a:p>
            <a:pPr marR="0" algn="just" defTabSz="914400" eaLnBrk="1" fontAlgn="auto" latinLnBrk="0" hangingPunct="1">
              <a:spcBef>
                <a:spcPts val="500"/>
              </a:spcBef>
              <a:spcAft>
                <a:spcPts val="0"/>
              </a:spcAft>
              <a:buClrTx/>
              <a:buSzTx/>
              <a:buFontTx/>
              <a:buNone/>
              <a:tabLst/>
            </a:pPr>
            <a:r>
              <a:rPr kumimoji="0" lang="en-US" sz="2400" b="1" i="0" u="none" strike="noStrike" kern="0" cap="none" spc="0" normalizeH="0" baseline="0" noProof="0" dirty="0">
                <a:ln>
                  <a:noFill/>
                </a:ln>
                <a:effectLst/>
                <a:uLnTx/>
                <a:uFillTx/>
              </a:rPr>
              <a:t>  Future scalability view </a:t>
            </a:r>
            <a:endParaRPr lang="en-US" kern="0" dirty="0">
              <a:solidFill>
                <a:srgbClr val="000000"/>
              </a:solidFill>
            </a:endParaRPr>
          </a:p>
          <a:p>
            <a:pPr marL="285750" marR="0" indent="-285750" algn="just" defTabSz="914400" eaLnBrk="1" fontAlgn="auto" latinLnBrk="0" hangingPunct="1">
              <a:spcBef>
                <a:spcPts val="500"/>
              </a:spcBef>
              <a:spcAft>
                <a:spcPts val="0"/>
              </a:spcAft>
              <a:buClrTx/>
              <a:buSzTx/>
              <a:buFont typeface="Wingdings" panose="05000000000000000000" pitchFamily="2" charset="2"/>
              <a:buChar char="Ø"/>
              <a:tabLst/>
            </a:pPr>
            <a:r>
              <a:rPr lang="en-US" kern="0" dirty="0">
                <a:solidFill>
                  <a:srgbClr val="000000"/>
                </a:solidFill>
              </a:rPr>
              <a:t> </a:t>
            </a:r>
            <a:r>
              <a:rPr lang="en-US" sz="1800" dirty="0"/>
              <a:t>Real time view of objects in 2D images can be further initiated to real time video capturing (3D images)</a:t>
            </a:r>
          </a:p>
          <a:p>
            <a:pPr marR="0" algn="just" defTabSz="914400" eaLnBrk="1" fontAlgn="auto" latinLnBrk="0" hangingPunct="1">
              <a:spcBef>
                <a:spcPts val="500"/>
              </a:spcBef>
              <a:spcAft>
                <a:spcPts val="0"/>
              </a:spcAft>
              <a:buClrTx/>
              <a:buSzTx/>
              <a:tabLst/>
            </a:pPr>
            <a:r>
              <a:rPr lang="en-US" dirty="0"/>
              <a:t>      which</a:t>
            </a:r>
            <a:r>
              <a:rPr lang="en-US" sz="1800" dirty="0"/>
              <a:t> improves traffic flow, enhance security and increase public safety.</a:t>
            </a:r>
          </a:p>
          <a:p>
            <a:pPr marL="285750" marR="0" indent="-285750" algn="just" defTabSz="914400" eaLnBrk="1" fontAlgn="auto" latinLnBrk="0" hangingPunct="1">
              <a:spcBef>
                <a:spcPts val="500"/>
              </a:spcBef>
              <a:spcAft>
                <a:spcPts val="0"/>
              </a:spcAft>
              <a:buClrTx/>
              <a:buSzTx/>
              <a:buFont typeface="Wingdings" panose="05000000000000000000" pitchFamily="2" charset="2"/>
              <a:buChar char="Ø"/>
              <a:tabLst/>
            </a:pPr>
            <a:r>
              <a:rPr lang="en-US" sz="1800" dirty="0"/>
              <a:t>Application can be customized to meet specific needs such as traffic management agencies, Law enforcement agencies, transportation companies and autonomous </a:t>
            </a:r>
            <a:r>
              <a:rPr lang="en-US" dirty="0"/>
              <a:t>v</a:t>
            </a:r>
            <a:r>
              <a:rPr lang="en-US" sz="1800" dirty="0"/>
              <a:t>ehicle manufacturers.</a:t>
            </a:r>
            <a:endParaRPr kumimoji="0" lang="en-US" b="0" i="0" u="none" strike="noStrike" kern="0" cap="none" spc="0" normalizeH="0" baseline="0" noProof="0" dirty="0">
              <a:ln>
                <a:noFill/>
              </a:ln>
              <a:solidFill>
                <a:srgbClr val="000000"/>
              </a:solidFill>
              <a:effectLst/>
              <a:uLnTx/>
              <a:uFillTx/>
            </a:endParaRPr>
          </a:p>
          <a:p>
            <a:pPr marR="0" algn="just" defTabSz="914400" eaLnBrk="1" fontAlgn="auto" latinLnBrk="0" hangingPunct="1">
              <a:spcBef>
                <a:spcPts val="500"/>
              </a:spcBef>
              <a:spcAft>
                <a:spcPts val="0"/>
              </a:spcAft>
              <a:buClrTx/>
              <a:buSzTx/>
              <a:tabLst/>
            </a:pPr>
            <a:r>
              <a:rPr lang="en-US" sz="2400" b="1" kern="0" dirty="0">
                <a:solidFill>
                  <a:srgbClr val="000000"/>
                </a:solidFill>
              </a:rPr>
              <a:t> References</a:t>
            </a:r>
          </a:p>
          <a:p>
            <a:pPr marR="0" algn="just" defTabSz="914400" eaLnBrk="1" fontAlgn="auto" latinLnBrk="0" hangingPunct="1">
              <a:spcBef>
                <a:spcPts val="500"/>
              </a:spcBef>
              <a:spcAft>
                <a:spcPts val="0"/>
              </a:spcAft>
              <a:buClrTx/>
              <a:buSzTx/>
              <a:tabLst/>
            </a:pPr>
            <a:r>
              <a:rPr kumimoji="0" lang="en-US" b="1" i="0" u="none" strike="noStrike" kern="0" cap="none" spc="0" normalizeH="0" baseline="0" noProof="0" dirty="0">
                <a:ln>
                  <a:noFill/>
                </a:ln>
                <a:solidFill>
                  <a:srgbClr val="000000"/>
                </a:solidFill>
                <a:effectLst/>
                <a:uLnTx/>
                <a:uFillTx/>
                <a:hlinkClick r:id="rId2"/>
              </a:rPr>
              <a:t>https://scholarworks.gvsu.edu/cgi/viewcontent.cgi?article=1916&amp;context=theses</a:t>
            </a:r>
            <a:endParaRPr lang="en-US" b="1" kern="0" dirty="0">
              <a:solidFill>
                <a:srgbClr val="000000"/>
              </a:solidFill>
            </a:endParaRPr>
          </a:p>
          <a:p>
            <a:pPr marR="0" algn="just" defTabSz="914400" eaLnBrk="1" fontAlgn="auto" latinLnBrk="0" hangingPunct="1">
              <a:spcBef>
                <a:spcPts val="500"/>
              </a:spcBef>
              <a:spcAft>
                <a:spcPts val="0"/>
              </a:spcAft>
              <a:buClrTx/>
              <a:buSzTx/>
              <a:tabLst/>
            </a:pPr>
            <a:r>
              <a:rPr kumimoji="0" lang="en-IN" b="1" i="0" u="none" strike="noStrike" kern="0" cap="none" spc="0" normalizeH="0" baseline="0" noProof="0" dirty="0">
                <a:ln>
                  <a:noFill/>
                </a:ln>
                <a:solidFill>
                  <a:srgbClr val="000000"/>
                </a:solidFill>
                <a:effectLst/>
                <a:uLnTx/>
                <a:uFillTx/>
                <a:hlinkClick r:id="rId3"/>
              </a:rPr>
              <a:t>https://www.v7labs.com/blog/yolo-object-detection</a:t>
            </a:r>
            <a:endParaRPr kumimoji="0" lang="en-IN" b="1" i="0" u="none" strike="noStrike" kern="0" cap="none" spc="0" normalizeH="0" baseline="0" noProof="0" dirty="0">
              <a:ln>
                <a:noFill/>
              </a:ln>
              <a:solidFill>
                <a:srgbClr val="000000"/>
              </a:solidFill>
              <a:effectLst/>
              <a:uLnTx/>
              <a:uFillTx/>
            </a:endParaRPr>
          </a:p>
          <a:p>
            <a:pPr marR="0" algn="just" defTabSz="914400" eaLnBrk="1" fontAlgn="auto" latinLnBrk="0" hangingPunct="1">
              <a:spcBef>
                <a:spcPts val="500"/>
              </a:spcBef>
              <a:spcAft>
                <a:spcPts val="0"/>
              </a:spcAft>
              <a:buClrTx/>
              <a:buSzTx/>
              <a:tabLst/>
            </a:pPr>
            <a:r>
              <a:rPr kumimoji="0" lang="en-US" b="1" i="0" u="none" strike="noStrike" kern="0" cap="none" spc="0" normalizeH="0" baseline="0" noProof="0" dirty="0">
                <a:ln>
                  <a:noFill/>
                </a:ln>
                <a:solidFill>
                  <a:srgbClr val="000000"/>
                </a:solidFill>
                <a:effectLst/>
                <a:uLnTx/>
                <a:uFillTx/>
                <a:hlinkClick r:id="rId4"/>
              </a:rPr>
              <a:t>https://forms.office.com/pages/responsepage.aspx?id=GR7lCsgHS067bWSO5YQQ9DOtow0KQwNCrz_XFL8LgaBUODZPQ09FTlpDOEQwQ0lZQVFTVVNDVTVOQS4u&amp;origin=QRCode</a:t>
            </a:r>
            <a:endParaRPr lang="en-IN" b="1" kern="0" dirty="0">
              <a:solidFill>
                <a:srgbClr val="000000"/>
              </a:solidFill>
            </a:endParaRPr>
          </a:p>
          <a:p>
            <a:pPr marR="0" algn="just" defTabSz="914400" eaLnBrk="1" fontAlgn="auto" latinLnBrk="0" hangingPunct="1">
              <a:spcBef>
                <a:spcPts val="500"/>
              </a:spcBef>
              <a:spcAft>
                <a:spcPts val="0"/>
              </a:spcAft>
              <a:buClrTx/>
              <a:buSzTx/>
              <a:tabLst/>
            </a:pPr>
            <a:endParaRPr kumimoji="0" lang="en-US" b="1" i="0" u="none" strike="noStrike" kern="0" cap="none" spc="0" normalizeH="0" baseline="0" noProof="0" dirty="0">
              <a:ln>
                <a:noFill/>
              </a:ln>
              <a:solidFill>
                <a:srgbClr val="000000"/>
              </a:solidFill>
              <a:effectLst/>
              <a:uLnTx/>
              <a:uFillTx/>
            </a:endParaRPr>
          </a:p>
          <a:p>
            <a:pPr marR="0" algn="just" defTabSz="914400" eaLnBrk="1" fontAlgn="auto" latinLnBrk="0" hangingPunct="1">
              <a:spcBef>
                <a:spcPts val="500"/>
              </a:spcBef>
              <a:spcAft>
                <a:spcPts val="0"/>
              </a:spcAft>
              <a:buClrTx/>
              <a:buSzTx/>
              <a:tabLst/>
            </a:pPr>
            <a:endParaRPr kumimoji="0" lang="en-IN" sz="2400" b="1"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6619798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 name="SAXCONVERSION" val="1"/>
  <p:tag name="SAXMLCOMPANYNAME_PREVIOUS" val="bosch"/>
  <p:tag name="MLTEMPLATEVERSION_PREVIOUS" val="1.0"/>
</p:tagLst>
</file>

<file path=ppt/theme/theme1.xml><?xml version="1.0" encoding="utf-8"?>
<a:theme xmlns:a="http://schemas.openxmlformats.org/drawingml/2006/main" name="Bosch NG">
  <a:themeElements>
    <a:clrScheme name="Bosch Blau">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52779E17-DA50-4443-9CCA-C57129DBFB53}" vid="{CBD1DA7C-47F9-4AE4-B1E4-E762B597D2F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RBEI/EHV7</OrgInhalt>
      <Wert>BGSW/HRL-LD</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GmbH 2021. All rights reserved, also regarding any disposal, exploitation, reproduction, editing, distribution, as well as in the event of applications for industrial property rights.</OrgInhalt>
      <Wert>© Robert Bosch GmbH 2021.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2021-12-09</OrgInhalt>
      <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Props1.xml><?xml version="1.0" encoding="utf-8"?>
<ds:datastoreItem xmlns:ds="http://schemas.openxmlformats.org/officeDocument/2006/customXml" ds:itemID="{B3F18187-CBD0-49E5-A0D1-F0B4374B16EB}">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presentation_169_1</Template>
  <TotalTime>644</TotalTime>
  <Words>769</Words>
  <Application>Microsoft Office PowerPoint</Application>
  <PresentationFormat>Custom</PresentationFormat>
  <Paragraphs>98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Bosch Office Sans</vt:lpstr>
      <vt:lpstr>Calibri</vt:lpstr>
      <vt:lpstr>Söhne</vt:lpstr>
      <vt:lpstr>Wingdings</vt:lpstr>
      <vt:lpstr>Wingdings 3</vt:lpstr>
      <vt:lpstr>Bosch NG</vt:lpstr>
      <vt:lpstr>FIT.KOVAI HACKATHON  </vt:lpstr>
      <vt:lpstr>Team Details</vt:lpstr>
      <vt:lpstr>AGENDA</vt:lpstr>
      <vt:lpstr>Problem definition</vt:lpstr>
      <vt:lpstr>ABSTRACT</vt:lpstr>
      <vt:lpstr>Selection of algorithm</vt:lpstr>
      <vt:lpstr>Approach and technology used</vt:lpstr>
      <vt:lpstr>  FLOW CHART</vt:lpstr>
      <vt:lpstr>PowerPoint Presentation</vt:lpstr>
      <vt:lpstr>Output screenshots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Templates – SCA Engagement</dc:title>
  <dc:creator>Paul Gourab (MS/EHB2-PS)</dc:creator>
  <cp:lastModifiedBy>Indhulekha28@outlook.com</cp:lastModifiedBy>
  <cp:revision>40</cp:revision>
  <dcterms:created xsi:type="dcterms:W3CDTF">2021-12-09T04:40:36Z</dcterms:created>
  <dcterms:modified xsi:type="dcterms:W3CDTF">2023-02-22T08:16:30Z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