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3" r:id="rId7"/>
    <p:sldId id="262"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00" autoAdjust="0"/>
    <p:restoredTop sz="94660"/>
  </p:normalViewPr>
  <p:slideViewPr>
    <p:cSldViewPr snapToGrid="0">
      <p:cViewPr varScale="1">
        <p:scale>
          <a:sx n="87" d="100"/>
          <a:sy n="87" d="100"/>
        </p:scale>
        <p:origin x="6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9099E-A9DD-4735-809A-3C20C590AE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7EF752-FE4E-496E-81E9-7666AD6D4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C003AE0-9A71-474B-B07A-32DB634243AB}"/>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0EDD5572-BB5F-4B12-B955-70B3E3FB00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25D123-CB5D-4C64-B53F-52F99C18B0DB}"/>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267174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67D66B-5FD0-4060-B7D4-2726E8BDE27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4F289D-BE48-4C12-8DA3-64AB08A37A8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3683DB-11E6-4FBE-BA9D-6A7DBDA96DBC}"/>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DD53BDBC-55FA-4F4F-8870-988AFD1757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62C1A6-8E22-414E-9657-D8DC9988414F}"/>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140260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8D5C0A8-1DB1-49D4-8141-5AAB83C7699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2080BE-05E2-4774-9DAD-BD568FF28DF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B068D6-2776-4A8F-A75E-5C08F45E6791}"/>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F7B35E5D-114B-4F82-9C13-7FE626023B4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2B68EA-70D0-48C6-96B9-642C354BD612}"/>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175175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DE83E-AAB2-44F2-BC00-4091E64B05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18AF9C3-43BE-4B62-92AA-2A57626A6B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9D8D77-DD21-42AB-9EA4-26BC0BBEA8FD}"/>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B26A6FF6-8AF3-4750-B529-73D8CE84BA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39A09C-4D62-4D80-AA8D-103ACC32F93D}"/>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700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1D0EB5-D76E-4EAD-8793-A3F55545666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3EB58CB-B1D9-4253-AF3A-342F71E7D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C36533D-5241-4386-9860-A570375DD259}"/>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D3124149-3898-42E4-829F-7D50CE4A0E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7400AF-4DE5-44C8-A358-563FDE3198CF}"/>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39513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37ADB-87F3-4770-8593-4B0BC6B225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63A28E-F3EB-4062-90A6-16D9CB8810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0A3D25-EAC7-4066-B081-BC924202127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4DE1F3-A8CC-4A53-9F72-CD513E6D2C8B}"/>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6" name="Espace réservé du pied de page 5">
            <a:extLst>
              <a:ext uri="{FF2B5EF4-FFF2-40B4-BE49-F238E27FC236}">
                <a16:creationId xmlns:a16="http://schemas.microsoft.com/office/drawing/2014/main" id="{FE950CAA-1087-46E6-8023-8203467986D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ACA49B-C1F5-4FDB-8FBE-47E3D052ADE5}"/>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1125245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3F853-4FCC-4D7C-82F4-B8F22FAD1F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4316ED-797B-4CE4-899D-F0FC6218A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1EC0699-7BCD-4701-A739-BAC89A5E61F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00F461D-2FFE-43F5-95D1-1FD9C39B18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D71FA9F-C5CF-4BD0-815A-CC847702705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4AE01D-4C91-4E1C-A9F2-52F73DB551F1}"/>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8" name="Espace réservé du pied de page 7">
            <a:extLst>
              <a:ext uri="{FF2B5EF4-FFF2-40B4-BE49-F238E27FC236}">
                <a16:creationId xmlns:a16="http://schemas.microsoft.com/office/drawing/2014/main" id="{0406C286-8D33-443B-AEF4-10EE1B037F3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5EC6DD7-7619-4E6E-A71A-1E926660BB16}"/>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274751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EF64F-30B2-4F89-9DEB-4ED44FF65A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9F4EBB4-40AE-4F0F-8A1E-94EFCB111EF5}"/>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4" name="Espace réservé du pied de page 3">
            <a:extLst>
              <a:ext uri="{FF2B5EF4-FFF2-40B4-BE49-F238E27FC236}">
                <a16:creationId xmlns:a16="http://schemas.microsoft.com/office/drawing/2014/main" id="{01020E41-12E9-4C98-87FF-F03A41BA60F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F215897-CCD0-40B0-8488-D66A52B51B18}"/>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72185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4B3A8AE-B60B-4CF2-B47D-AA507C1C43F7}"/>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3" name="Espace réservé du pied de page 2">
            <a:extLst>
              <a:ext uri="{FF2B5EF4-FFF2-40B4-BE49-F238E27FC236}">
                <a16:creationId xmlns:a16="http://schemas.microsoft.com/office/drawing/2014/main" id="{3B2F8280-ED57-4724-AA36-2DFDBF64B68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D3B0190-1217-4D14-BA49-93F905D85405}"/>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43350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5354B-28B8-4898-A1CA-2FB7A9AE91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0EFE016-5BCE-4918-863C-C80000AA9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1A85453-F5DE-4BF0-B3F1-CA01EAE05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3F08685-CC07-441D-8215-D66C34128C0D}"/>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6" name="Espace réservé du pied de page 5">
            <a:extLst>
              <a:ext uri="{FF2B5EF4-FFF2-40B4-BE49-F238E27FC236}">
                <a16:creationId xmlns:a16="http://schemas.microsoft.com/office/drawing/2014/main" id="{4C9E5712-6577-4ABA-9015-2E2F830E21D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0A00F9-6F2D-4E87-8325-4EFF015B0512}"/>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135603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79C4C-BDB8-459D-B6AE-E8520AEC12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012197A-E1BE-4CDD-A03E-FF32CDE3B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50AD4D1-5AEB-4F1F-BF6C-2340EF06B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4F248-3D19-438A-BD7E-A92A9636705C}"/>
              </a:ext>
            </a:extLst>
          </p:cNvPr>
          <p:cNvSpPr>
            <a:spLocks noGrp="1"/>
          </p:cNvSpPr>
          <p:nvPr>
            <p:ph type="dt" sz="half" idx="10"/>
          </p:nvPr>
        </p:nvSpPr>
        <p:spPr/>
        <p:txBody>
          <a:bodyPr/>
          <a:lstStyle/>
          <a:p>
            <a:fld id="{8BE0E442-81E6-4AE0-947A-C9E7DF3DDAFC}" type="datetimeFigureOut">
              <a:rPr lang="fr-FR" smtClean="0"/>
              <a:t>18/01/2020</a:t>
            </a:fld>
            <a:endParaRPr lang="fr-FR"/>
          </a:p>
        </p:txBody>
      </p:sp>
      <p:sp>
        <p:nvSpPr>
          <p:cNvPr id="6" name="Espace réservé du pied de page 5">
            <a:extLst>
              <a:ext uri="{FF2B5EF4-FFF2-40B4-BE49-F238E27FC236}">
                <a16:creationId xmlns:a16="http://schemas.microsoft.com/office/drawing/2014/main" id="{2A6B0C6D-9F04-46B7-839B-F705C30559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8D01E9-A911-485C-AFDF-C914E3487ADE}"/>
              </a:ext>
            </a:extLst>
          </p:cNvPr>
          <p:cNvSpPr>
            <a:spLocks noGrp="1"/>
          </p:cNvSpPr>
          <p:nvPr>
            <p:ph type="sldNum" sz="quarter" idx="12"/>
          </p:nvPr>
        </p:nvSpPr>
        <p:spPr/>
        <p:txBody>
          <a:bodyPr/>
          <a:lstStyle/>
          <a:p>
            <a:fld id="{9488F96C-F520-454A-B88E-F560A8CD37DC}" type="slidenum">
              <a:rPr lang="fr-FR" smtClean="0"/>
              <a:t>‹N°›</a:t>
            </a:fld>
            <a:endParaRPr lang="fr-FR"/>
          </a:p>
        </p:txBody>
      </p:sp>
    </p:spTree>
    <p:extLst>
      <p:ext uri="{BB962C8B-B14F-4D97-AF65-F5344CB8AC3E}">
        <p14:creationId xmlns:p14="http://schemas.microsoft.com/office/powerpoint/2010/main" val="399425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5523D5-4814-4950-9EBD-B3B87DC92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6C2D45E-C39D-4A09-ADBF-353767012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34294E-46F4-46F5-B591-3E2421677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0E442-81E6-4AE0-947A-C9E7DF3DDAFC}" type="datetimeFigureOut">
              <a:rPr lang="fr-FR" smtClean="0"/>
              <a:t>18/01/2020</a:t>
            </a:fld>
            <a:endParaRPr lang="fr-FR"/>
          </a:p>
        </p:txBody>
      </p:sp>
      <p:sp>
        <p:nvSpPr>
          <p:cNvPr id="5" name="Espace réservé du pied de page 4">
            <a:extLst>
              <a:ext uri="{FF2B5EF4-FFF2-40B4-BE49-F238E27FC236}">
                <a16:creationId xmlns:a16="http://schemas.microsoft.com/office/drawing/2014/main" id="{3745C05A-01C7-400D-A640-645F4DEEB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5CE5E33-339D-4F22-9F7C-E01645BED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F96C-F520-454A-B88E-F560A8CD37DC}" type="slidenum">
              <a:rPr lang="fr-FR" smtClean="0"/>
              <a:t>‹N°›</a:t>
            </a:fld>
            <a:endParaRPr lang="fr-FR"/>
          </a:p>
        </p:txBody>
      </p:sp>
    </p:spTree>
    <p:extLst>
      <p:ext uri="{BB962C8B-B14F-4D97-AF65-F5344CB8AC3E}">
        <p14:creationId xmlns:p14="http://schemas.microsoft.com/office/powerpoint/2010/main" val="173407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C07977-5FA8-444C-856D-F9466970AB39}"/>
              </a:ext>
            </a:extLst>
          </p:cNvPr>
          <p:cNvSpPr/>
          <p:nvPr/>
        </p:nvSpPr>
        <p:spPr>
          <a:xfrm>
            <a:off x="3707640" y="200800"/>
            <a:ext cx="4129657" cy="584775"/>
          </a:xfrm>
          <a:prstGeom prst="rect">
            <a:avLst/>
          </a:prstGeom>
        </p:spPr>
        <p:txBody>
          <a:bodyPr wrap="none">
            <a:spAutoFit/>
          </a:bodyPr>
          <a:lstStyle/>
          <a:p>
            <a:r>
              <a:rPr lang="fr-FR" sz="3200" dirty="0">
                <a:solidFill>
                  <a:srgbClr val="7030A0"/>
                </a:solidFill>
                <a:latin typeface="Times New Roman" panose="02020603050405020304" pitchFamily="18" charset="0"/>
                <a:cs typeface="Times New Roman" panose="02020603050405020304" pitchFamily="18" charset="0"/>
              </a:rPr>
              <a:t>Foosball society Project</a:t>
            </a:r>
          </a:p>
        </p:txBody>
      </p:sp>
      <p:sp>
        <p:nvSpPr>
          <p:cNvPr id="5" name="ZoneTexte 4">
            <a:extLst>
              <a:ext uri="{FF2B5EF4-FFF2-40B4-BE49-F238E27FC236}">
                <a16:creationId xmlns:a16="http://schemas.microsoft.com/office/drawing/2014/main" id="{013FA66C-DC88-4BD2-9E00-73C5E9750B40}"/>
              </a:ext>
            </a:extLst>
          </p:cNvPr>
          <p:cNvSpPr txBox="1"/>
          <p:nvPr/>
        </p:nvSpPr>
        <p:spPr>
          <a:xfrm>
            <a:off x="676121" y="4056078"/>
            <a:ext cx="2207756"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Team members :</a:t>
            </a:r>
          </a:p>
        </p:txBody>
      </p:sp>
      <p:sp>
        <p:nvSpPr>
          <p:cNvPr id="6" name="Rectangle 5">
            <a:extLst>
              <a:ext uri="{FF2B5EF4-FFF2-40B4-BE49-F238E27FC236}">
                <a16:creationId xmlns:a16="http://schemas.microsoft.com/office/drawing/2014/main" id="{DF0BE80B-D19F-4B35-89DB-6F51006834A1}"/>
              </a:ext>
            </a:extLst>
          </p:cNvPr>
          <p:cNvSpPr/>
          <p:nvPr/>
        </p:nvSpPr>
        <p:spPr>
          <a:xfrm>
            <a:off x="795915" y="4589558"/>
            <a:ext cx="1968168" cy="369332"/>
          </a:xfrm>
          <a:prstGeom prst="rect">
            <a:avLst/>
          </a:prstGeom>
        </p:spPr>
        <p:txBody>
          <a:bodyPr wrap="none">
            <a:spAutoFit/>
          </a:bodyPr>
          <a:lstStyle/>
          <a:p>
            <a:pPr algn="ctr"/>
            <a:r>
              <a:rPr lang="fr-FR" dirty="0">
                <a:solidFill>
                  <a:schemeClr val="tx1"/>
                </a:solidFill>
              </a:rPr>
              <a:t>KOUFERIDJI Oumar</a:t>
            </a:r>
          </a:p>
        </p:txBody>
      </p:sp>
      <p:sp>
        <p:nvSpPr>
          <p:cNvPr id="7" name="Rectangle 6">
            <a:extLst>
              <a:ext uri="{FF2B5EF4-FFF2-40B4-BE49-F238E27FC236}">
                <a16:creationId xmlns:a16="http://schemas.microsoft.com/office/drawing/2014/main" id="{7DCE7FB1-5580-408F-B4E9-2FE99C99EFFB}"/>
              </a:ext>
            </a:extLst>
          </p:cNvPr>
          <p:cNvSpPr/>
          <p:nvPr/>
        </p:nvSpPr>
        <p:spPr>
          <a:xfrm>
            <a:off x="795915" y="4938372"/>
            <a:ext cx="1444242" cy="369332"/>
          </a:xfrm>
          <a:prstGeom prst="rect">
            <a:avLst/>
          </a:prstGeom>
        </p:spPr>
        <p:txBody>
          <a:bodyPr wrap="none">
            <a:spAutoFit/>
          </a:bodyPr>
          <a:lstStyle/>
          <a:p>
            <a:pPr algn="ctr"/>
            <a:r>
              <a:rPr lang="fr-FR" dirty="0">
                <a:solidFill>
                  <a:schemeClr val="tx1"/>
                </a:solidFill>
              </a:rPr>
              <a:t>MO Yinchuan</a:t>
            </a:r>
          </a:p>
        </p:txBody>
      </p:sp>
      <p:sp>
        <p:nvSpPr>
          <p:cNvPr id="8" name="Rectangle 7">
            <a:extLst>
              <a:ext uri="{FF2B5EF4-FFF2-40B4-BE49-F238E27FC236}">
                <a16:creationId xmlns:a16="http://schemas.microsoft.com/office/drawing/2014/main" id="{1589A373-225A-4EF6-8C5A-FD1165C3089D}"/>
              </a:ext>
            </a:extLst>
          </p:cNvPr>
          <p:cNvSpPr/>
          <p:nvPr/>
        </p:nvSpPr>
        <p:spPr>
          <a:xfrm>
            <a:off x="795915" y="5307704"/>
            <a:ext cx="1904688" cy="369332"/>
          </a:xfrm>
          <a:prstGeom prst="rect">
            <a:avLst/>
          </a:prstGeom>
        </p:spPr>
        <p:txBody>
          <a:bodyPr wrap="none">
            <a:spAutoFit/>
          </a:bodyPr>
          <a:lstStyle/>
          <a:p>
            <a:pPr algn="ctr"/>
            <a:r>
              <a:rPr lang="fr-FR" dirty="0">
                <a:solidFill>
                  <a:schemeClr val="tx1"/>
                </a:solidFill>
              </a:rPr>
              <a:t>AZEDDINE Housna</a:t>
            </a:r>
          </a:p>
        </p:txBody>
      </p:sp>
      <p:sp>
        <p:nvSpPr>
          <p:cNvPr id="9" name="Rectangle 8">
            <a:extLst>
              <a:ext uri="{FF2B5EF4-FFF2-40B4-BE49-F238E27FC236}">
                <a16:creationId xmlns:a16="http://schemas.microsoft.com/office/drawing/2014/main" id="{F08A538A-11AF-4494-AE6F-A1AEB272DE69}"/>
              </a:ext>
            </a:extLst>
          </p:cNvPr>
          <p:cNvSpPr/>
          <p:nvPr/>
        </p:nvSpPr>
        <p:spPr>
          <a:xfrm>
            <a:off x="795915" y="5656518"/>
            <a:ext cx="774186" cy="369332"/>
          </a:xfrm>
          <a:prstGeom prst="rect">
            <a:avLst/>
          </a:prstGeom>
        </p:spPr>
        <p:txBody>
          <a:bodyPr wrap="none">
            <a:spAutoFit/>
          </a:bodyPr>
          <a:lstStyle/>
          <a:p>
            <a:pPr algn="ctr"/>
            <a:r>
              <a:rPr lang="fr-FR" dirty="0">
                <a:solidFill>
                  <a:schemeClr val="tx1"/>
                </a:solidFill>
              </a:rPr>
              <a:t>WEI Yi</a:t>
            </a:r>
          </a:p>
        </p:txBody>
      </p:sp>
      <p:pic>
        <p:nvPicPr>
          <p:cNvPr id="10" name="Image 9">
            <a:extLst>
              <a:ext uri="{FF2B5EF4-FFF2-40B4-BE49-F238E27FC236}">
                <a16:creationId xmlns:a16="http://schemas.microsoft.com/office/drawing/2014/main" id="{9392EC8A-D7FC-4408-80D6-774609441718}"/>
              </a:ext>
            </a:extLst>
          </p:cNvPr>
          <p:cNvPicPr>
            <a:picLocks noChangeAspect="1"/>
          </p:cNvPicPr>
          <p:nvPr/>
        </p:nvPicPr>
        <p:blipFill rotWithShape="1">
          <a:blip r:embed="rId2"/>
          <a:srcRect t="28726" b="30479"/>
          <a:stretch/>
        </p:blipFill>
        <p:spPr>
          <a:xfrm>
            <a:off x="6634524" y="1412928"/>
            <a:ext cx="5398594" cy="1248863"/>
          </a:xfrm>
          <a:prstGeom prst="rect">
            <a:avLst/>
          </a:prstGeom>
        </p:spPr>
      </p:pic>
      <p:pic>
        <p:nvPicPr>
          <p:cNvPr id="5122" name="Picture 2" descr="Résultat de recherche d'images pour &quot;esigelec logo&quot;&quot;">
            <a:extLst>
              <a:ext uri="{FF2B5EF4-FFF2-40B4-BE49-F238E27FC236}">
                <a16:creationId xmlns:a16="http://schemas.microsoft.com/office/drawing/2014/main" id="{34E53691-55D8-4F66-A92C-1EE142EC7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52" y="1568695"/>
            <a:ext cx="3927662" cy="709332"/>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62E9A316-87D1-439A-BE69-2A24E77E5609}"/>
              </a:ext>
            </a:extLst>
          </p:cNvPr>
          <p:cNvSpPr txBox="1"/>
          <p:nvPr/>
        </p:nvSpPr>
        <p:spPr>
          <a:xfrm>
            <a:off x="7727640" y="3967744"/>
            <a:ext cx="2787959"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800" b="1" i="0" u="none" strike="noStrike" kern="1200" cap="none" spc="0" normalizeH="0" baseline="0" noProof="0" dirty="0" err="1">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Supervisors</a:t>
            </a:r>
            <a:r>
              <a:rPr kumimoji="0" lang="fr-FR"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 :</a:t>
            </a:r>
          </a:p>
          <a:p>
            <a:pPr marR="0" lvl="0" algn="l" defTabSz="914400" rtl="0" eaLnBrk="1" fontAlgn="auto" latinLnBrk="0" hangingPunct="1">
              <a:lnSpc>
                <a:spcPct val="100000"/>
              </a:lnSpc>
              <a:spcBef>
                <a:spcPts val="0"/>
              </a:spcBef>
              <a:spcAft>
                <a:spcPts val="0"/>
              </a:spcAft>
              <a:buClrTx/>
              <a:buSzTx/>
              <a:tabLst/>
              <a:defRPr/>
            </a:pPr>
            <a:endParaRPr lang="fr-FR" b="1" dirty="0">
              <a:solidFill>
                <a:srgbClr val="4472C4">
                  <a:lumMod val="50000"/>
                </a:srgbClr>
              </a:solidFill>
              <a:latin typeface="Times New Roman" panose="02020603050405020304" pitchFamily="18" charset="0"/>
              <a:cs typeface="Times New Roman" panose="02020603050405020304" pitchFamily="18" charset="0"/>
            </a:endParaRPr>
          </a:p>
          <a:p>
            <a:r>
              <a:rPr lang="fr-FR" dirty="0"/>
              <a:t>DADOUCHE Abdel Halim</a:t>
            </a:r>
          </a:p>
          <a:p>
            <a:endParaRPr lang="fr-FR" dirty="0"/>
          </a:p>
          <a:p>
            <a:r>
              <a:rPr lang="fr-FR" dirty="0"/>
              <a:t>BOUZBOUZ Fadoua </a:t>
            </a:r>
            <a:endParaRPr lang="fr-FR" b="1" dirty="0">
              <a:solidFill>
                <a:srgbClr val="4472C4">
                  <a:lumMod val="50000"/>
                </a:srgbClr>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fr-FR"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p:txBody>
      </p:sp>
      <p:sp>
        <p:nvSpPr>
          <p:cNvPr id="11" name="ZoneTexte 10">
            <a:extLst>
              <a:ext uri="{FF2B5EF4-FFF2-40B4-BE49-F238E27FC236}">
                <a16:creationId xmlns:a16="http://schemas.microsoft.com/office/drawing/2014/main" id="{37097A34-6F02-42C6-AB17-CF48A109ED8B}"/>
              </a:ext>
            </a:extLst>
          </p:cNvPr>
          <p:cNvSpPr txBox="1"/>
          <p:nvPr/>
        </p:nvSpPr>
        <p:spPr>
          <a:xfrm>
            <a:off x="2148621" y="6453498"/>
            <a:ext cx="7100886" cy="369332"/>
          </a:xfrm>
          <a:prstGeom prst="rect">
            <a:avLst/>
          </a:prstGeom>
          <a:noFill/>
        </p:spPr>
        <p:txBody>
          <a:bodyPr wrap="square" rtlCol="0">
            <a:spAutoFit/>
          </a:bodyPr>
          <a:lstStyle/>
          <a:p>
            <a:pPr algn="ctr"/>
            <a:r>
              <a:rPr lang="fr-FR" dirty="0">
                <a:solidFill>
                  <a:schemeClr val="bg1">
                    <a:lumMod val="50000"/>
                  </a:schemeClr>
                </a:solidFill>
                <a:latin typeface="Times New Roman" panose="02020603050405020304" pitchFamily="18" charset="0"/>
                <a:cs typeface="Times New Roman" panose="02020603050405020304" pitchFamily="18" charset="0"/>
              </a:rPr>
              <a:t>Large </a:t>
            </a:r>
            <a:r>
              <a:rPr lang="fr-FR" dirty="0" err="1">
                <a:solidFill>
                  <a:schemeClr val="bg1">
                    <a:lumMod val="50000"/>
                  </a:schemeClr>
                </a:solidFill>
                <a:latin typeface="Times New Roman" panose="02020603050405020304" pitchFamily="18" charset="0"/>
                <a:cs typeface="Times New Roman" panose="02020603050405020304" pitchFamily="18" charset="0"/>
              </a:rPr>
              <a:t>Scale</a:t>
            </a:r>
            <a:r>
              <a:rPr lang="fr-FR" dirty="0">
                <a:solidFill>
                  <a:schemeClr val="bg1">
                    <a:lumMod val="50000"/>
                  </a:schemeClr>
                </a:solidFill>
                <a:latin typeface="Times New Roman" panose="02020603050405020304" pitchFamily="18" charset="0"/>
                <a:cs typeface="Times New Roman" panose="02020603050405020304" pitchFamily="18" charset="0"/>
              </a:rPr>
              <a:t> </a:t>
            </a:r>
            <a:r>
              <a:rPr lang="fr-FR" dirty="0" err="1">
                <a:solidFill>
                  <a:schemeClr val="bg1">
                    <a:lumMod val="50000"/>
                  </a:schemeClr>
                </a:solidFill>
                <a:latin typeface="Times New Roman" panose="02020603050405020304" pitchFamily="18" charset="0"/>
                <a:cs typeface="Times New Roman" panose="02020603050405020304" pitchFamily="18" charset="0"/>
              </a:rPr>
              <a:t>Processing</a:t>
            </a:r>
            <a:r>
              <a:rPr lang="fr-FR" dirty="0">
                <a:solidFill>
                  <a:schemeClr val="bg1">
                    <a:lumMod val="50000"/>
                  </a:schemeClr>
                </a:solidFill>
                <a:latin typeface="Times New Roman" panose="02020603050405020304" pitchFamily="18" charset="0"/>
                <a:cs typeface="Times New Roman" panose="02020603050405020304" pitchFamily="18" charset="0"/>
              </a:rPr>
              <a:t> ~ 2020</a:t>
            </a:r>
          </a:p>
        </p:txBody>
      </p:sp>
    </p:spTree>
    <p:extLst>
      <p:ext uri="{BB962C8B-B14F-4D97-AF65-F5344CB8AC3E}">
        <p14:creationId xmlns:p14="http://schemas.microsoft.com/office/powerpoint/2010/main" val="359320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512158-FF79-4EBA-AA5C-7F13725C0409}"/>
              </a:ext>
            </a:extLst>
          </p:cNvPr>
          <p:cNvSpPr/>
          <p:nvPr/>
        </p:nvSpPr>
        <p:spPr>
          <a:xfrm>
            <a:off x="3752713" y="268523"/>
            <a:ext cx="4129657" cy="584775"/>
          </a:xfrm>
          <a:prstGeom prst="rect">
            <a:avLst/>
          </a:prstGeom>
        </p:spPr>
        <p:txBody>
          <a:bodyPr wrap="none">
            <a:spAutoFit/>
          </a:bodyPr>
          <a:lstStyle/>
          <a:p>
            <a:r>
              <a:rPr lang="fr-FR" sz="3200" dirty="0">
                <a:solidFill>
                  <a:srgbClr val="7030A0"/>
                </a:solidFill>
                <a:latin typeface="Times New Roman" panose="02020603050405020304" pitchFamily="18" charset="0"/>
                <a:cs typeface="Times New Roman" panose="02020603050405020304" pitchFamily="18" charset="0"/>
              </a:rPr>
              <a:t>Foosball society Project</a:t>
            </a:r>
          </a:p>
        </p:txBody>
      </p:sp>
      <p:sp>
        <p:nvSpPr>
          <p:cNvPr id="5" name="ZoneTexte 4">
            <a:extLst>
              <a:ext uri="{FF2B5EF4-FFF2-40B4-BE49-F238E27FC236}">
                <a16:creationId xmlns:a16="http://schemas.microsoft.com/office/drawing/2014/main" id="{B10AD85E-09A0-4E86-BF1A-8CF6757DF9E8}"/>
              </a:ext>
            </a:extLst>
          </p:cNvPr>
          <p:cNvSpPr txBox="1"/>
          <p:nvPr/>
        </p:nvSpPr>
        <p:spPr>
          <a:xfrm>
            <a:off x="2576844" y="1690062"/>
            <a:ext cx="6481397" cy="3231654"/>
          </a:xfrm>
          <a:prstGeom prst="rect">
            <a:avLst/>
          </a:prstGeom>
          <a:noFill/>
        </p:spPr>
        <p:txBody>
          <a:bodyPr wrap="square" rtlCol="0">
            <a:spAutoFit/>
          </a:bodyPr>
          <a:lstStyle/>
          <a:p>
            <a:pPr marL="742950" lvl="1" indent="-285750">
              <a:buFont typeface="Wingdings" panose="05000000000000000000" pitchFamily="2" charset="2"/>
              <a:buChar char="v"/>
            </a:pPr>
            <a:r>
              <a:rPr lang="en-GB" sz="2400" dirty="0">
                <a:solidFill>
                  <a:schemeClr val="accent5">
                    <a:lumMod val="75000"/>
                  </a:schemeClr>
                </a:solidFill>
                <a:latin typeface="Times New Roman" panose="02020603050405020304" pitchFamily="18" charset="0"/>
                <a:cs typeface="Times New Roman" panose="02020603050405020304" pitchFamily="18" charset="0"/>
              </a:rPr>
              <a:t> Planning : </a:t>
            </a:r>
          </a:p>
          <a:p>
            <a:pPr marL="742950" lvl="1" indent="-285750">
              <a:buFont typeface="Wingdings" panose="05000000000000000000" pitchFamily="2" charset="2"/>
              <a:buChar char="v"/>
            </a:pPr>
            <a:endParaRPr lang="en-GB" sz="2000" dirty="0">
              <a:solidFill>
                <a:schemeClr val="accent5">
                  <a:lumMod val="75000"/>
                </a:schemeClr>
              </a:solidFill>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	- Project’s presentation</a:t>
            </a:r>
          </a:p>
          <a:p>
            <a:pPr lvl="1"/>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	- Project’s main architecture</a:t>
            </a:r>
          </a:p>
          <a:p>
            <a:pPr lvl="1"/>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	- Other Architectures and difficulties encountered</a:t>
            </a:r>
          </a:p>
          <a:p>
            <a:pPr lvl="1"/>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       - Members experiences </a:t>
            </a:r>
          </a:p>
          <a:p>
            <a:pPr lvl="1"/>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32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FB178DC-A931-4798-ADAA-06EC8C60F76F}"/>
              </a:ext>
            </a:extLst>
          </p:cNvPr>
          <p:cNvSpPr txBox="1"/>
          <p:nvPr/>
        </p:nvSpPr>
        <p:spPr>
          <a:xfrm>
            <a:off x="773725" y="339780"/>
            <a:ext cx="3569676" cy="738664"/>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Project’s presentation</a:t>
            </a:r>
          </a:p>
          <a:p>
            <a:endParaRPr lang="fr-FR" dirty="0"/>
          </a:p>
        </p:txBody>
      </p:sp>
      <p:sp>
        <p:nvSpPr>
          <p:cNvPr id="6" name="ZoneTexte 5">
            <a:extLst>
              <a:ext uri="{FF2B5EF4-FFF2-40B4-BE49-F238E27FC236}">
                <a16:creationId xmlns:a16="http://schemas.microsoft.com/office/drawing/2014/main" id="{44AC64D3-F765-4365-8C97-755F740F9E40}"/>
              </a:ext>
            </a:extLst>
          </p:cNvPr>
          <p:cNvSpPr txBox="1"/>
          <p:nvPr/>
        </p:nvSpPr>
        <p:spPr>
          <a:xfrm>
            <a:off x="545123" y="1494692"/>
            <a:ext cx="11201400" cy="646331"/>
          </a:xfrm>
          <a:prstGeom prst="rect">
            <a:avLst/>
          </a:prstGeom>
          <a:noFill/>
        </p:spPr>
        <p:txBody>
          <a:bodyPr wrap="square" rtlCol="0">
            <a:spAutoFit/>
          </a:bodyPr>
          <a:lstStyle/>
          <a:p>
            <a:pPr marL="285750" indent="-285750">
              <a:buFont typeface="Wingdings" panose="05000000000000000000" pitchFamily="2" charset="2"/>
              <a:buChar char="§"/>
            </a:pPr>
            <a:r>
              <a:rPr lang="en-GB" dirty="0">
                <a:solidFill>
                  <a:srgbClr val="C00000"/>
                </a:solidFill>
              </a:rPr>
              <a:t>Purpose : </a:t>
            </a:r>
          </a:p>
          <a:p>
            <a:pPr lvl="1"/>
            <a:r>
              <a:rPr lang="en-GB" dirty="0"/>
              <a:t>Foosball Videos analysis using Large Scale Processing module’s knowledge.   </a:t>
            </a:r>
          </a:p>
        </p:txBody>
      </p:sp>
      <p:sp>
        <p:nvSpPr>
          <p:cNvPr id="7" name="ZoneTexte 6">
            <a:extLst>
              <a:ext uri="{FF2B5EF4-FFF2-40B4-BE49-F238E27FC236}">
                <a16:creationId xmlns:a16="http://schemas.microsoft.com/office/drawing/2014/main" id="{45CC2252-2FEE-4F48-8462-4703A80324BD}"/>
              </a:ext>
            </a:extLst>
          </p:cNvPr>
          <p:cNvSpPr txBox="1"/>
          <p:nvPr/>
        </p:nvSpPr>
        <p:spPr>
          <a:xfrm>
            <a:off x="545123" y="4173848"/>
            <a:ext cx="11201400" cy="923330"/>
          </a:xfrm>
          <a:prstGeom prst="rect">
            <a:avLst/>
          </a:prstGeom>
          <a:noFill/>
        </p:spPr>
        <p:txBody>
          <a:bodyPr wrap="square" rtlCol="0">
            <a:spAutoFit/>
          </a:bodyPr>
          <a:lstStyle/>
          <a:p>
            <a:pPr marL="285750" indent="-285750">
              <a:buFont typeface="Wingdings" panose="05000000000000000000" pitchFamily="2" charset="2"/>
              <a:buChar char="§"/>
            </a:pPr>
            <a:r>
              <a:rPr lang="en-GB" dirty="0">
                <a:solidFill>
                  <a:srgbClr val="C00000"/>
                </a:solidFill>
              </a:rPr>
              <a:t>Input Data : </a:t>
            </a:r>
          </a:p>
          <a:p>
            <a:r>
              <a:rPr lang="en-GB" dirty="0">
                <a:solidFill>
                  <a:srgbClr val="C00000"/>
                </a:solidFill>
              </a:rPr>
              <a:t>        </a:t>
            </a:r>
            <a:r>
              <a:rPr lang="en-GB" dirty="0"/>
              <a:t> - </a:t>
            </a:r>
            <a:r>
              <a:rPr lang="fr-FR" dirty="0"/>
              <a:t>3 mkv videos (120 </a:t>
            </a:r>
            <a:r>
              <a:rPr lang="fr-FR" dirty="0" err="1"/>
              <a:t>fps</a:t>
            </a:r>
            <a:r>
              <a:rPr lang="fr-FR" dirty="0"/>
              <a:t>)</a:t>
            </a:r>
          </a:p>
          <a:p>
            <a:r>
              <a:rPr lang="en-GB" dirty="0"/>
              <a:t>         - 39 mp4 videos (30 fps) </a:t>
            </a:r>
          </a:p>
        </p:txBody>
      </p:sp>
      <p:sp>
        <p:nvSpPr>
          <p:cNvPr id="8" name="ZoneTexte 7">
            <a:extLst>
              <a:ext uri="{FF2B5EF4-FFF2-40B4-BE49-F238E27FC236}">
                <a16:creationId xmlns:a16="http://schemas.microsoft.com/office/drawing/2014/main" id="{7680CB5E-E59C-437B-91C7-9629C6B33BA2}"/>
              </a:ext>
            </a:extLst>
          </p:cNvPr>
          <p:cNvSpPr txBox="1"/>
          <p:nvPr/>
        </p:nvSpPr>
        <p:spPr>
          <a:xfrm>
            <a:off x="545123" y="2557271"/>
            <a:ext cx="11201400" cy="1200329"/>
          </a:xfrm>
          <a:prstGeom prst="rect">
            <a:avLst/>
          </a:prstGeom>
          <a:noFill/>
        </p:spPr>
        <p:txBody>
          <a:bodyPr wrap="square" rtlCol="0">
            <a:spAutoFit/>
          </a:bodyPr>
          <a:lstStyle/>
          <a:p>
            <a:pPr marL="285750" indent="-285750">
              <a:buFont typeface="Wingdings" panose="05000000000000000000" pitchFamily="2" charset="2"/>
              <a:buChar char="§"/>
            </a:pPr>
            <a:r>
              <a:rPr lang="en-GB" dirty="0">
                <a:solidFill>
                  <a:srgbClr val="C00000"/>
                </a:solidFill>
              </a:rPr>
              <a:t>Objectives : </a:t>
            </a:r>
          </a:p>
          <a:p>
            <a:pPr marL="742950" lvl="1" indent="-285750">
              <a:buFontTx/>
              <a:buChar char="-"/>
            </a:pPr>
            <a:r>
              <a:rPr lang="en-GB" dirty="0"/>
              <a:t>Ball’s Detection</a:t>
            </a:r>
          </a:p>
          <a:p>
            <a:pPr marL="742950" lvl="1" indent="-285750">
              <a:buFontTx/>
              <a:buChar char="-"/>
            </a:pPr>
            <a:r>
              <a:rPr lang="en-GB" dirty="0"/>
              <a:t>Goal’s Detection</a:t>
            </a:r>
          </a:p>
          <a:p>
            <a:pPr marL="742950" lvl="1" indent="-285750">
              <a:buFontTx/>
              <a:buChar char="-"/>
            </a:pPr>
            <a:r>
              <a:rPr lang="en-GB" dirty="0"/>
              <a:t>Speed and trajectory’s calculation   </a:t>
            </a:r>
          </a:p>
        </p:txBody>
      </p:sp>
    </p:spTree>
    <p:extLst>
      <p:ext uri="{BB962C8B-B14F-4D97-AF65-F5344CB8AC3E}">
        <p14:creationId xmlns:p14="http://schemas.microsoft.com/office/powerpoint/2010/main" val="269332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3F4FC44-3DA8-481F-B7AB-A7E3601D8B75}"/>
              </a:ext>
            </a:extLst>
          </p:cNvPr>
          <p:cNvSpPr txBox="1"/>
          <p:nvPr/>
        </p:nvSpPr>
        <p:spPr>
          <a:xfrm>
            <a:off x="816151" y="145116"/>
            <a:ext cx="3569676" cy="461665"/>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Project’s main architecture</a:t>
            </a:r>
            <a:endParaRPr lang="fr-FR"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F546272E-153E-4966-9236-F458666A2A4A}"/>
              </a:ext>
            </a:extLst>
          </p:cNvPr>
          <p:cNvSpPr txBox="1"/>
          <p:nvPr/>
        </p:nvSpPr>
        <p:spPr>
          <a:xfrm>
            <a:off x="339968" y="1591408"/>
            <a:ext cx="1494693" cy="369332"/>
          </a:xfrm>
          <a:prstGeom prst="rect">
            <a:avLst/>
          </a:prstGeom>
          <a:noFill/>
        </p:spPr>
        <p:txBody>
          <a:bodyPr wrap="square" rtlCol="0">
            <a:spAutoFit/>
          </a:bodyPr>
          <a:lstStyle/>
          <a:p>
            <a:r>
              <a:rPr lang="fr-FR" dirty="0">
                <a:solidFill>
                  <a:srgbClr val="C00000"/>
                </a:solidFill>
                <a:latin typeface="Abadi" panose="020B0604020202020204" pitchFamily="34" charset="0"/>
              </a:rPr>
              <a:t>Input : </a:t>
            </a:r>
          </a:p>
        </p:txBody>
      </p:sp>
      <p:sp>
        <p:nvSpPr>
          <p:cNvPr id="8" name="ZoneTexte 7">
            <a:extLst>
              <a:ext uri="{FF2B5EF4-FFF2-40B4-BE49-F238E27FC236}">
                <a16:creationId xmlns:a16="http://schemas.microsoft.com/office/drawing/2014/main" id="{735D3364-8FBC-45A9-AA45-343A4F3DC979}"/>
              </a:ext>
            </a:extLst>
          </p:cNvPr>
          <p:cNvSpPr txBox="1"/>
          <p:nvPr/>
        </p:nvSpPr>
        <p:spPr>
          <a:xfrm>
            <a:off x="70337" y="1960740"/>
            <a:ext cx="1600202" cy="923330"/>
          </a:xfrm>
          <a:prstGeom prst="rect">
            <a:avLst/>
          </a:prstGeom>
          <a:noFill/>
        </p:spPr>
        <p:txBody>
          <a:bodyPr wrap="square" rtlCol="0">
            <a:spAutoFit/>
          </a:bodyPr>
          <a:lstStyle/>
          <a:p>
            <a:r>
              <a:rPr lang="fr-FR" dirty="0"/>
              <a:t>1 MKV video : </a:t>
            </a:r>
          </a:p>
          <a:p>
            <a:r>
              <a:rPr lang="fr-FR" dirty="0"/>
              <a:t>      - 88,3 Mo</a:t>
            </a:r>
          </a:p>
          <a:p>
            <a:r>
              <a:rPr lang="fr-FR" dirty="0"/>
              <a:t>      - 4min 14s </a:t>
            </a:r>
          </a:p>
        </p:txBody>
      </p:sp>
      <p:sp>
        <p:nvSpPr>
          <p:cNvPr id="9" name="Flèche : droite 8">
            <a:extLst>
              <a:ext uri="{FF2B5EF4-FFF2-40B4-BE49-F238E27FC236}">
                <a16:creationId xmlns:a16="http://schemas.microsoft.com/office/drawing/2014/main" id="{4CAD8427-F0BC-4221-AFA1-59333A1137CE}"/>
              </a:ext>
            </a:extLst>
          </p:cNvPr>
          <p:cNvSpPr/>
          <p:nvPr/>
        </p:nvSpPr>
        <p:spPr>
          <a:xfrm>
            <a:off x="1371601" y="1683935"/>
            <a:ext cx="1831730" cy="20666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766A57CA-E5C2-49AA-A18B-D005061ED49B}"/>
              </a:ext>
            </a:extLst>
          </p:cNvPr>
          <p:cNvSpPr txBox="1"/>
          <p:nvPr/>
        </p:nvSpPr>
        <p:spPr>
          <a:xfrm>
            <a:off x="3232637" y="1556239"/>
            <a:ext cx="1181101" cy="369332"/>
          </a:xfrm>
          <a:prstGeom prst="rect">
            <a:avLst/>
          </a:prstGeom>
          <a:noFill/>
        </p:spPr>
        <p:txBody>
          <a:bodyPr wrap="square" rtlCol="0">
            <a:spAutoFit/>
          </a:bodyPr>
          <a:lstStyle/>
          <a:p>
            <a:r>
              <a:rPr lang="fr-FR" dirty="0">
                <a:solidFill>
                  <a:srgbClr val="C00000"/>
                </a:solidFill>
                <a:latin typeface="Abadi" panose="020B0604020202020204" pitchFamily="34" charset="0"/>
              </a:rPr>
              <a:t>Frames : </a:t>
            </a:r>
          </a:p>
        </p:txBody>
      </p:sp>
      <p:sp>
        <p:nvSpPr>
          <p:cNvPr id="11" name="Rectangle : coins arrondis 10">
            <a:extLst>
              <a:ext uri="{FF2B5EF4-FFF2-40B4-BE49-F238E27FC236}">
                <a16:creationId xmlns:a16="http://schemas.microsoft.com/office/drawing/2014/main" id="{FB6051A2-1729-47CC-B4A6-894F81AC40BA}"/>
              </a:ext>
            </a:extLst>
          </p:cNvPr>
          <p:cNvSpPr/>
          <p:nvPr/>
        </p:nvSpPr>
        <p:spPr>
          <a:xfrm>
            <a:off x="70337" y="1485900"/>
            <a:ext cx="1600202"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C44060F3-E76F-46CB-AF35-C14006B0D4B6}"/>
              </a:ext>
            </a:extLst>
          </p:cNvPr>
          <p:cNvSpPr/>
          <p:nvPr/>
        </p:nvSpPr>
        <p:spPr>
          <a:xfrm>
            <a:off x="3068515" y="1415755"/>
            <a:ext cx="1600202"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48908F5A-795F-4B37-A3EC-DA400D5C0DC5}"/>
              </a:ext>
            </a:extLst>
          </p:cNvPr>
          <p:cNvSpPr txBox="1"/>
          <p:nvPr/>
        </p:nvSpPr>
        <p:spPr>
          <a:xfrm>
            <a:off x="3068514" y="1925571"/>
            <a:ext cx="1600202" cy="369332"/>
          </a:xfrm>
          <a:prstGeom prst="rect">
            <a:avLst/>
          </a:prstGeom>
          <a:noFill/>
        </p:spPr>
        <p:txBody>
          <a:bodyPr wrap="square" rtlCol="0">
            <a:spAutoFit/>
          </a:bodyPr>
          <a:lstStyle/>
          <a:p>
            <a:r>
              <a:rPr lang="fr-FR" dirty="0"/>
              <a:t>29167 frames</a:t>
            </a:r>
          </a:p>
        </p:txBody>
      </p:sp>
      <p:pic>
        <p:nvPicPr>
          <p:cNvPr id="15" name="Image 14">
            <a:extLst>
              <a:ext uri="{FF2B5EF4-FFF2-40B4-BE49-F238E27FC236}">
                <a16:creationId xmlns:a16="http://schemas.microsoft.com/office/drawing/2014/main" id="{6551CB76-88BA-4EBD-BA80-D15388AA790B}"/>
              </a:ext>
            </a:extLst>
          </p:cNvPr>
          <p:cNvPicPr>
            <a:picLocks noChangeAspect="1"/>
          </p:cNvPicPr>
          <p:nvPr/>
        </p:nvPicPr>
        <p:blipFill>
          <a:blip r:embed="rId2"/>
          <a:stretch>
            <a:fillRect/>
          </a:stretch>
        </p:blipFill>
        <p:spPr>
          <a:xfrm>
            <a:off x="1740514" y="2856410"/>
            <a:ext cx="1093903" cy="572590"/>
          </a:xfrm>
          <a:prstGeom prst="rect">
            <a:avLst/>
          </a:prstGeom>
        </p:spPr>
      </p:pic>
      <p:pic>
        <p:nvPicPr>
          <p:cNvPr id="1026" name="Picture 2" descr="Résultat de recherche d'images pour &quot;python&quot;&quot;">
            <a:extLst>
              <a:ext uri="{FF2B5EF4-FFF2-40B4-BE49-F238E27FC236}">
                <a16:creationId xmlns:a16="http://schemas.microsoft.com/office/drawing/2014/main" id="{7EF2EE16-5DDF-412E-9825-CD665CCFB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335" y="1819836"/>
            <a:ext cx="923331" cy="923331"/>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extLst>
              <a:ext uri="{FF2B5EF4-FFF2-40B4-BE49-F238E27FC236}">
                <a16:creationId xmlns:a16="http://schemas.microsoft.com/office/drawing/2014/main" id="{EFF44A94-E175-4149-A217-E1082DD5A8A4}"/>
              </a:ext>
            </a:extLst>
          </p:cNvPr>
          <p:cNvPicPr>
            <a:picLocks noChangeAspect="1"/>
          </p:cNvPicPr>
          <p:nvPr/>
        </p:nvPicPr>
        <p:blipFill rotWithShape="1">
          <a:blip r:embed="rId4"/>
          <a:srcRect l="7916" t="33646" r="4378" b="-1409"/>
          <a:stretch/>
        </p:blipFill>
        <p:spPr>
          <a:xfrm>
            <a:off x="32236" y="3542243"/>
            <a:ext cx="4062046" cy="2339811"/>
          </a:xfrm>
          <a:prstGeom prst="rect">
            <a:avLst/>
          </a:prstGeom>
        </p:spPr>
      </p:pic>
      <p:sp>
        <p:nvSpPr>
          <p:cNvPr id="18" name="Rectangle : coins arrondis 17">
            <a:extLst>
              <a:ext uri="{FF2B5EF4-FFF2-40B4-BE49-F238E27FC236}">
                <a16:creationId xmlns:a16="http://schemas.microsoft.com/office/drawing/2014/main" id="{86FCFA29-D375-48FE-BD75-01BF7337CB6A}"/>
              </a:ext>
            </a:extLst>
          </p:cNvPr>
          <p:cNvSpPr/>
          <p:nvPr/>
        </p:nvSpPr>
        <p:spPr>
          <a:xfrm>
            <a:off x="9340361" y="1415755"/>
            <a:ext cx="1600202"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2A4079B6-D1FF-4025-8D4A-671A172A66DD}"/>
              </a:ext>
            </a:extLst>
          </p:cNvPr>
          <p:cNvSpPr/>
          <p:nvPr/>
        </p:nvSpPr>
        <p:spPr>
          <a:xfrm>
            <a:off x="4561673" y="1643675"/>
            <a:ext cx="4916435" cy="24692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3A29EF5E-18B9-42DF-B3CA-9C1C9BD089D7}"/>
              </a:ext>
            </a:extLst>
          </p:cNvPr>
          <p:cNvSpPr txBox="1"/>
          <p:nvPr/>
        </p:nvSpPr>
        <p:spPr>
          <a:xfrm>
            <a:off x="9549911" y="1556239"/>
            <a:ext cx="1181101" cy="369332"/>
          </a:xfrm>
          <a:prstGeom prst="rect">
            <a:avLst/>
          </a:prstGeom>
          <a:noFill/>
        </p:spPr>
        <p:txBody>
          <a:bodyPr wrap="square" rtlCol="0">
            <a:spAutoFit/>
          </a:bodyPr>
          <a:lstStyle/>
          <a:p>
            <a:r>
              <a:rPr lang="fr-FR" dirty="0">
                <a:solidFill>
                  <a:srgbClr val="C00000"/>
                </a:solidFill>
                <a:latin typeface="Abadi" panose="020B0604020202020204" pitchFamily="34" charset="0"/>
              </a:rPr>
              <a:t>JSON : </a:t>
            </a:r>
          </a:p>
        </p:txBody>
      </p:sp>
      <p:sp>
        <p:nvSpPr>
          <p:cNvPr id="21" name="ZoneTexte 20">
            <a:extLst>
              <a:ext uri="{FF2B5EF4-FFF2-40B4-BE49-F238E27FC236}">
                <a16:creationId xmlns:a16="http://schemas.microsoft.com/office/drawing/2014/main" id="{88F5DB85-9D32-470A-B6CF-0D2148699EFB}"/>
              </a:ext>
            </a:extLst>
          </p:cNvPr>
          <p:cNvSpPr txBox="1"/>
          <p:nvPr/>
        </p:nvSpPr>
        <p:spPr>
          <a:xfrm>
            <a:off x="9539652" y="1833238"/>
            <a:ext cx="1280747" cy="923330"/>
          </a:xfrm>
          <a:prstGeom prst="rect">
            <a:avLst/>
          </a:prstGeom>
          <a:noFill/>
        </p:spPr>
        <p:txBody>
          <a:bodyPr wrap="square" rtlCol="0">
            <a:spAutoFit/>
          </a:bodyPr>
          <a:lstStyle/>
          <a:p>
            <a:r>
              <a:rPr lang="fr-FR" dirty="0"/>
              <a:t>Ball and Positions detection</a:t>
            </a:r>
          </a:p>
        </p:txBody>
      </p:sp>
      <p:pic>
        <p:nvPicPr>
          <p:cNvPr id="22" name="Picture 2" descr="Résultat de recherche d'images pour &quot;python&quot;&quot;">
            <a:extLst>
              <a:ext uri="{FF2B5EF4-FFF2-40B4-BE49-F238E27FC236}">
                <a16:creationId xmlns:a16="http://schemas.microsoft.com/office/drawing/2014/main" id="{6C2B1F46-59C4-4144-9E38-B4CDC4935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395" y="1819836"/>
            <a:ext cx="923331" cy="92333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B818648A-9AF9-4F19-B62D-4BE2A38E01A0}"/>
              </a:ext>
            </a:extLst>
          </p:cNvPr>
          <p:cNvPicPr>
            <a:picLocks noChangeAspect="1"/>
          </p:cNvPicPr>
          <p:nvPr/>
        </p:nvPicPr>
        <p:blipFill>
          <a:blip r:embed="rId2"/>
          <a:stretch>
            <a:fillRect/>
          </a:stretch>
        </p:blipFill>
        <p:spPr>
          <a:xfrm>
            <a:off x="7015166" y="1982845"/>
            <a:ext cx="1093903" cy="572590"/>
          </a:xfrm>
          <a:prstGeom prst="rect">
            <a:avLst/>
          </a:prstGeom>
        </p:spPr>
      </p:pic>
      <p:pic>
        <p:nvPicPr>
          <p:cNvPr id="17" name="Image 16">
            <a:extLst>
              <a:ext uri="{FF2B5EF4-FFF2-40B4-BE49-F238E27FC236}">
                <a16:creationId xmlns:a16="http://schemas.microsoft.com/office/drawing/2014/main" id="{ACCCF1A0-7D1F-401C-9B33-CE32C7BB53A5}"/>
              </a:ext>
            </a:extLst>
          </p:cNvPr>
          <p:cNvPicPr>
            <a:picLocks noChangeAspect="1"/>
          </p:cNvPicPr>
          <p:nvPr/>
        </p:nvPicPr>
        <p:blipFill>
          <a:blip r:embed="rId5"/>
          <a:stretch>
            <a:fillRect/>
          </a:stretch>
        </p:blipFill>
        <p:spPr>
          <a:xfrm>
            <a:off x="4699489" y="2743167"/>
            <a:ext cx="3101256" cy="2462575"/>
          </a:xfrm>
          <a:prstGeom prst="rect">
            <a:avLst/>
          </a:prstGeom>
        </p:spPr>
      </p:pic>
      <p:pic>
        <p:nvPicPr>
          <p:cNvPr id="24" name="Image 23">
            <a:extLst>
              <a:ext uri="{FF2B5EF4-FFF2-40B4-BE49-F238E27FC236}">
                <a16:creationId xmlns:a16="http://schemas.microsoft.com/office/drawing/2014/main" id="{964E8B83-7F7F-46C9-BA18-0BB9FBCAE9C3}"/>
              </a:ext>
            </a:extLst>
          </p:cNvPr>
          <p:cNvPicPr>
            <a:picLocks noChangeAspect="1"/>
          </p:cNvPicPr>
          <p:nvPr/>
        </p:nvPicPr>
        <p:blipFill rotWithShape="1">
          <a:blip r:embed="rId6"/>
          <a:srcRect b="41903"/>
          <a:stretch/>
        </p:blipFill>
        <p:spPr>
          <a:xfrm>
            <a:off x="4344796" y="5301761"/>
            <a:ext cx="4055338" cy="1345224"/>
          </a:xfrm>
          <a:prstGeom prst="rect">
            <a:avLst/>
          </a:prstGeom>
        </p:spPr>
      </p:pic>
      <p:pic>
        <p:nvPicPr>
          <p:cNvPr id="26" name="Image 25">
            <a:extLst>
              <a:ext uri="{FF2B5EF4-FFF2-40B4-BE49-F238E27FC236}">
                <a16:creationId xmlns:a16="http://schemas.microsoft.com/office/drawing/2014/main" id="{7731EEF8-D7CD-4302-AF46-2392DDE7FE86}"/>
              </a:ext>
            </a:extLst>
          </p:cNvPr>
          <p:cNvPicPr>
            <a:picLocks noChangeAspect="1"/>
          </p:cNvPicPr>
          <p:nvPr/>
        </p:nvPicPr>
        <p:blipFill rotWithShape="1">
          <a:blip r:embed="rId6"/>
          <a:srcRect t="57899"/>
          <a:stretch/>
        </p:blipFill>
        <p:spPr>
          <a:xfrm>
            <a:off x="7910648" y="2954215"/>
            <a:ext cx="4055338" cy="974856"/>
          </a:xfrm>
          <a:prstGeom prst="rect">
            <a:avLst/>
          </a:prstGeom>
        </p:spPr>
      </p:pic>
      <p:pic>
        <p:nvPicPr>
          <p:cNvPr id="25" name="Image 24">
            <a:extLst>
              <a:ext uri="{FF2B5EF4-FFF2-40B4-BE49-F238E27FC236}">
                <a16:creationId xmlns:a16="http://schemas.microsoft.com/office/drawing/2014/main" id="{438D0A69-573E-4AED-8602-20130B3C3924}"/>
              </a:ext>
            </a:extLst>
          </p:cNvPr>
          <p:cNvPicPr>
            <a:picLocks noChangeAspect="1"/>
          </p:cNvPicPr>
          <p:nvPr/>
        </p:nvPicPr>
        <p:blipFill rotWithShape="1">
          <a:blip r:embed="rId7"/>
          <a:srcRect t="25081"/>
          <a:stretch/>
        </p:blipFill>
        <p:spPr>
          <a:xfrm>
            <a:off x="8434626" y="4184410"/>
            <a:ext cx="3007381" cy="2462575"/>
          </a:xfrm>
          <a:prstGeom prst="rect">
            <a:avLst/>
          </a:prstGeom>
        </p:spPr>
      </p:pic>
      <p:sp>
        <p:nvSpPr>
          <p:cNvPr id="28" name="ZoneTexte 27">
            <a:extLst>
              <a:ext uri="{FF2B5EF4-FFF2-40B4-BE49-F238E27FC236}">
                <a16:creationId xmlns:a16="http://schemas.microsoft.com/office/drawing/2014/main" id="{86B4735E-1460-4DAD-82FE-4494C56879F1}"/>
              </a:ext>
            </a:extLst>
          </p:cNvPr>
          <p:cNvSpPr txBox="1"/>
          <p:nvPr/>
        </p:nvSpPr>
        <p:spPr>
          <a:xfrm>
            <a:off x="3992441" y="678231"/>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Part 1 : In local  </a:t>
            </a:r>
            <a:endParaRPr lang="fr-FR" sz="2400" dirty="0">
              <a:solidFill>
                <a:srgbClr val="7030A0"/>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09CDDC45-302C-454D-A753-7D4790167022}"/>
              </a:ext>
            </a:extLst>
          </p:cNvPr>
          <p:cNvSpPr/>
          <p:nvPr/>
        </p:nvSpPr>
        <p:spPr>
          <a:xfrm>
            <a:off x="35168" y="1145550"/>
            <a:ext cx="12086495" cy="565780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09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3F4FC44-3DA8-481F-B7AB-A7E3601D8B75}"/>
              </a:ext>
            </a:extLst>
          </p:cNvPr>
          <p:cNvSpPr txBox="1"/>
          <p:nvPr/>
        </p:nvSpPr>
        <p:spPr>
          <a:xfrm>
            <a:off x="816151" y="145116"/>
            <a:ext cx="3569676" cy="461665"/>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Project’s main architecture</a:t>
            </a:r>
            <a:endParaRPr lang="fr-FR"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8" name="Rectangle : coins arrondis 17">
            <a:extLst>
              <a:ext uri="{FF2B5EF4-FFF2-40B4-BE49-F238E27FC236}">
                <a16:creationId xmlns:a16="http://schemas.microsoft.com/office/drawing/2014/main" id="{86FCFA29-D375-48FE-BD75-01BF7337CB6A}"/>
              </a:ext>
            </a:extLst>
          </p:cNvPr>
          <p:cNvSpPr/>
          <p:nvPr/>
        </p:nvSpPr>
        <p:spPr>
          <a:xfrm>
            <a:off x="9340361" y="1415755"/>
            <a:ext cx="2597282"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2A4079B6-D1FF-4025-8D4A-671A172A66DD}"/>
              </a:ext>
            </a:extLst>
          </p:cNvPr>
          <p:cNvSpPr/>
          <p:nvPr/>
        </p:nvSpPr>
        <p:spPr>
          <a:xfrm>
            <a:off x="1460988" y="1529699"/>
            <a:ext cx="8017120" cy="23832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3A29EF5E-18B9-42DF-B3CA-9C1C9BD089D7}"/>
              </a:ext>
            </a:extLst>
          </p:cNvPr>
          <p:cNvSpPr txBox="1"/>
          <p:nvPr/>
        </p:nvSpPr>
        <p:spPr>
          <a:xfrm>
            <a:off x="9549911" y="1556239"/>
            <a:ext cx="1181101" cy="369332"/>
          </a:xfrm>
          <a:prstGeom prst="rect">
            <a:avLst/>
          </a:prstGeom>
          <a:noFill/>
        </p:spPr>
        <p:txBody>
          <a:bodyPr wrap="square" rtlCol="0">
            <a:spAutoFit/>
          </a:bodyPr>
          <a:lstStyle/>
          <a:p>
            <a:r>
              <a:rPr lang="fr-FR" dirty="0">
                <a:solidFill>
                  <a:srgbClr val="C00000"/>
                </a:solidFill>
                <a:latin typeface="Abadi" panose="020B0604020202020204" pitchFamily="34" charset="0"/>
              </a:rPr>
              <a:t>JSON : </a:t>
            </a:r>
          </a:p>
        </p:txBody>
      </p:sp>
      <p:sp>
        <p:nvSpPr>
          <p:cNvPr id="21" name="ZoneTexte 20">
            <a:extLst>
              <a:ext uri="{FF2B5EF4-FFF2-40B4-BE49-F238E27FC236}">
                <a16:creationId xmlns:a16="http://schemas.microsoft.com/office/drawing/2014/main" id="{88F5DB85-9D32-470A-B6CF-0D2148699EFB}"/>
              </a:ext>
            </a:extLst>
          </p:cNvPr>
          <p:cNvSpPr txBox="1"/>
          <p:nvPr/>
        </p:nvSpPr>
        <p:spPr>
          <a:xfrm>
            <a:off x="9340361" y="1833238"/>
            <a:ext cx="2597282" cy="1200329"/>
          </a:xfrm>
          <a:prstGeom prst="rect">
            <a:avLst/>
          </a:prstGeom>
          <a:noFill/>
        </p:spPr>
        <p:txBody>
          <a:bodyPr wrap="square" rtlCol="0">
            <a:spAutoFit/>
          </a:bodyPr>
          <a:lstStyle/>
          <a:p>
            <a:pPr marL="285750" indent="-285750">
              <a:buFontTx/>
              <a:buChar char="-"/>
            </a:pPr>
            <a:r>
              <a:rPr lang="fr-FR" dirty="0"/>
              <a:t>Goal detection</a:t>
            </a:r>
          </a:p>
          <a:p>
            <a:pPr marL="285750" indent="-285750">
              <a:buFontTx/>
              <a:buChar char="-"/>
            </a:pPr>
            <a:r>
              <a:rPr lang="fr-FR" dirty="0"/>
              <a:t>Speed and trajectory calculation</a:t>
            </a:r>
          </a:p>
          <a:p>
            <a:pPr marL="285750" indent="-285750">
              <a:buFontTx/>
              <a:buChar char="-"/>
            </a:pPr>
            <a:endParaRPr lang="fr-FR" dirty="0"/>
          </a:p>
        </p:txBody>
      </p:sp>
      <p:sp>
        <p:nvSpPr>
          <p:cNvPr id="28" name="ZoneTexte 27">
            <a:extLst>
              <a:ext uri="{FF2B5EF4-FFF2-40B4-BE49-F238E27FC236}">
                <a16:creationId xmlns:a16="http://schemas.microsoft.com/office/drawing/2014/main" id="{86B4735E-1460-4DAD-82FE-4494C56879F1}"/>
              </a:ext>
            </a:extLst>
          </p:cNvPr>
          <p:cNvSpPr txBox="1"/>
          <p:nvPr/>
        </p:nvSpPr>
        <p:spPr>
          <a:xfrm>
            <a:off x="3992441" y="749782"/>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Part 2 : In local &amp; HDFS </a:t>
            </a:r>
            <a:endParaRPr lang="fr-FR" sz="2400" dirty="0">
              <a:solidFill>
                <a:srgbClr val="7030A0"/>
              </a:solidFill>
              <a:latin typeface="Times New Roman" panose="02020603050405020304" pitchFamily="18" charset="0"/>
              <a:cs typeface="Times New Roman" panose="02020603050405020304" pitchFamily="18" charset="0"/>
            </a:endParaRPr>
          </a:p>
        </p:txBody>
      </p:sp>
      <p:sp>
        <p:nvSpPr>
          <p:cNvPr id="27" name="Rectangle : coins arrondis 26">
            <a:extLst>
              <a:ext uri="{FF2B5EF4-FFF2-40B4-BE49-F238E27FC236}">
                <a16:creationId xmlns:a16="http://schemas.microsoft.com/office/drawing/2014/main" id="{2AC70746-D3E5-4D2C-92B9-AFCF4FCFCDFC}"/>
              </a:ext>
            </a:extLst>
          </p:cNvPr>
          <p:cNvSpPr/>
          <p:nvPr/>
        </p:nvSpPr>
        <p:spPr>
          <a:xfrm>
            <a:off x="54216" y="1239793"/>
            <a:ext cx="1600202"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8C6C5E57-1286-42A6-8137-C17DABFD8135}"/>
              </a:ext>
            </a:extLst>
          </p:cNvPr>
          <p:cNvSpPr txBox="1"/>
          <p:nvPr/>
        </p:nvSpPr>
        <p:spPr>
          <a:xfrm>
            <a:off x="254357" y="1406936"/>
            <a:ext cx="1181101" cy="369332"/>
          </a:xfrm>
          <a:prstGeom prst="rect">
            <a:avLst/>
          </a:prstGeom>
          <a:noFill/>
        </p:spPr>
        <p:txBody>
          <a:bodyPr wrap="square" rtlCol="0">
            <a:spAutoFit/>
          </a:bodyPr>
          <a:lstStyle/>
          <a:p>
            <a:r>
              <a:rPr lang="fr-FR" dirty="0">
                <a:solidFill>
                  <a:srgbClr val="C00000"/>
                </a:solidFill>
                <a:latin typeface="Abadi" panose="020B0604020202020204" pitchFamily="34" charset="0"/>
              </a:rPr>
              <a:t>JSON : </a:t>
            </a:r>
          </a:p>
        </p:txBody>
      </p:sp>
      <p:sp>
        <p:nvSpPr>
          <p:cNvPr id="30" name="ZoneTexte 29">
            <a:extLst>
              <a:ext uri="{FF2B5EF4-FFF2-40B4-BE49-F238E27FC236}">
                <a16:creationId xmlns:a16="http://schemas.microsoft.com/office/drawing/2014/main" id="{26ECF314-DCBB-4915-8B3B-111F3A889BFB}"/>
              </a:ext>
            </a:extLst>
          </p:cNvPr>
          <p:cNvSpPr txBox="1"/>
          <p:nvPr/>
        </p:nvSpPr>
        <p:spPr>
          <a:xfrm>
            <a:off x="244098" y="1683935"/>
            <a:ext cx="1280747" cy="923330"/>
          </a:xfrm>
          <a:prstGeom prst="rect">
            <a:avLst/>
          </a:prstGeom>
          <a:noFill/>
        </p:spPr>
        <p:txBody>
          <a:bodyPr wrap="square" rtlCol="0">
            <a:spAutoFit/>
          </a:bodyPr>
          <a:lstStyle/>
          <a:p>
            <a:r>
              <a:rPr lang="fr-FR" dirty="0"/>
              <a:t>Ball and Positions detection</a:t>
            </a:r>
          </a:p>
        </p:txBody>
      </p:sp>
      <p:sp>
        <p:nvSpPr>
          <p:cNvPr id="31" name="Rectangle 30">
            <a:extLst>
              <a:ext uri="{FF2B5EF4-FFF2-40B4-BE49-F238E27FC236}">
                <a16:creationId xmlns:a16="http://schemas.microsoft.com/office/drawing/2014/main" id="{D3583686-2B95-4E99-83A8-97CEB0427441}"/>
              </a:ext>
            </a:extLst>
          </p:cNvPr>
          <p:cNvSpPr/>
          <p:nvPr/>
        </p:nvSpPr>
        <p:spPr>
          <a:xfrm>
            <a:off x="2022231" y="1145550"/>
            <a:ext cx="10099432" cy="565780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53CF861-C0B0-4CC6-B51C-61DFC364A681}"/>
              </a:ext>
            </a:extLst>
          </p:cNvPr>
          <p:cNvPicPr>
            <a:picLocks noChangeAspect="1"/>
          </p:cNvPicPr>
          <p:nvPr/>
        </p:nvPicPr>
        <p:blipFill rotWithShape="1">
          <a:blip r:embed="rId2"/>
          <a:srcRect l="5686" t="7227" r="42541" b="24549"/>
          <a:stretch/>
        </p:blipFill>
        <p:spPr>
          <a:xfrm>
            <a:off x="6103369" y="1756119"/>
            <a:ext cx="1825972" cy="840563"/>
          </a:xfrm>
          <a:prstGeom prst="rect">
            <a:avLst/>
          </a:prstGeom>
        </p:spPr>
      </p:pic>
      <p:pic>
        <p:nvPicPr>
          <p:cNvPr id="2052" name="Picture 4" descr="Résultat de recherche d'images pour &quot;HDFS logo&quot;&quot;">
            <a:extLst>
              <a:ext uri="{FF2B5EF4-FFF2-40B4-BE49-F238E27FC236}">
                <a16:creationId xmlns:a16="http://schemas.microsoft.com/office/drawing/2014/main" id="{B9C28FD1-21BE-49F0-937F-9A04D18DBD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696" b="17650"/>
          <a:stretch/>
        </p:blipFill>
        <p:spPr bwMode="auto">
          <a:xfrm>
            <a:off x="3153056" y="1768026"/>
            <a:ext cx="1905000" cy="98400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88EF700B-53EF-4C9C-BBC1-442D39B89B5F}"/>
              </a:ext>
            </a:extLst>
          </p:cNvPr>
          <p:cNvPicPr>
            <a:picLocks noChangeAspect="1"/>
          </p:cNvPicPr>
          <p:nvPr/>
        </p:nvPicPr>
        <p:blipFill>
          <a:blip r:embed="rId4"/>
          <a:stretch>
            <a:fillRect/>
          </a:stretch>
        </p:blipFill>
        <p:spPr>
          <a:xfrm>
            <a:off x="2189980" y="2634371"/>
            <a:ext cx="5365653" cy="3660922"/>
          </a:xfrm>
          <a:prstGeom prst="rect">
            <a:avLst/>
          </a:prstGeom>
        </p:spPr>
      </p:pic>
      <p:pic>
        <p:nvPicPr>
          <p:cNvPr id="14" name="Image 13">
            <a:extLst>
              <a:ext uri="{FF2B5EF4-FFF2-40B4-BE49-F238E27FC236}">
                <a16:creationId xmlns:a16="http://schemas.microsoft.com/office/drawing/2014/main" id="{E58808CE-6E6F-4EE1-B74B-999D7826AE58}"/>
              </a:ext>
            </a:extLst>
          </p:cNvPr>
          <p:cNvPicPr>
            <a:picLocks noChangeAspect="1"/>
          </p:cNvPicPr>
          <p:nvPr/>
        </p:nvPicPr>
        <p:blipFill>
          <a:blip r:embed="rId5"/>
          <a:stretch>
            <a:fillRect/>
          </a:stretch>
        </p:blipFill>
        <p:spPr>
          <a:xfrm>
            <a:off x="7723382" y="3365790"/>
            <a:ext cx="4313287" cy="2198084"/>
          </a:xfrm>
          <a:prstGeom prst="rect">
            <a:avLst/>
          </a:prstGeom>
        </p:spPr>
      </p:pic>
    </p:spTree>
    <p:extLst>
      <p:ext uri="{BB962C8B-B14F-4D97-AF65-F5344CB8AC3E}">
        <p14:creationId xmlns:p14="http://schemas.microsoft.com/office/powerpoint/2010/main" val="128400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7C584445-7D41-45DC-B650-34E9D1E768A5}"/>
              </a:ext>
            </a:extLst>
          </p:cNvPr>
          <p:cNvPicPr>
            <a:picLocks noChangeAspect="1"/>
          </p:cNvPicPr>
          <p:nvPr/>
        </p:nvPicPr>
        <p:blipFill>
          <a:blip r:embed="rId2"/>
          <a:stretch>
            <a:fillRect/>
          </a:stretch>
        </p:blipFill>
        <p:spPr>
          <a:xfrm>
            <a:off x="2702973" y="2767124"/>
            <a:ext cx="4480158" cy="3724519"/>
          </a:xfrm>
          <a:prstGeom prst="rect">
            <a:avLst/>
          </a:prstGeom>
        </p:spPr>
      </p:pic>
      <p:sp>
        <p:nvSpPr>
          <p:cNvPr id="4" name="ZoneTexte 3">
            <a:extLst>
              <a:ext uri="{FF2B5EF4-FFF2-40B4-BE49-F238E27FC236}">
                <a16:creationId xmlns:a16="http://schemas.microsoft.com/office/drawing/2014/main" id="{13F4FC44-3DA8-481F-B7AB-A7E3601D8B75}"/>
              </a:ext>
            </a:extLst>
          </p:cNvPr>
          <p:cNvSpPr txBox="1"/>
          <p:nvPr/>
        </p:nvSpPr>
        <p:spPr>
          <a:xfrm>
            <a:off x="816151" y="145116"/>
            <a:ext cx="3569676" cy="461665"/>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Project’s main architecture</a:t>
            </a:r>
            <a:endParaRPr lang="fr-FR"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8" name="Rectangle : coins arrondis 17">
            <a:extLst>
              <a:ext uri="{FF2B5EF4-FFF2-40B4-BE49-F238E27FC236}">
                <a16:creationId xmlns:a16="http://schemas.microsoft.com/office/drawing/2014/main" id="{86FCFA29-D375-48FE-BD75-01BF7337CB6A}"/>
              </a:ext>
            </a:extLst>
          </p:cNvPr>
          <p:cNvSpPr/>
          <p:nvPr/>
        </p:nvSpPr>
        <p:spPr>
          <a:xfrm>
            <a:off x="9340361" y="1415755"/>
            <a:ext cx="2597282"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18">
            <a:extLst>
              <a:ext uri="{FF2B5EF4-FFF2-40B4-BE49-F238E27FC236}">
                <a16:creationId xmlns:a16="http://schemas.microsoft.com/office/drawing/2014/main" id="{2A4079B6-D1FF-4025-8D4A-671A172A66DD}"/>
              </a:ext>
            </a:extLst>
          </p:cNvPr>
          <p:cNvSpPr/>
          <p:nvPr/>
        </p:nvSpPr>
        <p:spPr>
          <a:xfrm>
            <a:off x="2189979" y="1607215"/>
            <a:ext cx="7462739" cy="21480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3A29EF5E-18B9-42DF-B3CA-9C1C9BD089D7}"/>
              </a:ext>
            </a:extLst>
          </p:cNvPr>
          <p:cNvSpPr txBox="1"/>
          <p:nvPr/>
        </p:nvSpPr>
        <p:spPr>
          <a:xfrm>
            <a:off x="9748661" y="1529949"/>
            <a:ext cx="1181101" cy="369332"/>
          </a:xfrm>
          <a:prstGeom prst="rect">
            <a:avLst/>
          </a:prstGeom>
          <a:noFill/>
        </p:spPr>
        <p:txBody>
          <a:bodyPr wrap="square" rtlCol="0">
            <a:spAutoFit/>
          </a:bodyPr>
          <a:lstStyle/>
          <a:p>
            <a:r>
              <a:rPr lang="fr-FR" dirty="0">
                <a:solidFill>
                  <a:srgbClr val="C00000"/>
                </a:solidFill>
                <a:latin typeface="Abadi" panose="020B0604020202020204" pitchFamily="34" charset="0"/>
              </a:rPr>
              <a:t>Figure :</a:t>
            </a:r>
          </a:p>
        </p:txBody>
      </p:sp>
      <p:sp>
        <p:nvSpPr>
          <p:cNvPr id="28" name="ZoneTexte 27">
            <a:extLst>
              <a:ext uri="{FF2B5EF4-FFF2-40B4-BE49-F238E27FC236}">
                <a16:creationId xmlns:a16="http://schemas.microsoft.com/office/drawing/2014/main" id="{86B4735E-1460-4DAD-82FE-4494C56879F1}"/>
              </a:ext>
            </a:extLst>
          </p:cNvPr>
          <p:cNvSpPr txBox="1"/>
          <p:nvPr/>
        </p:nvSpPr>
        <p:spPr>
          <a:xfrm>
            <a:off x="4379965" y="724042"/>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Part 3 : In local</a:t>
            </a:r>
            <a:endParaRPr lang="fr-FR" sz="2400" dirty="0">
              <a:solidFill>
                <a:srgbClr val="7030A0"/>
              </a:solidFill>
              <a:latin typeface="Times New Roman" panose="02020603050405020304" pitchFamily="18" charset="0"/>
              <a:cs typeface="Times New Roman" panose="02020603050405020304" pitchFamily="18" charset="0"/>
            </a:endParaRPr>
          </a:p>
        </p:txBody>
      </p:sp>
      <p:sp>
        <p:nvSpPr>
          <p:cNvPr id="27" name="Rectangle : coins arrondis 26">
            <a:extLst>
              <a:ext uri="{FF2B5EF4-FFF2-40B4-BE49-F238E27FC236}">
                <a16:creationId xmlns:a16="http://schemas.microsoft.com/office/drawing/2014/main" id="{2AC70746-D3E5-4D2C-92B9-AFCF4FCFCDFC}"/>
              </a:ext>
            </a:extLst>
          </p:cNvPr>
          <p:cNvSpPr/>
          <p:nvPr/>
        </p:nvSpPr>
        <p:spPr>
          <a:xfrm>
            <a:off x="54215" y="1239793"/>
            <a:ext cx="2319707" cy="14683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8C6C5E57-1286-42A6-8137-C17DABFD8135}"/>
              </a:ext>
            </a:extLst>
          </p:cNvPr>
          <p:cNvSpPr txBox="1"/>
          <p:nvPr/>
        </p:nvSpPr>
        <p:spPr>
          <a:xfrm>
            <a:off x="254357" y="1406936"/>
            <a:ext cx="1181101" cy="369332"/>
          </a:xfrm>
          <a:prstGeom prst="rect">
            <a:avLst/>
          </a:prstGeom>
          <a:noFill/>
        </p:spPr>
        <p:txBody>
          <a:bodyPr wrap="square" rtlCol="0">
            <a:spAutoFit/>
          </a:bodyPr>
          <a:lstStyle/>
          <a:p>
            <a:r>
              <a:rPr lang="fr-FR" dirty="0">
                <a:solidFill>
                  <a:srgbClr val="C00000"/>
                </a:solidFill>
                <a:latin typeface="Abadi" panose="020B0604020202020204" pitchFamily="34" charset="0"/>
              </a:rPr>
              <a:t>JSON : </a:t>
            </a:r>
          </a:p>
        </p:txBody>
      </p:sp>
      <p:sp>
        <p:nvSpPr>
          <p:cNvPr id="30" name="ZoneTexte 29">
            <a:extLst>
              <a:ext uri="{FF2B5EF4-FFF2-40B4-BE49-F238E27FC236}">
                <a16:creationId xmlns:a16="http://schemas.microsoft.com/office/drawing/2014/main" id="{26ECF314-DCBB-4915-8B3B-111F3A889BFB}"/>
              </a:ext>
            </a:extLst>
          </p:cNvPr>
          <p:cNvSpPr txBox="1"/>
          <p:nvPr/>
        </p:nvSpPr>
        <p:spPr>
          <a:xfrm>
            <a:off x="54215" y="1683935"/>
            <a:ext cx="2485067" cy="923330"/>
          </a:xfrm>
          <a:prstGeom prst="rect">
            <a:avLst/>
          </a:prstGeom>
          <a:noFill/>
        </p:spPr>
        <p:txBody>
          <a:bodyPr wrap="square" rtlCol="0">
            <a:spAutoFit/>
          </a:bodyPr>
          <a:lstStyle/>
          <a:p>
            <a:pPr marL="285750" indent="-285750">
              <a:buFontTx/>
              <a:buChar char="-"/>
            </a:pPr>
            <a:r>
              <a:rPr lang="fr-FR" dirty="0"/>
              <a:t>Goal detection</a:t>
            </a:r>
          </a:p>
          <a:p>
            <a:pPr marL="285750" indent="-285750">
              <a:buFontTx/>
              <a:buChar char="-"/>
            </a:pPr>
            <a:r>
              <a:rPr lang="fr-FR" dirty="0"/>
              <a:t>Speed and trajectory calculation</a:t>
            </a:r>
          </a:p>
        </p:txBody>
      </p:sp>
      <p:sp>
        <p:nvSpPr>
          <p:cNvPr id="31" name="Rectangle 30">
            <a:extLst>
              <a:ext uri="{FF2B5EF4-FFF2-40B4-BE49-F238E27FC236}">
                <a16:creationId xmlns:a16="http://schemas.microsoft.com/office/drawing/2014/main" id="{D3583686-2B95-4E99-83A8-97CEB0427441}"/>
              </a:ext>
            </a:extLst>
          </p:cNvPr>
          <p:cNvSpPr/>
          <p:nvPr/>
        </p:nvSpPr>
        <p:spPr>
          <a:xfrm>
            <a:off x="2637691" y="1145550"/>
            <a:ext cx="9483971" cy="565780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1344D04A-456F-4164-B36C-0220F9343E84}"/>
              </a:ext>
            </a:extLst>
          </p:cNvPr>
          <p:cNvSpPr txBox="1"/>
          <p:nvPr/>
        </p:nvSpPr>
        <p:spPr>
          <a:xfrm>
            <a:off x="9374068" y="1843794"/>
            <a:ext cx="2485067" cy="923330"/>
          </a:xfrm>
          <a:prstGeom prst="rect">
            <a:avLst/>
          </a:prstGeom>
          <a:noFill/>
        </p:spPr>
        <p:txBody>
          <a:bodyPr wrap="square" rtlCol="0">
            <a:spAutoFit/>
          </a:bodyPr>
          <a:lstStyle/>
          <a:p>
            <a:pPr marL="285750" indent="-285750">
              <a:buFontTx/>
              <a:buChar char="-"/>
            </a:pPr>
            <a:r>
              <a:rPr lang="fr-FR" dirty="0"/>
              <a:t>Figure of the ball’s trajectory the whole video</a:t>
            </a:r>
          </a:p>
        </p:txBody>
      </p:sp>
      <p:pic>
        <p:nvPicPr>
          <p:cNvPr id="17" name="Picture 2" descr="Résultat de recherche d'images pour &quot;python&quot;&quot;">
            <a:extLst>
              <a:ext uri="{FF2B5EF4-FFF2-40B4-BE49-F238E27FC236}">
                <a16:creationId xmlns:a16="http://schemas.microsoft.com/office/drawing/2014/main" id="{2071B82F-E419-4AAE-BAC2-AC323F8BE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965" y="1776268"/>
            <a:ext cx="923331" cy="923331"/>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a:extLst>
              <a:ext uri="{FF2B5EF4-FFF2-40B4-BE49-F238E27FC236}">
                <a16:creationId xmlns:a16="http://schemas.microsoft.com/office/drawing/2014/main" id="{75411016-92AA-4B5B-96A7-08D4BD51FB17}"/>
              </a:ext>
            </a:extLst>
          </p:cNvPr>
          <p:cNvPicPr>
            <a:picLocks noChangeAspect="1"/>
          </p:cNvPicPr>
          <p:nvPr/>
        </p:nvPicPr>
        <p:blipFill>
          <a:blip r:embed="rId4"/>
          <a:stretch>
            <a:fillRect/>
          </a:stretch>
        </p:blipFill>
        <p:spPr>
          <a:xfrm>
            <a:off x="5869736" y="1939277"/>
            <a:ext cx="1093903" cy="572590"/>
          </a:xfrm>
          <a:prstGeom prst="rect">
            <a:avLst/>
          </a:prstGeom>
        </p:spPr>
      </p:pic>
      <p:cxnSp>
        <p:nvCxnSpPr>
          <p:cNvPr id="6" name="Connecteur droit avec flèche 5">
            <a:extLst>
              <a:ext uri="{FF2B5EF4-FFF2-40B4-BE49-F238E27FC236}">
                <a16:creationId xmlns:a16="http://schemas.microsoft.com/office/drawing/2014/main" id="{960F5B8E-F512-4822-8E31-D2E00E8DA713}"/>
              </a:ext>
            </a:extLst>
          </p:cNvPr>
          <p:cNvCxnSpPr>
            <a:cxnSpLocks/>
          </p:cNvCxnSpPr>
          <p:nvPr/>
        </p:nvCxnSpPr>
        <p:spPr>
          <a:xfrm flipH="1">
            <a:off x="6744520" y="4957405"/>
            <a:ext cx="1801603" cy="138645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0815D532-12CE-4A49-AEB7-1B82F536AF4A}"/>
              </a:ext>
            </a:extLst>
          </p:cNvPr>
          <p:cNvSpPr txBox="1"/>
          <p:nvPr/>
        </p:nvSpPr>
        <p:spPr>
          <a:xfrm>
            <a:off x="7446900" y="4520548"/>
            <a:ext cx="2796138" cy="369332"/>
          </a:xfrm>
          <a:prstGeom prst="rect">
            <a:avLst/>
          </a:prstGeom>
          <a:noFill/>
        </p:spPr>
        <p:txBody>
          <a:bodyPr wrap="square" rtlCol="0">
            <a:spAutoFit/>
          </a:bodyPr>
          <a:lstStyle/>
          <a:p>
            <a:r>
              <a:rPr lang="fr-FR" dirty="0"/>
              <a:t>Time ( Number of frame)</a:t>
            </a:r>
          </a:p>
        </p:txBody>
      </p:sp>
    </p:spTree>
    <p:extLst>
      <p:ext uri="{BB962C8B-B14F-4D97-AF65-F5344CB8AC3E}">
        <p14:creationId xmlns:p14="http://schemas.microsoft.com/office/powerpoint/2010/main" val="163119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56E212E-00B3-4777-80D8-91C13AC73075}"/>
              </a:ext>
            </a:extLst>
          </p:cNvPr>
          <p:cNvSpPr txBox="1"/>
          <p:nvPr/>
        </p:nvSpPr>
        <p:spPr>
          <a:xfrm>
            <a:off x="816151" y="145116"/>
            <a:ext cx="6349580" cy="461665"/>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Other Architectures and difficulties encountered</a:t>
            </a:r>
            <a:endParaRPr lang="fr-FR"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61BD83EA-EC1F-478E-96FF-2D6BD3EB7329}"/>
              </a:ext>
            </a:extLst>
          </p:cNvPr>
          <p:cNvSpPr txBox="1"/>
          <p:nvPr/>
        </p:nvSpPr>
        <p:spPr>
          <a:xfrm>
            <a:off x="421265" y="886750"/>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First trial :</a:t>
            </a:r>
            <a:endParaRPr lang="fr-FR" sz="2400" dirty="0">
              <a:solidFill>
                <a:srgbClr val="7030A0"/>
              </a:solidFill>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85775B98-960B-47C6-8B1C-9A79B36B77F8}"/>
              </a:ext>
            </a:extLst>
          </p:cNvPr>
          <p:cNvSpPr txBox="1"/>
          <p:nvPr/>
        </p:nvSpPr>
        <p:spPr>
          <a:xfrm>
            <a:off x="421265" y="1607454"/>
            <a:ext cx="4114800" cy="369332"/>
          </a:xfrm>
          <a:prstGeom prst="rect">
            <a:avLst/>
          </a:prstGeom>
          <a:noFill/>
        </p:spPr>
        <p:txBody>
          <a:bodyPr wrap="square" rtlCol="0">
            <a:spAutoFit/>
          </a:bodyPr>
          <a:lstStyle/>
          <a:p>
            <a:r>
              <a:rPr lang="fr-FR" dirty="0"/>
              <a:t>A Spark job to load frames into Hadoop </a:t>
            </a:r>
          </a:p>
        </p:txBody>
      </p:sp>
      <p:pic>
        <p:nvPicPr>
          <p:cNvPr id="7" name="Image 6">
            <a:extLst>
              <a:ext uri="{FF2B5EF4-FFF2-40B4-BE49-F238E27FC236}">
                <a16:creationId xmlns:a16="http://schemas.microsoft.com/office/drawing/2014/main" id="{25501F9B-CB20-4BA7-AA94-E3DA24253545}"/>
              </a:ext>
            </a:extLst>
          </p:cNvPr>
          <p:cNvPicPr>
            <a:picLocks noChangeAspect="1"/>
          </p:cNvPicPr>
          <p:nvPr/>
        </p:nvPicPr>
        <p:blipFill rotWithShape="1">
          <a:blip r:embed="rId2"/>
          <a:srcRect l="5686" t="7227" r="42541" b="24549"/>
          <a:stretch/>
        </p:blipFill>
        <p:spPr>
          <a:xfrm>
            <a:off x="2861406" y="574724"/>
            <a:ext cx="1596294" cy="734834"/>
          </a:xfrm>
          <a:prstGeom prst="rect">
            <a:avLst/>
          </a:prstGeom>
        </p:spPr>
      </p:pic>
      <p:cxnSp>
        <p:nvCxnSpPr>
          <p:cNvPr id="9" name="Connecteur droit avec flèche 8">
            <a:extLst>
              <a:ext uri="{FF2B5EF4-FFF2-40B4-BE49-F238E27FC236}">
                <a16:creationId xmlns:a16="http://schemas.microsoft.com/office/drawing/2014/main" id="{B193FB4D-DD15-4C1D-9538-05C7DEFE7022}"/>
              </a:ext>
            </a:extLst>
          </p:cNvPr>
          <p:cNvCxnSpPr>
            <a:cxnSpLocks/>
          </p:cNvCxnSpPr>
          <p:nvPr/>
        </p:nvCxnSpPr>
        <p:spPr>
          <a:xfrm>
            <a:off x="4562761" y="1792120"/>
            <a:ext cx="1106519"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5BEB7D4B-5C76-4656-A23C-A20F4274B288}"/>
              </a:ext>
            </a:extLst>
          </p:cNvPr>
          <p:cNvSpPr txBox="1"/>
          <p:nvPr/>
        </p:nvSpPr>
        <p:spPr>
          <a:xfrm>
            <a:off x="6096000" y="1607454"/>
            <a:ext cx="4114800" cy="646331"/>
          </a:xfrm>
          <a:prstGeom prst="rect">
            <a:avLst/>
          </a:prstGeom>
          <a:noFill/>
        </p:spPr>
        <p:txBody>
          <a:bodyPr wrap="square" rtlCol="0">
            <a:spAutoFit/>
          </a:bodyPr>
          <a:lstStyle/>
          <a:p>
            <a:r>
              <a:rPr lang="fr-FR" dirty="0" err="1"/>
              <a:t>Using</a:t>
            </a:r>
            <a:r>
              <a:rPr lang="fr-FR" dirty="0"/>
              <a:t> </a:t>
            </a:r>
            <a:r>
              <a:rPr lang="fr-FR" dirty="0" err="1"/>
              <a:t>Spark.dl</a:t>
            </a:r>
            <a:r>
              <a:rPr lang="fr-FR" dirty="0"/>
              <a:t> or </a:t>
            </a:r>
            <a:r>
              <a:rPr lang="fr-FR" dirty="0" err="1"/>
              <a:t>Spark.mlib</a:t>
            </a:r>
            <a:r>
              <a:rPr lang="fr-FR" dirty="0"/>
              <a:t> to read frames and extract features  </a:t>
            </a:r>
          </a:p>
        </p:txBody>
      </p:sp>
      <p:sp>
        <p:nvSpPr>
          <p:cNvPr id="11" name="ZoneTexte 10">
            <a:extLst>
              <a:ext uri="{FF2B5EF4-FFF2-40B4-BE49-F238E27FC236}">
                <a16:creationId xmlns:a16="http://schemas.microsoft.com/office/drawing/2014/main" id="{6E332938-C0BC-48BE-878F-E01992D88FF8}"/>
              </a:ext>
            </a:extLst>
          </p:cNvPr>
          <p:cNvSpPr txBox="1"/>
          <p:nvPr/>
        </p:nvSpPr>
        <p:spPr>
          <a:xfrm>
            <a:off x="528125" y="2045682"/>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Difficulty : </a:t>
            </a:r>
            <a:endParaRPr lang="fr-FR" sz="2400" dirty="0">
              <a:solidFill>
                <a:srgbClr val="7030A0"/>
              </a:solidFill>
              <a:latin typeface="Times New Roman" panose="02020603050405020304" pitchFamily="18" charset="0"/>
              <a:cs typeface="Times New Roman" panose="02020603050405020304" pitchFamily="18" charset="0"/>
            </a:endParaRPr>
          </a:p>
        </p:txBody>
      </p:sp>
      <p:pic>
        <p:nvPicPr>
          <p:cNvPr id="12" name="Picture 4" descr="Résultat de recherche d'images pour &quot;HDFS logo&quot;&quot;">
            <a:extLst>
              <a:ext uri="{FF2B5EF4-FFF2-40B4-BE49-F238E27FC236}">
                <a16:creationId xmlns:a16="http://schemas.microsoft.com/office/drawing/2014/main" id="{8AFBB73F-0410-4543-9A65-AA56EBEAC6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696" b="30373"/>
          <a:stretch/>
        </p:blipFill>
        <p:spPr bwMode="auto">
          <a:xfrm>
            <a:off x="5083696" y="606782"/>
            <a:ext cx="1905000" cy="74163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BC5FF26A-2527-4E4C-888C-D3B9015BE718}"/>
              </a:ext>
            </a:extLst>
          </p:cNvPr>
          <p:cNvSpPr txBox="1"/>
          <p:nvPr/>
        </p:nvSpPr>
        <p:spPr>
          <a:xfrm>
            <a:off x="421265" y="3119367"/>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Second trial :</a:t>
            </a:r>
            <a:endParaRPr lang="fr-FR" sz="2400" dirty="0">
              <a:solidFill>
                <a:srgbClr val="7030A0"/>
              </a:solidFill>
              <a:latin typeface="Times New Roman" panose="02020603050405020304" pitchFamily="18" charset="0"/>
              <a:cs typeface="Times New Roman" panose="02020603050405020304" pitchFamily="18" charset="0"/>
            </a:endParaRPr>
          </a:p>
        </p:txBody>
      </p:sp>
      <p:pic>
        <p:nvPicPr>
          <p:cNvPr id="15" name="Image 14">
            <a:extLst>
              <a:ext uri="{FF2B5EF4-FFF2-40B4-BE49-F238E27FC236}">
                <a16:creationId xmlns:a16="http://schemas.microsoft.com/office/drawing/2014/main" id="{F6655546-2041-4A1D-8303-7E610578AF21}"/>
              </a:ext>
            </a:extLst>
          </p:cNvPr>
          <p:cNvPicPr>
            <a:picLocks noChangeAspect="1"/>
          </p:cNvPicPr>
          <p:nvPr/>
        </p:nvPicPr>
        <p:blipFill rotWithShape="1">
          <a:blip r:embed="rId4"/>
          <a:srcRect l="2061" t="13157" r="2861" b="33236"/>
          <a:stretch/>
        </p:blipFill>
        <p:spPr>
          <a:xfrm>
            <a:off x="8332762" y="3121902"/>
            <a:ext cx="3756076" cy="1058900"/>
          </a:xfrm>
          <a:prstGeom prst="rect">
            <a:avLst/>
          </a:prstGeom>
        </p:spPr>
      </p:pic>
      <p:sp>
        <p:nvSpPr>
          <p:cNvPr id="16" name="Rectangle 15">
            <a:extLst>
              <a:ext uri="{FF2B5EF4-FFF2-40B4-BE49-F238E27FC236}">
                <a16:creationId xmlns:a16="http://schemas.microsoft.com/office/drawing/2014/main" id="{ABF9D55C-9DDA-4335-888A-A157A5E2124D}"/>
              </a:ext>
            </a:extLst>
          </p:cNvPr>
          <p:cNvSpPr/>
          <p:nvPr/>
        </p:nvSpPr>
        <p:spPr>
          <a:xfrm>
            <a:off x="528125" y="3662492"/>
            <a:ext cx="9512689" cy="1200329"/>
          </a:xfrm>
          <a:prstGeom prst="rect">
            <a:avLst/>
          </a:prstGeom>
        </p:spPr>
        <p:txBody>
          <a:bodyPr wrap="square">
            <a:spAutoFit/>
          </a:bodyPr>
          <a:lstStyle/>
          <a:p>
            <a:r>
              <a:rPr lang="en-US" dirty="0">
                <a:solidFill>
                  <a:srgbClr val="000000"/>
                </a:solidFill>
                <a:latin typeface="Calibri" panose="020F0502020204030204" pitchFamily="34" charset="0"/>
              </a:rPr>
              <a:t>C</a:t>
            </a:r>
            <a:r>
              <a:rPr lang="en-US" b="0" i="0" u="none" strike="noStrike" dirty="0">
                <a:solidFill>
                  <a:srgbClr val="000000"/>
                </a:solidFill>
                <a:effectLst/>
                <a:latin typeface="Calibri" panose="020F0502020204030204" pitchFamily="34" charset="0"/>
              </a:rPr>
              <a:t>ompute a </a:t>
            </a:r>
            <a:r>
              <a:rPr lang="en-US" dirty="0">
                <a:solidFill>
                  <a:srgbClr val="000000"/>
                </a:solidFill>
                <a:latin typeface="Calibri" panose="020F0502020204030204" pitchFamily="34" charset="0"/>
              </a:rPr>
              <a:t>M</a:t>
            </a:r>
            <a:r>
              <a:rPr lang="en-US" b="0" i="0" u="none" strike="noStrike" dirty="0">
                <a:solidFill>
                  <a:srgbClr val="000000"/>
                </a:solidFill>
                <a:effectLst/>
                <a:latin typeface="Calibri" panose="020F0502020204030204" pitchFamily="34" charset="0"/>
              </a:rPr>
              <a:t>apReduce job to automatize features extraction process in frames :</a:t>
            </a:r>
          </a:p>
          <a:p>
            <a:pPr marL="742950" lvl="1" indent="-285750" fontAlgn="base">
              <a:buFontTx/>
              <a:buChar char="-"/>
            </a:pPr>
            <a:r>
              <a:rPr lang="en-US" dirty="0"/>
              <a:t>First in Python</a:t>
            </a:r>
          </a:p>
          <a:p>
            <a:pPr lvl="1" fontAlgn="base"/>
            <a:r>
              <a:rPr lang="en-US" dirty="0"/>
              <a:t>-    Secondly in Java using OpenCV</a:t>
            </a:r>
            <a:endParaRPr lang="de-DE" dirty="0"/>
          </a:p>
          <a:p>
            <a:endParaRPr lang="fr-FR" dirty="0"/>
          </a:p>
        </p:txBody>
      </p:sp>
      <p:sp>
        <p:nvSpPr>
          <p:cNvPr id="22" name="ZoneTexte 21">
            <a:extLst>
              <a:ext uri="{FF2B5EF4-FFF2-40B4-BE49-F238E27FC236}">
                <a16:creationId xmlns:a16="http://schemas.microsoft.com/office/drawing/2014/main" id="{C15B6F04-9610-45D6-B58F-B844975F1299}"/>
              </a:ext>
            </a:extLst>
          </p:cNvPr>
          <p:cNvSpPr txBox="1"/>
          <p:nvPr/>
        </p:nvSpPr>
        <p:spPr>
          <a:xfrm>
            <a:off x="528125" y="4778842"/>
            <a:ext cx="3569676" cy="461665"/>
          </a:xfrm>
          <a:prstGeom prst="rect">
            <a:avLst/>
          </a:prstGeom>
          <a:noFill/>
        </p:spPr>
        <p:txBody>
          <a:bodyPr wrap="square" rtlCol="0">
            <a:spAutoFit/>
          </a:bodyPr>
          <a:lstStyle/>
          <a:p>
            <a:r>
              <a:rPr lang="en-GB" sz="2400" dirty="0">
                <a:solidFill>
                  <a:srgbClr val="7030A0"/>
                </a:solidFill>
                <a:latin typeface="Times New Roman" panose="02020603050405020304" pitchFamily="18" charset="0"/>
                <a:cs typeface="Times New Roman" panose="02020603050405020304" pitchFamily="18" charset="0"/>
              </a:rPr>
              <a:t>Difficulty : </a:t>
            </a:r>
            <a:endParaRPr lang="fr-FR" sz="2400" dirty="0">
              <a:solidFill>
                <a:srgbClr val="7030A0"/>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3613B457-1A8B-4AC0-95EC-8356E1173B61}"/>
              </a:ext>
            </a:extLst>
          </p:cNvPr>
          <p:cNvSpPr/>
          <p:nvPr/>
        </p:nvSpPr>
        <p:spPr>
          <a:xfrm>
            <a:off x="528124" y="5331259"/>
            <a:ext cx="9512689" cy="646331"/>
          </a:xfrm>
          <a:prstGeom prst="rect">
            <a:avLst/>
          </a:prstGeom>
        </p:spPr>
        <p:txBody>
          <a:bodyPr wrap="square">
            <a:spAutoFit/>
          </a:bodyPr>
          <a:lstStyle/>
          <a:p>
            <a:r>
              <a:rPr lang="fr-FR" dirty="0"/>
              <a:t>Python : Not able to use </a:t>
            </a:r>
            <a:r>
              <a:rPr lang="fr-FR" dirty="0" err="1"/>
              <a:t>OpenCV</a:t>
            </a:r>
            <a:r>
              <a:rPr lang="fr-FR" dirty="0"/>
              <a:t> in a Python MapReduce Job</a:t>
            </a:r>
          </a:p>
          <a:p>
            <a:r>
              <a:rPr lang="fr-FR" dirty="0"/>
              <a:t>Java : Variable environnement problems </a:t>
            </a:r>
          </a:p>
        </p:txBody>
      </p:sp>
      <p:sp>
        <p:nvSpPr>
          <p:cNvPr id="24" name="ZoneTexte 23">
            <a:extLst>
              <a:ext uri="{FF2B5EF4-FFF2-40B4-BE49-F238E27FC236}">
                <a16:creationId xmlns:a16="http://schemas.microsoft.com/office/drawing/2014/main" id="{7DE2E04D-063D-4AD1-B55F-F8C6FEA2F921}"/>
              </a:ext>
            </a:extLst>
          </p:cNvPr>
          <p:cNvSpPr txBox="1"/>
          <p:nvPr/>
        </p:nvSpPr>
        <p:spPr>
          <a:xfrm>
            <a:off x="528123" y="2610897"/>
            <a:ext cx="5837507" cy="369332"/>
          </a:xfrm>
          <a:prstGeom prst="rect">
            <a:avLst/>
          </a:prstGeom>
          <a:noFill/>
        </p:spPr>
        <p:txBody>
          <a:bodyPr wrap="square" rtlCol="0">
            <a:spAutoFit/>
          </a:bodyPr>
          <a:lstStyle/>
          <a:p>
            <a:r>
              <a:rPr lang="fr-FR" dirty="0" err="1"/>
              <a:t>Couldn’t</a:t>
            </a:r>
            <a:r>
              <a:rPr lang="fr-FR" dirty="0"/>
              <a:t> </a:t>
            </a:r>
            <a:r>
              <a:rPr lang="fr-FR" dirty="0" err="1"/>
              <a:t>find</a:t>
            </a:r>
            <a:r>
              <a:rPr lang="fr-FR" dirty="0"/>
              <a:t> an </a:t>
            </a:r>
            <a:r>
              <a:rPr lang="fr-FR" dirty="0" err="1"/>
              <a:t>OpenCV</a:t>
            </a:r>
            <a:r>
              <a:rPr lang="fr-FR" dirty="0"/>
              <a:t> </a:t>
            </a:r>
            <a:r>
              <a:rPr lang="fr-FR" dirty="0" err="1"/>
              <a:t>library</a:t>
            </a:r>
            <a:r>
              <a:rPr lang="fr-FR" dirty="0"/>
              <a:t> in Spark, or </a:t>
            </a:r>
            <a:r>
              <a:rPr lang="fr-FR" dirty="0" err="1"/>
              <a:t>equivalent</a:t>
            </a:r>
            <a:endParaRPr lang="fr-FR" dirty="0"/>
          </a:p>
        </p:txBody>
      </p:sp>
    </p:spTree>
    <p:extLst>
      <p:ext uri="{BB962C8B-B14F-4D97-AF65-F5344CB8AC3E}">
        <p14:creationId xmlns:p14="http://schemas.microsoft.com/office/powerpoint/2010/main" val="388049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A437E61-954A-4D58-9B5B-8F846F82927B}"/>
              </a:ext>
            </a:extLst>
          </p:cNvPr>
          <p:cNvSpPr txBox="1"/>
          <p:nvPr/>
        </p:nvSpPr>
        <p:spPr>
          <a:xfrm>
            <a:off x="816151" y="145116"/>
            <a:ext cx="6349580" cy="461665"/>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Members experiences</a:t>
            </a:r>
            <a:endParaRPr lang="fr-FR"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A9A2684-7C92-4788-A589-5C10E3D2306F}"/>
              </a:ext>
            </a:extLst>
          </p:cNvPr>
          <p:cNvSpPr/>
          <p:nvPr/>
        </p:nvSpPr>
        <p:spPr>
          <a:xfrm>
            <a:off x="816151" y="812131"/>
            <a:ext cx="1444242" cy="369332"/>
          </a:xfrm>
          <a:prstGeom prst="rect">
            <a:avLst/>
          </a:prstGeom>
        </p:spPr>
        <p:txBody>
          <a:bodyPr wrap="none">
            <a:spAutoFit/>
          </a:bodyPr>
          <a:lstStyle/>
          <a:p>
            <a:pPr algn="ctr"/>
            <a:r>
              <a:rPr lang="fr-FR" dirty="0">
                <a:solidFill>
                  <a:srgbClr val="C00000"/>
                </a:solidFill>
              </a:rPr>
              <a:t>MO Yinchuan</a:t>
            </a:r>
          </a:p>
        </p:txBody>
      </p:sp>
      <p:sp>
        <p:nvSpPr>
          <p:cNvPr id="6" name="Rectangle 5">
            <a:extLst>
              <a:ext uri="{FF2B5EF4-FFF2-40B4-BE49-F238E27FC236}">
                <a16:creationId xmlns:a16="http://schemas.microsoft.com/office/drawing/2014/main" id="{C41CA11D-A98D-4C1C-A6ED-1ECED3DD476E}"/>
              </a:ext>
            </a:extLst>
          </p:cNvPr>
          <p:cNvSpPr/>
          <p:nvPr/>
        </p:nvSpPr>
        <p:spPr>
          <a:xfrm>
            <a:off x="278424" y="1386813"/>
            <a:ext cx="4091353" cy="4247317"/>
          </a:xfrm>
          <a:prstGeom prst="rect">
            <a:avLst/>
          </a:prstGeom>
        </p:spPr>
        <p:txBody>
          <a:bodyPr wrap="square">
            <a:spAutoFit/>
          </a:bodyPr>
          <a:lstStyle/>
          <a:p>
            <a:r>
              <a:rPr lang="en-US" b="0" i="0" dirty="0">
                <a:solidFill>
                  <a:srgbClr val="000000"/>
                </a:solidFill>
                <a:effectLst/>
                <a:latin typeface="Helvetica Neue"/>
              </a:rPr>
              <a:t>In this project, I learned how to use pySpark to convert a local (and hdfs) json file with a large amount of data into a usable dataframe and perform data analysis and data processing : comparison calculation of front and back column data, string inclusion relationships, etc. </a:t>
            </a:r>
          </a:p>
          <a:p>
            <a:r>
              <a:rPr lang="en-US" b="0" i="0" dirty="0">
                <a:solidFill>
                  <a:srgbClr val="000000"/>
                </a:solidFill>
                <a:effectLst/>
                <a:latin typeface="Helvetica Neue"/>
              </a:rPr>
              <a:t>(In our project, the calculate of speed and the judgement of goal for each frame).</a:t>
            </a:r>
          </a:p>
          <a:p>
            <a:endParaRPr lang="en-US" dirty="0">
              <a:solidFill>
                <a:srgbClr val="000000"/>
              </a:solidFill>
              <a:latin typeface="Helvetica Neue"/>
            </a:endParaRPr>
          </a:p>
          <a:p>
            <a:r>
              <a:rPr lang="en-US" b="0" i="0" dirty="0">
                <a:solidFill>
                  <a:srgbClr val="000000"/>
                </a:solidFill>
                <a:effectLst/>
                <a:latin typeface="Helvetica Neue"/>
              </a:rPr>
              <a:t>And finally save the processing result into the original dataframe and output it locally.</a:t>
            </a:r>
            <a:endParaRPr lang="fr-FR" dirty="0"/>
          </a:p>
        </p:txBody>
      </p:sp>
      <p:sp>
        <p:nvSpPr>
          <p:cNvPr id="7" name="Rectangle 6">
            <a:extLst>
              <a:ext uri="{FF2B5EF4-FFF2-40B4-BE49-F238E27FC236}">
                <a16:creationId xmlns:a16="http://schemas.microsoft.com/office/drawing/2014/main" id="{B31C20BE-5984-4607-951B-C784144AE3E6}"/>
              </a:ext>
            </a:extLst>
          </p:cNvPr>
          <p:cNvSpPr/>
          <p:nvPr/>
        </p:nvSpPr>
        <p:spPr>
          <a:xfrm>
            <a:off x="6541476" y="1386813"/>
            <a:ext cx="4774223" cy="5355312"/>
          </a:xfrm>
          <a:prstGeom prst="rect">
            <a:avLst/>
          </a:prstGeom>
        </p:spPr>
        <p:txBody>
          <a:bodyPr wrap="square">
            <a:spAutoFit/>
          </a:bodyPr>
          <a:lstStyle/>
          <a:p>
            <a:r>
              <a:rPr lang="en-US" b="0" i="0" dirty="0">
                <a:solidFill>
                  <a:srgbClr val="000000"/>
                </a:solidFill>
                <a:effectLst/>
                <a:latin typeface="Helvetica Neue"/>
              </a:rPr>
              <a:t>In this project, firstly </a:t>
            </a:r>
            <a:r>
              <a:rPr lang="en-US" b="0" i="0" dirty="0" err="1">
                <a:solidFill>
                  <a:srgbClr val="000000"/>
                </a:solidFill>
                <a:effectLst/>
                <a:latin typeface="Helvetica Neue"/>
              </a:rPr>
              <a:t>i</a:t>
            </a:r>
            <a:r>
              <a:rPr lang="en-US" b="0" i="0" dirty="0">
                <a:solidFill>
                  <a:srgbClr val="000000"/>
                </a:solidFill>
                <a:effectLst/>
                <a:latin typeface="Helvetica Neue"/>
              </a:rPr>
              <a:t> practiced the basic method of processing large volumes of data through spark. In order to pursue the accuracy of image detection, we cut a four-minute video into nearly 30,000 frames to analyze, which resulted in a huge final data file. Using pyspark, the time for data calculation and processing is greatly reduced. </a:t>
            </a:r>
          </a:p>
          <a:p>
            <a:r>
              <a:rPr lang="en-US" b="0" i="0" dirty="0">
                <a:solidFill>
                  <a:srgbClr val="000000"/>
                </a:solidFill>
                <a:effectLst/>
                <a:latin typeface="Helvetica Neue"/>
              </a:rPr>
              <a:t>Secondly, we also tried hdfs to store our pending files. The replicas on multiple nodes also ensured better data security. In the analysis of the final data, we specifically tried different visualization toolkits to compare their style and functionality. Some of them are suitable for internal use in HTML, some provide a variety of static analysis functions, and some are suitable for analyzing time series.</a:t>
            </a:r>
            <a:endParaRPr lang="fr-FR" dirty="0"/>
          </a:p>
        </p:txBody>
      </p:sp>
      <p:sp>
        <p:nvSpPr>
          <p:cNvPr id="8" name="Rectangle 7">
            <a:extLst>
              <a:ext uri="{FF2B5EF4-FFF2-40B4-BE49-F238E27FC236}">
                <a16:creationId xmlns:a16="http://schemas.microsoft.com/office/drawing/2014/main" id="{0FA2C9DB-30CE-453F-A467-8C33688607A7}"/>
              </a:ext>
            </a:extLst>
          </p:cNvPr>
          <p:cNvSpPr/>
          <p:nvPr/>
        </p:nvSpPr>
        <p:spPr>
          <a:xfrm>
            <a:off x="8541495" y="812131"/>
            <a:ext cx="774186" cy="369332"/>
          </a:xfrm>
          <a:prstGeom prst="rect">
            <a:avLst/>
          </a:prstGeom>
        </p:spPr>
        <p:txBody>
          <a:bodyPr wrap="none">
            <a:spAutoFit/>
          </a:bodyPr>
          <a:lstStyle/>
          <a:p>
            <a:pPr algn="ctr"/>
            <a:r>
              <a:rPr lang="fr-FR" dirty="0">
                <a:solidFill>
                  <a:srgbClr val="C00000"/>
                </a:solidFill>
              </a:rPr>
              <a:t>WEI Yi</a:t>
            </a:r>
          </a:p>
        </p:txBody>
      </p:sp>
    </p:spTree>
    <p:extLst>
      <p:ext uri="{BB962C8B-B14F-4D97-AF65-F5344CB8AC3E}">
        <p14:creationId xmlns:p14="http://schemas.microsoft.com/office/powerpoint/2010/main" val="383974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A437E61-954A-4D58-9B5B-8F846F82927B}"/>
              </a:ext>
            </a:extLst>
          </p:cNvPr>
          <p:cNvSpPr txBox="1"/>
          <p:nvPr/>
        </p:nvSpPr>
        <p:spPr>
          <a:xfrm>
            <a:off x="816151" y="145116"/>
            <a:ext cx="6349580" cy="461665"/>
          </a:xfrm>
          <a:prstGeom prst="rect">
            <a:avLst/>
          </a:prstGeom>
          <a:noFill/>
        </p:spPr>
        <p:txBody>
          <a:bodyPr wrap="square" rtlCol="0">
            <a:spAutoFit/>
          </a:bodyPr>
          <a:lstStyle/>
          <a:p>
            <a:r>
              <a:rPr lang="en-GB" sz="2400" dirty="0">
                <a:solidFill>
                  <a:schemeClr val="accent5">
                    <a:lumMod val="75000"/>
                  </a:schemeClr>
                </a:solidFill>
                <a:latin typeface="Times New Roman" panose="02020603050405020304" pitchFamily="18" charset="0"/>
                <a:cs typeface="Times New Roman" panose="02020603050405020304" pitchFamily="18" charset="0"/>
              </a:rPr>
              <a:t>Members experiences</a:t>
            </a:r>
            <a:endParaRPr lang="fr-FR" sz="24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A9A2684-7C92-4788-A589-5C10E3D2306F}"/>
              </a:ext>
            </a:extLst>
          </p:cNvPr>
          <p:cNvSpPr/>
          <p:nvPr/>
        </p:nvSpPr>
        <p:spPr>
          <a:xfrm>
            <a:off x="519019" y="996797"/>
            <a:ext cx="1968168" cy="369332"/>
          </a:xfrm>
          <a:prstGeom prst="rect">
            <a:avLst/>
          </a:prstGeom>
        </p:spPr>
        <p:txBody>
          <a:bodyPr wrap="none">
            <a:spAutoFit/>
          </a:bodyPr>
          <a:lstStyle/>
          <a:p>
            <a:pPr algn="ctr"/>
            <a:r>
              <a:rPr lang="fr-FR" dirty="0">
                <a:solidFill>
                  <a:srgbClr val="C00000"/>
                </a:solidFill>
              </a:rPr>
              <a:t>KOUFERIDJI Oumar</a:t>
            </a:r>
          </a:p>
        </p:txBody>
      </p:sp>
      <p:sp>
        <p:nvSpPr>
          <p:cNvPr id="8" name="Rectangle 7">
            <a:extLst>
              <a:ext uri="{FF2B5EF4-FFF2-40B4-BE49-F238E27FC236}">
                <a16:creationId xmlns:a16="http://schemas.microsoft.com/office/drawing/2014/main" id="{0FA2C9DB-30CE-453F-A467-8C33688607A7}"/>
              </a:ext>
            </a:extLst>
          </p:cNvPr>
          <p:cNvSpPr/>
          <p:nvPr/>
        </p:nvSpPr>
        <p:spPr>
          <a:xfrm>
            <a:off x="7976244" y="812131"/>
            <a:ext cx="1904689" cy="369332"/>
          </a:xfrm>
          <a:prstGeom prst="rect">
            <a:avLst/>
          </a:prstGeom>
        </p:spPr>
        <p:txBody>
          <a:bodyPr wrap="none">
            <a:spAutoFit/>
          </a:bodyPr>
          <a:lstStyle/>
          <a:p>
            <a:pPr algn="ctr"/>
            <a:r>
              <a:rPr lang="fr-FR" dirty="0">
                <a:solidFill>
                  <a:srgbClr val="C00000"/>
                </a:solidFill>
              </a:rPr>
              <a:t>AZEDDINE Housna</a:t>
            </a:r>
          </a:p>
        </p:txBody>
      </p:sp>
      <p:sp>
        <p:nvSpPr>
          <p:cNvPr id="2" name="Rectangle 1">
            <a:extLst>
              <a:ext uri="{FF2B5EF4-FFF2-40B4-BE49-F238E27FC236}">
                <a16:creationId xmlns:a16="http://schemas.microsoft.com/office/drawing/2014/main" id="{15CB4101-E1D5-4F3B-B27A-39EC78AF626D}"/>
              </a:ext>
            </a:extLst>
          </p:cNvPr>
          <p:cNvSpPr/>
          <p:nvPr/>
        </p:nvSpPr>
        <p:spPr>
          <a:xfrm>
            <a:off x="313591" y="1633001"/>
            <a:ext cx="5336934" cy="3970318"/>
          </a:xfrm>
          <a:prstGeom prst="rect">
            <a:avLst/>
          </a:prstGeom>
        </p:spPr>
        <p:txBody>
          <a:bodyPr wrap="square">
            <a:spAutoFit/>
          </a:bodyPr>
          <a:lstStyle/>
          <a:p>
            <a:pPr marL="285750" indent="-285750" fontAlgn="base">
              <a:buFontTx/>
              <a:buChar char="-"/>
            </a:pPr>
            <a:r>
              <a:rPr lang="en-US" dirty="0">
                <a:solidFill>
                  <a:srgbClr val="000000"/>
                </a:solidFill>
                <a:latin typeface="Helvetica Neue"/>
              </a:rPr>
              <a:t>Using Spark to read different types of files especially pictures​</a:t>
            </a:r>
          </a:p>
          <a:p>
            <a:pPr marL="285750" indent="-285750" fontAlgn="base">
              <a:buFontTx/>
              <a:buChar char="-"/>
            </a:pPr>
            <a:endParaRPr lang="en-US" dirty="0">
              <a:solidFill>
                <a:srgbClr val="000000"/>
              </a:solidFill>
              <a:latin typeface="Helvetica Neue"/>
            </a:endParaRPr>
          </a:p>
          <a:p>
            <a:pPr marL="285750" indent="-285750" fontAlgn="base">
              <a:buFontTx/>
              <a:buChar char="-"/>
            </a:pPr>
            <a:r>
              <a:rPr lang="en-US" dirty="0">
                <a:solidFill>
                  <a:srgbClr val="000000"/>
                </a:solidFill>
                <a:latin typeface="Helvetica Neue"/>
              </a:rPr>
              <a:t>We can use </a:t>
            </a:r>
            <a:r>
              <a:rPr lang="en-US" dirty="0" err="1">
                <a:solidFill>
                  <a:srgbClr val="000000"/>
                </a:solidFill>
                <a:latin typeface="Helvetica Neue"/>
              </a:rPr>
              <a:t>OpenCv</a:t>
            </a:r>
            <a:r>
              <a:rPr lang="en-US" dirty="0">
                <a:solidFill>
                  <a:srgbClr val="000000"/>
                </a:solidFill>
                <a:latin typeface="Helvetica Neue"/>
              </a:rPr>
              <a:t> to compute a MapReduce job in Java but not easily in python​</a:t>
            </a:r>
          </a:p>
          <a:p>
            <a:pPr fontAlgn="base"/>
            <a:endParaRPr lang="en-US" dirty="0">
              <a:solidFill>
                <a:srgbClr val="000000"/>
              </a:solidFill>
              <a:latin typeface="Helvetica Neue"/>
            </a:endParaRPr>
          </a:p>
          <a:p>
            <a:pPr marL="285750" indent="-285750" fontAlgn="base">
              <a:buFontTx/>
              <a:buChar char="-"/>
            </a:pPr>
            <a:r>
              <a:rPr lang="en-US" dirty="0">
                <a:solidFill>
                  <a:srgbClr val="000000"/>
                </a:solidFill>
                <a:latin typeface="Helvetica Neue"/>
              </a:rPr>
              <a:t>We can't use </a:t>
            </a:r>
            <a:r>
              <a:rPr lang="en-US" dirty="0" err="1">
                <a:solidFill>
                  <a:srgbClr val="000000"/>
                </a:solidFill>
                <a:latin typeface="Helvetica Neue"/>
              </a:rPr>
              <a:t>openCV</a:t>
            </a:r>
            <a:r>
              <a:rPr lang="en-US" dirty="0">
                <a:solidFill>
                  <a:srgbClr val="000000"/>
                </a:solidFill>
                <a:latin typeface="Helvetica Neue"/>
              </a:rPr>
              <a:t> in a </a:t>
            </a:r>
            <a:r>
              <a:rPr lang="en-US" dirty="0" err="1">
                <a:solidFill>
                  <a:srgbClr val="000000"/>
                </a:solidFill>
                <a:latin typeface="Helvetica Neue"/>
              </a:rPr>
              <a:t>sparkJob</a:t>
            </a:r>
            <a:r>
              <a:rPr lang="en-US" dirty="0">
                <a:solidFill>
                  <a:srgbClr val="000000"/>
                </a:solidFill>
                <a:latin typeface="Helvetica Neue"/>
              </a:rPr>
              <a:t> directly​</a:t>
            </a:r>
          </a:p>
          <a:p>
            <a:pPr marL="285750" indent="-285750" fontAlgn="base">
              <a:buFontTx/>
              <a:buChar char="-"/>
            </a:pPr>
            <a:endParaRPr lang="en-US" dirty="0">
              <a:solidFill>
                <a:srgbClr val="000000"/>
              </a:solidFill>
              <a:latin typeface="Helvetica Neue"/>
            </a:endParaRPr>
          </a:p>
          <a:p>
            <a:pPr marL="285750" indent="-285750" fontAlgn="base">
              <a:buFontTx/>
              <a:buChar char="-"/>
            </a:pPr>
            <a:r>
              <a:rPr lang="en-US" dirty="0">
                <a:solidFill>
                  <a:srgbClr val="000000"/>
                </a:solidFill>
                <a:latin typeface="Helvetica Neue"/>
              </a:rPr>
              <a:t>Spark is very fast in calculation, algorithms but not in preprocessing in the case of our project​</a:t>
            </a:r>
          </a:p>
          <a:p>
            <a:pPr marL="285750" indent="-285750" fontAlgn="base">
              <a:buFontTx/>
              <a:buChar char="-"/>
            </a:pPr>
            <a:endParaRPr lang="en-US" dirty="0">
              <a:solidFill>
                <a:srgbClr val="000000"/>
              </a:solidFill>
              <a:latin typeface="Helvetica Neue"/>
            </a:endParaRPr>
          </a:p>
          <a:p>
            <a:pPr fontAlgn="base"/>
            <a:r>
              <a:rPr lang="en-US" dirty="0">
                <a:solidFill>
                  <a:srgbClr val="000000"/>
                </a:solidFill>
                <a:latin typeface="Helvetica Neue"/>
              </a:rPr>
              <a:t>- We can use a python library hdfs client to interact 	with files stored in </a:t>
            </a:r>
            <a:r>
              <a:rPr lang="en-US" dirty="0" err="1">
                <a:solidFill>
                  <a:srgbClr val="000000"/>
                </a:solidFill>
                <a:latin typeface="Helvetica Neue"/>
              </a:rPr>
              <a:t>hadoop</a:t>
            </a:r>
            <a:endParaRPr lang="en-US" dirty="0">
              <a:solidFill>
                <a:srgbClr val="000000"/>
              </a:solidFill>
              <a:latin typeface="Helvetica Neue"/>
            </a:endParaRPr>
          </a:p>
        </p:txBody>
      </p:sp>
      <p:sp>
        <p:nvSpPr>
          <p:cNvPr id="9" name="Rectangle 8">
            <a:extLst>
              <a:ext uri="{FF2B5EF4-FFF2-40B4-BE49-F238E27FC236}">
                <a16:creationId xmlns:a16="http://schemas.microsoft.com/office/drawing/2014/main" id="{C6DD1C5C-AAAB-499A-9FBE-443204B90636}"/>
              </a:ext>
            </a:extLst>
          </p:cNvPr>
          <p:cNvSpPr/>
          <p:nvPr/>
        </p:nvSpPr>
        <p:spPr>
          <a:xfrm>
            <a:off x="6163406" y="1633001"/>
            <a:ext cx="5336934" cy="923330"/>
          </a:xfrm>
          <a:prstGeom prst="rect">
            <a:avLst/>
          </a:prstGeom>
        </p:spPr>
        <p:txBody>
          <a:bodyPr wrap="square">
            <a:spAutoFit/>
          </a:bodyPr>
          <a:lstStyle/>
          <a:p>
            <a:pPr marL="285750" indent="-285750" fontAlgn="base">
              <a:buFontTx/>
              <a:buChar char="-"/>
            </a:pPr>
            <a:r>
              <a:rPr lang="en-US" dirty="0">
                <a:solidFill>
                  <a:srgbClr val="000000"/>
                </a:solidFill>
                <a:latin typeface="Helvetica Neue"/>
              </a:rPr>
              <a:t>Using OpenCV in a Python Script : </a:t>
            </a:r>
          </a:p>
          <a:p>
            <a:pPr marL="1200150" lvl="2" indent="-285750" fontAlgn="base">
              <a:buFont typeface="Arial" panose="020B0604020202020204" pitchFamily="34" charset="0"/>
              <a:buChar char="•"/>
            </a:pPr>
            <a:r>
              <a:rPr lang="en-US" dirty="0">
                <a:solidFill>
                  <a:srgbClr val="000000"/>
                </a:solidFill>
                <a:latin typeface="Helvetica Neue"/>
              </a:rPr>
              <a:t>Videos transformation into frames</a:t>
            </a:r>
          </a:p>
          <a:p>
            <a:pPr marL="1200150" lvl="2" indent="-285750" fontAlgn="base">
              <a:buFont typeface="Arial" panose="020B0604020202020204" pitchFamily="34" charset="0"/>
              <a:buChar char="•"/>
            </a:pPr>
            <a:r>
              <a:rPr lang="en-US" dirty="0">
                <a:solidFill>
                  <a:srgbClr val="000000"/>
                </a:solidFill>
                <a:latin typeface="Helvetica Neue"/>
              </a:rPr>
              <a:t>Ball detection                                                                          </a:t>
            </a:r>
          </a:p>
        </p:txBody>
      </p:sp>
      <p:sp>
        <p:nvSpPr>
          <p:cNvPr id="10" name="Rectangle 9">
            <a:extLst>
              <a:ext uri="{FF2B5EF4-FFF2-40B4-BE49-F238E27FC236}">
                <a16:creationId xmlns:a16="http://schemas.microsoft.com/office/drawing/2014/main" id="{4E5BF85C-6395-4F32-B602-4D774BE95A84}"/>
              </a:ext>
            </a:extLst>
          </p:cNvPr>
          <p:cNvSpPr/>
          <p:nvPr/>
        </p:nvSpPr>
        <p:spPr>
          <a:xfrm>
            <a:off x="6163406" y="2659221"/>
            <a:ext cx="5336934" cy="923330"/>
          </a:xfrm>
          <a:prstGeom prst="rect">
            <a:avLst/>
          </a:prstGeom>
        </p:spPr>
        <p:txBody>
          <a:bodyPr wrap="square">
            <a:spAutoFit/>
          </a:bodyPr>
          <a:lstStyle/>
          <a:p>
            <a:pPr marL="285750" indent="-285750" fontAlgn="base">
              <a:buFontTx/>
              <a:buChar char="-"/>
            </a:pPr>
            <a:r>
              <a:rPr lang="en-US" dirty="0">
                <a:solidFill>
                  <a:srgbClr val="000000"/>
                </a:solidFill>
                <a:latin typeface="Helvetica Neue"/>
              </a:rPr>
              <a:t>Using OpenCV in a JAVA MapReduce Job</a:t>
            </a:r>
          </a:p>
          <a:p>
            <a:pPr marL="285750" indent="-285750" fontAlgn="base">
              <a:buFontTx/>
              <a:buChar char="-"/>
            </a:pPr>
            <a:endParaRPr lang="en-US" dirty="0">
              <a:solidFill>
                <a:srgbClr val="000000"/>
              </a:solidFill>
              <a:latin typeface="Helvetica Neue"/>
            </a:endParaRPr>
          </a:p>
          <a:p>
            <a:pPr marL="285750" indent="-285750" fontAlgn="base">
              <a:buFontTx/>
              <a:buChar char="-"/>
            </a:pPr>
            <a:r>
              <a:rPr lang="en-US" dirty="0">
                <a:solidFill>
                  <a:srgbClr val="000000"/>
                </a:solidFill>
                <a:latin typeface="Helvetica Neue"/>
              </a:rPr>
              <a:t>Spark’s difficulties with Image processing</a:t>
            </a:r>
          </a:p>
        </p:txBody>
      </p:sp>
    </p:spTree>
    <p:extLst>
      <p:ext uri="{BB962C8B-B14F-4D97-AF65-F5344CB8AC3E}">
        <p14:creationId xmlns:p14="http://schemas.microsoft.com/office/powerpoint/2010/main" val="1854806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603</Words>
  <Application>Microsoft Office PowerPoint</Application>
  <PresentationFormat>Grand écran</PresentationFormat>
  <Paragraphs>97</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Abadi</vt:lpstr>
      <vt:lpstr>Arial</vt:lpstr>
      <vt:lpstr>Calibri</vt:lpstr>
      <vt:lpstr>Calibri Light</vt:lpstr>
      <vt:lpstr>Helvetica Neue</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dc:creator>
  <cp:lastModifiedBy> </cp:lastModifiedBy>
  <cp:revision>79</cp:revision>
  <dcterms:created xsi:type="dcterms:W3CDTF">2020-01-18T12:47:38Z</dcterms:created>
  <dcterms:modified xsi:type="dcterms:W3CDTF">2020-01-19T19:34:51Z</dcterms:modified>
</cp:coreProperties>
</file>