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83035f42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783035f42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83035f42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783035f42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136" name="Google Shape;136;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0" name="Google Shape;170;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4" name="Google Shape;34;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5" name="Google Shape;35;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9" name="Google Shape;39;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 name="Google Shape;55;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6" name="Google Shape;56;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 name="Google Shape;60;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7" name="Google Shape;77;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99" name="Google Shape;99;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0" name="Google Shape;110;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39000">
              <a:srgbClr val="D54006"/>
            </a:gs>
            <a:gs pos="100000">
              <a:srgbClr val="8C0000"/>
            </a:gs>
          </a:gsLst>
          <a:lin ang="2520000" scaled="0"/>
        </a:gradFill>
        <a:effectLst/>
      </p:bgPr>
    </p:bg>
    <p:spTree>
      <p:nvGrpSpPr>
        <p:cNvPr id="1" name="Shape 201"/>
        <p:cNvGrpSpPr/>
        <p:nvPr/>
      </p:nvGrpSpPr>
      <p:grpSpPr>
        <a:xfrm>
          <a:off x="0" y="0"/>
          <a:ext cx="0" cy="0"/>
          <a:chOff x="0" y="0"/>
          <a:chExt cx="0" cy="0"/>
        </a:xfrm>
      </p:grpSpPr>
      <p:sp>
        <p:nvSpPr>
          <p:cNvPr id="202" name="Google Shape;202;p19"/>
          <p:cNvSpPr txBox="1">
            <a:spLocks noGrp="1"/>
          </p:cNvSpPr>
          <p:nvPr>
            <p:ph type="ctrTitle"/>
          </p:nvPr>
        </p:nvSpPr>
        <p:spPr>
          <a:xfrm>
            <a:off x="0" y="2659888"/>
            <a:ext cx="8948791" cy="117096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Trebuchet MS"/>
              <a:buNone/>
            </a:pPr>
            <a:r>
              <a:rPr lang="en-US" sz="4800" b="1" dirty="0"/>
              <a:t>Neighborhood Recommender</a:t>
            </a:r>
            <a:endParaRPr sz="4800" b="1" dirty="0"/>
          </a:p>
        </p:txBody>
      </p:sp>
      <p:sp>
        <p:nvSpPr>
          <p:cNvPr id="203" name="Google Shape;203;p19"/>
          <p:cNvSpPr txBox="1">
            <a:spLocks noGrp="1"/>
          </p:cNvSpPr>
          <p:nvPr>
            <p:ph type="subTitle" idx="1"/>
          </p:nvPr>
        </p:nvSpPr>
        <p:spPr>
          <a:xfrm>
            <a:off x="587855" y="5137080"/>
            <a:ext cx="8144134" cy="13777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sz="2800" dirty="0"/>
              <a:t>Battle of the Neighborhoods</a:t>
            </a:r>
          </a:p>
          <a:p>
            <a:pPr marL="0" lvl="0" indent="0" algn="l" rtl="0">
              <a:lnSpc>
                <a:spcPct val="90000"/>
              </a:lnSpc>
              <a:spcBef>
                <a:spcPts val="0"/>
              </a:spcBef>
              <a:spcAft>
                <a:spcPts val="0"/>
              </a:spcAft>
              <a:buClr>
                <a:schemeClr val="lt1"/>
              </a:buClr>
              <a:buSzPts val="2800"/>
              <a:buNone/>
            </a:pPr>
            <a:r>
              <a:rPr lang="en-US" sz="2800" dirty="0"/>
              <a:t>Coursera Capstone Project</a:t>
            </a:r>
            <a:endParaRPr sz="2800" dirty="0"/>
          </a:p>
        </p:txBody>
      </p:sp>
      <p:sp>
        <p:nvSpPr>
          <p:cNvPr id="204" name="Google Shape;204;p19"/>
          <p:cNvSpPr txBox="1"/>
          <p:nvPr/>
        </p:nvSpPr>
        <p:spPr>
          <a:xfrm>
            <a:off x="9296002" y="3200335"/>
            <a:ext cx="2743598" cy="72429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1" i="0" u="none" strike="noStrike" cap="none" dirty="0">
                <a:solidFill>
                  <a:schemeClr val="lt1"/>
                </a:solidFill>
                <a:latin typeface="Trebuchet MS"/>
                <a:ea typeface="Trebuchet MS"/>
                <a:cs typeface="Trebuchet MS"/>
                <a:sym typeface="Trebuchet MS"/>
              </a:rPr>
              <a:t>Final Project</a:t>
            </a:r>
            <a:endParaRPr dirty="0"/>
          </a:p>
        </p:txBody>
      </p:sp>
      <p:pic>
        <p:nvPicPr>
          <p:cNvPr id="1026" name="Picture 2" descr="World Map with arrows and charts by CACTUS Creative Studio for Stocksy United">
            <a:extLst>
              <a:ext uri="{FF2B5EF4-FFF2-40B4-BE49-F238E27FC236}">
                <a16:creationId xmlns:a16="http://schemas.microsoft.com/office/drawing/2014/main" id="{BED89447-E7D7-42B1-892F-E17EC68CC1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48"/>
          <a:stretch/>
        </p:blipFill>
        <p:spPr bwMode="auto">
          <a:xfrm>
            <a:off x="1730822" y="271237"/>
            <a:ext cx="7217969" cy="2311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Results</a:t>
            </a:r>
          </a:p>
        </p:txBody>
      </p:sp>
      <p:pic>
        <p:nvPicPr>
          <p:cNvPr id="2052" name="Picture 4">
            <a:extLst>
              <a:ext uri="{FF2B5EF4-FFF2-40B4-BE49-F238E27FC236}">
                <a16:creationId xmlns:a16="http://schemas.microsoft.com/office/drawing/2014/main" id="{79E238FE-7596-47D4-B4B1-D0688D12D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69" y="2208945"/>
            <a:ext cx="9613861" cy="372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9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Results:</a:t>
            </a:r>
            <a:r>
              <a:rPr lang="en-US" b="1" dirty="0"/>
              <a:t> Common Venues</a:t>
            </a:r>
            <a:endParaRPr lang="en-US" sz="4400" b="1" dirty="0"/>
          </a:p>
        </p:txBody>
      </p:sp>
      <p:pic>
        <p:nvPicPr>
          <p:cNvPr id="7" name="Picture 6">
            <a:extLst>
              <a:ext uri="{FF2B5EF4-FFF2-40B4-BE49-F238E27FC236}">
                <a16:creationId xmlns:a16="http://schemas.microsoft.com/office/drawing/2014/main" id="{8300F46F-FBD8-4FE1-836D-3A5CC7589402}"/>
              </a:ext>
            </a:extLst>
          </p:cNvPr>
          <p:cNvPicPr>
            <a:picLocks noChangeAspect="1"/>
          </p:cNvPicPr>
          <p:nvPr/>
        </p:nvPicPr>
        <p:blipFill>
          <a:blip r:embed="rId2"/>
          <a:stretch>
            <a:fillRect/>
          </a:stretch>
        </p:blipFill>
        <p:spPr>
          <a:xfrm>
            <a:off x="948909" y="2326476"/>
            <a:ext cx="10294182" cy="3459235"/>
          </a:xfrm>
          <a:prstGeom prst="rect">
            <a:avLst/>
          </a:prstGeom>
        </p:spPr>
      </p:pic>
    </p:spTree>
    <p:extLst>
      <p:ext uri="{BB962C8B-B14F-4D97-AF65-F5344CB8AC3E}">
        <p14:creationId xmlns:p14="http://schemas.microsoft.com/office/powerpoint/2010/main" val="168984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Results</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a:xfrm>
            <a:off x="680321" y="1993187"/>
            <a:ext cx="10169189" cy="3943002"/>
          </a:xfrm>
        </p:spPr>
        <p:txBody>
          <a:bodyPr/>
          <a:lstStyle/>
          <a:p>
            <a:r>
              <a:rPr lang="en-US" sz="1800" dirty="0"/>
              <a:t>As you can see, both neighborhoods feature Asian venues: Sushi, Chinese, and Japanese Restaurants. Also, they are both kind of suburban neighborhoods as shown in the two maps below.</a:t>
            </a:r>
            <a:br>
              <a:rPr lang="en-US" dirty="0"/>
            </a:br>
            <a:endParaRPr lang="en-US" dirty="0"/>
          </a:p>
        </p:txBody>
      </p:sp>
      <p:pic>
        <p:nvPicPr>
          <p:cNvPr id="5" name="Picture 4">
            <a:extLst>
              <a:ext uri="{FF2B5EF4-FFF2-40B4-BE49-F238E27FC236}">
                <a16:creationId xmlns:a16="http://schemas.microsoft.com/office/drawing/2014/main" id="{A29D352D-F561-464D-BD46-6754CCC858E4}"/>
              </a:ext>
            </a:extLst>
          </p:cNvPr>
          <p:cNvPicPr>
            <a:picLocks noChangeAspect="1"/>
          </p:cNvPicPr>
          <p:nvPr/>
        </p:nvPicPr>
        <p:blipFill>
          <a:blip r:embed="rId2"/>
          <a:stretch>
            <a:fillRect/>
          </a:stretch>
        </p:blipFill>
        <p:spPr>
          <a:xfrm>
            <a:off x="797960" y="2969231"/>
            <a:ext cx="4964400" cy="3659931"/>
          </a:xfrm>
          <a:prstGeom prst="rect">
            <a:avLst/>
          </a:prstGeom>
        </p:spPr>
      </p:pic>
      <p:pic>
        <p:nvPicPr>
          <p:cNvPr id="7" name="Picture 6">
            <a:extLst>
              <a:ext uri="{FF2B5EF4-FFF2-40B4-BE49-F238E27FC236}">
                <a16:creationId xmlns:a16="http://schemas.microsoft.com/office/drawing/2014/main" id="{CB197773-FCAC-469C-9810-E15D9BAB9743}"/>
              </a:ext>
            </a:extLst>
          </p:cNvPr>
          <p:cNvPicPr>
            <a:picLocks noChangeAspect="1"/>
          </p:cNvPicPr>
          <p:nvPr/>
        </p:nvPicPr>
        <p:blipFill>
          <a:blip r:embed="rId3"/>
          <a:stretch>
            <a:fillRect/>
          </a:stretch>
        </p:blipFill>
        <p:spPr>
          <a:xfrm>
            <a:off x="6187176" y="2957885"/>
            <a:ext cx="4662334" cy="3671277"/>
          </a:xfrm>
          <a:prstGeom prst="rect">
            <a:avLst/>
          </a:prstGeom>
        </p:spPr>
      </p:pic>
    </p:spTree>
    <p:extLst>
      <p:ext uri="{BB962C8B-B14F-4D97-AF65-F5344CB8AC3E}">
        <p14:creationId xmlns:p14="http://schemas.microsoft.com/office/powerpoint/2010/main" val="57905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Discussion</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a:xfrm>
            <a:off x="680321" y="1993187"/>
            <a:ext cx="10169189" cy="3943002"/>
          </a:xfrm>
        </p:spPr>
        <p:txBody>
          <a:bodyPr/>
          <a:lstStyle/>
          <a:p>
            <a:r>
              <a:rPr lang="en-US" sz="2800" dirty="0"/>
              <a:t>In the example, the similarity index is slightly in the low range (&lt;60%) even for the most similar neighborhood.</a:t>
            </a:r>
          </a:p>
          <a:p>
            <a:r>
              <a:rPr lang="en-US" sz="2800" dirty="0"/>
              <a:t> There are many reasons for that including the large number of categories, 475. </a:t>
            </a:r>
          </a:p>
          <a:p>
            <a:r>
              <a:rPr lang="en-US" sz="2800" dirty="0"/>
              <a:t>More testing is needed to check which similarity measure best fit this problem, such as Euclidean distance and Jaccard Coefficient. </a:t>
            </a:r>
          </a:p>
          <a:p>
            <a:r>
              <a:rPr lang="en-US" sz="2800" dirty="0"/>
              <a:t>The two examples also show that Pearson coefficient is still a solid approach.</a:t>
            </a:r>
            <a:br>
              <a:rPr lang="en-US" sz="3600" dirty="0"/>
            </a:br>
            <a:endParaRPr lang="en-US" sz="3600" dirty="0"/>
          </a:p>
        </p:txBody>
      </p:sp>
    </p:spTree>
    <p:extLst>
      <p:ext uri="{BB962C8B-B14F-4D97-AF65-F5344CB8AC3E}">
        <p14:creationId xmlns:p14="http://schemas.microsoft.com/office/powerpoint/2010/main" val="320810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Conclusion</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a:xfrm>
            <a:off x="680321" y="1993187"/>
            <a:ext cx="10169189" cy="3943002"/>
          </a:xfrm>
        </p:spPr>
        <p:txBody>
          <a:bodyPr/>
          <a:lstStyle/>
          <a:p>
            <a:r>
              <a:rPr lang="en-US" sz="2800" dirty="0"/>
              <a:t>This project presented a simple and yet efficient approach to building a neighborhood recommender system. </a:t>
            </a:r>
          </a:p>
          <a:p>
            <a:r>
              <a:rPr lang="en-US" sz="2800" dirty="0"/>
              <a:t>Even though the system was based only on venue categories, more data can be added to make the system more efficient such as using demographic data of each neighborhoods. </a:t>
            </a:r>
          </a:p>
          <a:p>
            <a:r>
              <a:rPr lang="en-US" sz="2800" dirty="0"/>
              <a:t>The system can help businesses that are looking to scale up and open new branches by recommending neighborhoods based on the neighborhoods of the current successful branches.</a:t>
            </a:r>
            <a:br>
              <a:rPr lang="en-US" sz="2800" dirty="0"/>
            </a:br>
            <a:endParaRPr lang="en-US" sz="2800" dirty="0"/>
          </a:p>
        </p:txBody>
      </p:sp>
    </p:spTree>
    <p:extLst>
      <p:ext uri="{BB962C8B-B14F-4D97-AF65-F5344CB8AC3E}">
        <p14:creationId xmlns:p14="http://schemas.microsoft.com/office/powerpoint/2010/main" val="42671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19868" scaled="0"/>
        </a:gradFill>
        <a:effectLst/>
      </p:bgPr>
    </p:bg>
    <p:spTree>
      <p:nvGrpSpPr>
        <p:cNvPr id="1" name="Shape 210"/>
        <p:cNvGrpSpPr/>
        <p:nvPr/>
      </p:nvGrpSpPr>
      <p:grpSpPr>
        <a:xfrm>
          <a:off x="0" y="0"/>
          <a:ext cx="0" cy="0"/>
          <a:chOff x="0" y="0"/>
          <a:chExt cx="0" cy="0"/>
        </a:xfrm>
      </p:grpSpPr>
      <p:sp>
        <p:nvSpPr>
          <p:cNvPr id="211" name="Google Shape;211;p20"/>
          <p:cNvSpPr/>
          <p:nvPr/>
        </p:nvSpPr>
        <p:spPr>
          <a:xfrm>
            <a:off x="0" y="-1"/>
            <a:ext cx="12188700" cy="6858000"/>
          </a:xfrm>
          <a:prstGeom prst="rect">
            <a:avLst/>
          </a:prstGeom>
          <a:gradFill>
            <a:gsLst>
              <a:gs pos="0">
                <a:srgbClr val="F78121"/>
              </a:gs>
              <a:gs pos="50000">
                <a:srgbClr val="D54006"/>
              </a:gs>
              <a:gs pos="100000">
                <a:srgbClr val="8C0000"/>
              </a:gs>
            </a:gsLst>
            <a:lin ang="251986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12" name="Google Shape;212;p20"/>
          <p:cNvPicPr preferRelativeResize="0"/>
          <p:nvPr/>
        </p:nvPicPr>
        <p:blipFill rotWithShape="1">
          <a:blip r:embed="rId3">
            <a:alphaModFix amt="10000"/>
          </a:blip>
          <a:srcRect/>
          <a:stretch/>
        </p:blipFill>
        <p:spPr>
          <a:xfrm>
            <a:off x="0" y="0"/>
            <a:ext cx="12192000" cy="6858000"/>
          </a:xfrm>
          <a:prstGeom prst="rect">
            <a:avLst/>
          </a:prstGeom>
          <a:noFill/>
          <a:ln>
            <a:noFill/>
          </a:ln>
        </p:spPr>
      </p:pic>
      <p:sp>
        <p:nvSpPr>
          <p:cNvPr id="213" name="Google Shape;213;p20"/>
          <p:cNvSpPr/>
          <p:nvPr/>
        </p:nvSpPr>
        <p:spPr>
          <a:xfrm>
            <a:off x="7555992" y="0"/>
            <a:ext cx="46359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14" name="Google Shape;214;p20"/>
          <p:cNvSpPr/>
          <p:nvPr/>
        </p:nvSpPr>
        <p:spPr>
          <a:xfrm>
            <a:off x="2" y="609600"/>
            <a:ext cx="7875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txBox="1">
            <a:spLocks noGrp="1"/>
          </p:cNvSpPr>
          <p:nvPr>
            <p:ph type="title"/>
          </p:nvPr>
        </p:nvSpPr>
        <p:spPr>
          <a:xfrm>
            <a:off x="680321" y="753228"/>
            <a:ext cx="70875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5000" b="1"/>
              <a:t>OUTLINE</a:t>
            </a:r>
            <a:endParaRPr sz="5000"/>
          </a:p>
        </p:txBody>
      </p:sp>
      <p:pic>
        <p:nvPicPr>
          <p:cNvPr id="216" name="Google Shape;216;p20"/>
          <p:cNvPicPr preferRelativeResize="0"/>
          <p:nvPr/>
        </p:nvPicPr>
        <p:blipFill rotWithShape="1">
          <a:blip r:embed="rId4">
            <a:alphaModFix/>
          </a:blip>
          <a:srcRect/>
          <a:stretch/>
        </p:blipFill>
        <p:spPr>
          <a:xfrm>
            <a:off x="2" y="1970240"/>
            <a:ext cx="7967048" cy="321164"/>
          </a:xfrm>
          <a:prstGeom prst="rect">
            <a:avLst/>
          </a:prstGeom>
          <a:noFill/>
          <a:ln>
            <a:noFill/>
          </a:ln>
        </p:spPr>
      </p:pic>
      <p:sp>
        <p:nvSpPr>
          <p:cNvPr id="217" name="Google Shape;217;p20"/>
          <p:cNvSpPr txBox="1">
            <a:spLocks noGrp="1"/>
          </p:cNvSpPr>
          <p:nvPr>
            <p:ph type="body" idx="1"/>
          </p:nvPr>
        </p:nvSpPr>
        <p:spPr>
          <a:xfrm>
            <a:off x="680321" y="2336873"/>
            <a:ext cx="6423300" cy="3599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1700"/>
              <a:buChar char="•"/>
            </a:pPr>
            <a:r>
              <a:rPr lang="en-US" sz="3600" dirty="0"/>
              <a:t>INTRODUCTION</a:t>
            </a:r>
          </a:p>
          <a:p>
            <a:pPr marL="228600" lvl="0" indent="-228600" algn="l" rtl="0">
              <a:lnSpc>
                <a:spcPct val="90000"/>
              </a:lnSpc>
              <a:spcBef>
                <a:spcPts val="0"/>
              </a:spcBef>
              <a:spcAft>
                <a:spcPts val="0"/>
              </a:spcAft>
              <a:buClr>
                <a:schemeClr val="lt1"/>
              </a:buClr>
              <a:buSzPts val="1700"/>
              <a:buChar char="•"/>
            </a:pPr>
            <a:r>
              <a:rPr lang="en-US" sz="3600" dirty="0"/>
              <a:t>DATA</a:t>
            </a:r>
          </a:p>
          <a:p>
            <a:pPr marL="228600" lvl="0" indent="-228600" algn="l" rtl="0">
              <a:lnSpc>
                <a:spcPct val="90000"/>
              </a:lnSpc>
              <a:spcBef>
                <a:spcPts val="0"/>
              </a:spcBef>
              <a:spcAft>
                <a:spcPts val="0"/>
              </a:spcAft>
              <a:buClr>
                <a:schemeClr val="lt1"/>
              </a:buClr>
              <a:buSzPts val="1700"/>
              <a:buChar char="•"/>
            </a:pPr>
            <a:r>
              <a:rPr lang="en-US" sz="3600" dirty="0"/>
              <a:t>METHODOLOGY</a:t>
            </a:r>
          </a:p>
          <a:p>
            <a:pPr marL="228600" lvl="0" indent="-228600" algn="l" rtl="0">
              <a:lnSpc>
                <a:spcPct val="90000"/>
              </a:lnSpc>
              <a:spcBef>
                <a:spcPts val="0"/>
              </a:spcBef>
              <a:spcAft>
                <a:spcPts val="0"/>
              </a:spcAft>
              <a:buClr>
                <a:schemeClr val="lt1"/>
              </a:buClr>
              <a:buSzPts val="1700"/>
              <a:buChar char="•"/>
            </a:pPr>
            <a:r>
              <a:rPr lang="en-US" sz="3600" dirty="0"/>
              <a:t>RESULTS</a:t>
            </a:r>
          </a:p>
          <a:p>
            <a:pPr marL="228600" lvl="0" indent="-228600" algn="l" rtl="0">
              <a:lnSpc>
                <a:spcPct val="90000"/>
              </a:lnSpc>
              <a:spcBef>
                <a:spcPts val="0"/>
              </a:spcBef>
              <a:spcAft>
                <a:spcPts val="0"/>
              </a:spcAft>
              <a:buClr>
                <a:schemeClr val="lt1"/>
              </a:buClr>
              <a:buSzPts val="1700"/>
              <a:buChar char="•"/>
            </a:pPr>
            <a:r>
              <a:rPr lang="en-US" sz="3600" dirty="0"/>
              <a:t>DISCUSSION</a:t>
            </a:r>
          </a:p>
          <a:p>
            <a:pPr marL="228600" lvl="0" indent="-228600" algn="l" rtl="0">
              <a:lnSpc>
                <a:spcPct val="90000"/>
              </a:lnSpc>
              <a:spcBef>
                <a:spcPts val="0"/>
              </a:spcBef>
              <a:spcAft>
                <a:spcPts val="0"/>
              </a:spcAft>
              <a:buClr>
                <a:schemeClr val="lt1"/>
              </a:buClr>
              <a:buSzPts val="1700"/>
              <a:buChar char="•"/>
            </a:pPr>
            <a:r>
              <a:rPr lang="en-US" sz="36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Trebuchet MS"/>
              <a:buNone/>
            </a:pPr>
            <a:r>
              <a:rPr lang="en-US" sz="5100" b="1"/>
              <a:t>INTRODUCTION </a:t>
            </a:r>
            <a:endParaRPr sz="5100"/>
          </a:p>
        </p:txBody>
      </p:sp>
      <p:sp>
        <p:nvSpPr>
          <p:cNvPr id="225" name="Google Shape;225;p21"/>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228600" lvl="0" indent="-228600" algn="just" rtl="0">
              <a:lnSpc>
                <a:spcPct val="140000"/>
              </a:lnSpc>
              <a:spcBef>
                <a:spcPts val="0"/>
              </a:spcBef>
              <a:spcAft>
                <a:spcPts val="0"/>
              </a:spcAft>
              <a:buClr>
                <a:schemeClr val="lt1"/>
              </a:buClr>
              <a:buSzPts val="2400"/>
              <a:buChar char="•"/>
            </a:pPr>
            <a:r>
              <a:rPr lang="en-US" b="1" dirty="0"/>
              <a:t>Objective: </a:t>
            </a:r>
            <a:r>
              <a:rPr lang="en-US" dirty="0"/>
              <a:t>The goal of this project is to build a neighborhood recommendation system.</a:t>
            </a:r>
          </a:p>
          <a:p>
            <a:pPr marL="228600" lvl="0" indent="-228600" algn="just" rtl="0">
              <a:lnSpc>
                <a:spcPct val="140000"/>
              </a:lnSpc>
              <a:spcBef>
                <a:spcPts val="0"/>
              </a:spcBef>
              <a:spcAft>
                <a:spcPts val="0"/>
              </a:spcAft>
              <a:buClr>
                <a:schemeClr val="lt1"/>
              </a:buClr>
              <a:buSzPts val="2400"/>
              <a:buChar char="•"/>
            </a:pPr>
            <a:r>
              <a:rPr lang="en-US" dirty="0"/>
              <a:t>This project presents a solution to those who want to move from one city to another either for personal or business reasons.</a:t>
            </a:r>
          </a:p>
          <a:p>
            <a:pPr marL="228600" lvl="0" indent="-228600" algn="just" rtl="0">
              <a:lnSpc>
                <a:spcPct val="140000"/>
              </a:lnSpc>
              <a:spcBef>
                <a:spcPts val="0"/>
              </a:spcBef>
              <a:spcAft>
                <a:spcPts val="0"/>
              </a:spcAft>
              <a:buClr>
                <a:schemeClr val="lt1"/>
              </a:buClr>
              <a:buSzPts val="2400"/>
              <a:buChar char="•"/>
            </a:pPr>
            <a:r>
              <a:rPr lang="en-US" dirty="0"/>
              <a:t>Even though the project is focused only on Toronto and New York, the idea can be applied on any set of cities.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66FB-F6E0-40AB-80A9-3738F20404A6}"/>
              </a:ext>
            </a:extLst>
          </p:cNvPr>
          <p:cNvSpPr>
            <a:spLocks noGrp="1"/>
          </p:cNvSpPr>
          <p:nvPr>
            <p:ph type="title"/>
          </p:nvPr>
        </p:nvSpPr>
        <p:spPr/>
        <p:txBody>
          <a:bodyPr/>
          <a:lstStyle/>
          <a:p>
            <a:pPr algn="ctr"/>
            <a:r>
              <a:rPr lang="en-US" sz="4400" b="1" dirty="0"/>
              <a:t>Data</a:t>
            </a:r>
          </a:p>
        </p:txBody>
      </p:sp>
      <p:sp>
        <p:nvSpPr>
          <p:cNvPr id="3" name="Text Placeholder 2">
            <a:extLst>
              <a:ext uri="{FF2B5EF4-FFF2-40B4-BE49-F238E27FC236}">
                <a16:creationId xmlns:a16="http://schemas.microsoft.com/office/drawing/2014/main" id="{87BDC3E3-0C76-4514-A3DC-ECB86EE7D655}"/>
              </a:ext>
            </a:extLst>
          </p:cNvPr>
          <p:cNvSpPr>
            <a:spLocks noGrp="1"/>
          </p:cNvSpPr>
          <p:nvPr>
            <p:ph type="body" idx="1"/>
          </p:nvPr>
        </p:nvSpPr>
        <p:spPr/>
        <p:txBody>
          <a:bodyPr/>
          <a:lstStyle/>
          <a:p>
            <a:r>
              <a:rPr lang="en-US" dirty="0"/>
              <a:t>There are two main data sets:</a:t>
            </a:r>
          </a:p>
          <a:p>
            <a:r>
              <a:rPr lang="en-US" dirty="0"/>
              <a:t>1. New York Neighborhoods: ready to use</a:t>
            </a:r>
          </a:p>
          <a:p>
            <a:r>
              <a:rPr lang="en-US" dirty="0"/>
              <a:t>2. Toronto Neighborhoods: Scraped from a Wiki page</a:t>
            </a:r>
          </a:p>
          <a:p>
            <a:r>
              <a:rPr lang="en-US" dirty="0"/>
              <a:t>Venue data will be added to each neighborhood in both data sets.</a:t>
            </a:r>
          </a:p>
          <a:p>
            <a:r>
              <a:rPr lang="en-US" dirty="0"/>
              <a:t>The venue categories will be hot encoded in order to calculate the similarity index.</a:t>
            </a:r>
          </a:p>
          <a:p>
            <a:r>
              <a:rPr lang="en-US" dirty="0"/>
              <a:t>Both cities data sets should be made to have the same number of categories in order to have the same size vectors. </a:t>
            </a:r>
          </a:p>
        </p:txBody>
      </p:sp>
    </p:spTree>
    <p:extLst>
      <p:ext uri="{BB962C8B-B14F-4D97-AF65-F5344CB8AC3E}">
        <p14:creationId xmlns:p14="http://schemas.microsoft.com/office/powerpoint/2010/main" val="79955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2DF2-B735-4A06-B8DD-6B347AF2C07C}"/>
              </a:ext>
            </a:extLst>
          </p:cNvPr>
          <p:cNvSpPr>
            <a:spLocks noGrp="1"/>
          </p:cNvSpPr>
          <p:nvPr>
            <p:ph type="title"/>
          </p:nvPr>
        </p:nvSpPr>
        <p:spPr/>
        <p:txBody>
          <a:bodyPr/>
          <a:lstStyle/>
          <a:p>
            <a:r>
              <a:rPr lang="en-US" dirty="0"/>
              <a:t>New York Data</a:t>
            </a:r>
          </a:p>
        </p:txBody>
      </p:sp>
      <p:pic>
        <p:nvPicPr>
          <p:cNvPr id="7" name="Picture 6">
            <a:extLst>
              <a:ext uri="{FF2B5EF4-FFF2-40B4-BE49-F238E27FC236}">
                <a16:creationId xmlns:a16="http://schemas.microsoft.com/office/drawing/2014/main" id="{1016FAE0-7465-43FF-8FDB-8C637400CFA6}"/>
              </a:ext>
            </a:extLst>
          </p:cNvPr>
          <p:cNvPicPr>
            <a:picLocks noChangeAspect="1"/>
          </p:cNvPicPr>
          <p:nvPr/>
        </p:nvPicPr>
        <p:blipFill>
          <a:blip r:embed="rId2"/>
          <a:stretch>
            <a:fillRect/>
          </a:stretch>
        </p:blipFill>
        <p:spPr>
          <a:xfrm>
            <a:off x="513708" y="2305146"/>
            <a:ext cx="10695398" cy="3581946"/>
          </a:xfrm>
          <a:prstGeom prst="rect">
            <a:avLst/>
          </a:prstGeom>
        </p:spPr>
      </p:pic>
    </p:spTree>
    <p:extLst>
      <p:ext uri="{BB962C8B-B14F-4D97-AF65-F5344CB8AC3E}">
        <p14:creationId xmlns:p14="http://schemas.microsoft.com/office/powerpoint/2010/main" val="218804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2C6F-9504-441C-BB48-25026D2FE61C}"/>
              </a:ext>
            </a:extLst>
          </p:cNvPr>
          <p:cNvSpPr>
            <a:spLocks noGrp="1"/>
          </p:cNvSpPr>
          <p:nvPr>
            <p:ph type="title"/>
          </p:nvPr>
        </p:nvSpPr>
        <p:spPr/>
        <p:txBody>
          <a:bodyPr/>
          <a:lstStyle/>
          <a:p>
            <a:r>
              <a:rPr lang="en-US" dirty="0"/>
              <a:t>Toronto Data</a:t>
            </a:r>
          </a:p>
        </p:txBody>
      </p:sp>
      <p:pic>
        <p:nvPicPr>
          <p:cNvPr id="5" name="Picture 4">
            <a:extLst>
              <a:ext uri="{FF2B5EF4-FFF2-40B4-BE49-F238E27FC236}">
                <a16:creationId xmlns:a16="http://schemas.microsoft.com/office/drawing/2014/main" id="{A6F56619-8107-4D7D-AA5D-6617D4B380D7}"/>
              </a:ext>
            </a:extLst>
          </p:cNvPr>
          <p:cNvPicPr>
            <a:picLocks noChangeAspect="1"/>
          </p:cNvPicPr>
          <p:nvPr/>
        </p:nvPicPr>
        <p:blipFill>
          <a:blip r:embed="rId2"/>
          <a:stretch>
            <a:fillRect/>
          </a:stretch>
        </p:blipFill>
        <p:spPr>
          <a:xfrm>
            <a:off x="948909" y="2497363"/>
            <a:ext cx="10294182" cy="3708228"/>
          </a:xfrm>
          <a:prstGeom prst="rect">
            <a:avLst/>
          </a:prstGeom>
        </p:spPr>
      </p:pic>
    </p:spTree>
    <p:extLst>
      <p:ext uri="{BB962C8B-B14F-4D97-AF65-F5344CB8AC3E}">
        <p14:creationId xmlns:p14="http://schemas.microsoft.com/office/powerpoint/2010/main" val="306595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Methodology </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p:txBody>
          <a:bodyPr/>
          <a:lstStyle/>
          <a:p>
            <a:r>
              <a:rPr lang="en-US" dirty="0"/>
              <a:t>Pearson Correlation Coefficient will be used as a similarity measure</a:t>
            </a:r>
          </a:p>
          <a:p>
            <a:r>
              <a:rPr lang="en-US" dirty="0"/>
              <a:t>It is used to measure the strength of a linear association between two variables. The formula for finding this coefficient between sets X and Y with N values can be seen in the image below.</a:t>
            </a:r>
          </a:p>
        </p:txBody>
      </p:sp>
      <p:pic>
        <p:nvPicPr>
          <p:cNvPr id="5" name="Picture 4">
            <a:extLst>
              <a:ext uri="{FF2B5EF4-FFF2-40B4-BE49-F238E27FC236}">
                <a16:creationId xmlns:a16="http://schemas.microsoft.com/office/drawing/2014/main" id="{D21FE25C-F7B8-4228-82B0-E83A178BE79E}"/>
              </a:ext>
            </a:extLst>
          </p:cNvPr>
          <p:cNvPicPr>
            <a:picLocks noChangeAspect="1"/>
          </p:cNvPicPr>
          <p:nvPr/>
        </p:nvPicPr>
        <p:blipFill>
          <a:blip r:embed="rId2"/>
          <a:stretch>
            <a:fillRect/>
          </a:stretch>
        </p:blipFill>
        <p:spPr>
          <a:xfrm>
            <a:off x="2910317" y="4720035"/>
            <a:ext cx="5024919" cy="1384737"/>
          </a:xfrm>
          <a:prstGeom prst="rect">
            <a:avLst/>
          </a:prstGeom>
        </p:spPr>
      </p:pic>
    </p:spTree>
    <p:extLst>
      <p:ext uri="{BB962C8B-B14F-4D97-AF65-F5344CB8AC3E}">
        <p14:creationId xmlns:p14="http://schemas.microsoft.com/office/powerpoint/2010/main" val="360419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Methodology </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p:txBody>
          <a:bodyPr/>
          <a:lstStyle/>
          <a:p>
            <a:r>
              <a:rPr lang="en-US" dirty="0"/>
              <a:t>The values given by the formula vary from r = -1 to r = 1, where 1 forms a direct correlation between the two entities (it means a perfect positive correlation) and -1 forms a perfect negative correlation.</a:t>
            </a:r>
          </a:p>
          <a:p>
            <a:r>
              <a:rPr lang="en-US" dirty="0"/>
              <a:t>Instead of writing a code to calculate Pearson Coefficient, SciPy provides a function to easily accomplish that.</a:t>
            </a:r>
          </a:p>
          <a:p>
            <a:endParaRPr lang="en-US" dirty="0"/>
          </a:p>
        </p:txBody>
      </p:sp>
      <p:pic>
        <p:nvPicPr>
          <p:cNvPr id="6" name="Picture 5">
            <a:extLst>
              <a:ext uri="{FF2B5EF4-FFF2-40B4-BE49-F238E27FC236}">
                <a16:creationId xmlns:a16="http://schemas.microsoft.com/office/drawing/2014/main" id="{ED770FE1-A8CC-48D9-8B3F-681C3592D646}"/>
              </a:ext>
            </a:extLst>
          </p:cNvPr>
          <p:cNvPicPr>
            <a:picLocks noChangeAspect="1"/>
          </p:cNvPicPr>
          <p:nvPr/>
        </p:nvPicPr>
        <p:blipFill>
          <a:blip r:embed="rId2"/>
          <a:stretch>
            <a:fillRect/>
          </a:stretch>
        </p:blipFill>
        <p:spPr>
          <a:xfrm>
            <a:off x="2184121" y="5139647"/>
            <a:ext cx="6399342" cy="796542"/>
          </a:xfrm>
          <a:prstGeom prst="rect">
            <a:avLst/>
          </a:prstGeom>
        </p:spPr>
      </p:pic>
    </p:spTree>
    <p:extLst>
      <p:ext uri="{BB962C8B-B14F-4D97-AF65-F5344CB8AC3E}">
        <p14:creationId xmlns:p14="http://schemas.microsoft.com/office/powerpoint/2010/main" val="235009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8976-F4F6-421E-8541-68D7370DC209}"/>
              </a:ext>
            </a:extLst>
          </p:cNvPr>
          <p:cNvSpPr>
            <a:spLocks noGrp="1"/>
          </p:cNvSpPr>
          <p:nvPr>
            <p:ph type="title"/>
          </p:nvPr>
        </p:nvSpPr>
        <p:spPr/>
        <p:txBody>
          <a:bodyPr/>
          <a:lstStyle/>
          <a:p>
            <a:pPr algn="ctr"/>
            <a:r>
              <a:rPr lang="en-US" sz="4400" b="1" dirty="0"/>
              <a:t>Results</a:t>
            </a:r>
          </a:p>
        </p:txBody>
      </p:sp>
      <p:sp>
        <p:nvSpPr>
          <p:cNvPr id="3" name="Text Placeholder 2">
            <a:extLst>
              <a:ext uri="{FF2B5EF4-FFF2-40B4-BE49-F238E27FC236}">
                <a16:creationId xmlns:a16="http://schemas.microsoft.com/office/drawing/2014/main" id="{FCABB3F3-2DFF-450D-A094-A27EB1B38B33}"/>
              </a:ext>
            </a:extLst>
          </p:cNvPr>
          <p:cNvSpPr>
            <a:spLocks noGrp="1"/>
          </p:cNvSpPr>
          <p:nvPr>
            <p:ph type="body" idx="1"/>
          </p:nvPr>
        </p:nvSpPr>
        <p:spPr>
          <a:xfrm>
            <a:off x="680321" y="2336873"/>
            <a:ext cx="10169189" cy="3599316"/>
          </a:xfrm>
        </p:spPr>
        <p:txBody>
          <a:bodyPr/>
          <a:lstStyle/>
          <a:p>
            <a:r>
              <a:rPr lang="en-US" sz="2000" dirty="0"/>
              <a:t>An individual is interested in moving from New York to Toronto. Currently, they live in Bensonhurst, Brooklyn, NY. The goal is to find similar neighborhood/s in Toronto to that of New York. The way this works is similar to a recommender system.</a:t>
            </a:r>
          </a:p>
          <a:p>
            <a:endParaRPr lang="en-US" sz="2000" dirty="0"/>
          </a:p>
          <a:p>
            <a:r>
              <a:rPr lang="en-US" sz="2000" dirty="0"/>
              <a:t>We call the similarity function, passing "</a:t>
            </a:r>
            <a:r>
              <a:rPr lang="en-US" sz="2000" dirty="0" err="1"/>
              <a:t>nyc</a:t>
            </a:r>
            <a:r>
              <a:rPr lang="en-US" sz="2000" dirty="0"/>
              <a:t>", "Brooklyn", and "Bensonhurst" as parameters. Below is the head of the sorted data frame returned by the function. Note that these are the five most similar neighborhoods as the data frame is sorted from the most similar to the most dissimilar. The "Similarity" column </a:t>
            </a:r>
            <a:r>
              <a:rPr lang="en-US" sz="2000" dirty="0" err="1"/>
              <a:t>repesents</a:t>
            </a:r>
            <a:r>
              <a:rPr lang="en-US" sz="2000" dirty="0"/>
              <a:t> the similarity index, which ranges from -1 (most dissimilar) to 1 (most similar).</a:t>
            </a:r>
          </a:p>
        </p:txBody>
      </p:sp>
    </p:spTree>
    <p:extLst>
      <p:ext uri="{BB962C8B-B14F-4D97-AF65-F5344CB8AC3E}">
        <p14:creationId xmlns:p14="http://schemas.microsoft.com/office/powerpoint/2010/main" val="1495522396"/>
      </p:ext>
    </p:extLst>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608</Words>
  <Application>Microsoft Office PowerPoint</Application>
  <PresentationFormat>Widescreen</PresentationFormat>
  <Paragraphs>47</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Neighborhood Recommender</vt:lpstr>
      <vt:lpstr>OUTLINE</vt:lpstr>
      <vt:lpstr>INTRODUCTION </vt:lpstr>
      <vt:lpstr>Data</vt:lpstr>
      <vt:lpstr>New York Data</vt:lpstr>
      <vt:lpstr>Toronto Data</vt:lpstr>
      <vt:lpstr>Methodology </vt:lpstr>
      <vt:lpstr>Methodology </vt:lpstr>
      <vt:lpstr>Results</vt:lpstr>
      <vt:lpstr>Results</vt:lpstr>
      <vt:lpstr>Results: Common Venues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Recommender</dc:title>
  <cp:lastModifiedBy>Housney.Ahmed@mail.citytech.cuny.edu</cp:lastModifiedBy>
  <cp:revision>5</cp:revision>
  <dcterms:modified xsi:type="dcterms:W3CDTF">2021-01-04T05:41:55Z</dcterms:modified>
</cp:coreProperties>
</file>