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0" r:id="rId5"/>
    <p:sldId id="259" r:id="rId6"/>
    <p:sldId id="271" r:id="rId7"/>
    <p:sldId id="260" r:id="rId8"/>
    <p:sldId id="263" r:id="rId9"/>
    <p:sldId id="264" r:id="rId10"/>
    <p:sldId id="272" r:id="rId11"/>
    <p:sldId id="273" r:id="rId12"/>
    <p:sldId id="266" r:id="rId13"/>
    <p:sldId id="261" r:id="rId14"/>
    <p:sldId id="268" r:id="rId15"/>
    <p:sldId id="269"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1" d="100"/>
          <a:sy n="81" d="100"/>
        </p:scale>
        <p:origin x="-300"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ACE631-7A83-4CD7-954B-EE1BE2511642}" type="doc">
      <dgm:prSet loTypeId="urn:microsoft.com/office/officeart/2005/8/layout/process4" loCatId="process" qsTypeId="urn:microsoft.com/office/officeart/2005/8/quickstyle/simple3" qsCatId="simple" csTypeId="urn:microsoft.com/office/officeart/2005/8/colors/accent5_2" csCatId="accent5" phldr="1"/>
      <dgm:spPr/>
      <dgm:t>
        <a:bodyPr/>
        <a:lstStyle/>
        <a:p>
          <a:endParaRPr lang="fr-FR"/>
        </a:p>
      </dgm:t>
    </dgm:pt>
    <dgm:pt modelId="{0A9A9C4B-83AF-4D79-9871-013E14B212CF}">
      <dgm:prSet custT="1"/>
      <dgm:spPr/>
      <dgm:t>
        <a:bodyPr/>
        <a:lstStyle/>
        <a:p>
          <a:r>
            <a:rPr lang="fr-FR" sz="2200" dirty="0" smtClean="0">
              <a:effectLst>
                <a:outerShdw blurRad="50800" dist="38100" dir="8100000" algn="tr" rotWithShape="0">
                  <a:prstClr val="black">
                    <a:alpha val="40000"/>
                  </a:prstClr>
                </a:outerShdw>
              </a:effectLst>
            </a:rPr>
            <a:t>Brancher le module ultrason ainsi que le servomoteur, la LED et le BUZZER à la carte Arduino</a:t>
          </a:r>
          <a:endParaRPr lang="fr-FR" sz="2200" dirty="0">
            <a:effectLst>
              <a:outerShdw blurRad="50800" dist="38100" dir="8100000" algn="tr" rotWithShape="0">
                <a:prstClr val="black">
                  <a:alpha val="40000"/>
                </a:prstClr>
              </a:outerShdw>
            </a:effectLst>
          </a:endParaRPr>
        </a:p>
      </dgm:t>
    </dgm:pt>
    <dgm:pt modelId="{88506E09-D5B6-48FA-87E8-B5BB63A4D929}" type="parTrans" cxnId="{8D538C6F-5FB0-4A64-8C46-AE3F3B46B74D}">
      <dgm:prSet/>
      <dgm:spPr/>
      <dgm:t>
        <a:bodyPr/>
        <a:lstStyle/>
        <a:p>
          <a:endParaRPr lang="fr-FR"/>
        </a:p>
      </dgm:t>
    </dgm:pt>
    <dgm:pt modelId="{72A46AED-BE69-46C6-98F5-4C6E68248A89}" type="sibTrans" cxnId="{8D538C6F-5FB0-4A64-8C46-AE3F3B46B74D}">
      <dgm:prSet/>
      <dgm:spPr/>
      <dgm:t>
        <a:bodyPr/>
        <a:lstStyle/>
        <a:p>
          <a:endParaRPr lang="fr-FR"/>
        </a:p>
      </dgm:t>
    </dgm:pt>
    <dgm:pt modelId="{F7C1BDB7-A8C4-4842-885E-447FF505DEAD}">
      <dgm:prSet custT="1"/>
      <dgm:spPr/>
      <dgm:t>
        <a:bodyPr/>
        <a:lstStyle/>
        <a:p>
          <a:r>
            <a:rPr lang="fr-FR" sz="2200" dirty="0" smtClean="0">
              <a:effectLst>
                <a:outerShdw blurRad="50800" dist="38100" dir="8100000" algn="tr" rotWithShape="0">
                  <a:prstClr val="black">
                    <a:alpha val="40000"/>
                  </a:prstClr>
                </a:outerShdw>
              </a:effectLst>
            </a:rPr>
            <a:t>Programmer la carte Arduino afin de créer le mouvement rotatif du servomoteur, et faire marcher le capteur a ultrason et commencer à émettre les ondes Ultrasonic</a:t>
          </a:r>
          <a:endParaRPr lang="fr-FR" sz="2200" dirty="0">
            <a:effectLst>
              <a:outerShdw blurRad="50800" dist="38100" dir="8100000" algn="tr" rotWithShape="0">
                <a:prstClr val="black">
                  <a:alpha val="40000"/>
                </a:prstClr>
              </a:outerShdw>
            </a:effectLst>
          </a:endParaRPr>
        </a:p>
      </dgm:t>
    </dgm:pt>
    <dgm:pt modelId="{0B557B30-622E-4FA9-B30C-FEC31DAAEFCD}" type="parTrans" cxnId="{2C20BDAB-D9AC-4C31-AF46-6C6A76D2ABA8}">
      <dgm:prSet/>
      <dgm:spPr/>
      <dgm:t>
        <a:bodyPr/>
        <a:lstStyle/>
        <a:p>
          <a:endParaRPr lang="fr-FR"/>
        </a:p>
      </dgm:t>
    </dgm:pt>
    <dgm:pt modelId="{B44A1C21-631F-409E-843F-5EB3070B21BB}" type="sibTrans" cxnId="{2C20BDAB-D9AC-4C31-AF46-6C6A76D2ABA8}">
      <dgm:prSet/>
      <dgm:spPr/>
      <dgm:t>
        <a:bodyPr/>
        <a:lstStyle/>
        <a:p>
          <a:endParaRPr lang="fr-FR"/>
        </a:p>
      </dgm:t>
    </dgm:pt>
    <dgm:pt modelId="{69E7B14F-F2B7-4297-BCD6-86A0B3607410}">
      <dgm:prSet custT="1"/>
      <dgm:spPr/>
      <dgm:t>
        <a:bodyPr/>
        <a:lstStyle/>
        <a:p>
          <a:pPr algn="ctr"/>
          <a:r>
            <a:rPr lang="fr-FR" sz="2200" dirty="0" smtClean="0">
              <a:effectLst>
                <a:outerShdw blurRad="50800" dist="38100" dir="8100000" algn="tr" rotWithShape="0">
                  <a:prstClr val="black">
                    <a:alpha val="40000"/>
                  </a:prstClr>
                </a:outerShdw>
              </a:effectLst>
            </a:rPr>
            <a:t>Utiliser le logiciel Processing pour dessiner le radar et visualiser les résultats</a:t>
          </a:r>
          <a:endParaRPr lang="fr-FR" sz="2200" dirty="0">
            <a:effectLst>
              <a:outerShdw blurRad="50800" dist="38100" dir="8100000" algn="tr" rotWithShape="0">
                <a:prstClr val="black">
                  <a:alpha val="40000"/>
                </a:prstClr>
              </a:outerShdw>
            </a:effectLst>
          </a:endParaRPr>
        </a:p>
      </dgm:t>
    </dgm:pt>
    <dgm:pt modelId="{02C0476C-7D2E-43B2-AAF9-5E58A9D9215A}" type="parTrans" cxnId="{87530455-AA7B-42C6-A1BC-6B3673A6B176}">
      <dgm:prSet/>
      <dgm:spPr/>
      <dgm:t>
        <a:bodyPr/>
        <a:lstStyle/>
        <a:p>
          <a:endParaRPr lang="fr-FR"/>
        </a:p>
      </dgm:t>
    </dgm:pt>
    <dgm:pt modelId="{C6E91035-2D79-453F-A4AB-A3D7AAFD03FE}" type="sibTrans" cxnId="{87530455-AA7B-42C6-A1BC-6B3673A6B176}">
      <dgm:prSet/>
      <dgm:spPr/>
      <dgm:t>
        <a:bodyPr/>
        <a:lstStyle/>
        <a:p>
          <a:endParaRPr lang="fr-FR"/>
        </a:p>
      </dgm:t>
    </dgm:pt>
    <dgm:pt modelId="{E1F829C1-468F-483A-9196-A0185729B7B2}" type="pres">
      <dgm:prSet presAssocID="{9DACE631-7A83-4CD7-954B-EE1BE2511642}" presName="Name0" presStyleCnt="0">
        <dgm:presLayoutVars>
          <dgm:dir/>
          <dgm:animLvl val="lvl"/>
          <dgm:resizeHandles val="exact"/>
        </dgm:presLayoutVars>
      </dgm:prSet>
      <dgm:spPr/>
      <dgm:t>
        <a:bodyPr/>
        <a:lstStyle/>
        <a:p>
          <a:endParaRPr lang="fr-FR"/>
        </a:p>
      </dgm:t>
    </dgm:pt>
    <dgm:pt modelId="{7A763FFC-747C-497E-B832-9BA6AC24BE84}" type="pres">
      <dgm:prSet presAssocID="{69E7B14F-F2B7-4297-BCD6-86A0B3607410}" presName="boxAndChildren" presStyleCnt="0"/>
      <dgm:spPr/>
    </dgm:pt>
    <dgm:pt modelId="{9080E21B-7AA0-4D2D-87AD-48548412622E}" type="pres">
      <dgm:prSet presAssocID="{69E7B14F-F2B7-4297-BCD6-86A0B3607410}" presName="parentTextBox" presStyleLbl="node1" presStyleIdx="0" presStyleCnt="3" custLinFactNeighborX="913" custLinFactNeighborY="-801"/>
      <dgm:spPr/>
      <dgm:t>
        <a:bodyPr/>
        <a:lstStyle/>
        <a:p>
          <a:endParaRPr lang="fr-FR"/>
        </a:p>
      </dgm:t>
    </dgm:pt>
    <dgm:pt modelId="{2A840CD2-DE1D-43D4-9A32-FC859E64235B}" type="pres">
      <dgm:prSet presAssocID="{B44A1C21-631F-409E-843F-5EB3070B21BB}" presName="sp" presStyleCnt="0"/>
      <dgm:spPr/>
    </dgm:pt>
    <dgm:pt modelId="{9B1AB6DE-AAA2-478B-A556-577A86E3F4AD}" type="pres">
      <dgm:prSet presAssocID="{F7C1BDB7-A8C4-4842-885E-447FF505DEAD}" presName="arrowAndChildren" presStyleCnt="0"/>
      <dgm:spPr/>
    </dgm:pt>
    <dgm:pt modelId="{693D7578-C31D-4198-8194-1CEC5DCE62EC}" type="pres">
      <dgm:prSet presAssocID="{F7C1BDB7-A8C4-4842-885E-447FF505DEAD}" presName="parentTextArrow" presStyleLbl="node1" presStyleIdx="1" presStyleCnt="3"/>
      <dgm:spPr/>
      <dgm:t>
        <a:bodyPr/>
        <a:lstStyle/>
        <a:p>
          <a:endParaRPr lang="fr-FR"/>
        </a:p>
      </dgm:t>
    </dgm:pt>
    <dgm:pt modelId="{C335F45A-D829-481C-8875-96E44E61DF49}" type="pres">
      <dgm:prSet presAssocID="{72A46AED-BE69-46C6-98F5-4C6E68248A89}" presName="sp" presStyleCnt="0"/>
      <dgm:spPr/>
    </dgm:pt>
    <dgm:pt modelId="{B920116C-54DB-4AE5-90AD-E12269AF39FA}" type="pres">
      <dgm:prSet presAssocID="{0A9A9C4B-83AF-4D79-9871-013E14B212CF}" presName="arrowAndChildren" presStyleCnt="0"/>
      <dgm:spPr/>
    </dgm:pt>
    <dgm:pt modelId="{CFCEDA90-4529-49DE-B7EB-FA14491201A6}" type="pres">
      <dgm:prSet presAssocID="{0A9A9C4B-83AF-4D79-9871-013E14B212CF}" presName="parentTextArrow" presStyleLbl="node1" presStyleIdx="2" presStyleCnt="3"/>
      <dgm:spPr/>
      <dgm:t>
        <a:bodyPr/>
        <a:lstStyle/>
        <a:p>
          <a:endParaRPr lang="fr-FR"/>
        </a:p>
      </dgm:t>
    </dgm:pt>
  </dgm:ptLst>
  <dgm:cxnLst>
    <dgm:cxn modelId="{2C20BDAB-D9AC-4C31-AF46-6C6A76D2ABA8}" srcId="{9DACE631-7A83-4CD7-954B-EE1BE2511642}" destId="{F7C1BDB7-A8C4-4842-885E-447FF505DEAD}" srcOrd="1" destOrd="0" parTransId="{0B557B30-622E-4FA9-B30C-FEC31DAAEFCD}" sibTransId="{B44A1C21-631F-409E-843F-5EB3070B21BB}"/>
    <dgm:cxn modelId="{95D031AA-D8E7-4740-A474-BE37CBC44CA3}" type="presOf" srcId="{0A9A9C4B-83AF-4D79-9871-013E14B212CF}" destId="{CFCEDA90-4529-49DE-B7EB-FA14491201A6}" srcOrd="0" destOrd="0" presId="urn:microsoft.com/office/officeart/2005/8/layout/process4"/>
    <dgm:cxn modelId="{8D538C6F-5FB0-4A64-8C46-AE3F3B46B74D}" srcId="{9DACE631-7A83-4CD7-954B-EE1BE2511642}" destId="{0A9A9C4B-83AF-4D79-9871-013E14B212CF}" srcOrd="0" destOrd="0" parTransId="{88506E09-D5B6-48FA-87E8-B5BB63A4D929}" sibTransId="{72A46AED-BE69-46C6-98F5-4C6E68248A89}"/>
    <dgm:cxn modelId="{9AF4709E-20EB-422B-A1AC-DDDD39C17000}" type="presOf" srcId="{9DACE631-7A83-4CD7-954B-EE1BE2511642}" destId="{E1F829C1-468F-483A-9196-A0185729B7B2}" srcOrd="0" destOrd="0" presId="urn:microsoft.com/office/officeart/2005/8/layout/process4"/>
    <dgm:cxn modelId="{215EC63F-0002-4A1A-8F64-0789D3E47366}" type="presOf" srcId="{F7C1BDB7-A8C4-4842-885E-447FF505DEAD}" destId="{693D7578-C31D-4198-8194-1CEC5DCE62EC}" srcOrd="0" destOrd="0" presId="urn:microsoft.com/office/officeart/2005/8/layout/process4"/>
    <dgm:cxn modelId="{87530455-AA7B-42C6-A1BC-6B3673A6B176}" srcId="{9DACE631-7A83-4CD7-954B-EE1BE2511642}" destId="{69E7B14F-F2B7-4297-BCD6-86A0B3607410}" srcOrd="2" destOrd="0" parTransId="{02C0476C-7D2E-43B2-AAF9-5E58A9D9215A}" sibTransId="{C6E91035-2D79-453F-A4AB-A3D7AAFD03FE}"/>
    <dgm:cxn modelId="{B134556A-BA79-4531-A282-DA28F1D143D3}" type="presOf" srcId="{69E7B14F-F2B7-4297-BCD6-86A0B3607410}" destId="{9080E21B-7AA0-4D2D-87AD-48548412622E}" srcOrd="0" destOrd="0" presId="urn:microsoft.com/office/officeart/2005/8/layout/process4"/>
    <dgm:cxn modelId="{04D79145-9FC1-4A3E-8261-E3063D5CF2FA}" type="presParOf" srcId="{E1F829C1-468F-483A-9196-A0185729B7B2}" destId="{7A763FFC-747C-497E-B832-9BA6AC24BE84}" srcOrd="0" destOrd="0" presId="urn:microsoft.com/office/officeart/2005/8/layout/process4"/>
    <dgm:cxn modelId="{8DB0362A-9B72-41AE-9E49-788840B0442A}" type="presParOf" srcId="{7A763FFC-747C-497E-B832-9BA6AC24BE84}" destId="{9080E21B-7AA0-4D2D-87AD-48548412622E}" srcOrd="0" destOrd="0" presId="urn:microsoft.com/office/officeart/2005/8/layout/process4"/>
    <dgm:cxn modelId="{053D1B7E-5E03-445D-9FE2-7EBFCA697998}" type="presParOf" srcId="{E1F829C1-468F-483A-9196-A0185729B7B2}" destId="{2A840CD2-DE1D-43D4-9A32-FC859E64235B}" srcOrd="1" destOrd="0" presId="urn:microsoft.com/office/officeart/2005/8/layout/process4"/>
    <dgm:cxn modelId="{36A0F7C1-5BA6-4CF1-AC49-9C521BD6BF4C}" type="presParOf" srcId="{E1F829C1-468F-483A-9196-A0185729B7B2}" destId="{9B1AB6DE-AAA2-478B-A556-577A86E3F4AD}" srcOrd="2" destOrd="0" presId="urn:microsoft.com/office/officeart/2005/8/layout/process4"/>
    <dgm:cxn modelId="{7947AF74-EBED-4DB3-9F7E-92A60D9957F4}" type="presParOf" srcId="{9B1AB6DE-AAA2-478B-A556-577A86E3F4AD}" destId="{693D7578-C31D-4198-8194-1CEC5DCE62EC}" srcOrd="0" destOrd="0" presId="urn:microsoft.com/office/officeart/2005/8/layout/process4"/>
    <dgm:cxn modelId="{7CBF649E-415C-4158-947F-9EB989DF4F14}" type="presParOf" srcId="{E1F829C1-468F-483A-9196-A0185729B7B2}" destId="{C335F45A-D829-481C-8875-96E44E61DF49}" srcOrd="3" destOrd="0" presId="urn:microsoft.com/office/officeart/2005/8/layout/process4"/>
    <dgm:cxn modelId="{9CD02598-10B1-41F2-B85A-A78DFC87171B}" type="presParOf" srcId="{E1F829C1-468F-483A-9196-A0185729B7B2}" destId="{B920116C-54DB-4AE5-90AD-E12269AF39FA}" srcOrd="4" destOrd="0" presId="urn:microsoft.com/office/officeart/2005/8/layout/process4"/>
    <dgm:cxn modelId="{02975D2A-53EC-4598-9210-DF477F2F3B3E}" type="presParOf" srcId="{B920116C-54DB-4AE5-90AD-E12269AF39FA}" destId="{CFCEDA90-4529-49DE-B7EB-FA14491201A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80E21B-7AA0-4D2D-87AD-48548412622E}">
      <dsp:nvSpPr>
        <dsp:cNvPr id="0" name=""/>
        <dsp:cNvSpPr/>
      </dsp:nvSpPr>
      <dsp:spPr>
        <a:xfrm>
          <a:off x="0" y="3274343"/>
          <a:ext cx="9113328" cy="1077545"/>
        </a:xfrm>
        <a:prstGeom prst="rect">
          <a:avLst/>
        </a:prstGeom>
        <a:gradFill rotWithShape="0">
          <a:gsLst>
            <a:gs pos="0">
              <a:schemeClr val="accent5">
                <a:hueOff val="0"/>
                <a:satOff val="0"/>
                <a:lumOff val="0"/>
                <a:alphaOff val="0"/>
                <a:tint val="58000"/>
                <a:satMod val="108000"/>
                <a:lumMod val="110000"/>
              </a:schemeClr>
            </a:gs>
            <a:gs pos="100000">
              <a:schemeClr val="accent5">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fr-FR" sz="2200" kern="1200" dirty="0" smtClean="0">
              <a:effectLst>
                <a:outerShdw blurRad="50800" dist="38100" dir="8100000" algn="tr" rotWithShape="0">
                  <a:prstClr val="black">
                    <a:alpha val="40000"/>
                  </a:prstClr>
                </a:outerShdw>
              </a:effectLst>
            </a:rPr>
            <a:t>Utiliser le logiciel Processing pour dessiner le radar et visualiser les résultats</a:t>
          </a:r>
          <a:endParaRPr lang="fr-FR" sz="2200" kern="1200" dirty="0">
            <a:effectLst>
              <a:outerShdw blurRad="50800" dist="38100" dir="8100000" algn="tr" rotWithShape="0">
                <a:prstClr val="black">
                  <a:alpha val="40000"/>
                </a:prstClr>
              </a:outerShdw>
            </a:effectLst>
          </a:endParaRPr>
        </a:p>
      </dsp:txBody>
      <dsp:txXfrm>
        <a:off x="0" y="3274343"/>
        <a:ext cx="9113328" cy="1077545"/>
      </dsp:txXfrm>
    </dsp:sp>
    <dsp:sp modelId="{693D7578-C31D-4198-8194-1CEC5DCE62EC}">
      <dsp:nvSpPr>
        <dsp:cNvPr id="0" name=""/>
        <dsp:cNvSpPr/>
      </dsp:nvSpPr>
      <dsp:spPr>
        <a:xfrm rot="10800000">
          <a:off x="0" y="1641872"/>
          <a:ext cx="9113328" cy="1657265"/>
        </a:xfrm>
        <a:prstGeom prst="upArrowCallout">
          <a:avLst/>
        </a:prstGeom>
        <a:gradFill rotWithShape="0">
          <a:gsLst>
            <a:gs pos="0">
              <a:schemeClr val="accent5">
                <a:hueOff val="0"/>
                <a:satOff val="0"/>
                <a:lumOff val="0"/>
                <a:alphaOff val="0"/>
                <a:tint val="58000"/>
                <a:satMod val="108000"/>
                <a:lumMod val="110000"/>
              </a:schemeClr>
            </a:gs>
            <a:gs pos="100000">
              <a:schemeClr val="accent5">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fr-FR" sz="2200" kern="1200" dirty="0" smtClean="0">
              <a:effectLst>
                <a:outerShdw blurRad="50800" dist="38100" dir="8100000" algn="tr" rotWithShape="0">
                  <a:prstClr val="black">
                    <a:alpha val="40000"/>
                  </a:prstClr>
                </a:outerShdw>
              </a:effectLst>
            </a:rPr>
            <a:t>Programmer la carte Arduino afin de créer le mouvement rotatif du servomoteur, et faire marcher le capteur a ultrason et commencer à émettre les ondes Ultrasonic</a:t>
          </a:r>
          <a:endParaRPr lang="fr-FR" sz="2200" kern="1200" dirty="0">
            <a:effectLst>
              <a:outerShdw blurRad="50800" dist="38100" dir="8100000" algn="tr" rotWithShape="0">
                <a:prstClr val="black">
                  <a:alpha val="40000"/>
                </a:prstClr>
              </a:outerShdw>
            </a:effectLst>
          </a:endParaRPr>
        </a:p>
      </dsp:txBody>
      <dsp:txXfrm rot="10800000">
        <a:off x="0" y="1641872"/>
        <a:ext cx="9113328" cy="1076841"/>
      </dsp:txXfrm>
    </dsp:sp>
    <dsp:sp modelId="{CFCEDA90-4529-49DE-B7EB-FA14491201A6}">
      <dsp:nvSpPr>
        <dsp:cNvPr id="0" name=""/>
        <dsp:cNvSpPr/>
      </dsp:nvSpPr>
      <dsp:spPr>
        <a:xfrm rot="10800000">
          <a:off x="0" y="770"/>
          <a:ext cx="9113328" cy="1657265"/>
        </a:xfrm>
        <a:prstGeom prst="upArrowCallout">
          <a:avLst/>
        </a:prstGeom>
        <a:gradFill rotWithShape="0">
          <a:gsLst>
            <a:gs pos="0">
              <a:schemeClr val="accent5">
                <a:hueOff val="0"/>
                <a:satOff val="0"/>
                <a:lumOff val="0"/>
                <a:alphaOff val="0"/>
                <a:tint val="58000"/>
                <a:satMod val="108000"/>
                <a:lumMod val="110000"/>
              </a:schemeClr>
            </a:gs>
            <a:gs pos="100000">
              <a:schemeClr val="accent5">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fr-FR" sz="2200" kern="1200" dirty="0" smtClean="0">
              <a:effectLst>
                <a:outerShdw blurRad="50800" dist="38100" dir="8100000" algn="tr" rotWithShape="0">
                  <a:prstClr val="black">
                    <a:alpha val="40000"/>
                  </a:prstClr>
                </a:outerShdw>
              </a:effectLst>
            </a:rPr>
            <a:t>Brancher le module ultrason ainsi que le servomoteur, la LED et le BUZZER à la carte Arduino</a:t>
          </a:r>
          <a:endParaRPr lang="fr-FR" sz="2200" kern="1200" dirty="0">
            <a:effectLst>
              <a:outerShdw blurRad="50800" dist="38100" dir="8100000" algn="tr" rotWithShape="0">
                <a:prstClr val="black">
                  <a:alpha val="40000"/>
                </a:prstClr>
              </a:outerShdw>
            </a:effectLst>
          </a:endParaRPr>
        </a:p>
      </dsp:txBody>
      <dsp:txXfrm rot="10800000">
        <a:off x="0" y="770"/>
        <a:ext cx="9113328" cy="107684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2/10/2019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2/10/2019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2/10/2019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2/10/2019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867797" y="2130725"/>
            <a:ext cx="8791575" cy="1673523"/>
          </a:xfrm>
        </p:spPr>
        <p:txBody>
          <a:bodyPr/>
          <a:lstStyle/>
          <a:p>
            <a:pPr algn="ctr"/>
            <a:r>
              <a:rPr lang="fr-FR" sz="6600" i="1" dirty="0">
                <a:effectLst>
                  <a:outerShdw blurRad="38100" dist="38100" dir="2700000" algn="tl">
                    <a:srgbClr val="000000">
                      <a:alpha val="43137"/>
                    </a:srgbClr>
                  </a:outerShdw>
                </a:effectLst>
              </a:rPr>
              <a:t>Radar </a:t>
            </a:r>
            <a:r>
              <a:rPr lang="fr-FR" sz="6600" i="1" dirty="0" smtClean="0">
                <a:effectLst>
                  <a:outerShdw blurRad="38100" dist="38100" dir="2700000" algn="tl">
                    <a:srgbClr val="000000">
                      <a:alpha val="43137"/>
                    </a:srgbClr>
                  </a:outerShdw>
                </a:effectLst>
              </a:rPr>
              <a:t>à Ultrason</a:t>
            </a:r>
            <a:r>
              <a:rPr lang="fr-FR" dirty="0" smtClean="0"/>
              <a:t/>
            </a:r>
            <a:br>
              <a:rPr lang="fr-FR" dirty="0" smtClean="0"/>
            </a:br>
            <a:endParaRPr lang="fr-FR" dirty="0"/>
          </a:p>
        </p:txBody>
      </p:sp>
      <p:sp>
        <p:nvSpPr>
          <p:cNvPr id="3" name="Sous-titre 2"/>
          <p:cNvSpPr>
            <a:spLocks noGrp="1"/>
          </p:cNvSpPr>
          <p:nvPr>
            <p:ph type="subTitle" idx="1"/>
          </p:nvPr>
        </p:nvSpPr>
        <p:spPr>
          <a:xfrm>
            <a:off x="2208362" y="4019909"/>
            <a:ext cx="9322279" cy="2536165"/>
          </a:xfrm>
        </p:spPr>
        <p:txBody>
          <a:bodyPr>
            <a:normAutofit/>
          </a:bodyPr>
          <a:lstStyle/>
          <a:p>
            <a:pPr algn="ctr"/>
            <a:r>
              <a:rPr lang="fr-FR" b="1" dirty="0" smtClean="0"/>
              <a:t>                                          Réalisé </a:t>
            </a:r>
            <a:r>
              <a:rPr lang="fr-FR" b="1" dirty="0"/>
              <a:t>par : </a:t>
            </a:r>
            <a:endParaRPr lang="fr-FR" b="1" dirty="0" smtClean="0"/>
          </a:p>
          <a:p>
            <a:pPr algn="ctr"/>
            <a:r>
              <a:rPr lang="fr-FR" b="1" dirty="0" smtClean="0"/>
              <a:t>                                                                          - BOUALEM </a:t>
            </a:r>
            <a:r>
              <a:rPr lang="fr-FR" b="1" dirty="0" err="1" smtClean="0"/>
              <a:t>AbdelDjalil</a:t>
            </a:r>
            <a:r>
              <a:rPr lang="fr-FR" b="1" dirty="0"/>
              <a:t> </a:t>
            </a:r>
            <a:r>
              <a:rPr lang="fr-FR" b="1" dirty="0" err="1" smtClean="0"/>
              <a:t>aBDELLAH</a:t>
            </a:r>
            <a:endParaRPr lang="fr-FR" b="1" dirty="0" smtClean="0"/>
          </a:p>
          <a:p>
            <a:pPr algn="ctr"/>
            <a:r>
              <a:rPr lang="fr-FR" b="1" dirty="0" smtClean="0"/>
              <a:t>                                                       - HAMDI </a:t>
            </a:r>
            <a:r>
              <a:rPr lang="fr-FR" b="1" dirty="0" err="1"/>
              <a:t>Hossam</a:t>
            </a:r>
            <a:r>
              <a:rPr lang="fr-FR" b="1" dirty="0"/>
              <a:t> </a:t>
            </a:r>
            <a:r>
              <a:rPr lang="fr-FR" b="1" dirty="0" err="1"/>
              <a:t>Edine</a:t>
            </a:r>
            <a:endParaRPr lang="fr-FR" dirty="0"/>
          </a:p>
          <a:p>
            <a:pPr algn="ctr"/>
            <a:r>
              <a:rPr lang="fr-FR" b="1" dirty="0" smtClean="0"/>
              <a:t>                                                      - BENAOUDA Oussama</a:t>
            </a:r>
          </a:p>
          <a:p>
            <a:r>
              <a:rPr lang="fr-FR" b="1" dirty="0" smtClean="0">
                <a:solidFill>
                  <a:schemeClr val="tx1"/>
                </a:solidFill>
              </a:rPr>
              <a:t>                                                </a:t>
            </a:r>
            <a:r>
              <a:rPr lang="fr-FR" sz="1800" b="1" dirty="0" smtClean="0">
                <a:solidFill>
                  <a:schemeClr val="tx1"/>
                </a:solidFill>
              </a:rPr>
              <a:t>2018/2019</a:t>
            </a:r>
            <a:endParaRPr lang="fr-FR" sz="1800" dirty="0">
              <a:solidFill>
                <a:schemeClr val="tx1"/>
              </a:solidFill>
            </a:endParaRPr>
          </a:p>
          <a:p>
            <a:pPr algn="ctr"/>
            <a:endParaRPr lang="fr-FR" dirty="0"/>
          </a:p>
        </p:txBody>
      </p:sp>
      <p:sp>
        <p:nvSpPr>
          <p:cNvPr id="4" name="ZoneTexte 3"/>
          <p:cNvSpPr txBox="1"/>
          <p:nvPr/>
        </p:nvSpPr>
        <p:spPr>
          <a:xfrm>
            <a:off x="2522596" y="146648"/>
            <a:ext cx="7481976" cy="1354217"/>
          </a:xfrm>
          <a:prstGeom prst="rect">
            <a:avLst/>
          </a:prstGeom>
          <a:noFill/>
        </p:spPr>
        <p:txBody>
          <a:bodyPr wrap="square" rtlCol="0">
            <a:spAutoFit/>
          </a:bodyPr>
          <a:lstStyle/>
          <a:p>
            <a:pPr algn="ctr"/>
            <a:r>
              <a:rPr lang="fr-FR" sz="1600" i="1" dirty="0"/>
              <a:t>République Algérienne Démocratique et Populaire</a:t>
            </a:r>
            <a:endParaRPr lang="fr-FR" sz="1600" dirty="0"/>
          </a:p>
          <a:p>
            <a:pPr algn="ctr"/>
            <a:r>
              <a:rPr lang="fr-FR" sz="1600" i="1" dirty="0" smtClean="0"/>
              <a:t>Ministère </a:t>
            </a:r>
            <a:r>
              <a:rPr lang="fr-FR" sz="1600" i="1" dirty="0"/>
              <a:t>de l’Enseignement Supérieur et de la Recherche Scientifique</a:t>
            </a:r>
            <a:endParaRPr lang="fr-FR" sz="1600" dirty="0"/>
          </a:p>
          <a:p>
            <a:pPr algn="ctr"/>
            <a:r>
              <a:rPr lang="fr-FR" sz="1600" i="1" dirty="0" smtClean="0"/>
              <a:t>Ecole </a:t>
            </a:r>
            <a:r>
              <a:rPr lang="fr-FR" sz="1600" i="1" dirty="0"/>
              <a:t>Nationale Supérieure de Technologie</a:t>
            </a:r>
            <a:endParaRPr lang="fr-FR" sz="1600" dirty="0"/>
          </a:p>
          <a:p>
            <a:pPr algn="ctr"/>
            <a:r>
              <a:rPr lang="fr-FR" sz="1600" i="1" dirty="0" smtClean="0"/>
              <a:t>Département Génie Electronique et Informatique Industrielle</a:t>
            </a:r>
          </a:p>
          <a:p>
            <a:pPr algn="ctr"/>
            <a:r>
              <a:rPr lang="fr-FR" sz="1600" i="1" dirty="0" smtClean="0"/>
              <a:t>Option Télécommunication</a:t>
            </a:r>
            <a:endParaRPr lang="fr-FR" sz="1600" dirty="0"/>
          </a:p>
        </p:txBody>
      </p:sp>
    </p:spTree>
    <p:extLst>
      <p:ext uri="{BB962C8B-B14F-4D97-AF65-F5344CB8AC3E}">
        <p14:creationId xmlns:p14="http://schemas.microsoft.com/office/powerpoint/2010/main" val="3396672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lvl="0" algn="just"/>
            <a:r>
              <a:rPr lang="fr-FR" sz="3000" dirty="0">
                <a:solidFill>
                  <a:schemeClr val="bg2">
                    <a:lumMod val="50000"/>
                  </a:schemeClr>
                </a:solidFill>
              </a:rPr>
              <a:t>4 broches de connexion(</a:t>
            </a:r>
            <a:r>
              <a:rPr lang="fr-FR" sz="3000" b="1" dirty="0">
                <a:solidFill>
                  <a:schemeClr val="bg2">
                    <a:lumMod val="50000"/>
                  </a:schemeClr>
                </a:solidFill>
              </a:rPr>
              <a:t>Vcc, GND, trig, echo</a:t>
            </a:r>
            <a:r>
              <a:rPr lang="fr-FR" sz="3000" dirty="0">
                <a:solidFill>
                  <a:schemeClr val="bg2">
                    <a:lumMod val="50000"/>
                  </a:schemeClr>
                </a:solidFill>
              </a:rPr>
              <a:t>)</a:t>
            </a:r>
          </a:p>
          <a:p>
            <a:pPr marL="0" indent="0">
              <a:buNone/>
            </a:pPr>
            <a:endParaRPr lang="fr-FR" dirty="0"/>
          </a:p>
        </p:txBody>
      </p:sp>
      <p:sp>
        <p:nvSpPr>
          <p:cNvPr id="4" name="Titre 1"/>
          <p:cNvSpPr>
            <a:spLocks noGrp="1"/>
          </p:cNvSpPr>
          <p:nvPr>
            <p:ph type="title"/>
          </p:nvPr>
        </p:nvSpPr>
        <p:spPr/>
        <p:txBody>
          <a:bodyPr vert="horz" lIns="91440" tIns="45720" rIns="91440" bIns="45720" rtlCol="0">
            <a:normAutofit/>
          </a:bodyPr>
          <a:lstStyle/>
          <a:p>
            <a:pPr marL="228600" indent="-228600">
              <a:lnSpc>
                <a:spcPct val="120000"/>
              </a:lnSpc>
              <a:spcBef>
                <a:spcPts val="1000"/>
              </a:spcBef>
              <a:buSzPct val="125000"/>
              <a:buFont typeface="Wingdings" panose="05000000000000000000" pitchFamily="2" charset="2"/>
              <a:buChar char="Ø"/>
            </a:pPr>
            <a:r>
              <a:rPr lang="fr-FR" dirty="0" smtClean="0">
                <a:solidFill>
                  <a:schemeClr val="tx2">
                    <a:lumMod val="40000"/>
                    <a:lumOff val="60000"/>
                  </a:schemeClr>
                </a:solidFill>
                <a:latin typeface="+mn-lt"/>
                <a:ea typeface="+mn-ea"/>
                <a:cs typeface="+mn-cs"/>
              </a:rPr>
              <a:t>Un Module Ultrason : </a:t>
            </a:r>
            <a:endParaRPr lang="fr-FR" dirty="0">
              <a:solidFill>
                <a:schemeClr val="tx2">
                  <a:lumMod val="40000"/>
                  <a:lumOff val="60000"/>
                </a:schemeClr>
              </a:solidFill>
              <a:latin typeface="+mn-lt"/>
              <a:ea typeface="+mn-ea"/>
              <a:cs typeface="+mn-cs"/>
            </a:endParaRPr>
          </a:p>
        </p:txBody>
      </p:sp>
      <p:pic>
        <p:nvPicPr>
          <p:cNvPr id="5" name="Espace réservé du contenu 3" descr="ÙØªÙØ¬Ø© Ø¨Ø­Ø« Ø§ÙØµÙØ± Ø¹Ù âªultrasonâ¬â"/>
          <p:cNvPicPr>
            <a:picLocks/>
          </p:cNvPicPr>
          <p:nvPr/>
        </p:nvPicPr>
        <p:blipFill>
          <a:blip r:embed="rId2" cstate="print"/>
          <a:srcRect/>
          <a:stretch>
            <a:fillRect/>
          </a:stretch>
        </p:blipFill>
        <p:spPr bwMode="auto">
          <a:xfrm>
            <a:off x="3071447" y="3106615"/>
            <a:ext cx="5014380" cy="2404115"/>
          </a:xfrm>
          <a:prstGeom prst="rect">
            <a:avLst/>
          </a:prstGeom>
          <a:ln>
            <a:noFill/>
          </a:ln>
          <a:effectLst>
            <a:softEdge rad="112500"/>
          </a:effectLst>
        </p:spPr>
      </p:pic>
    </p:spTree>
    <p:extLst>
      <p:ext uri="{BB962C8B-B14F-4D97-AF65-F5344CB8AC3E}">
        <p14:creationId xmlns:p14="http://schemas.microsoft.com/office/powerpoint/2010/main" val="2417049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tx2">
                    <a:lumMod val="40000"/>
                    <a:lumOff val="60000"/>
                  </a:schemeClr>
                </a:solidFill>
              </a:rPr>
              <a:t>Un Servomoteur : </a:t>
            </a:r>
            <a:endParaRPr lang="fr-FR" dirty="0"/>
          </a:p>
        </p:txBody>
      </p:sp>
      <p:sp>
        <p:nvSpPr>
          <p:cNvPr id="3" name="Espace réservé du contenu 2"/>
          <p:cNvSpPr>
            <a:spLocks noGrp="1"/>
          </p:cNvSpPr>
          <p:nvPr>
            <p:ph idx="1"/>
          </p:nvPr>
        </p:nvSpPr>
        <p:spPr/>
        <p:txBody>
          <a:bodyPr/>
          <a:lstStyle/>
          <a:p>
            <a:pPr lvl="0"/>
            <a:r>
              <a:rPr lang="fr-FR" sz="2800" dirty="0">
                <a:solidFill>
                  <a:schemeClr val="bg2">
                    <a:lumMod val="50000"/>
                  </a:schemeClr>
                </a:solidFill>
              </a:rPr>
              <a:t>3 broches (</a:t>
            </a:r>
            <a:r>
              <a:rPr lang="fr-FR" sz="2800" b="1" dirty="0">
                <a:solidFill>
                  <a:schemeClr val="bg2">
                    <a:lumMod val="50000"/>
                  </a:schemeClr>
                </a:solidFill>
              </a:rPr>
              <a:t>Vcc, GND, entrée commande PWM</a:t>
            </a:r>
            <a:r>
              <a:rPr lang="fr-FR" sz="2800" dirty="0">
                <a:solidFill>
                  <a:schemeClr val="bg2">
                    <a:lumMod val="50000"/>
                  </a:schemeClr>
                </a:solidFill>
              </a:rPr>
              <a:t>)</a:t>
            </a:r>
          </a:p>
          <a:p>
            <a:endParaRPr lang="fr-FR" dirty="0"/>
          </a:p>
        </p:txBody>
      </p:sp>
      <p:pic>
        <p:nvPicPr>
          <p:cNvPr id="4" name="Espace réservé du contenu 3"/>
          <p:cNvPicPr>
            <a:picLocks noChangeAspect="1"/>
          </p:cNvPicPr>
          <p:nvPr/>
        </p:nvPicPr>
        <p:blipFill>
          <a:blip r:embed="rId2"/>
          <a:stretch>
            <a:fillRect/>
          </a:stretch>
        </p:blipFill>
        <p:spPr>
          <a:xfrm>
            <a:off x="3411416" y="3207867"/>
            <a:ext cx="4572457" cy="2558477"/>
          </a:xfrm>
          <a:prstGeom prst="rect">
            <a:avLst/>
          </a:prstGeom>
          <a:ln>
            <a:noFill/>
          </a:ln>
          <a:effectLst>
            <a:softEdge rad="112500"/>
          </a:effectLst>
        </p:spPr>
      </p:pic>
    </p:spTree>
    <p:extLst>
      <p:ext uri="{BB962C8B-B14F-4D97-AF65-F5344CB8AC3E}">
        <p14:creationId xmlns:p14="http://schemas.microsoft.com/office/powerpoint/2010/main" val="3231043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marL="571500" indent="-571500">
              <a:buFont typeface="Wingdings" panose="05000000000000000000" pitchFamily="2" charset="2"/>
              <a:buChar char="Ø"/>
            </a:pPr>
            <a:r>
              <a:rPr lang="fr-FR" dirty="0" smtClean="0">
                <a:solidFill>
                  <a:schemeClr val="tx2">
                    <a:lumMod val="40000"/>
                    <a:lumOff val="60000"/>
                  </a:schemeClr>
                </a:solidFill>
              </a:rPr>
              <a:t>Câbles </a:t>
            </a:r>
            <a:r>
              <a:rPr lang="fr-FR" dirty="0">
                <a:solidFill>
                  <a:schemeClr val="tx2">
                    <a:lumMod val="40000"/>
                    <a:lumOff val="60000"/>
                  </a:schemeClr>
                </a:solidFill>
              </a:rPr>
              <a:t>USB</a:t>
            </a:r>
            <a:r>
              <a:rPr lang="fr-FR" dirty="0" smtClean="0">
                <a:solidFill>
                  <a:schemeClr val="tx2">
                    <a:lumMod val="40000"/>
                    <a:lumOff val="60000"/>
                  </a:schemeClr>
                </a:solidFill>
              </a:rPr>
              <a:t>/ Arduino :</a:t>
            </a:r>
            <a:endParaRPr lang="fr-FR" dirty="0">
              <a:solidFill>
                <a:schemeClr val="tx2">
                  <a:lumMod val="40000"/>
                  <a:lumOff val="60000"/>
                </a:schemeClr>
              </a:solidFill>
            </a:endParaRPr>
          </a:p>
        </p:txBody>
      </p:sp>
      <p:pic>
        <p:nvPicPr>
          <p:cNvPr id="5" name="Espace réservé du contenu 4"/>
          <p:cNvPicPr>
            <a:picLocks noGrp="1" noChangeAspect="1"/>
          </p:cNvPicPr>
          <p:nvPr>
            <p:ph idx="1"/>
          </p:nvPr>
        </p:nvPicPr>
        <p:blipFill>
          <a:blip r:embed="rId3"/>
          <a:stretch>
            <a:fillRect/>
          </a:stretch>
        </p:blipFill>
        <p:spPr>
          <a:xfrm>
            <a:off x="3150684" y="2242868"/>
            <a:ext cx="5887455" cy="2950233"/>
          </a:xfrm>
          <a:prstGeom prst="rect">
            <a:avLst/>
          </a:prstGeom>
          <a:ln>
            <a:noFill/>
          </a:ln>
          <a:effectLst>
            <a:softEdge rad="112500"/>
          </a:effectLst>
        </p:spPr>
      </p:pic>
    </p:spTree>
    <p:extLst>
      <p:ext uri="{BB962C8B-B14F-4D97-AF65-F5344CB8AC3E}">
        <p14:creationId xmlns:p14="http://schemas.microsoft.com/office/powerpoint/2010/main" val="413166238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6084" y="298471"/>
            <a:ext cx="9905998" cy="1478570"/>
          </a:xfrm>
        </p:spPr>
        <p:txBody>
          <a:bodyPr/>
          <a:lstStyle/>
          <a:p>
            <a:r>
              <a:rPr lang="fr-FR" dirty="0" smtClean="0">
                <a:effectLst>
                  <a:outerShdw blurRad="38100" dist="38100" dir="2700000" algn="tl">
                    <a:srgbClr val="000000">
                      <a:alpha val="43137"/>
                    </a:srgbClr>
                  </a:outerShdw>
                </a:effectLst>
              </a:rPr>
              <a:t>3. Réalisation </a:t>
            </a:r>
            <a:r>
              <a:rPr lang="fr-FR" dirty="0">
                <a:effectLst>
                  <a:outerShdw blurRad="38100" dist="38100" dir="2700000" algn="tl">
                    <a:srgbClr val="000000">
                      <a:alpha val="43137"/>
                    </a:srgbClr>
                  </a:outerShdw>
                </a:effectLst>
              </a:rPr>
              <a:t>du montage </a:t>
            </a:r>
            <a:r>
              <a:rPr lang="fr-FR" dirty="0" smtClean="0">
                <a:effectLst>
                  <a:outerShdw blurRad="38100" dist="38100" dir="2700000" algn="tl">
                    <a:srgbClr val="000000">
                      <a:alpha val="43137"/>
                    </a:srgbClr>
                  </a:outerShdw>
                </a:effectLst>
              </a:rPr>
              <a:t>:</a:t>
            </a:r>
            <a:endParaRPr lang="fr-FR" dirty="0">
              <a:effectLst>
                <a:outerShdw blurRad="38100" dist="38100" dir="2700000" algn="tl">
                  <a:srgbClr val="000000">
                    <a:alpha val="43137"/>
                  </a:srgbClr>
                </a:outerShdw>
              </a:effectLst>
            </a:endParaRPr>
          </a:p>
        </p:txBody>
      </p:sp>
      <p:graphicFrame>
        <p:nvGraphicFramePr>
          <p:cNvPr id="4" name="Diagramme 3"/>
          <p:cNvGraphicFramePr/>
          <p:nvPr>
            <p:extLst>
              <p:ext uri="{D42A27DB-BD31-4B8C-83A1-F6EECF244321}">
                <p14:modId xmlns:p14="http://schemas.microsoft.com/office/powerpoint/2010/main" val="3370564112"/>
              </p:ext>
            </p:extLst>
          </p:nvPr>
        </p:nvGraphicFramePr>
        <p:xfrm>
          <a:off x="1738701" y="1604512"/>
          <a:ext cx="9113328" cy="4361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82227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a:t>Schéma </a:t>
            </a:r>
            <a:r>
              <a:rPr lang="fr-FR" sz="3200" dirty="0" smtClean="0"/>
              <a:t>électrique : </a:t>
            </a:r>
            <a:endParaRPr lang="fr-FR" sz="3200" dirty="0"/>
          </a:p>
        </p:txBody>
      </p:sp>
      <p:pic>
        <p:nvPicPr>
          <p:cNvPr id="4" name="Espace réservé du contenu 3"/>
          <p:cNvPicPr>
            <a:picLocks noGrp="1" noChangeAspect="1"/>
          </p:cNvPicPr>
          <p:nvPr>
            <p:ph idx="1"/>
          </p:nvPr>
        </p:nvPicPr>
        <p:blipFill>
          <a:blip r:embed="rId2"/>
          <a:stretch>
            <a:fillRect/>
          </a:stretch>
        </p:blipFill>
        <p:spPr>
          <a:xfrm>
            <a:off x="2542684" y="1949570"/>
            <a:ext cx="6618570" cy="3830128"/>
          </a:xfrm>
          <a:prstGeom prst="rect">
            <a:avLst/>
          </a:prstGeom>
          <a:ln>
            <a:noFill/>
          </a:ln>
          <a:effectLst>
            <a:softEdge rad="112500"/>
          </a:effectLst>
        </p:spPr>
      </p:pic>
    </p:spTree>
    <p:extLst>
      <p:ext uri="{BB962C8B-B14F-4D97-AF65-F5344CB8AC3E}">
        <p14:creationId xmlns:p14="http://schemas.microsoft.com/office/powerpoint/2010/main" val="27491951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385605"/>
            <a:ext cx="9905998" cy="1478570"/>
          </a:xfrm>
        </p:spPr>
        <p:txBody>
          <a:bodyPr/>
          <a:lstStyle/>
          <a:p>
            <a:r>
              <a:rPr lang="fr-FR" dirty="0" smtClean="0">
                <a:effectLst>
                  <a:outerShdw blurRad="38100" dist="38100" dir="2700000" algn="tl">
                    <a:srgbClr val="000000">
                      <a:alpha val="43137"/>
                    </a:srgbClr>
                  </a:outerShdw>
                </a:effectLst>
              </a:rPr>
              <a:t>4. Résultat </a:t>
            </a:r>
            <a:r>
              <a:rPr lang="fr-FR" dirty="0">
                <a:effectLst>
                  <a:outerShdw blurRad="38100" dist="38100" dir="2700000" algn="tl">
                    <a:srgbClr val="000000">
                      <a:alpha val="43137"/>
                    </a:srgbClr>
                  </a:outerShdw>
                </a:effectLst>
              </a:rPr>
              <a:t>du Système</a:t>
            </a:r>
            <a:r>
              <a:rPr lang="fr-FR" dirty="0" smtClean="0">
                <a:effectLst>
                  <a:outerShdw blurRad="38100" dist="38100" dir="2700000" algn="tl">
                    <a:srgbClr val="000000">
                      <a:alpha val="43137"/>
                    </a:srgbClr>
                  </a:outerShdw>
                </a:effectLst>
              </a:rPr>
              <a:t> :</a:t>
            </a:r>
            <a:endParaRPr lang="fr-FR" dirty="0">
              <a:effectLst>
                <a:outerShdw blurRad="38100" dist="38100" dir="2700000" algn="tl">
                  <a:srgbClr val="000000">
                    <a:alpha val="43137"/>
                  </a:srgbClr>
                </a:outerShdw>
              </a:effectLst>
            </a:endParaRPr>
          </a:p>
        </p:txBody>
      </p:sp>
      <p:pic>
        <p:nvPicPr>
          <p:cNvPr id="4" name="Espace réservé du contenu 3"/>
          <p:cNvPicPr>
            <a:picLocks noGrp="1" noChangeAspect="1"/>
          </p:cNvPicPr>
          <p:nvPr>
            <p:ph idx="1"/>
          </p:nvPr>
        </p:nvPicPr>
        <p:blipFill>
          <a:blip r:embed="rId2"/>
          <a:stretch>
            <a:fillRect/>
          </a:stretch>
        </p:blipFill>
        <p:spPr>
          <a:xfrm>
            <a:off x="1141414" y="1975210"/>
            <a:ext cx="4327734" cy="3133795"/>
          </a:xfrm>
          <a:prstGeom prst="rect">
            <a:avLst/>
          </a:prstGeom>
          <a:ln>
            <a:noFill/>
          </a:ln>
          <a:effectLst>
            <a:outerShdw blurRad="292100" dist="139700" dir="2700000" algn="tl" rotWithShape="0">
              <a:srgbClr val="333333">
                <a:alpha val="65000"/>
              </a:srgbClr>
            </a:outerShdw>
            <a:reflection blurRad="6350" stA="52000" endA="300" endPos="35000" dir="5400000" sy="-100000" algn="bl" rotWithShape="0"/>
          </a:effectLst>
          <a:scene3d>
            <a:camera prst="perspectiveRight" fov="1800000"/>
            <a:lightRig rig="threePt" dir="t"/>
          </a:scene3d>
        </p:spPr>
      </p:pic>
      <p:pic>
        <p:nvPicPr>
          <p:cNvPr id="5" name="Image 4"/>
          <p:cNvPicPr>
            <a:picLocks noChangeAspect="1"/>
          </p:cNvPicPr>
          <p:nvPr/>
        </p:nvPicPr>
        <p:blipFill>
          <a:blip r:embed="rId3"/>
          <a:stretch>
            <a:fillRect/>
          </a:stretch>
        </p:blipFill>
        <p:spPr>
          <a:xfrm>
            <a:off x="6911464" y="1975209"/>
            <a:ext cx="4423646" cy="3133795"/>
          </a:xfrm>
          <a:prstGeom prst="rect">
            <a:avLst/>
          </a:prstGeom>
          <a:ln>
            <a:noFill/>
          </a:ln>
          <a:effectLst>
            <a:outerShdw blurRad="292100" dist="139700" dir="2700000" algn="tl" rotWithShape="0">
              <a:srgbClr val="333333">
                <a:alpha val="65000"/>
              </a:srgbClr>
            </a:outerShdw>
            <a:reflection blurRad="6350" stA="52000" endA="300" endPos="35000" dir="5400000" sy="-100000" algn="bl" rotWithShape="0"/>
          </a:effectLst>
          <a:scene3d>
            <a:camera prst="perspectiveRight" fov="1800000"/>
            <a:lightRig rig="threePt" dir="t"/>
          </a:scene3d>
        </p:spPr>
      </p:pic>
      <p:sp>
        <p:nvSpPr>
          <p:cNvPr id="6" name="Flèche droite 5"/>
          <p:cNvSpPr/>
          <p:nvPr/>
        </p:nvSpPr>
        <p:spPr>
          <a:xfrm>
            <a:off x="5469148" y="3364302"/>
            <a:ext cx="1442315" cy="603849"/>
          </a:xfrm>
          <a:prstGeom prst="rightArrow">
            <a:avLst/>
          </a:prstGeom>
          <a:solidFill>
            <a:schemeClr val="accent1">
              <a:lumMod val="5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5331125" y="3968151"/>
            <a:ext cx="1580337" cy="1015663"/>
          </a:xfrm>
          <a:prstGeom prst="rect">
            <a:avLst/>
          </a:prstGeom>
          <a:noFill/>
        </p:spPr>
        <p:txBody>
          <a:bodyPr wrap="square" rtlCol="0">
            <a:spAutoFit/>
          </a:bodyPr>
          <a:lstStyle/>
          <a:p>
            <a:pPr algn="ctr"/>
            <a:r>
              <a:rPr lang="fr-FR" sz="2000" dirty="0" smtClean="0">
                <a:solidFill>
                  <a:schemeClr val="bg2">
                    <a:lumMod val="50000"/>
                  </a:schemeClr>
                </a:solidFill>
              </a:rPr>
              <a:t>Déclenche le système d’alarme</a:t>
            </a:r>
            <a:endParaRPr lang="fr-FR" sz="2000" dirty="0">
              <a:solidFill>
                <a:schemeClr val="bg2">
                  <a:lumMod val="50000"/>
                </a:schemeClr>
              </a:solidFill>
            </a:endParaRPr>
          </a:p>
        </p:txBody>
      </p:sp>
      <p:sp>
        <p:nvSpPr>
          <p:cNvPr id="8" name="ZoneTexte 7"/>
          <p:cNvSpPr txBox="1"/>
          <p:nvPr/>
        </p:nvSpPr>
        <p:spPr>
          <a:xfrm>
            <a:off x="5227457" y="2348639"/>
            <a:ext cx="1733910" cy="1015663"/>
          </a:xfrm>
          <a:prstGeom prst="rect">
            <a:avLst/>
          </a:prstGeom>
          <a:noFill/>
        </p:spPr>
        <p:txBody>
          <a:bodyPr wrap="square" rtlCol="0">
            <a:spAutoFit/>
          </a:bodyPr>
          <a:lstStyle/>
          <a:p>
            <a:pPr algn="ctr"/>
            <a:r>
              <a:rPr lang="fr-FR" sz="2000" dirty="0" smtClean="0">
                <a:solidFill>
                  <a:schemeClr val="bg2">
                    <a:lumMod val="50000"/>
                  </a:schemeClr>
                </a:solidFill>
              </a:rPr>
              <a:t>Détecte </a:t>
            </a:r>
            <a:r>
              <a:rPr lang="fr-FR" sz="2000" dirty="0">
                <a:solidFill>
                  <a:schemeClr val="bg2">
                    <a:lumMod val="50000"/>
                  </a:schemeClr>
                </a:solidFill>
              </a:rPr>
              <a:t>un objet à moins de 40 cm </a:t>
            </a:r>
          </a:p>
        </p:txBody>
      </p:sp>
    </p:spTree>
    <p:extLst>
      <p:ext uri="{BB962C8B-B14F-4D97-AF65-F5344CB8AC3E}">
        <p14:creationId xmlns:p14="http://schemas.microsoft.com/office/powerpoint/2010/main" val="4388118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effectLst>
                  <a:outerShdw blurRad="38100" dist="38100" dir="2700000" algn="tl">
                    <a:srgbClr val="000000">
                      <a:alpha val="43137"/>
                    </a:srgbClr>
                  </a:outerShdw>
                </a:effectLst>
              </a:rPr>
              <a:t>Conclusion</a:t>
            </a:r>
            <a:endParaRPr lang="fr-FR"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1164857" y="1850902"/>
            <a:ext cx="9905999" cy="3541714"/>
          </a:xfrm>
        </p:spPr>
        <p:txBody>
          <a:bodyPr/>
          <a:lstStyle/>
          <a:p>
            <a:pPr marL="0" indent="0" algn="just">
              <a:buNone/>
            </a:pPr>
            <a:r>
              <a:rPr lang="fr-FR" sz="3000" dirty="0" smtClean="0">
                <a:solidFill>
                  <a:schemeClr val="bg2">
                    <a:lumMod val="50000"/>
                  </a:schemeClr>
                </a:solidFill>
              </a:rPr>
              <a:t>Pour </a:t>
            </a:r>
            <a:r>
              <a:rPr lang="fr-FR" sz="3000" dirty="0">
                <a:solidFill>
                  <a:schemeClr val="bg2">
                    <a:lumMod val="50000"/>
                  </a:schemeClr>
                </a:solidFill>
              </a:rPr>
              <a:t>conclure, on constate que l’utilisation d’ondes ultrasonores (mécaniques) n’est pas  souhaitable en télédétection ceci dues aux erreurs de précision et infidélité liées à la nature la nature de l’onde. L’interface est pratique pour le prototype n’est pas une solution permanente à cause des limitations imposées par Processing.</a:t>
            </a:r>
          </a:p>
          <a:p>
            <a:endParaRPr lang="fr-FR" dirty="0"/>
          </a:p>
        </p:txBody>
      </p:sp>
    </p:spTree>
    <p:extLst>
      <p:ext uri="{BB962C8B-B14F-4D97-AF65-F5344CB8AC3E}">
        <p14:creationId xmlns:p14="http://schemas.microsoft.com/office/powerpoint/2010/main" val="555970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dirty="0">
                <a:effectLst>
                  <a:outerShdw blurRad="38100" dist="38100" dir="2700000" algn="tl">
                    <a:srgbClr val="000000">
                      <a:alpha val="43137"/>
                    </a:srgbClr>
                  </a:outerShdw>
                </a:effectLst>
              </a:rPr>
              <a:t>PLAN :</a:t>
            </a:r>
          </a:p>
        </p:txBody>
      </p:sp>
      <p:sp>
        <p:nvSpPr>
          <p:cNvPr id="3" name="Espace réservé du contenu 2"/>
          <p:cNvSpPr>
            <a:spLocks noGrp="1"/>
          </p:cNvSpPr>
          <p:nvPr>
            <p:ph idx="1"/>
          </p:nvPr>
        </p:nvSpPr>
        <p:spPr>
          <a:xfrm>
            <a:off x="1101969" y="1852670"/>
            <a:ext cx="9945443" cy="4255053"/>
          </a:xfrm>
        </p:spPr>
        <p:txBody>
          <a:bodyPr>
            <a:normAutofit fontScale="77500" lnSpcReduction="20000"/>
          </a:bodyPr>
          <a:lstStyle/>
          <a:p>
            <a:r>
              <a:rPr lang="fr-FR" sz="3200" dirty="0" smtClean="0">
                <a:solidFill>
                  <a:schemeClr val="bg2">
                    <a:lumMod val="75000"/>
                  </a:schemeClr>
                </a:solidFill>
              </a:rPr>
              <a:t>Introduction</a:t>
            </a:r>
          </a:p>
          <a:p>
            <a:r>
              <a:rPr lang="fr-FR" sz="3200" dirty="0">
                <a:solidFill>
                  <a:schemeClr val="bg2">
                    <a:lumMod val="75000"/>
                  </a:schemeClr>
                </a:solidFill>
              </a:rPr>
              <a:t>D</a:t>
            </a:r>
            <a:r>
              <a:rPr lang="fr-FR" sz="3200" dirty="0" smtClean="0">
                <a:solidFill>
                  <a:schemeClr val="bg2">
                    <a:lumMod val="75000"/>
                  </a:schemeClr>
                </a:solidFill>
              </a:rPr>
              <a:t>éfinition</a:t>
            </a:r>
          </a:p>
          <a:p>
            <a:r>
              <a:rPr lang="fr-FR" sz="3200" dirty="0">
                <a:solidFill>
                  <a:schemeClr val="bg2">
                    <a:lumMod val="75000"/>
                  </a:schemeClr>
                </a:solidFill>
              </a:rPr>
              <a:t>But du </a:t>
            </a:r>
            <a:r>
              <a:rPr lang="fr-FR" sz="3200" dirty="0" smtClean="0">
                <a:solidFill>
                  <a:schemeClr val="bg2">
                    <a:lumMod val="75000"/>
                  </a:schemeClr>
                </a:solidFill>
              </a:rPr>
              <a:t>projet</a:t>
            </a:r>
          </a:p>
          <a:p>
            <a:r>
              <a:rPr lang="fr" sz="3100" dirty="0">
                <a:solidFill>
                  <a:schemeClr val="bg2">
                    <a:lumMod val="75000"/>
                  </a:schemeClr>
                </a:solidFill>
              </a:rPr>
              <a:t>Théorie de la télédétection</a:t>
            </a:r>
            <a:endParaRPr lang="fr-FR" sz="3100" dirty="0" smtClean="0">
              <a:solidFill>
                <a:schemeClr val="bg2">
                  <a:lumMod val="75000"/>
                </a:schemeClr>
              </a:solidFill>
            </a:endParaRPr>
          </a:p>
          <a:p>
            <a:r>
              <a:rPr lang="fr-FR" sz="3200" dirty="0">
                <a:solidFill>
                  <a:schemeClr val="bg2">
                    <a:lumMod val="75000"/>
                  </a:schemeClr>
                </a:solidFill>
              </a:rPr>
              <a:t>Description du système </a:t>
            </a:r>
            <a:endParaRPr lang="fr-FR" sz="3200" dirty="0" smtClean="0">
              <a:solidFill>
                <a:schemeClr val="bg2">
                  <a:lumMod val="75000"/>
                </a:schemeClr>
              </a:solidFill>
            </a:endParaRPr>
          </a:p>
          <a:p>
            <a:r>
              <a:rPr lang="fr-FR" sz="3200" dirty="0">
                <a:solidFill>
                  <a:schemeClr val="bg2">
                    <a:lumMod val="75000"/>
                  </a:schemeClr>
                </a:solidFill>
              </a:rPr>
              <a:t>Réalisation du </a:t>
            </a:r>
            <a:r>
              <a:rPr lang="fr-FR" sz="3200" dirty="0" smtClean="0">
                <a:solidFill>
                  <a:schemeClr val="bg2">
                    <a:lumMod val="75000"/>
                  </a:schemeClr>
                </a:solidFill>
              </a:rPr>
              <a:t>montage</a:t>
            </a:r>
          </a:p>
          <a:p>
            <a:r>
              <a:rPr lang="fr-FR" sz="3200" dirty="0" smtClean="0">
                <a:solidFill>
                  <a:schemeClr val="bg2">
                    <a:lumMod val="75000"/>
                  </a:schemeClr>
                </a:solidFill>
              </a:rPr>
              <a:t>Résultat </a:t>
            </a:r>
            <a:r>
              <a:rPr lang="fr-FR" sz="3200" dirty="0">
                <a:solidFill>
                  <a:schemeClr val="bg2">
                    <a:lumMod val="75000"/>
                  </a:schemeClr>
                </a:solidFill>
              </a:rPr>
              <a:t>du Système </a:t>
            </a:r>
            <a:endParaRPr lang="fr-FR" sz="3200" dirty="0" smtClean="0">
              <a:solidFill>
                <a:schemeClr val="bg2">
                  <a:lumMod val="75000"/>
                </a:schemeClr>
              </a:solidFill>
            </a:endParaRPr>
          </a:p>
          <a:p>
            <a:r>
              <a:rPr lang="fr-FR" sz="3200" dirty="0" smtClean="0">
                <a:solidFill>
                  <a:schemeClr val="bg2">
                    <a:lumMod val="75000"/>
                  </a:schemeClr>
                </a:solidFill>
              </a:rPr>
              <a:t>Conclusion</a:t>
            </a:r>
          </a:p>
        </p:txBody>
      </p:sp>
      <p:pic>
        <p:nvPicPr>
          <p:cNvPr id="5" name="Image 4"/>
          <p:cNvPicPr>
            <a:picLocks noChangeAspect="1"/>
          </p:cNvPicPr>
          <p:nvPr/>
        </p:nvPicPr>
        <p:blipFill>
          <a:blip r:embed="rId2"/>
          <a:stretch>
            <a:fillRect/>
          </a:stretch>
        </p:blipFill>
        <p:spPr>
          <a:xfrm>
            <a:off x="6219802" y="1975208"/>
            <a:ext cx="4423646" cy="3133795"/>
          </a:xfrm>
          <a:prstGeom prst="rect">
            <a:avLst/>
          </a:prstGeom>
          <a:ln>
            <a:noFill/>
          </a:ln>
          <a:effectLst>
            <a:outerShdw blurRad="292100" dist="139700" dir="2700000" algn="tl" rotWithShape="0">
              <a:srgbClr val="333333">
                <a:alpha val="65000"/>
              </a:srgbClr>
            </a:outerShdw>
            <a:reflection blurRad="6350" stA="52000" endA="300" endPos="35000" dir="5400000" sy="-100000" algn="bl" rotWithShape="0"/>
          </a:effectLst>
          <a:scene3d>
            <a:camera prst="obliqueTopRight"/>
            <a:lightRig rig="threePt" dir="t"/>
          </a:scene3d>
        </p:spPr>
      </p:pic>
    </p:spTree>
    <p:extLst>
      <p:ext uri="{BB962C8B-B14F-4D97-AF65-F5344CB8AC3E}">
        <p14:creationId xmlns:p14="http://schemas.microsoft.com/office/powerpoint/2010/main" val="1389760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685193"/>
            <a:ext cx="9905998" cy="1331052"/>
          </a:xfrm>
        </p:spPr>
        <p:txBody>
          <a:bodyPr/>
          <a:lstStyle/>
          <a:p>
            <a:r>
              <a:rPr lang="fr-FR" dirty="0" smtClean="0">
                <a:effectLst>
                  <a:outerShdw blurRad="38100" dist="38100" dir="2700000" algn="tl">
                    <a:srgbClr val="000000">
                      <a:alpha val="43137"/>
                    </a:srgbClr>
                  </a:outerShdw>
                </a:effectLst>
              </a:rPr>
              <a:t>Introduction</a:t>
            </a:r>
            <a:endParaRPr lang="fr-FR"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1141413" y="1859531"/>
            <a:ext cx="7345363" cy="3910643"/>
          </a:xfrm>
        </p:spPr>
        <p:txBody>
          <a:bodyPr>
            <a:normAutofit/>
          </a:bodyPr>
          <a:lstStyle/>
          <a:p>
            <a:pPr marL="0" indent="0" algn="just">
              <a:lnSpc>
                <a:spcPct val="150000"/>
              </a:lnSpc>
              <a:buNone/>
            </a:pPr>
            <a:r>
              <a:rPr lang="fr-FR" sz="3000" dirty="0">
                <a:solidFill>
                  <a:schemeClr val="bg2">
                    <a:lumMod val="50000"/>
                  </a:schemeClr>
                </a:solidFill>
              </a:rPr>
              <a:t>L’idée principale de ce projet consiste en l’exploration des techniques radar et en l'implémentation d’un prototype se basant sur ces techniques</a:t>
            </a:r>
            <a:r>
              <a:rPr lang="fr-FR" sz="3000" dirty="0" smtClean="0">
                <a:solidFill>
                  <a:schemeClr val="bg2">
                    <a:lumMod val="50000"/>
                  </a:schemeClr>
                </a:solidFill>
              </a:rPr>
              <a:t>.</a:t>
            </a:r>
            <a:endParaRPr lang="fr-FR" sz="3000" dirty="0">
              <a:solidFill>
                <a:schemeClr val="bg2">
                  <a:lumMod val="50000"/>
                </a:schemeClr>
              </a:solidFill>
            </a:endParaRPr>
          </a:p>
        </p:txBody>
      </p:sp>
      <p:pic>
        <p:nvPicPr>
          <p:cNvPr id="4" name="Image 3"/>
          <p:cNvPicPr>
            <a:picLocks noChangeAspect="1"/>
          </p:cNvPicPr>
          <p:nvPr/>
        </p:nvPicPr>
        <p:blipFill>
          <a:blip r:embed="rId2"/>
          <a:stretch>
            <a:fillRect/>
          </a:stretch>
        </p:blipFill>
        <p:spPr>
          <a:xfrm>
            <a:off x="8486776" y="2087593"/>
            <a:ext cx="3008310" cy="29243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isometricOffAxis2Left"/>
            <a:lightRig rig="threePt" dir="t"/>
          </a:scene3d>
        </p:spPr>
      </p:pic>
    </p:spTree>
    <p:extLst>
      <p:ext uri="{BB962C8B-B14F-4D97-AF65-F5344CB8AC3E}">
        <p14:creationId xmlns:p14="http://schemas.microsoft.com/office/powerpoint/2010/main" val="1505542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Définition</a:t>
            </a:r>
            <a:endParaRPr lang="fr-FR" dirty="0"/>
          </a:p>
        </p:txBody>
      </p:sp>
      <p:sp>
        <p:nvSpPr>
          <p:cNvPr id="3" name="Espace réservé du contenu 2"/>
          <p:cNvSpPr>
            <a:spLocks noGrp="1"/>
          </p:cNvSpPr>
          <p:nvPr>
            <p:ph idx="1"/>
          </p:nvPr>
        </p:nvSpPr>
        <p:spPr/>
        <p:txBody>
          <a:bodyPr>
            <a:normAutofit/>
          </a:bodyPr>
          <a:lstStyle/>
          <a:p>
            <a:pPr algn="just"/>
            <a:r>
              <a:rPr lang="fr-FR" sz="3000" dirty="0">
                <a:solidFill>
                  <a:schemeClr val="bg2">
                    <a:lumMod val="50000"/>
                  </a:schemeClr>
                </a:solidFill>
              </a:rPr>
              <a:t>Le radar est un système qui utilise les ondes électromagnétiques pour détecter la présence et déterminer la position ainsi que la vitesse d'objets tels que les avions, les </a:t>
            </a:r>
            <a:r>
              <a:rPr lang="fr-FR" sz="3000" dirty="0" smtClean="0">
                <a:solidFill>
                  <a:schemeClr val="bg2">
                    <a:lumMod val="50000"/>
                  </a:schemeClr>
                </a:solidFill>
              </a:rPr>
              <a:t>bateaux, ou tout corps statique ou en mouvement. </a:t>
            </a:r>
            <a:endParaRPr lang="fr-FR" sz="3000" dirty="0">
              <a:solidFill>
                <a:schemeClr val="bg2">
                  <a:lumMod val="50000"/>
                </a:schemeClr>
              </a:solidFill>
            </a:endParaRPr>
          </a:p>
        </p:txBody>
      </p:sp>
    </p:spTree>
    <p:extLst>
      <p:ext uri="{BB962C8B-B14F-4D97-AF65-F5344CB8AC3E}">
        <p14:creationId xmlns:p14="http://schemas.microsoft.com/office/powerpoint/2010/main" val="1739839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effectLst>
                  <a:outerShdw blurRad="38100" dist="38100" dir="2700000" algn="tl">
                    <a:srgbClr val="000000">
                      <a:alpha val="43137"/>
                    </a:srgbClr>
                  </a:outerShdw>
                </a:effectLst>
              </a:rPr>
              <a:t>But du </a:t>
            </a:r>
            <a:r>
              <a:rPr lang="fr-FR" dirty="0" smtClean="0">
                <a:effectLst>
                  <a:outerShdw blurRad="38100" dist="38100" dir="2700000" algn="tl">
                    <a:srgbClr val="000000">
                      <a:alpha val="43137"/>
                    </a:srgbClr>
                  </a:outerShdw>
                </a:effectLst>
              </a:rPr>
              <a:t>projet :</a:t>
            </a:r>
            <a:endParaRPr lang="fr-FR"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1141412" y="1878551"/>
            <a:ext cx="9905999" cy="3541714"/>
          </a:xfrm>
        </p:spPr>
        <p:txBody>
          <a:bodyPr>
            <a:normAutofit/>
          </a:bodyPr>
          <a:lstStyle/>
          <a:p>
            <a:pPr algn="just">
              <a:lnSpc>
                <a:spcPct val="150000"/>
              </a:lnSpc>
            </a:pPr>
            <a:r>
              <a:rPr lang="fr-FR" sz="3000" dirty="0">
                <a:solidFill>
                  <a:schemeClr val="bg2">
                    <a:lumMod val="50000"/>
                  </a:schemeClr>
                </a:solidFill>
              </a:rPr>
              <a:t>Avoir les outils nécessaires pour réussir le projet de fin d’étude ainsi que le choix du thème</a:t>
            </a:r>
            <a:r>
              <a:rPr lang="fr-FR" sz="3000" dirty="0" smtClean="0">
                <a:solidFill>
                  <a:schemeClr val="bg2">
                    <a:lumMod val="50000"/>
                  </a:schemeClr>
                </a:solidFill>
              </a:rPr>
              <a:t>.</a:t>
            </a:r>
            <a:endParaRPr lang="fr-FR" sz="3000" dirty="0">
              <a:solidFill>
                <a:schemeClr val="bg2">
                  <a:lumMod val="50000"/>
                </a:schemeClr>
              </a:solidFill>
            </a:endParaRPr>
          </a:p>
          <a:p>
            <a:pPr algn="just">
              <a:lnSpc>
                <a:spcPct val="150000"/>
              </a:lnSpc>
            </a:pPr>
            <a:r>
              <a:rPr lang="fr-FR" sz="3000" dirty="0">
                <a:solidFill>
                  <a:schemeClr val="bg2">
                    <a:lumMod val="50000"/>
                  </a:schemeClr>
                </a:solidFill>
              </a:rPr>
              <a:t>Le projet consiste à réaliser un Radar à Ultrason et simuler les résultats dans une interface graphique sur ordinateur. </a:t>
            </a:r>
          </a:p>
          <a:p>
            <a:endParaRPr lang="fr-FR" dirty="0"/>
          </a:p>
        </p:txBody>
      </p:sp>
    </p:spTree>
    <p:extLst>
      <p:ext uri="{BB962C8B-B14F-4D97-AF65-F5344CB8AC3E}">
        <p14:creationId xmlns:p14="http://schemas.microsoft.com/office/powerpoint/2010/main" val="3571222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 dirty="0"/>
              <a:t>Théorie de la télédétection</a:t>
            </a:r>
            <a:endParaRPr lang="fr-FR" dirty="0"/>
          </a:p>
        </p:txBody>
      </p:sp>
      <p:sp>
        <p:nvSpPr>
          <p:cNvPr id="3" name="Espace réservé du contenu 2"/>
          <p:cNvSpPr>
            <a:spLocks noGrp="1"/>
          </p:cNvSpPr>
          <p:nvPr>
            <p:ph idx="1"/>
          </p:nvPr>
        </p:nvSpPr>
        <p:spPr>
          <a:xfrm>
            <a:off x="1141412" y="2249486"/>
            <a:ext cx="9905999" cy="3916851"/>
          </a:xfrm>
        </p:spPr>
        <p:txBody>
          <a:bodyPr>
            <a:normAutofit fontScale="92500" lnSpcReduction="20000"/>
          </a:bodyPr>
          <a:lstStyle/>
          <a:p>
            <a:pPr marL="0" lvl="0" indent="0">
              <a:spcBef>
                <a:spcPts val="0"/>
              </a:spcBef>
              <a:spcAft>
                <a:spcPts val="0"/>
              </a:spcAft>
              <a:buNone/>
            </a:pPr>
            <a:r>
              <a:rPr lang="fr-FR" sz="3500" b="1" dirty="0">
                <a:solidFill>
                  <a:schemeClr val="bg1"/>
                </a:solidFill>
              </a:rPr>
              <a:t>Le principe d’un radar part d’une idée simple:</a:t>
            </a:r>
          </a:p>
          <a:p>
            <a:pPr marL="457200" lvl="0" indent="-342900" algn="just">
              <a:spcBef>
                <a:spcPts val="1600"/>
              </a:spcBef>
              <a:buSzPts val="1800"/>
              <a:buChar char="●"/>
            </a:pPr>
            <a:r>
              <a:rPr lang="fr-FR" sz="3200" dirty="0">
                <a:solidFill>
                  <a:schemeClr val="bg2">
                    <a:lumMod val="50000"/>
                  </a:schemeClr>
                </a:solidFill>
              </a:rPr>
              <a:t>Émettre une onde dans un </a:t>
            </a:r>
            <a:r>
              <a:rPr lang="fr-FR" sz="3200" dirty="0" smtClean="0">
                <a:solidFill>
                  <a:schemeClr val="bg2">
                    <a:lumMod val="50000"/>
                  </a:schemeClr>
                </a:solidFill>
              </a:rPr>
              <a:t>espace.</a:t>
            </a:r>
          </a:p>
          <a:p>
            <a:pPr marL="457200" lvl="0" indent="-342900" algn="just">
              <a:spcBef>
                <a:spcPts val="1600"/>
              </a:spcBef>
              <a:buSzPts val="1800"/>
              <a:buChar char="●"/>
            </a:pPr>
            <a:r>
              <a:rPr lang="fr-FR" sz="3200" dirty="0" smtClean="0">
                <a:solidFill>
                  <a:schemeClr val="bg2">
                    <a:lumMod val="50000"/>
                  </a:schemeClr>
                </a:solidFill>
              </a:rPr>
              <a:t>Détecter </a:t>
            </a:r>
            <a:r>
              <a:rPr lang="fr-FR" sz="3200" dirty="0">
                <a:solidFill>
                  <a:schemeClr val="bg2">
                    <a:lumMod val="50000"/>
                  </a:schemeClr>
                </a:solidFill>
              </a:rPr>
              <a:t>les ondes réfléchies par différents </a:t>
            </a:r>
            <a:r>
              <a:rPr lang="fr-FR" sz="3200" dirty="0" smtClean="0">
                <a:solidFill>
                  <a:schemeClr val="bg2">
                    <a:lumMod val="50000"/>
                  </a:schemeClr>
                </a:solidFill>
              </a:rPr>
              <a:t>corps.</a:t>
            </a:r>
          </a:p>
          <a:p>
            <a:pPr marL="457200" lvl="0" indent="-342900" algn="just">
              <a:spcBef>
                <a:spcPts val="1600"/>
              </a:spcBef>
              <a:buSzPts val="1800"/>
              <a:buChar char="●"/>
            </a:pPr>
            <a:r>
              <a:rPr lang="fr-FR" sz="3200" dirty="0" smtClean="0">
                <a:solidFill>
                  <a:schemeClr val="bg2">
                    <a:lumMod val="50000"/>
                  </a:schemeClr>
                </a:solidFill>
              </a:rPr>
              <a:t>Traiter </a:t>
            </a:r>
            <a:r>
              <a:rPr lang="fr-FR" sz="3200" dirty="0">
                <a:solidFill>
                  <a:schemeClr val="bg2">
                    <a:lumMod val="50000"/>
                  </a:schemeClr>
                </a:solidFill>
              </a:rPr>
              <a:t>l’information retournée et en extraire l'information utile (position et vitesse</a:t>
            </a:r>
            <a:r>
              <a:rPr lang="fr-FR" sz="3200" dirty="0" smtClean="0">
                <a:solidFill>
                  <a:schemeClr val="bg2">
                    <a:lumMod val="50000"/>
                  </a:schemeClr>
                </a:solidFill>
              </a:rPr>
              <a:t>).</a:t>
            </a:r>
          </a:p>
          <a:p>
            <a:pPr marL="457200" lvl="0" indent="-342900" algn="just">
              <a:spcBef>
                <a:spcPts val="1600"/>
              </a:spcBef>
              <a:buSzPts val="1800"/>
              <a:buChar char="●"/>
            </a:pPr>
            <a:r>
              <a:rPr lang="fr-FR" sz="3200" dirty="0" smtClean="0">
                <a:solidFill>
                  <a:schemeClr val="bg2">
                    <a:lumMod val="50000"/>
                  </a:schemeClr>
                </a:solidFill>
              </a:rPr>
              <a:t> </a:t>
            </a:r>
            <a:r>
              <a:rPr lang="fr-FR" sz="3200" dirty="0">
                <a:solidFill>
                  <a:schemeClr val="bg2">
                    <a:lumMod val="50000"/>
                  </a:schemeClr>
                </a:solidFill>
              </a:rPr>
              <a:t>Afficher les résultats sur interface </a:t>
            </a:r>
            <a:r>
              <a:rPr lang="fr-FR" sz="3200" dirty="0" smtClean="0">
                <a:solidFill>
                  <a:schemeClr val="bg2">
                    <a:lumMod val="50000"/>
                  </a:schemeClr>
                </a:solidFill>
              </a:rPr>
              <a:t>PPI.</a:t>
            </a:r>
            <a:endParaRPr lang="fr-FR" dirty="0">
              <a:solidFill>
                <a:schemeClr val="bg2">
                  <a:lumMod val="50000"/>
                </a:schemeClr>
              </a:solidFill>
            </a:endParaRPr>
          </a:p>
        </p:txBody>
      </p:sp>
    </p:spTree>
    <p:extLst>
      <p:ext uri="{BB962C8B-B14F-4D97-AF65-F5344CB8AC3E}">
        <p14:creationId xmlns:p14="http://schemas.microsoft.com/office/powerpoint/2010/main" val="1618052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effectLst>
                  <a:outerShdw blurRad="38100" dist="38100" dir="2700000" algn="tl">
                    <a:srgbClr val="000000">
                      <a:alpha val="43137"/>
                    </a:srgbClr>
                  </a:outerShdw>
                </a:effectLst>
              </a:rPr>
              <a:t>Description du système </a:t>
            </a:r>
            <a:r>
              <a:rPr lang="fr-FR" dirty="0" smtClean="0">
                <a:effectLst>
                  <a:outerShdw blurRad="38100" dist="38100" dir="2700000" algn="tl">
                    <a:srgbClr val="000000">
                      <a:alpha val="43137"/>
                    </a:srgbClr>
                  </a:outerShdw>
                </a:effectLst>
              </a:rPr>
              <a:t>: </a:t>
            </a:r>
            <a:r>
              <a:rPr lang="fr-FR" dirty="0" err="1" smtClean="0">
                <a:solidFill>
                  <a:srgbClr val="FF0000"/>
                </a:solidFill>
                <a:effectLst>
                  <a:outerShdw blurRad="38100" dist="38100" dir="2700000" algn="tl">
                    <a:srgbClr val="000000">
                      <a:alpha val="43137"/>
                    </a:srgbClr>
                  </a:outerShdw>
                </a:effectLst>
              </a:rPr>
              <a:t>tatnaha</a:t>
            </a:r>
            <a:endParaRPr lang="fr-FR" dirty="0">
              <a:solidFill>
                <a:srgbClr val="FF0000"/>
              </a:solidFill>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1141412" y="1861297"/>
            <a:ext cx="10018957" cy="4445718"/>
          </a:xfrm>
        </p:spPr>
        <p:txBody>
          <a:bodyPr>
            <a:noAutofit/>
          </a:bodyPr>
          <a:lstStyle/>
          <a:p>
            <a:pPr algn="just"/>
            <a:r>
              <a:rPr lang="fr-FR" sz="2800" dirty="0">
                <a:solidFill>
                  <a:schemeClr val="bg2">
                    <a:lumMod val="50000"/>
                  </a:schemeClr>
                </a:solidFill>
              </a:rPr>
              <a:t>Ce projet consiste à détecter la présence d’objet </a:t>
            </a:r>
            <a:r>
              <a:rPr lang="fr-FR" sz="2800" dirty="0" smtClean="0">
                <a:solidFill>
                  <a:schemeClr val="bg2">
                    <a:lumMod val="50000"/>
                  </a:schemeClr>
                </a:solidFill>
              </a:rPr>
              <a:t>grâce </a:t>
            </a:r>
            <a:r>
              <a:rPr lang="fr-FR" sz="2800" dirty="0">
                <a:solidFill>
                  <a:schemeClr val="bg2">
                    <a:lumMod val="50000"/>
                  </a:schemeClr>
                </a:solidFill>
              </a:rPr>
              <a:t>aux ultrasons, en utilisant un module dédié, et en exploitant la rotation assurée par un servomoteur pour balayer un certain angle de detection, ces deux derniers modules seront pilotés par une carte Arduino</a:t>
            </a:r>
            <a:r>
              <a:rPr lang="fr-FR" sz="2800" dirty="0" smtClean="0">
                <a:solidFill>
                  <a:schemeClr val="bg2">
                    <a:lumMod val="50000"/>
                  </a:schemeClr>
                </a:solidFill>
              </a:rPr>
              <a:t>.</a:t>
            </a:r>
          </a:p>
          <a:p>
            <a:pPr algn="just"/>
            <a:r>
              <a:rPr lang="fr-FR" sz="2800" dirty="0" smtClean="0">
                <a:solidFill>
                  <a:schemeClr val="bg2">
                    <a:lumMod val="50000"/>
                  </a:schemeClr>
                </a:solidFill>
              </a:rPr>
              <a:t>Cette </a:t>
            </a:r>
            <a:r>
              <a:rPr lang="fr-FR" sz="2800" dirty="0">
                <a:solidFill>
                  <a:schemeClr val="bg2">
                    <a:lumMod val="50000"/>
                  </a:schemeClr>
                </a:solidFill>
              </a:rPr>
              <a:t>carte va permettre aussi de traiter  l’information et envoyer les coordonnées  au PC via le port série pour positionner l’objet sur l’interface Radar.</a:t>
            </a:r>
          </a:p>
          <a:p>
            <a:endParaRPr lang="fr-FR" sz="2800" dirty="0">
              <a:solidFill>
                <a:schemeClr val="bg2">
                  <a:lumMod val="50000"/>
                </a:schemeClr>
              </a:solidFill>
            </a:endParaRPr>
          </a:p>
        </p:txBody>
      </p:sp>
    </p:spTree>
    <p:extLst>
      <p:ext uri="{BB962C8B-B14F-4D97-AF65-F5344CB8AC3E}">
        <p14:creationId xmlns:p14="http://schemas.microsoft.com/office/powerpoint/2010/main" val="3913070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618518"/>
            <a:ext cx="9905998" cy="1055007"/>
          </a:xfrm>
        </p:spPr>
        <p:txBody>
          <a:bodyPr/>
          <a:lstStyle/>
          <a:p>
            <a:pPr marL="742950" indent="-742950">
              <a:buFont typeface="+mj-lt"/>
              <a:buAutoNum type="arabicPeriod"/>
            </a:pPr>
            <a:r>
              <a:rPr lang="fr-FR" dirty="0">
                <a:effectLst>
                  <a:outerShdw blurRad="38100" dist="38100" dir="2700000" algn="tl">
                    <a:srgbClr val="000000">
                      <a:alpha val="43137"/>
                    </a:srgbClr>
                  </a:outerShdw>
                </a:effectLst>
              </a:rPr>
              <a:t>Description du système :</a:t>
            </a:r>
          </a:p>
        </p:txBody>
      </p:sp>
      <p:pic>
        <p:nvPicPr>
          <p:cNvPr id="29" name="Espace réservé du contenu 28"/>
          <p:cNvPicPr>
            <a:picLocks noGrp="1" noChangeAspect="1"/>
          </p:cNvPicPr>
          <p:nvPr>
            <p:ph idx="1"/>
          </p:nvPr>
        </p:nvPicPr>
        <p:blipFill>
          <a:blip r:embed="rId2"/>
          <a:stretch>
            <a:fillRect/>
          </a:stretch>
        </p:blipFill>
        <p:spPr>
          <a:xfrm>
            <a:off x="1958196" y="552091"/>
            <a:ext cx="8419381" cy="5426015"/>
          </a:xfrm>
          <a:prstGeom prst="rect">
            <a:avLst/>
          </a:prstGeom>
        </p:spPr>
      </p:pic>
    </p:spTree>
    <p:extLst>
      <p:ext uri="{BB962C8B-B14F-4D97-AF65-F5344CB8AC3E}">
        <p14:creationId xmlns:p14="http://schemas.microsoft.com/office/powerpoint/2010/main" val="3090771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2" y="629297"/>
            <a:ext cx="9905998" cy="1164998"/>
          </a:xfrm>
        </p:spPr>
        <p:txBody>
          <a:bodyPr/>
          <a:lstStyle/>
          <a:p>
            <a:r>
              <a:rPr lang="fr-FR" dirty="0" smtClean="0">
                <a:effectLst>
                  <a:outerShdw blurRad="38100" dist="38100" dir="2700000" algn="tl">
                    <a:srgbClr val="000000">
                      <a:alpha val="43137"/>
                    </a:srgbClr>
                  </a:outerShdw>
                </a:effectLst>
              </a:rPr>
              <a:t>2.   Les </a:t>
            </a:r>
            <a:r>
              <a:rPr lang="fr-FR" dirty="0">
                <a:effectLst>
                  <a:outerShdw blurRad="38100" dist="38100" dir="2700000" algn="tl">
                    <a:srgbClr val="000000">
                      <a:alpha val="43137"/>
                    </a:srgbClr>
                  </a:outerShdw>
                </a:effectLst>
              </a:rPr>
              <a:t>différents composants du projet</a:t>
            </a:r>
            <a:r>
              <a:rPr lang="fr-FR" dirty="0" smtClean="0">
                <a:effectLst>
                  <a:outerShdw blurRad="38100" dist="38100" dir="2700000" algn="tl">
                    <a:srgbClr val="000000">
                      <a:alpha val="43137"/>
                    </a:srgbClr>
                  </a:outerShdw>
                </a:effectLst>
              </a:rPr>
              <a:t>: </a:t>
            </a:r>
            <a:endParaRPr lang="fr-FR"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1141412" y="1866328"/>
            <a:ext cx="9905999" cy="3924874"/>
          </a:xfrm>
        </p:spPr>
        <p:txBody>
          <a:bodyPr/>
          <a:lstStyle/>
          <a:p>
            <a:pPr>
              <a:buFont typeface="Wingdings" panose="05000000000000000000" pitchFamily="2" charset="2"/>
              <a:buChar char="Ø"/>
            </a:pPr>
            <a:r>
              <a:rPr lang="fr-FR" sz="3600" dirty="0" smtClean="0">
                <a:solidFill>
                  <a:schemeClr val="tx2">
                    <a:lumMod val="40000"/>
                    <a:lumOff val="60000"/>
                  </a:schemeClr>
                </a:solidFill>
              </a:rPr>
              <a:t> </a:t>
            </a:r>
            <a:r>
              <a:rPr lang="fr-FR" sz="3600" dirty="0">
                <a:solidFill>
                  <a:schemeClr val="tx2">
                    <a:lumMod val="40000"/>
                    <a:lumOff val="60000"/>
                  </a:schemeClr>
                </a:solidFill>
              </a:rPr>
              <a:t>Une Carte </a:t>
            </a:r>
            <a:r>
              <a:rPr lang="fr-FR" sz="3600" dirty="0" smtClean="0">
                <a:solidFill>
                  <a:schemeClr val="tx2">
                    <a:lumMod val="40000"/>
                    <a:lumOff val="60000"/>
                  </a:schemeClr>
                </a:solidFill>
              </a:rPr>
              <a:t>Arduino </a:t>
            </a:r>
            <a:r>
              <a:rPr lang="fr-FR" sz="3600" dirty="0" err="1" smtClean="0">
                <a:solidFill>
                  <a:schemeClr val="tx2">
                    <a:lumMod val="40000"/>
                    <a:lumOff val="60000"/>
                  </a:schemeClr>
                </a:solidFill>
              </a:rPr>
              <a:t>Mega</a:t>
            </a:r>
            <a:r>
              <a:rPr lang="fr" sz="3600" dirty="0" smtClean="0"/>
              <a:t> </a:t>
            </a:r>
            <a:r>
              <a:rPr lang="fr-FR" sz="3600" dirty="0" smtClean="0">
                <a:solidFill>
                  <a:schemeClr val="tx2">
                    <a:lumMod val="40000"/>
                    <a:lumOff val="60000"/>
                  </a:schemeClr>
                </a:solidFill>
              </a:rPr>
              <a:t>: </a:t>
            </a:r>
            <a:endParaRPr lang="fr-FR" sz="3600" dirty="0">
              <a:solidFill>
                <a:schemeClr val="tx2">
                  <a:lumMod val="40000"/>
                  <a:lumOff val="60000"/>
                </a:schemeClr>
              </a:solidFill>
            </a:endParaRPr>
          </a:p>
          <a:p>
            <a:pPr lvl="0" algn="just"/>
            <a:r>
              <a:rPr lang="fr-FR" dirty="0">
                <a:solidFill>
                  <a:schemeClr val="bg2">
                    <a:lumMod val="50000"/>
                  </a:schemeClr>
                </a:solidFill>
              </a:rPr>
              <a:t>Microcontrôleur </a:t>
            </a:r>
            <a:r>
              <a:rPr lang="fr-FR" b="1" dirty="0">
                <a:solidFill>
                  <a:schemeClr val="bg1"/>
                </a:solidFill>
              </a:rPr>
              <a:t>ATmega 1280</a:t>
            </a:r>
          </a:p>
          <a:p>
            <a:pPr lvl="0" algn="just"/>
            <a:r>
              <a:rPr lang="fr-FR" b="1" dirty="0">
                <a:solidFill>
                  <a:schemeClr val="bg1"/>
                </a:solidFill>
              </a:rPr>
              <a:t>54</a:t>
            </a:r>
            <a:r>
              <a:rPr lang="fr-FR" dirty="0">
                <a:solidFill>
                  <a:schemeClr val="bg2">
                    <a:lumMod val="50000"/>
                  </a:schemeClr>
                </a:solidFill>
              </a:rPr>
              <a:t> broches numériques E/S</a:t>
            </a:r>
          </a:p>
          <a:p>
            <a:pPr lvl="0" algn="just"/>
            <a:r>
              <a:rPr lang="fr-FR" b="1" dirty="0">
                <a:solidFill>
                  <a:schemeClr val="bg1"/>
                </a:solidFill>
              </a:rPr>
              <a:t>16</a:t>
            </a:r>
            <a:r>
              <a:rPr lang="fr-FR" dirty="0">
                <a:solidFill>
                  <a:schemeClr val="bg1"/>
                </a:solidFill>
              </a:rPr>
              <a:t> </a:t>
            </a:r>
            <a:r>
              <a:rPr lang="fr-FR" dirty="0">
                <a:solidFill>
                  <a:schemeClr val="bg2">
                    <a:lumMod val="50000"/>
                  </a:schemeClr>
                </a:solidFill>
              </a:rPr>
              <a:t>entrées analogiques </a:t>
            </a:r>
          </a:p>
          <a:p>
            <a:pPr lvl="0" algn="just"/>
            <a:r>
              <a:rPr lang="fr-FR" b="1" dirty="0">
                <a:solidFill>
                  <a:schemeClr val="bg1"/>
                </a:solidFill>
              </a:rPr>
              <a:t>128 Ko</a:t>
            </a:r>
            <a:r>
              <a:rPr lang="fr-FR" dirty="0">
                <a:solidFill>
                  <a:schemeClr val="bg1"/>
                </a:solidFill>
              </a:rPr>
              <a:t> </a:t>
            </a:r>
            <a:r>
              <a:rPr lang="fr-FR" dirty="0">
                <a:solidFill>
                  <a:schemeClr val="bg2">
                    <a:lumMod val="50000"/>
                  </a:schemeClr>
                </a:solidFill>
              </a:rPr>
              <a:t>de mémoire flash</a:t>
            </a:r>
          </a:p>
          <a:p>
            <a:pPr lvl="0" algn="just"/>
            <a:r>
              <a:rPr lang="fr-FR" dirty="0">
                <a:solidFill>
                  <a:schemeClr val="bg2">
                    <a:lumMod val="50000"/>
                  </a:schemeClr>
                </a:solidFill>
              </a:rPr>
              <a:t>Oscillateur en cristal de </a:t>
            </a:r>
            <a:r>
              <a:rPr lang="fr-FR" b="1" dirty="0">
                <a:solidFill>
                  <a:schemeClr val="bg1"/>
                </a:solidFill>
              </a:rPr>
              <a:t>16MHz</a:t>
            </a:r>
          </a:p>
          <a:p>
            <a:endParaRPr lang="fr-FR" dirty="0">
              <a:solidFill>
                <a:schemeClr val="bg1"/>
              </a:solidFill>
            </a:endParaRPr>
          </a:p>
        </p:txBody>
      </p:sp>
      <p:pic>
        <p:nvPicPr>
          <p:cNvPr id="4" name="Image 3"/>
          <p:cNvPicPr>
            <a:picLocks noChangeAspect="1"/>
          </p:cNvPicPr>
          <p:nvPr/>
        </p:nvPicPr>
        <p:blipFill>
          <a:blip r:embed="rId2"/>
          <a:stretch>
            <a:fillRect/>
          </a:stretch>
        </p:blipFill>
        <p:spPr>
          <a:xfrm>
            <a:off x="5867443" y="3114136"/>
            <a:ext cx="5953541" cy="2129478"/>
          </a:xfrm>
          <a:prstGeom prst="rect">
            <a:avLst/>
          </a:prstGeom>
        </p:spPr>
      </p:pic>
    </p:spTree>
    <p:extLst>
      <p:ext uri="{BB962C8B-B14F-4D97-AF65-F5344CB8AC3E}">
        <p14:creationId xmlns:p14="http://schemas.microsoft.com/office/powerpoint/2010/main" val="39569621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2013</TotalTime>
  <Words>454</Words>
  <Application>Microsoft Office PowerPoint</Application>
  <PresentationFormat>Personnalisé</PresentationFormat>
  <Paragraphs>59</Paragraphs>
  <Slides>16</Slides>
  <Notes>0</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Circuit</vt:lpstr>
      <vt:lpstr>Radar à Ultrason </vt:lpstr>
      <vt:lpstr>PLAN :</vt:lpstr>
      <vt:lpstr>Introduction</vt:lpstr>
      <vt:lpstr>Définition</vt:lpstr>
      <vt:lpstr>But du projet :</vt:lpstr>
      <vt:lpstr>Théorie de la télédétection</vt:lpstr>
      <vt:lpstr>Description du système : tatnaha</vt:lpstr>
      <vt:lpstr>Description du système :</vt:lpstr>
      <vt:lpstr>2.   Les différents composants du projet: </vt:lpstr>
      <vt:lpstr>Un Module Ultrason : </vt:lpstr>
      <vt:lpstr>Un Servomoteur : </vt:lpstr>
      <vt:lpstr>Câbles USB/ Arduino :</vt:lpstr>
      <vt:lpstr>3. Réalisation du montage :</vt:lpstr>
      <vt:lpstr>Schéma électrique : </vt:lpstr>
      <vt:lpstr>4. Résultat du Système :</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Radar a Ultrason</dc:title>
  <dc:creator>romaissa bendekiche</dc:creator>
  <cp:lastModifiedBy>ADMIN</cp:lastModifiedBy>
  <cp:revision>31</cp:revision>
  <dcterms:created xsi:type="dcterms:W3CDTF">2019-02-06T14:16:41Z</dcterms:created>
  <dcterms:modified xsi:type="dcterms:W3CDTF">2019-02-10T07:38:48Z</dcterms:modified>
</cp:coreProperties>
</file>