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4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5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6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1" r:id="rId3"/>
    <p:sldId id="281" r:id="rId4"/>
    <p:sldId id="297" r:id="rId5"/>
    <p:sldId id="298" r:id="rId6"/>
    <p:sldId id="288" r:id="rId7"/>
    <p:sldId id="301" r:id="rId8"/>
    <p:sldId id="306" r:id="rId9"/>
    <p:sldId id="282" r:id="rId10"/>
    <p:sldId id="289" r:id="rId11"/>
    <p:sldId id="299" r:id="rId12"/>
    <p:sldId id="290" r:id="rId13"/>
    <p:sldId id="302" r:id="rId14"/>
    <p:sldId id="300" r:id="rId15"/>
    <p:sldId id="291" r:id="rId16"/>
    <p:sldId id="292" r:id="rId17"/>
    <p:sldId id="293" r:id="rId18"/>
    <p:sldId id="303" r:id="rId19"/>
    <p:sldId id="283" r:id="rId20"/>
    <p:sldId id="262" r:id="rId21"/>
    <p:sldId id="294" r:id="rId22"/>
    <p:sldId id="305" r:id="rId23"/>
    <p:sldId id="295" r:id="rId24"/>
    <p:sldId id="296" r:id="rId25"/>
    <p:sldId id="304" r:id="rId26"/>
    <p:sldId id="275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97"/>
            <p14:sldId id="298"/>
            <p14:sldId id="288"/>
            <p14:sldId id="301"/>
            <p14:sldId id="306"/>
            <p14:sldId id="282"/>
            <p14:sldId id="289"/>
            <p14:sldId id="299"/>
            <p14:sldId id="290"/>
            <p14:sldId id="302"/>
            <p14:sldId id="300"/>
            <p14:sldId id="291"/>
            <p14:sldId id="292"/>
            <p14:sldId id="293"/>
            <p14:sldId id="303"/>
            <p14:sldId id="283"/>
            <p14:sldId id="262"/>
            <p14:sldId id="294"/>
            <p14:sldId id="305"/>
            <p14:sldId id="295"/>
            <p14:sldId id="296"/>
            <p14:sldId id="304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>
            <p14:sldId id="275"/>
            <p14:sldId id="277"/>
          </p14:sldIdLst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77653" autoAdjust="0"/>
  </p:normalViewPr>
  <p:slideViewPr>
    <p:cSldViewPr>
      <p:cViewPr varScale="1">
        <p:scale>
          <a:sx n="85" d="100"/>
          <a:sy n="85" d="100"/>
        </p:scale>
        <p:origin x="-2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4400" smtClean="0"/>
            <a:t>1</a:t>
          </a:r>
          <a:endParaRPr lang="en-US" sz="4400" dirty="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en-US" sz="3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Local Storage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en-US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en-US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2</a:t>
          </a:r>
          <a:endParaRPr lang="en-US" sz="4400" dirty="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Session Storage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3</a:t>
          </a:r>
          <a:endParaRPr lang="en-US" sz="4400" dirty="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Indexed Database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2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5417F3DF-8CAE-4E6C-ADBB-ED6F50084B8E}" type="presOf" srcId="{D1776C8F-2B10-4075-8DF7-7F65AB725ED5}" destId="{F5034101-5B7D-4FE7-B47A-5A48CF39606B}" srcOrd="0" destOrd="0" presId="urn:microsoft.com/office/officeart/2005/8/layout/vList5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3D887057-7E91-45EF-8E4B-3006C2DFECB4}" type="presOf" srcId="{6BE4E373-0656-4EDC-821E-BE09C952B1F6}" destId="{C7C3E6FD-D83F-4BDA-907E-B5EE041DA931}" srcOrd="0" destOrd="0" presId="urn:microsoft.com/office/officeart/2005/8/layout/vList5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  <dgm:cxn modelId="{E6DEED78-0C33-4D1D-A595-AFE4311369E4}" type="presParOf" srcId="{AAE7A1E6-6847-453D-B55B-8A82BF138C1D}" destId="{5ACAA866-A8A8-4183-97B5-CEEAB1525C60}" srcOrd="3" destOrd="0" presId="urn:microsoft.com/office/officeart/2005/8/layout/vList5"/>
    <dgm:cxn modelId="{FD2A22C3-24B0-4E4D-A3BC-79528D3FBC48}" type="presParOf" srcId="{AAE7A1E6-6847-453D-B55B-8A82BF138C1D}" destId="{477213BE-9E91-4950-8451-7F60796F47F4}" srcOrd="4" destOrd="0" presId="urn:microsoft.com/office/officeart/2005/8/layout/vList5"/>
    <dgm:cxn modelId="{2D9E3819-8AF8-4F78-AD5E-1D892BCE0381}" type="presParOf" srcId="{477213BE-9E91-4950-8451-7F60796F47F4}" destId="{F5034101-5B7D-4FE7-B47A-5A48CF39606B}" srcOrd="0" destOrd="0" presId="urn:microsoft.com/office/officeart/2005/8/layout/vList5"/>
    <dgm:cxn modelId="{5FD7E964-E46A-45B4-A545-5D657B6094BB}" type="presParOf" srcId="{477213BE-9E91-4950-8451-7F60796F47F4}" destId="{C7C3E6FD-D83F-4BDA-907E-B5EE041DA9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Local Storage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1</a:t>
          </a:r>
          <a:endParaRPr lang="en-US" sz="4400" kern="1200" dirty="0"/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6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6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Session Storage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2</a:t>
          </a:r>
          <a:endParaRPr lang="en-US" sz="4400" kern="1200" dirty="0"/>
        </a:p>
      </dsp:txBody>
      <dsp:txXfrm>
        <a:off x="53098" y="1430145"/>
        <a:ext cx="979514" cy="1203709"/>
      </dsp:txXfrm>
    </dsp:sp>
    <dsp:sp modelId="{C7C3E6FD-D83F-4BDA-907E-B5EE041DA931}">
      <dsp:nvSpPr>
        <dsp:cNvPr id="0" name=""/>
        <dsp:cNvSpPr/>
      </dsp:nvSpPr>
      <dsp:spPr>
        <a:xfrm rot="5400000">
          <a:off x="3066871" y="902028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10716852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2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Indexed Database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883296"/>
        <a:ext cx="5010287" cy="1047750"/>
      </dsp:txXfrm>
    </dsp:sp>
    <dsp:sp modelId="{F5034101-5B7D-4FE7-B47A-5A48CF39606B}">
      <dsp:nvSpPr>
        <dsp:cNvPr id="0" name=""/>
        <dsp:cNvSpPr/>
      </dsp:nvSpPr>
      <dsp:spPr>
        <a:xfrm>
          <a:off x="109" y="2752328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3</a:t>
          </a:r>
          <a:endParaRPr lang="en-US" sz="4400" kern="1200" dirty="0"/>
        </a:p>
      </dsp:txBody>
      <dsp:txXfrm>
        <a:off x="53098" y="2805317"/>
        <a:ext cx="979514" cy="120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2/18/16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aseline="0" dirty="0" smtClean="0"/>
              <a:t>HTML5 </a:t>
            </a:r>
            <a:r>
              <a:rPr lang="en-US" baseline="0" dirty="0" err="1" smtClean="0"/>
              <a:t>introduit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signifie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page web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mise</a:t>
            </a:r>
            <a:r>
              <a:rPr lang="en-US" baseline="0" dirty="0" smtClean="0"/>
              <a:t> en cache,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accessible sans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Internet.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Mettre</a:t>
            </a:r>
            <a:r>
              <a:rPr lang="en-US" baseline="0" dirty="0" smtClean="0"/>
              <a:t> en cache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 dire </a:t>
            </a:r>
            <a:r>
              <a:rPr lang="en-US" baseline="0" dirty="0" err="1" smtClean="0"/>
              <a:t>télécharger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don</a:t>
            </a:r>
            <a:r>
              <a:rPr lang="uk-UA" baseline="0" dirty="0" smtClean="0"/>
              <a:t>’</a:t>
            </a:r>
            <a:r>
              <a:rPr lang="en-US" baseline="0" dirty="0" smtClean="0"/>
              <a:t>t a </a:t>
            </a:r>
            <a:r>
              <a:rPr lang="en-US" baseline="0" dirty="0" err="1" smtClean="0"/>
              <a:t>besion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, pour </a:t>
            </a:r>
            <a:r>
              <a:rPr lang="en-US" baseline="0" dirty="0" err="1" smtClean="0"/>
              <a:t>qu’ils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utilisés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avoir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ré-téléchargé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serveur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Les </a:t>
            </a:r>
            <a:r>
              <a:rPr lang="en-US" baseline="0" dirty="0" err="1" smtClean="0"/>
              <a:t>avantages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offertes</a:t>
            </a:r>
            <a:r>
              <a:rPr lang="en-US" baseline="0" dirty="0" smtClean="0"/>
              <a:t> par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réduction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consommation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bande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passante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puisque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téléchargés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, et non pas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ouvre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consultaion</a:t>
            </a:r>
            <a:r>
              <a:rPr lang="en-US" baseline="0" dirty="0" smtClean="0"/>
              <a:t> plus </a:t>
            </a:r>
            <a:r>
              <a:rPr lang="en-US" baseline="0" dirty="0" err="1" smtClean="0"/>
              <a:t>rapide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En plus avec la </a:t>
            </a:r>
            <a:r>
              <a:rPr lang="en-US" baseline="0" dirty="0" err="1" smtClean="0"/>
              <a:t>mettant</a:t>
            </a:r>
            <a:r>
              <a:rPr lang="en-US" baseline="0" dirty="0" smtClean="0"/>
              <a:t> en cache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, avec un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plus de travail,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créer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 qui </a:t>
            </a:r>
            <a:r>
              <a:rPr lang="en-US" baseline="0" dirty="0" err="1" smtClean="0"/>
              <a:t>puissent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travailler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Internet.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supporté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tous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navigateur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modernes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ordinateurs</a:t>
            </a:r>
            <a:r>
              <a:rPr lang="en-US" baseline="0" dirty="0" smtClean="0"/>
              <a:t> et des </a:t>
            </a:r>
            <a:r>
              <a:rPr lang="en-US" baseline="0" dirty="0" err="1" smtClean="0"/>
              <a:t>téléphones</a:t>
            </a:r>
            <a:r>
              <a:rPr lang="en-US" baseline="0" dirty="0" smtClean="0"/>
              <a:t> mobiles.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aseline="0" dirty="0" smtClean="0"/>
              <a:t>HTML5 </a:t>
            </a:r>
            <a:r>
              <a:rPr lang="en-US" baseline="0" dirty="0" err="1" smtClean="0"/>
              <a:t>introduit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signifie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page web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mise</a:t>
            </a:r>
            <a:r>
              <a:rPr lang="en-US" baseline="0" dirty="0" smtClean="0"/>
              <a:t> en cache, </a:t>
            </a:r>
            <a:r>
              <a:rPr lang="en-US" baseline="0" dirty="0" err="1" smtClean="0"/>
              <a:t>donc</a:t>
            </a:r>
            <a:r>
              <a:rPr lang="en-US" baseline="0" dirty="0" smtClean="0"/>
              <a:t> accessible sans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Internet.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Mettre</a:t>
            </a:r>
            <a:r>
              <a:rPr lang="en-US" baseline="0" dirty="0" smtClean="0"/>
              <a:t> en cache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veut</a:t>
            </a:r>
            <a:r>
              <a:rPr lang="en-US" baseline="0" dirty="0" smtClean="0"/>
              <a:t> dire </a:t>
            </a:r>
            <a:r>
              <a:rPr lang="en-US" baseline="0" dirty="0" err="1" smtClean="0"/>
              <a:t>télécharger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don</a:t>
            </a:r>
            <a:r>
              <a:rPr lang="uk-UA" baseline="0" dirty="0" smtClean="0"/>
              <a:t>’</a:t>
            </a:r>
            <a:r>
              <a:rPr lang="en-US" baseline="0" dirty="0" smtClean="0"/>
              <a:t>t a </a:t>
            </a:r>
            <a:r>
              <a:rPr lang="en-US" baseline="0" dirty="0" err="1" smtClean="0"/>
              <a:t>besion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, pour </a:t>
            </a:r>
            <a:r>
              <a:rPr lang="en-US" baseline="0" dirty="0" err="1" smtClean="0"/>
              <a:t>qu’ils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utilisés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avoir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ré-téléchargé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serveur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Les </a:t>
            </a:r>
            <a:r>
              <a:rPr lang="en-US" baseline="0" dirty="0" err="1" smtClean="0"/>
              <a:t>avantages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offertes</a:t>
            </a:r>
            <a:r>
              <a:rPr lang="en-US" baseline="0" dirty="0" smtClean="0"/>
              <a:t> par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réduction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consommation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bande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passante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puisque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téléchargés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, et non pas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qu’on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ouvre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consultaion</a:t>
            </a:r>
            <a:r>
              <a:rPr lang="en-US" baseline="0" dirty="0" smtClean="0"/>
              <a:t> plus </a:t>
            </a:r>
            <a:r>
              <a:rPr lang="en-US" baseline="0" dirty="0" err="1" smtClean="0"/>
              <a:t>rapide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En plus avec la </a:t>
            </a:r>
            <a:r>
              <a:rPr lang="en-US" baseline="0" dirty="0" err="1" smtClean="0"/>
              <a:t>mettant</a:t>
            </a:r>
            <a:r>
              <a:rPr lang="en-US" baseline="0" dirty="0" smtClean="0"/>
              <a:t> en cache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, avec un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plus de travail,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créer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 qui </a:t>
            </a:r>
            <a:r>
              <a:rPr lang="en-US" baseline="0" dirty="0" err="1" smtClean="0"/>
              <a:t>puissent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travailler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même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Internet.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supporté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tous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navigateur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modernes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ordinateurs</a:t>
            </a:r>
            <a:r>
              <a:rPr lang="en-US" baseline="0" dirty="0" smtClean="0"/>
              <a:t> et des </a:t>
            </a:r>
            <a:r>
              <a:rPr lang="en-US" baseline="0" dirty="0" err="1" smtClean="0"/>
              <a:t>téléphones</a:t>
            </a:r>
            <a:r>
              <a:rPr lang="en-US" baseline="0" dirty="0" smtClean="0"/>
              <a:t> mobiles.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aseline="0" dirty="0" smtClean="0"/>
              <a:t>On a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nous </a:t>
            </a:r>
            <a:r>
              <a:rPr lang="en-US" baseline="0" dirty="0" err="1" smtClean="0"/>
              <a:t>offre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possibilité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mettre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en cache,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Comment </a:t>
            </a:r>
            <a:r>
              <a:rPr lang="en-US" baseline="0" dirty="0" err="1" smtClean="0"/>
              <a:t>activer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application?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Comment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spécifier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</a:t>
            </a:r>
            <a:r>
              <a:rPr lang="en-US" baseline="0" dirty="0" smtClean="0"/>
              <a:t> en cache?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</a:t>
            </a:r>
            <a:r>
              <a:rPr lang="en-US" baseline="0" dirty="0" err="1" smtClean="0"/>
              <a:t>réponse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questions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manifest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D’abord</a:t>
            </a:r>
            <a:r>
              <a:rPr lang="en-US" baseline="0" dirty="0" smtClean="0"/>
              <a:t>, pour </a:t>
            </a:r>
            <a:r>
              <a:rPr lang="en-US" baseline="0" dirty="0" err="1" smtClean="0"/>
              <a:t>activer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des pages web,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suffit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j’ajouter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l’attribut</a:t>
            </a:r>
            <a:r>
              <a:rPr lang="en-US" baseline="0" dirty="0" smtClean="0"/>
              <a:t> manifest avec la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la tag &lt;html&gt; de la page.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Manifest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un simple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texte</a:t>
            </a:r>
            <a:r>
              <a:rPr lang="en-US" baseline="0" dirty="0" smtClean="0"/>
              <a:t>,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recommendation du standard </a:t>
            </a:r>
            <a:r>
              <a:rPr lang="en-US" baseline="0" dirty="0" err="1" smtClean="0"/>
              <a:t>d’avoir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extension .</a:t>
            </a:r>
            <a:r>
              <a:rPr lang="en-US" baseline="0" dirty="0" err="1" smtClean="0"/>
              <a:t>appcache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contient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misent</a:t>
            </a:r>
            <a:r>
              <a:rPr lang="en-US" baseline="0" dirty="0" smtClean="0"/>
              <a:t> en cache.</a:t>
            </a:r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aseline="0" dirty="0" smtClean="0"/>
              <a:t>On a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nous </a:t>
            </a:r>
            <a:r>
              <a:rPr lang="en-US" baseline="0" dirty="0" err="1" smtClean="0"/>
              <a:t>offre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possibilité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mettre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en cache,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Comment </a:t>
            </a:r>
            <a:r>
              <a:rPr lang="en-US" baseline="0" dirty="0" err="1" smtClean="0"/>
              <a:t>activer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application?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Comment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spécifier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</a:t>
            </a:r>
            <a:r>
              <a:rPr lang="en-US" baseline="0" dirty="0" smtClean="0"/>
              <a:t> en cache?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</a:t>
            </a:r>
            <a:r>
              <a:rPr lang="en-US" baseline="0" dirty="0" err="1" smtClean="0"/>
              <a:t>réponse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questions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manifest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D’abord</a:t>
            </a:r>
            <a:r>
              <a:rPr lang="en-US" baseline="0" dirty="0" smtClean="0"/>
              <a:t>, pour </a:t>
            </a:r>
            <a:r>
              <a:rPr lang="en-US" baseline="0" dirty="0" err="1" smtClean="0"/>
              <a:t>activer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des pages web,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suffit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j’ajouter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l’attribut</a:t>
            </a:r>
            <a:r>
              <a:rPr lang="en-US" baseline="0" dirty="0" smtClean="0"/>
              <a:t> manifest avec la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la tag &lt;html&gt; de la page.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Manifest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un simple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texte</a:t>
            </a:r>
            <a:r>
              <a:rPr lang="en-US" baseline="0" dirty="0" smtClean="0"/>
              <a:t>,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recommendation du standard </a:t>
            </a:r>
            <a:r>
              <a:rPr lang="en-US" baseline="0" dirty="0" err="1" smtClean="0"/>
              <a:t>d’avoir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extension .</a:t>
            </a:r>
            <a:r>
              <a:rPr lang="en-US" baseline="0" dirty="0" err="1" smtClean="0"/>
              <a:t>appcache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contient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misent</a:t>
            </a:r>
            <a:r>
              <a:rPr lang="en-US" baseline="0" dirty="0" smtClean="0"/>
              <a:t> en cache.</a:t>
            </a:r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aseline="0" dirty="0" smtClean="0"/>
              <a:t>On a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nous </a:t>
            </a:r>
            <a:r>
              <a:rPr lang="en-US" baseline="0" dirty="0" err="1" smtClean="0"/>
              <a:t>offre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possibilité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mettre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en cache,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Comment </a:t>
            </a:r>
            <a:r>
              <a:rPr lang="en-US" baseline="0" dirty="0" err="1" smtClean="0"/>
              <a:t>activer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application?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Comment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spécifier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</a:t>
            </a:r>
            <a:r>
              <a:rPr lang="en-US" baseline="0" dirty="0" smtClean="0"/>
              <a:t> en cache?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</a:t>
            </a:r>
            <a:r>
              <a:rPr lang="en-US" baseline="0" dirty="0" err="1" smtClean="0"/>
              <a:t>réponse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questions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manifest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D’abord</a:t>
            </a:r>
            <a:r>
              <a:rPr lang="en-US" baseline="0" dirty="0" smtClean="0"/>
              <a:t>, pour </a:t>
            </a:r>
            <a:r>
              <a:rPr lang="en-US" baseline="0" dirty="0" err="1" smtClean="0"/>
              <a:t>activer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des pages web,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suffit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j’ajouter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l’attribut</a:t>
            </a:r>
            <a:r>
              <a:rPr lang="en-US" baseline="0" dirty="0" smtClean="0"/>
              <a:t> manifest avec la </a:t>
            </a:r>
            <a:r>
              <a:rPr lang="en-US" baseline="0" dirty="0" err="1" smtClean="0"/>
              <a:t>chemin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la tag &lt;html&gt; de la page.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Manifest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un simple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texte</a:t>
            </a:r>
            <a:r>
              <a:rPr lang="en-US" baseline="0" dirty="0" smtClean="0"/>
              <a:t>, avec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recommendation du standard </a:t>
            </a:r>
            <a:r>
              <a:rPr lang="en-US" baseline="0" dirty="0" err="1" smtClean="0"/>
              <a:t>d’avoir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extension .</a:t>
            </a:r>
            <a:r>
              <a:rPr lang="en-US" baseline="0" dirty="0" err="1" smtClean="0"/>
              <a:t>appcache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contient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misent</a:t>
            </a:r>
            <a:r>
              <a:rPr lang="en-US" baseline="0" dirty="0" smtClean="0"/>
              <a:t> en cache.</a:t>
            </a:r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aseline="0" dirty="0" smtClean="0"/>
              <a:t>Pour la structure du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manifest: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manifest </a:t>
            </a:r>
            <a:r>
              <a:rPr lang="en-US" baseline="0" dirty="0" err="1" smtClean="0"/>
              <a:t>contient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essentiellement</a:t>
            </a:r>
            <a:r>
              <a:rPr lang="en-US" baseline="0" dirty="0" smtClean="0"/>
              <a:t> 3 parties: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CACHE, NETWORK et FALLBACK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première </a:t>
            </a:r>
            <a:r>
              <a:rPr lang="en-US" baseline="0" dirty="0" err="1" smtClean="0"/>
              <a:t>ligne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CACHE MANIFEST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cette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inque</a:t>
            </a:r>
            <a:r>
              <a:rPr lang="en-US" baseline="0" dirty="0" smtClean="0"/>
              <a:t> le début de la section du cache, </a:t>
            </a:r>
            <a:r>
              <a:rPr lang="en-US" baseline="0" dirty="0" err="1" smtClean="0"/>
              <a:t>où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spécifie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misent</a:t>
            </a:r>
            <a:r>
              <a:rPr lang="en-US" baseline="0" dirty="0" smtClean="0"/>
              <a:t> en cache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Ensuite</a:t>
            </a:r>
            <a:r>
              <a:rPr lang="en-US" baseline="0" dirty="0" smtClean="0"/>
              <a:t>, la section NETWORK </a:t>
            </a:r>
            <a:r>
              <a:rPr lang="en-US" baseline="0" dirty="0" err="1" smtClean="0"/>
              <a:t>montre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doivent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téléchargé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foit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serveur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smtClean="0"/>
              <a:t>Et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la section FALLBACK on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choisir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page qui </a:t>
            </a:r>
            <a:r>
              <a:rPr lang="en-US" baseline="0" dirty="0" err="1" smtClean="0"/>
              <a:t>doit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on a </a:t>
            </a:r>
            <a:r>
              <a:rPr lang="en-US" baseline="0" dirty="0" err="1" smtClean="0"/>
              <a:t>besoin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télécharger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l’internet</a:t>
            </a:r>
            <a:r>
              <a:rPr lang="en-US" baseline="0" dirty="0" smtClean="0"/>
              <a:t> et on </a:t>
            </a:r>
            <a:r>
              <a:rPr lang="en-US" baseline="0" dirty="0" err="1" smtClean="0"/>
              <a:t>n’a</a:t>
            </a:r>
            <a:r>
              <a:rPr lang="en-US" baseline="0" dirty="0" smtClean="0"/>
              <a:t> pas de </a:t>
            </a:r>
            <a:r>
              <a:rPr lang="en-US" baseline="0" dirty="0" err="1" smtClean="0"/>
              <a:t>connexion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baseline="0" dirty="0" smtClean="0"/>
              <a:t>Il </a:t>
            </a:r>
            <a:r>
              <a:rPr lang="en-US" baseline="0" dirty="0" err="1" smtClean="0"/>
              <a:t>existe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méthode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mettre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jour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première </a:t>
            </a:r>
            <a:r>
              <a:rPr lang="en-US" baseline="0" dirty="0" err="1" smtClean="0"/>
              <a:t>méthode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d’effacer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manuellement</a:t>
            </a:r>
            <a:r>
              <a:rPr lang="en-US" baseline="0" dirty="0" smtClean="0"/>
              <a:t> par </a:t>
            </a:r>
            <a:r>
              <a:rPr lang="en-US" baseline="0" dirty="0" err="1" smtClean="0"/>
              <a:t>l’utilisateur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smtClean="0"/>
              <a:t>La </a:t>
            </a:r>
            <a:r>
              <a:rPr lang="en-US" baseline="0" dirty="0" err="1" smtClean="0"/>
              <a:t>deuxième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changé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manifest 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La </a:t>
            </a:r>
            <a:r>
              <a:rPr lang="en-US" baseline="0" dirty="0" err="1" smtClean="0"/>
              <a:t>troisième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mettre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jour par le code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Il </a:t>
            </a:r>
            <a:r>
              <a:rPr lang="en-US" baseline="0" dirty="0" err="1" smtClean="0"/>
              <a:t>faut</a:t>
            </a:r>
            <a:r>
              <a:rPr lang="en-US" baseline="0" dirty="0" smtClean="0"/>
              <a:t> faire attention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changement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commentaire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mainiest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considéré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UNCACHED : une valeur qui indique qu’un objet de la cache de l’application n’est pas complètement chargée.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 : Le cache de l’application n’est pas dans le processus de mise à jour.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 : le manifest est entrain d’être récupéré pour vérifier le besoin de mettre à jour la cache.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DOWNLOADING : les ressources sont en cour de téléchargement pour être 	ajouté à la cache à cause d’un changement dans les ressources du manifest.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OBSOLETE : la manifest n’existe plus, donc la cache d’application serait effacée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UPDATEREADY : ce statu indique qu’on a une nouvelle version du manifest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UNCACHED : une valeur qui indique qu’un objet de la cache de l’application n’est pas complètement chargée.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IDLE : Le cache de l’application n’est pas dans le processus de mise à jour.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 : le manifest est entrain d’être récupéré pour vérifier le besoin de mettre à jour la cache.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DOWNLOADING : les ressources sont en cour de téléchargement pour être 	ajouté à la cache à cause d’un changement dans les ressources du manifest.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OBSOLETE : la manifest n’existe plus, donc la cache d’application serait effacée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UPDATEREADY : ce statu indique qu’on a une nouvelle version du manifest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Pour</a:t>
            </a:r>
            <a:r>
              <a:rPr lang="en-US" baseline="0" dirty="0" smtClean="0"/>
              <a:t> le plan de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presentation: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d’abord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veux</a:t>
            </a:r>
            <a:r>
              <a:rPr lang="en-US" baseline="0" dirty="0" smtClean="0"/>
              <a:t> commencer par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petite introduction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Puisj’explique</a:t>
            </a:r>
            <a:r>
              <a:rPr lang="en-US" baseline="0" dirty="0" smtClean="0"/>
              <a:t> la cache </a:t>
            </a:r>
            <a:r>
              <a:rPr lang="en-US" baseline="0" dirty="0" err="1" smtClean="0"/>
              <a:t>d’application</a:t>
            </a:r>
            <a:r>
              <a:rPr lang="en-US" baseline="0" dirty="0" smtClean="0"/>
              <a:t>: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 </a:t>
            </a:r>
            <a:r>
              <a:rPr lang="en-US" baseline="0" dirty="0" err="1" smtClean="0"/>
              <a:t>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avantages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utilisation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smtClean="0"/>
              <a:t> je </a:t>
            </a:r>
            <a:r>
              <a:rPr lang="en-US" baseline="0" dirty="0" err="1" smtClean="0"/>
              <a:t>veux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ainsi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fichier</a:t>
            </a:r>
            <a:r>
              <a:rPr lang="en-US" baseline="0" dirty="0" smtClean="0"/>
              <a:t> manifest et des </a:t>
            </a:r>
            <a:r>
              <a:rPr lang="en-US" baseline="0" dirty="0" err="1" smtClean="0"/>
              <a:t>états</a:t>
            </a:r>
            <a:r>
              <a:rPr lang="en-US" baseline="0" dirty="0" smtClean="0"/>
              <a:t> de la cache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Ensuite</a:t>
            </a:r>
            <a:r>
              <a:rPr lang="en-US" baseline="0" dirty="0" smtClean="0"/>
              <a:t> on a le </a:t>
            </a:r>
            <a:r>
              <a:rPr lang="en-US" baseline="0" dirty="0" err="1" smtClean="0"/>
              <a:t>stockage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données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smtClean="0"/>
              <a:t>Et </a:t>
            </a:r>
            <a:r>
              <a:rPr lang="en-US" baseline="0" dirty="0" err="1" smtClean="0"/>
              <a:t>dans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sujet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du web storage, et de </a:t>
            </a:r>
            <a:r>
              <a:rPr lang="en-US" baseline="0" dirty="0" err="1" smtClean="0"/>
              <a:t>l’indexed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dabase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Enfin</a:t>
            </a:r>
            <a:r>
              <a:rPr lang="en-US" baseline="0" dirty="0" smtClean="0"/>
              <a:t>, je </a:t>
            </a:r>
            <a:r>
              <a:rPr lang="en-US" baseline="0" dirty="0" err="1" smtClean="0"/>
              <a:t>termine</a:t>
            </a:r>
            <a:r>
              <a:rPr lang="en-US" baseline="0" dirty="0" smtClean="0"/>
              <a:t> ma presentation par un demo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another option for an overview slide. </a:t>
            </a:r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 cache </a:t>
            </a:r>
            <a:r>
              <a:rPr lang="en-US" dirty="0" err="1" smtClean="0"/>
              <a:t>d’application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utile pour </a:t>
            </a:r>
            <a:r>
              <a:rPr lang="en-US" baseline="0" dirty="0" err="1" smtClean="0"/>
              <a:t>télécharger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l’application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afin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rendre</a:t>
            </a:r>
            <a:r>
              <a:rPr lang="en-US" baseline="0" dirty="0" smtClean="0"/>
              <a:t> accessible sans </a:t>
            </a:r>
            <a:r>
              <a:rPr lang="en-US" baseline="0" dirty="0" err="1" smtClean="0"/>
              <a:t>connexion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/>
              <a:t>Une</a:t>
            </a:r>
            <a:r>
              <a:rPr lang="en-US" dirty="0" smtClean="0"/>
              <a:t> application web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baseline="0" dirty="0" smtClean="0"/>
              <a:t> application accessible aux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d’un </a:t>
            </a:r>
            <a:r>
              <a:rPr lang="en-US" baseline="0" dirty="0" err="1" smtClean="0"/>
              <a:t>navigateur</a:t>
            </a:r>
            <a:r>
              <a:rPr lang="en-US" baseline="0" dirty="0" smtClean="0"/>
              <a:t> web, en </a:t>
            </a:r>
            <a:r>
              <a:rPr lang="en-US" baseline="0" dirty="0" err="1" smtClean="0"/>
              <a:t>utilisant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requettes</a:t>
            </a:r>
            <a:r>
              <a:rPr lang="en-US" baseline="0" dirty="0" smtClean="0"/>
              <a:t> http avec des liens </a:t>
            </a:r>
            <a:r>
              <a:rPr lang="en-US" baseline="0" dirty="0" err="1" smtClean="0"/>
              <a:t>spécifiques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mappés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serveurs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L’application</a:t>
            </a:r>
            <a:r>
              <a:rPr lang="en-US" dirty="0" smtClean="0"/>
              <a:t> web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suivre</a:t>
            </a:r>
            <a:r>
              <a:rPr lang="en-US" baseline="0" dirty="0" smtClean="0"/>
              <a:t> un certain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d’architecture</a:t>
            </a:r>
            <a:r>
              <a:rPr lang="en-US" baseline="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Un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l’architecture</a:t>
            </a:r>
            <a:r>
              <a:rPr lang="en-US" baseline="0" dirty="0" smtClean="0"/>
              <a:t> 3 tiers qui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composée</a:t>
            </a:r>
            <a:r>
              <a:rPr lang="en-US" baseline="0" dirty="0" smtClean="0"/>
              <a:t> de 3 couches: (presentation, </a:t>
            </a:r>
            <a:r>
              <a:rPr lang="en-US" baseline="0" dirty="0" err="1" smtClean="0"/>
              <a:t>metier</a:t>
            </a:r>
            <a:r>
              <a:rPr lang="en-US" baseline="0" dirty="0" smtClean="0"/>
              <a:t> et data).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Les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des applications web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habitués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la notion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necessite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internet pour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utilisé</a:t>
            </a:r>
            <a:r>
              <a:rPr lang="en-US" baseline="0" dirty="0" smtClean="0"/>
              <a:t>,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Cependant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temps, on a </a:t>
            </a:r>
            <a:r>
              <a:rPr lang="en-US" baseline="0" dirty="0" err="1" smtClean="0"/>
              <a:t>commencé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entendre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travailler</a:t>
            </a:r>
            <a:r>
              <a:rPr lang="en-US" baseline="0" dirty="0" smtClean="0"/>
              <a:t> hors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Donc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possible? 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Et comment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créer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telle</a:t>
            </a:r>
            <a:r>
              <a:rPr lang="en-US" baseline="0" dirty="0" smtClean="0"/>
              <a:t> application?</a:t>
            </a:r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/>
              <a:t>Une</a:t>
            </a:r>
            <a:r>
              <a:rPr lang="en-US" dirty="0" smtClean="0"/>
              <a:t> application web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baseline="0" dirty="0" smtClean="0"/>
              <a:t> application accessible aux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d’un </a:t>
            </a:r>
            <a:r>
              <a:rPr lang="en-US" baseline="0" dirty="0" err="1" smtClean="0"/>
              <a:t>navigateur</a:t>
            </a:r>
            <a:r>
              <a:rPr lang="en-US" baseline="0" dirty="0" smtClean="0"/>
              <a:t> web, en </a:t>
            </a:r>
            <a:r>
              <a:rPr lang="en-US" baseline="0" dirty="0" err="1" smtClean="0"/>
              <a:t>utilisant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requettes</a:t>
            </a:r>
            <a:r>
              <a:rPr lang="en-US" baseline="0" dirty="0" smtClean="0"/>
              <a:t> http avec des liens </a:t>
            </a:r>
            <a:r>
              <a:rPr lang="en-US" baseline="0" dirty="0" err="1" smtClean="0"/>
              <a:t>spécifiques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mappés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serveurs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L’application</a:t>
            </a:r>
            <a:r>
              <a:rPr lang="en-US" dirty="0" smtClean="0"/>
              <a:t> web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couches (</a:t>
            </a:r>
            <a:r>
              <a:rPr lang="en-US" baseline="0" dirty="0" err="1" smtClean="0"/>
              <a:t>selon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l’architecture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suivit</a:t>
            </a:r>
            <a:r>
              <a:rPr lang="en-US" baseline="0" dirty="0" smtClean="0"/>
              <a:t>).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Un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l’architecture</a:t>
            </a:r>
            <a:r>
              <a:rPr lang="en-US" baseline="0" dirty="0" smtClean="0"/>
              <a:t> 3 tiers qui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composée</a:t>
            </a:r>
            <a:r>
              <a:rPr lang="en-US" baseline="0" dirty="0" smtClean="0"/>
              <a:t> de 3 couches: (presentation, </a:t>
            </a:r>
            <a:r>
              <a:rPr lang="en-US" baseline="0" dirty="0" err="1" smtClean="0"/>
              <a:t>metier</a:t>
            </a:r>
            <a:r>
              <a:rPr lang="en-US" baseline="0" dirty="0" smtClean="0"/>
              <a:t> et data).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Les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des applications web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habitués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la notion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necessite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internet pour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utilisé</a:t>
            </a:r>
            <a:r>
              <a:rPr lang="en-US" baseline="0" dirty="0" smtClean="0"/>
              <a:t>,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Cependant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temps, on a </a:t>
            </a:r>
            <a:r>
              <a:rPr lang="en-US" baseline="0" dirty="0" err="1" smtClean="0"/>
              <a:t>commencé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entendre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travailler</a:t>
            </a:r>
            <a:r>
              <a:rPr lang="en-US" baseline="0" dirty="0" smtClean="0"/>
              <a:t> hors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Donc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possible? 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Et comment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créer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telle</a:t>
            </a:r>
            <a:r>
              <a:rPr lang="en-US" baseline="0" dirty="0" smtClean="0"/>
              <a:t> application?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L’idée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conservé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fonctionnalité</a:t>
            </a:r>
            <a:r>
              <a:rPr lang="en-US" baseline="0" dirty="0" smtClean="0"/>
              <a:t> des couches de </a:t>
            </a:r>
            <a:r>
              <a:rPr lang="en-US" baseline="0" dirty="0" err="1" smtClean="0"/>
              <a:t>l’architecture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puissent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travailler</a:t>
            </a:r>
            <a:r>
              <a:rPr lang="en-US" baseline="0" dirty="0" smtClean="0"/>
              <a:t> sans connection</a:t>
            </a:r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/>
              <a:t>Une</a:t>
            </a:r>
            <a:r>
              <a:rPr lang="en-US" dirty="0" smtClean="0"/>
              <a:t> application web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baseline="0" dirty="0" smtClean="0"/>
              <a:t> application accessible aux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d’un </a:t>
            </a:r>
            <a:r>
              <a:rPr lang="en-US" baseline="0" dirty="0" err="1" smtClean="0"/>
              <a:t>navigateur</a:t>
            </a:r>
            <a:r>
              <a:rPr lang="en-US" baseline="0" dirty="0" smtClean="0"/>
              <a:t> web, en </a:t>
            </a:r>
            <a:r>
              <a:rPr lang="en-US" baseline="0" dirty="0" err="1" smtClean="0"/>
              <a:t>utilisant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requettes</a:t>
            </a:r>
            <a:r>
              <a:rPr lang="en-US" baseline="0" dirty="0" smtClean="0"/>
              <a:t> http avec des liens </a:t>
            </a:r>
            <a:r>
              <a:rPr lang="en-US" baseline="0" dirty="0" err="1" smtClean="0"/>
              <a:t>spécifiques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mappés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serveurs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L’application</a:t>
            </a:r>
            <a:r>
              <a:rPr lang="en-US" dirty="0" smtClean="0"/>
              <a:t> web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plusieurs</a:t>
            </a:r>
            <a:r>
              <a:rPr lang="en-US" baseline="0" dirty="0" smtClean="0"/>
              <a:t> couches (</a:t>
            </a:r>
            <a:r>
              <a:rPr lang="en-US" baseline="0" dirty="0" err="1" smtClean="0"/>
              <a:t>selon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l’architecture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suivit</a:t>
            </a:r>
            <a:r>
              <a:rPr lang="en-US" baseline="0" dirty="0" smtClean="0"/>
              <a:t>).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Un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l’architecture</a:t>
            </a:r>
            <a:r>
              <a:rPr lang="en-US" baseline="0" dirty="0" smtClean="0"/>
              <a:t> 3 tiers qui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composée</a:t>
            </a:r>
            <a:r>
              <a:rPr lang="en-US" baseline="0" dirty="0" smtClean="0"/>
              <a:t> de 3 couches: (presentation, </a:t>
            </a:r>
            <a:r>
              <a:rPr lang="en-US" baseline="0" dirty="0" err="1" smtClean="0"/>
              <a:t>metier</a:t>
            </a:r>
            <a:r>
              <a:rPr lang="en-US" baseline="0" dirty="0" smtClean="0"/>
              <a:t> et data).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Les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des applications web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habitués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la notion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necessite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internet pour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utilisé</a:t>
            </a:r>
            <a:r>
              <a:rPr lang="en-US" baseline="0" dirty="0" smtClean="0"/>
              <a:t>,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Le but de </a:t>
            </a:r>
            <a:r>
              <a:rPr lang="en-US" baseline="0" dirty="0" err="1" smtClean="0"/>
              <a:t>cette</a:t>
            </a:r>
            <a:r>
              <a:rPr lang="en-US" baseline="0" dirty="0" smtClean="0"/>
              <a:t> presentation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d’expliquer</a:t>
            </a:r>
            <a:r>
              <a:rPr lang="en-US" baseline="0" dirty="0" smtClean="0"/>
              <a:t> comment faire pour </a:t>
            </a:r>
            <a:r>
              <a:rPr lang="en-US" baseline="0" dirty="0" err="1" smtClean="0"/>
              <a:t>donner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telle</a:t>
            </a:r>
            <a:r>
              <a:rPr lang="en-US" baseline="0" dirty="0" smtClean="0"/>
              <a:t> application web la </a:t>
            </a:r>
            <a:r>
              <a:rPr lang="en-US" baseline="0" dirty="0" err="1" smtClean="0"/>
              <a:t>possibilit®r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travailler</a:t>
            </a:r>
            <a:r>
              <a:rPr lang="en-US" baseline="0" dirty="0" smtClean="0"/>
              <a:t> sans </a:t>
            </a:r>
            <a:r>
              <a:rPr lang="en-US" baseline="0" dirty="0" err="1" smtClean="0"/>
              <a:t>connexion</a:t>
            </a:r>
            <a:endParaRPr lang="en-US" baseline="0" dirty="0" smtClean="0"/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Cependant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temps, on a </a:t>
            </a:r>
            <a:r>
              <a:rPr lang="en-US" baseline="0" dirty="0" err="1" smtClean="0"/>
              <a:t>commencé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entendre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travailler</a:t>
            </a:r>
            <a:r>
              <a:rPr lang="en-US" baseline="0" dirty="0" smtClean="0"/>
              <a:t> hors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Donc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possible? 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Et comment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créer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telle</a:t>
            </a:r>
            <a:r>
              <a:rPr lang="en-US" baseline="0" dirty="0" smtClean="0"/>
              <a:t> application?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L’idée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conservé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fonctionnalité</a:t>
            </a:r>
            <a:r>
              <a:rPr lang="en-US" baseline="0" dirty="0" smtClean="0"/>
              <a:t> des couches de </a:t>
            </a:r>
            <a:r>
              <a:rPr lang="en-US" baseline="0" dirty="0" err="1" smtClean="0"/>
              <a:t>l’architecture</a:t>
            </a:r>
            <a:r>
              <a:rPr lang="en-US" baseline="0" dirty="0" smtClean="0"/>
              <a:t> pour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puissent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travailler</a:t>
            </a:r>
            <a:r>
              <a:rPr lang="en-US" baseline="0" dirty="0" smtClean="0"/>
              <a:t> sans connection</a:t>
            </a:r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/>
              <a:t>Une</a:t>
            </a:r>
            <a:r>
              <a:rPr lang="en-US" dirty="0" smtClean="0"/>
              <a:t> application web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baseline="0" dirty="0" smtClean="0"/>
              <a:t> application accessible aux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d’un </a:t>
            </a:r>
            <a:r>
              <a:rPr lang="en-US" baseline="0" dirty="0" err="1" smtClean="0"/>
              <a:t>navigateur</a:t>
            </a:r>
            <a:r>
              <a:rPr lang="en-US" baseline="0" dirty="0" smtClean="0"/>
              <a:t> web, en </a:t>
            </a:r>
            <a:r>
              <a:rPr lang="en-US" baseline="0" dirty="0" err="1" smtClean="0"/>
              <a:t>utilisant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requettes</a:t>
            </a:r>
            <a:r>
              <a:rPr lang="en-US" baseline="0" dirty="0" smtClean="0"/>
              <a:t> http avec des liens </a:t>
            </a:r>
            <a:r>
              <a:rPr lang="en-US" baseline="0" dirty="0" err="1" smtClean="0"/>
              <a:t>spécifiques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mappés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serveurs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L’application</a:t>
            </a:r>
            <a:r>
              <a:rPr lang="en-US" dirty="0" smtClean="0"/>
              <a:t> web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suivre</a:t>
            </a:r>
            <a:r>
              <a:rPr lang="en-US" baseline="0" dirty="0" smtClean="0"/>
              <a:t> un certain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d’architecture</a:t>
            </a:r>
            <a:r>
              <a:rPr lang="en-US" baseline="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Un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l’architecture</a:t>
            </a:r>
            <a:r>
              <a:rPr lang="en-US" baseline="0" dirty="0" smtClean="0"/>
              <a:t> 3 tiers qui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composée</a:t>
            </a:r>
            <a:r>
              <a:rPr lang="en-US" baseline="0" dirty="0" smtClean="0"/>
              <a:t> de 3 couches: (presentation, </a:t>
            </a:r>
            <a:r>
              <a:rPr lang="en-US" baseline="0" dirty="0" err="1" smtClean="0"/>
              <a:t>metier</a:t>
            </a:r>
            <a:r>
              <a:rPr lang="en-US" baseline="0" dirty="0" smtClean="0"/>
              <a:t> et data).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Les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des applications web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habitués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la notion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necessite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internet pour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utilisé</a:t>
            </a:r>
            <a:r>
              <a:rPr lang="en-US" baseline="0" dirty="0" smtClean="0"/>
              <a:t>,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Cependant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temps, on a </a:t>
            </a:r>
            <a:r>
              <a:rPr lang="en-US" baseline="0" dirty="0" err="1" smtClean="0"/>
              <a:t>commencé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entendre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travailler</a:t>
            </a:r>
            <a:r>
              <a:rPr lang="en-US" baseline="0" dirty="0" smtClean="0"/>
              <a:t> hors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Donc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possible? 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Et comment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créer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telle</a:t>
            </a:r>
            <a:r>
              <a:rPr lang="en-US" baseline="0" dirty="0" smtClean="0"/>
              <a:t> application?</a:t>
            </a:r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err="1" smtClean="0"/>
              <a:t>Une</a:t>
            </a:r>
            <a:r>
              <a:rPr lang="en-US" dirty="0" smtClean="0"/>
              <a:t> application web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baseline="0" dirty="0" smtClean="0"/>
              <a:t> application accessible aux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partir</a:t>
            </a:r>
            <a:r>
              <a:rPr lang="en-US" baseline="0" dirty="0" smtClean="0"/>
              <a:t> d’un </a:t>
            </a:r>
            <a:r>
              <a:rPr lang="en-US" baseline="0" dirty="0" err="1" smtClean="0"/>
              <a:t>navigateur</a:t>
            </a:r>
            <a:r>
              <a:rPr lang="en-US" baseline="0" dirty="0" smtClean="0"/>
              <a:t> web, en </a:t>
            </a:r>
            <a:r>
              <a:rPr lang="en-US" baseline="0" dirty="0" err="1" smtClean="0"/>
              <a:t>utilisant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requettes</a:t>
            </a:r>
            <a:r>
              <a:rPr lang="en-US" baseline="0" dirty="0" smtClean="0"/>
              <a:t> http avec des liens </a:t>
            </a:r>
            <a:r>
              <a:rPr lang="en-US" baseline="0" dirty="0" err="1" smtClean="0"/>
              <a:t>spécifiques</a:t>
            </a:r>
            <a:r>
              <a:rPr lang="en-US" baseline="0" dirty="0" smtClean="0"/>
              <a:t> qui </a:t>
            </a:r>
            <a:r>
              <a:rPr lang="en-US" baseline="0" dirty="0" err="1" smtClean="0"/>
              <a:t>seront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mappés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ressources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existant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serveurs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L’application</a:t>
            </a:r>
            <a:r>
              <a:rPr lang="en-US" dirty="0" smtClean="0"/>
              <a:t> web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suivre</a:t>
            </a:r>
            <a:r>
              <a:rPr lang="en-US" baseline="0" dirty="0" smtClean="0"/>
              <a:t> un certain </a:t>
            </a:r>
            <a:r>
              <a:rPr lang="en-US" baseline="0" dirty="0" err="1" smtClean="0"/>
              <a:t>nombre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d’architecture</a:t>
            </a:r>
            <a:r>
              <a:rPr lang="en-US" baseline="0" dirty="0" smtClean="0"/>
              <a:t>, 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Un </a:t>
            </a:r>
            <a:r>
              <a:rPr lang="en-US" baseline="0" dirty="0" err="1" smtClean="0"/>
              <a:t>exemple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typique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l’architecture</a:t>
            </a:r>
            <a:r>
              <a:rPr lang="en-US" baseline="0" dirty="0" smtClean="0"/>
              <a:t> 3 tiers qui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composée</a:t>
            </a:r>
            <a:r>
              <a:rPr lang="en-US" baseline="0" dirty="0" smtClean="0"/>
              <a:t> de 3 couches: (presentation, </a:t>
            </a:r>
            <a:r>
              <a:rPr lang="en-US" baseline="0" dirty="0" err="1" smtClean="0"/>
              <a:t>metier</a:t>
            </a:r>
            <a:r>
              <a:rPr lang="en-US" baseline="0" dirty="0" smtClean="0"/>
              <a:t> et data).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Les </a:t>
            </a:r>
            <a:r>
              <a:rPr lang="en-US" baseline="0" dirty="0" err="1" smtClean="0"/>
              <a:t>utilisateurs</a:t>
            </a:r>
            <a:r>
              <a:rPr lang="en-US" baseline="0" dirty="0" smtClean="0"/>
              <a:t> des applications web </a:t>
            </a:r>
            <a:r>
              <a:rPr lang="en-US" baseline="0" dirty="0" err="1" smtClean="0"/>
              <a:t>sont</a:t>
            </a:r>
            <a:r>
              <a:rPr lang="en-US" baseline="0" dirty="0" smtClean="0"/>
              <a:t> habitués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la notion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necessite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internet pour </a:t>
            </a:r>
            <a:r>
              <a:rPr lang="en-US" baseline="0" dirty="0" err="1" smtClean="0"/>
              <a:t>qu’elle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être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utilisé</a:t>
            </a:r>
            <a:r>
              <a:rPr lang="en-US" baseline="0" dirty="0" smtClean="0"/>
              <a:t>,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Cependant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depuis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quelque</a:t>
            </a:r>
            <a:r>
              <a:rPr lang="en-US" baseline="0" dirty="0" smtClean="0"/>
              <a:t> temps, on a </a:t>
            </a:r>
            <a:r>
              <a:rPr lang="en-US" baseline="0" dirty="0" err="1" smtClean="0"/>
              <a:t>commencé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à</a:t>
            </a:r>
            <a:r>
              <a:rPr lang="en-US" baseline="0" dirty="0" smtClean="0"/>
              <a:t> entendre </a:t>
            </a:r>
            <a:r>
              <a:rPr lang="en-US" baseline="0" dirty="0" err="1" smtClean="0"/>
              <a:t>qu’une</a:t>
            </a:r>
            <a:r>
              <a:rPr lang="en-US" baseline="0" dirty="0" smtClean="0"/>
              <a:t> application web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travailler</a:t>
            </a:r>
            <a:r>
              <a:rPr lang="en-US" baseline="0" dirty="0" smtClean="0"/>
              <a:t> hors </a:t>
            </a:r>
            <a:r>
              <a:rPr lang="en-US" baseline="0" dirty="0" err="1" smtClean="0"/>
              <a:t>connexion</a:t>
            </a:r>
            <a:r>
              <a:rPr lang="en-US" baseline="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baseline="0" dirty="0" err="1" smtClean="0"/>
              <a:t>Donc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Est-ce</a:t>
            </a:r>
            <a:r>
              <a:rPr lang="en-US" baseline="0" dirty="0" smtClean="0"/>
              <a:t> possible? </a:t>
            </a:r>
          </a:p>
          <a:p>
            <a:pPr>
              <a:lnSpc>
                <a:spcPct val="80000"/>
              </a:lnSpc>
            </a:pPr>
            <a:r>
              <a:rPr lang="en-US" baseline="0" dirty="0" smtClean="0"/>
              <a:t>Et comment </a:t>
            </a:r>
            <a:r>
              <a:rPr lang="en-US" baseline="0" dirty="0" err="1" smtClean="0"/>
              <a:t>peut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créer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telle</a:t>
            </a:r>
            <a:r>
              <a:rPr lang="en-US" baseline="0" dirty="0" smtClean="0"/>
              <a:t> application?</a:t>
            </a:r>
          </a:p>
          <a:p>
            <a:pPr>
              <a:lnSpc>
                <a:spcPct val="80000"/>
              </a:lnSpc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 of 27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r>
              <a:rPr lang="en-US" dirty="0" smtClean="0"/>
              <a:t> of 27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10.xml"/><Relationship Id="rId9" Type="http://schemas.openxmlformats.org/officeDocument/2006/relationships/image" Target="../media/image19.png"/><Relationship Id="rId10" Type="http://schemas.openxmlformats.org/officeDocument/2006/relationships/image" Target="../media/image16.png"/><Relationship Id="rId11" Type="http://schemas.openxmlformats.org/officeDocument/2006/relationships/image" Target="../media/image20.png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<Relationship Id="rId6" Type="http://schemas.openxmlformats.org/officeDocument/2006/relationships/image" Target="../media/image21.png"/><Relationship Id="rId7" Type="http://schemas.openxmlformats.org/officeDocument/2006/relationships/image" Target="../media/image6.png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<Relationship Id="rId6" Type="http://schemas.openxmlformats.org/officeDocument/2006/relationships/image" Target="../media/image25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5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6.xml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7.xml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tags" Target="../tags/tag53.xml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18.xml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6" Type="http://schemas.openxmlformats.org/officeDocument/2006/relationships/image" Target="../media/image6.png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1.xml"/><Relationship Id="rId6" Type="http://schemas.openxmlformats.org/officeDocument/2006/relationships/image" Target="../media/image36.png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2.xml"/><Relationship Id="rId6" Type="http://schemas.openxmlformats.org/officeDocument/2006/relationships/image" Target="../media/image37.png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3.xml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tags" Target="../tags/tag66.xm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4.xml"/><Relationship Id="rId7" Type="http://schemas.openxmlformats.org/officeDocument/2006/relationships/image" Target="../media/image40.jpg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5.xml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6.xml"/><Relationship Id="rId1" Type="http://schemas.openxmlformats.org/officeDocument/2006/relationships/tags" Target="../tags/tag70.xml"/><Relationship Id="rId2" Type="http://schemas.openxmlformats.org/officeDocument/2006/relationships/tags" Target="../tags/tag7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7.xml"/><Relationship Id="rId1" Type="http://schemas.openxmlformats.org/officeDocument/2006/relationships/tags" Target="../tags/tag73.xml"/><Relationship Id="rId2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5.xml"/><Relationship Id="rId6" Type="http://schemas.openxmlformats.org/officeDocument/2006/relationships/image" Target="../media/image17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6" Type="http://schemas.openxmlformats.org/officeDocument/2006/relationships/image" Target="../media/image18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6" Type="http://schemas.openxmlformats.org/officeDocument/2006/relationships/image" Target="../media/image19.png"/><Relationship Id="rId7" Type="http://schemas.openxmlformats.org/officeDocument/2006/relationships/image" Target="../media/image16.pn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HTML5 Offline browsing and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Mohamad</a:t>
            </a:r>
            <a:r>
              <a:rPr lang="en-US" sz="2400" dirty="0" smtClean="0">
                <a:latin typeface="+mn-lt"/>
              </a:rPr>
              <a:t> Monzer</a:t>
            </a:r>
          </a:p>
          <a:p>
            <a:r>
              <a:rPr lang="en-US" sz="2400" dirty="0" smtClean="0">
                <a:latin typeface="+mn-lt"/>
              </a:rPr>
              <a:t>13-12/2015`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Application Cache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Définition</a:t>
            </a:r>
          </a:p>
          <a:p>
            <a:r>
              <a:rPr lang="fr-FR" dirty="0" smtClean="0"/>
              <a:t>L’idée de la cache d’application</a:t>
            </a:r>
          </a:p>
        </p:txBody>
      </p:sp>
      <p:pic>
        <p:nvPicPr>
          <p:cNvPr id="7" name="Picture 6" descr="webclient copy cop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1257300" cy="1663700"/>
          </a:xfrm>
          <a:prstGeom prst="rect">
            <a:avLst/>
          </a:prstGeom>
        </p:spPr>
      </p:pic>
      <p:pic>
        <p:nvPicPr>
          <p:cNvPr id="10" name="Picture 9" descr="cloud-computing-512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43200"/>
            <a:ext cx="2819400" cy="28194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514600" y="2743200"/>
            <a:ext cx="3505200" cy="685800"/>
            <a:chOff x="2514600" y="2743200"/>
            <a:chExt cx="3505200" cy="6858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514600" y="3352800"/>
              <a:ext cx="3505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itle 1"/>
            <p:cNvSpPr txBox="1"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2590800" y="2743200"/>
              <a:ext cx="2819400" cy="685800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 err="1" smtClean="0"/>
                <a:t>Demande</a:t>
              </a:r>
              <a:r>
                <a:rPr lang="en-US" sz="2000" dirty="0" smtClean="0"/>
                <a:t> de </a:t>
              </a:r>
              <a:r>
                <a:rPr lang="en-US" sz="2000" dirty="0" err="1" smtClean="0"/>
                <a:t>ressources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38400" y="3505200"/>
            <a:ext cx="3810000" cy="609600"/>
            <a:chOff x="2438400" y="3505200"/>
            <a:chExt cx="3810000" cy="60960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2438400" y="4114800"/>
              <a:ext cx="3505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itle 1"/>
            <p:cNvSpPr txBox="1"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2438400" y="3505200"/>
              <a:ext cx="3810000" cy="533400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 err="1" smtClean="0"/>
                <a:t>Envoie</a:t>
              </a:r>
              <a:r>
                <a:rPr lang="en-US" sz="2000" dirty="0" smtClean="0"/>
                <a:t> les </a:t>
              </a:r>
              <a:r>
                <a:rPr lang="en-US" sz="2000" dirty="0" err="1" smtClean="0"/>
                <a:t>ressources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demandées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19400" y="4572000"/>
            <a:ext cx="1524000" cy="2133600"/>
            <a:chOff x="2514600" y="3276600"/>
            <a:chExt cx="1981200" cy="3581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514600" y="3276600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14600" y="3276600"/>
              <a:ext cx="0" cy="3581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95800" y="3276600"/>
              <a:ext cx="0" cy="3581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14600" y="6858000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895600" y="4724400"/>
            <a:ext cx="2819400" cy="2133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page1.html</a:t>
            </a:r>
          </a:p>
          <a:p>
            <a:r>
              <a:rPr lang="en-US" sz="2000" dirty="0" smtClean="0"/>
              <a:t>Page1.css</a:t>
            </a:r>
          </a:p>
          <a:p>
            <a:r>
              <a:rPr lang="en-US" sz="2000" dirty="0" err="1" smtClean="0"/>
              <a:t>Plugin.css</a:t>
            </a:r>
            <a:endParaRPr lang="en-US" sz="2000" dirty="0" smtClean="0"/>
          </a:p>
          <a:p>
            <a:r>
              <a:rPr lang="en-US" sz="2000" dirty="0" smtClean="0"/>
              <a:t>Image</a:t>
            </a:r>
          </a:p>
          <a:p>
            <a:r>
              <a:rPr lang="en-US" sz="2000" dirty="0" smtClean="0"/>
              <a:t>Page1.js</a:t>
            </a:r>
          </a:p>
          <a:p>
            <a:r>
              <a:rPr lang="en-US" sz="2000" dirty="0" err="1" smtClean="0"/>
              <a:t>Plugin.js</a:t>
            </a:r>
            <a:endParaRPr lang="en-US" sz="2000" dirty="0" smtClean="0"/>
          </a:p>
          <a:p>
            <a:r>
              <a:rPr lang="is-IS" sz="2000" dirty="0" smtClean="0"/>
              <a:t>…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26" name="Picture 25" descr="save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181600"/>
            <a:ext cx="1066800" cy="1066800"/>
          </a:xfrm>
          <a:prstGeom prst="rect">
            <a:avLst/>
          </a:prstGeom>
        </p:spPr>
      </p:pic>
      <p:cxnSp>
        <p:nvCxnSpPr>
          <p:cNvPr id="30" name="Curved Connector 29"/>
          <p:cNvCxnSpPr/>
          <p:nvPr/>
        </p:nvCxnSpPr>
        <p:spPr>
          <a:xfrm rot="10800000">
            <a:off x="1295400" y="5257800"/>
            <a:ext cx="1600200" cy="762000"/>
          </a:xfrm>
          <a:prstGeom prst="curvedConnector4">
            <a:avLst>
              <a:gd name="adj1" fmla="val -9617"/>
              <a:gd name="adj2" fmla="val 130000"/>
            </a:avLst>
          </a:prstGeom>
          <a:ln>
            <a:tailEnd type="arrow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815789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Application Cache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Réduction de la consommation</a:t>
            </a:r>
          </a:p>
          <a:p>
            <a:pPr marL="457200" lvl="1" indent="0">
              <a:buNone/>
            </a:pPr>
            <a:r>
              <a:rPr lang="fr-FR" dirty="0" smtClean="0"/>
              <a:t>    de la bande passante</a:t>
            </a:r>
          </a:p>
          <a:p>
            <a:pPr lvl="1"/>
            <a:r>
              <a:rPr lang="fr-FR" dirty="0" smtClean="0"/>
              <a:t>Diminuer le temps de consultation</a:t>
            </a:r>
          </a:p>
          <a:p>
            <a:pPr lvl="1"/>
            <a:r>
              <a:rPr lang="fr-FR" dirty="0" smtClean="0"/>
              <a:t>Utilisé l’application sans connexion</a:t>
            </a:r>
          </a:p>
          <a:p>
            <a:r>
              <a:rPr lang="fr-FR" dirty="0" smtClean="0"/>
              <a:t>Supporté par les navigateurs moderne</a:t>
            </a:r>
          </a:p>
        </p:txBody>
      </p:sp>
      <p:pic>
        <p:nvPicPr>
          <p:cNvPr id="3" name="Picture 2" descr="bannerBrows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99" y="4114800"/>
            <a:ext cx="6174301" cy="3230739"/>
          </a:xfrm>
          <a:prstGeom prst="rect">
            <a:avLst/>
          </a:prstGeom>
        </p:spPr>
      </p:pic>
      <p:pic>
        <p:nvPicPr>
          <p:cNvPr id="4" name="Picture 3" descr="avantage-domaine-expir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743200"/>
            <a:ext cx="1397000" cy="1397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84060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Application Cache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/>
              <a:t>Activation de la cache d’application</a:t>
            </a:r>
          </a:p>
          <a:p>
            <a:pPr lvl="1"/>
            <a:r>
              <a:rPr lang="fr-FR" dirty="0" smtClean="0"/>
              <a:t>Addition de l’attribut manifest a &lt;html&gt;</a:t>
            </a:r>
          </a:p>
          <a:p>
            <a:pPr lvl="2"/>
            <a:r>
              <a:rPr lang="fr-FR" dirty="0" smtClean="0"/>
              <a:t>&lt;html manifest=« </a:t>
            </a:r>
            <a:r>
              <a:rPr lang="fr-FR" dirty="0" err="1" smtClean="0"/>
              <a:t>manifest.appcache</a:t>
            </a:r>
            <a:r>
              <a:rPr lang="fr-FR" dirty="0" smtClean="0"/>
              <a:t> » &gt;</a:t>
            </a:r>
          </a:p>
          <a:p>
            <a:r>
              <a:rPr lang="fr-FR" dirty="0" smtClean="0"/>
              <a:t>Manifest</a:t>
            </a:r>
          </a:p>
          <a:p>
            <a:pPr lvl="1"/>
            <a:r>
              <a:rPr lang="fr-FR" dirty="0" smtClean="0"/>
              <a:t>Fichier texte</a:t>
            </a:r>
          </a:p>
          <a:p>
            <a:pPr lvl="1"/>
            <a:r>
              <a:rPr lang="fr-FR" dirty="0" err="1" smtClean="0"/>
              <a:t>Récommendation</a:t>
            </a:r>
            <a:r>
              <a:rPr lang="fr-FR" dirty="0" smtClean="0"/>
              <a:t> de l’extension « .</a:t>
            </a:r>
            <a:r>
              <a:rPr lang="fr-FR" dirty="0" err="1" smtClean="0"/>
              <a:t>appcache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Contient les ressources qui doivent être misent en cache</a:t>
            </a:r>
          </a:p>
          <a:p>
            <a:pPr lvl="2"/>
            <a:endParaRPr lang="fr-FR" dirty="0" smtClean="0"/>
          </a:p>
        </p:txBody>
      </p:sp>
      <p:pic>
        <p:nvPicPr>
          <p:cNvPr id="4" name="Picture 3" descr="Screen Shot 2016-01-12 at 10.39.48 PM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19124"/>
            <a:ext cx="8382000" cy="4477076"/>
          </a:xfrm>
          <a:prstGeom prst="rect">
            <a:avLst/>
          </a:prstGeom>
        </p:spPr>
      </p:pic>
      <p:pic>
        <p:nvPicPr>
          <p:cNvPr id="6" name="Picture 5" descr="&gt;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733800"/>
            <a:ext cx="335280" cy="304800"/>
          </a:xfrm>
          <a:prstGeom prst="rect">
            <a:avLst/>
          </a:prstGeom>
        </p:spPr>
      </p:pic>
      <p:pic>
        <p:nvPicPr>
          <p:cNvPr id="7" name="Picture 6" descr="Screen Shot 2016-01-12 at 10.39.48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57600"/>
            <a:ext cx="5715000" cy="4396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867860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3.33333E-6 L 0.64999 3.33333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Application Cache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Comment activer la cache?</a:t>
            </a:r>
          </a:p>
          <a:p>
            <a:r>
              <a:rPr lang="fr-FR" dirty="0" smtClean="0"/>
              <a:t>Possibilité de choisir les ressources? </a:t>
            </a:r>
          </a:p>
          <a:p>
            <a:endParaRPr lang="fr-FR" dirty="0" smtClean="0"/>
          </a:p>
          <a:p>
            <a:r>
              <a:rPr lang="fr-FR" dirty="0" smtClean="0"/>
              <a:t>Manifest</a:t>
            </a:r>
          </a:p>
          <a:p>
            <a:pPr lvl="1"/>
            <a:r>
              <a:rPr lang="fr-FR" dirty="0" smtClean="0"/>
              <a:t>Fichier texte</a:t>
            </a:r>
          </a:p>
          <a:p>
            <a:pPr lvl="1"/>
            <a:r>
              <a:rPr lang="fr-FR" dirty="0" err="1" smtClean="0"/>
              <a:t>Récommendation</a:t>
            </a:r>
            <a:r>
              <a:rPr lang="fr-FR" dirty="0" smtClean="0"/>
              <a:t> de l’extension « .</a:t>
            </a:r>
            <a:r>
              <a:rPr lang="fr-FR" dirty="0" err="1" smtClean="0"/>
              <a:t>appcache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Contient les ressources qui doivent être misent en cache</a:t>
            </a:r>
          </a:p>
          <a:p>
            <a:pPr lvl="2"/>
            <a:endParaRPr lang="fr-FR" dirty="0" smtClean="0"/>
          </a:p>
        </p:txBody>
      </p:sp>
      <p:pic>
        <p:nvPicPr>
          <p:cNvPr id="3" name="Picture 2" descr="question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38400"/>
            <a:ext cx="6172199" cy="40954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840704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12 at 10.39.48 PM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19124"/>
            <a:ext cx="8382000" cy="4477076"/>
          </a:xfrm>
          <a:prstGeom prst="rect">
            <a:avLst/>
          </a:prstGeom>
        </p:spPr>
      </p:pic>
      <p:pic>
        <p:nvPicPr>
          <p:cNvPr id="6" name="Picture 5" descr="&gt;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733800"/>
            <a:ext cx="335280" cy="304800"/>
          </a:xfrm>
          <a:prstGeom prst="rect">
            <a:avLst/>
          </a:prstGeom>
        </p:spPr>
      </p:pic>
      <p:pic>
        <p:nvPicPr>
          <p:cNvPr id="7" name="Picture 6" descr="Screen Shot 2016-01-12 at 10.39.48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657600"/>
            <a:ext cx="5715000" cy="43961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/>
              <a:t>Activation de la cache d’application</a:t>
            </a:r>
          </a:p>
          <a:p>
            <a:pPr lvl="1"/>
            <a:r>
              <a:rPr lang="fr-FR" dirty="0" smtClean="0"/>
              <a:t>Addition de l’attribut manifest a &lt;html&gt;</a:t>
            </a:r>
          </a:p>
          <a:p>
            <a:pPr lvl="2"/>
            <a:r>
              <a:rPr lang="fr-FR" dirty="0" smtClean="0"/>
              <a:t>&lt;html manifest=« </a:t>
            </a:r>
            <a:r>
              <a:rPr lang="fr-FR" dirty="0" err="1" smtClean="0"/>
              <a:t>manifest.appcache</a:t>
            </a:r>
            <a:r>
              <a:rPr lang="fr-FR" dirty="0" smtClean="0"/>
              <a:t> » &gt;</a:t>
            </a:r>
          </a:p>
          <a:p>
            <a:pPr marL="914400" lvl="2" indent="0">
              <a:buNone/>
            </a:pPr>
            <a:endParaRPr lang="fr-F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Application Cache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61286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3.33333E-6 L 0.64999 3.33333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Structure du </a:t>
            </a:r>
            <a:r>
              <a:rPr lang="en-US" dirty="0" err="1" smtClean="0"/>
              <a:t>fichier</a:t>
            </a:r>
            <a:r>
              <a:rPr lang="en-US" dirty="0" smtClean="0"/>
              <a:t> Manifest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CACHE MANIFEST</a:t>
            </a:r>
          </a:p>
          <a:p>
            <a:pPr lvl="1"/>
            <a:r>
              <a:rPr lang="fr-FR" dirty="0" smtClean="0"/>
              <a:t>#version1 date (ligne commentaire)</a:t>
            </a:r>
          </a:p>
          <a:p>
            <a:pPr lvl="1"/>
            <a:r>
              <a:rPr lang="fr-FR" dirty="0" smtClean="0"/>
              <a:t>/</a:t>
            </a:r>
            <a:r>
              <a:rPr lang="fr-FR" dirty="0" err="1" smtClean="0"/>
              <a:t>Resources</a:t>
            </a:r>
            <a:r>
              <a:rPr lang="fr-FR" dirty="0" smtClean="0"/>
              <a:t>/image1.jpg</a:t>
            </a:r>
          </a:p>
          <a:p>
            <a:pPr lvl="1"/>
            <a:r>
              <a:rPr lang="fr-FR" dirty="0" smtClean="0"/>
              <a:t>/Scripts/</a:t>
            </a:r>
            <a:r>
              <a:rPr lang="fr-FR" dirty="0" err="1" smtClean="0"/>
              <a:t>home.js</a:t>
            </a:r>
            <a:endParaRPr lang="fr-FR" dirty="0" smtClean="0"/>
          </a:p>
          <a:p>
            <a:pPr lvl="1"/>
            <a:r>
              <a:rPr lang="fr-FR" dirty="0" smtClean="0"/>
              <a:t>/Content/</a:t>
            </a:r>
            <a:r>
              <a:rPr lang="fr-FR" dirty="0" err="1" smtClean="0"/>
              <a:t>myStyle.css</a:t>
            </a:r>
            <a:endParaRPr lang="fr-FR" dirty="0" smtClean="0"/>
          </a:p>
          <a:p>
            <a:r>
              <a:rPr lang="fr-FR" dirty="0" smtClean="0"/>
              <a:t>Network:</a:t>
            </a:r>
          </a:p>
          <a:p>
            <a:pPr lvl="1"/>
            <a:r>
              <a:rPr lang="fr-FR" dirty="0" smtClean="0"/>
              <a:t>*</a:t>
            </a:r>
          </a:p>
          <a:p>
            <a:r>
              <a:rPr lang="fr-FR" dirty="0" smtClean="0"/>
              <a:t>FALLBACK</a:t>
            </a:r>
          </a:p>
          <a:p>
            <a:pPr lvl="1"/>
            <a:r>
              <a:rPr lang="fr-FR" dirty="0" smtClean="0"/>
              <a:t>/html /</a:t>
            </a:r>
            <a:r>
              <a:rPr lang="fr-FR" dirty="0" err="1" smtClean="0"/>
              <a:t>offline.html</a:t>
            </a:r>
            <a:endParaRPr lang="fr-F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86344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Mettre</a:t>
            </a:r>
            <a:r>
              <a:rPr lang="en-US" dirty="0" smtClean="0"/>
              <a:t> la cache </a:t>
            </a:r>
            <a:r>
              <a:rPr lang="en-US" dirty="0" err="1" smtClean="0"/>
              <a:t>à</a:t>
            </a:r>
            <a:r>
              <a:rPr lang="en-US" dirty="0" smtClean="0"/>
              <a:t> jour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3 méthodes: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Utilisateur efface la cache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Changement dans le fichier manifest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smtClean="0"/>
              <a:t>Mise à jour de la cache par programmation</a:t>
            </a:r>
          </a:p>
          <a:p>
            <a:pPr marL="571500" indent="-514350"/>
            <a:r>
              <a:rPr lang="fr-FR" dirty="0" smtClean="0"/>
              <a:t>Note: </a:t>
            </a:r>
          </a:p>
          <a:p>
            <a:pPr marL="971550" lvl="1" indent="-514350"/>
            <a:r>
              <a:rPr lang="fr-FR" dirty="0" smtClean="0"/>
              <a:t>Changement des commentaires change le manifest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971550" lvl="1" indent="-514350">
              <a:buFont typeface="+mj-lt"/>
              <a:buAutoNum type="arabicPeriod"/>
            </a:pPr>
            <a:endParaRPr lang="fr-F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76246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États</a:t>
            </a:r>
            <a:r>
              <a:rPr lang="en-US" dirty="0" smtClean="0"/>
              <a:t> de la cache</a:t>
            </a:r>
            <a:endParaRPr lang="en-US" dirty="0"/>
          </a:p>
        </p:txBody>
      </p:sp>
      <p:pic>
        <p:nvPicPr>
          <p:cNvPr id="6" name="Picture 5" descr="checkin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7644384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143000" y="1219200"/>
            <a:ext cx="7644384" cy="6858000"/>
            <a:chOff x="1143000" y="1219200"/>
            <a:chExt cx="7644384" cy="6858000"/>
          </a:xfrm>
        </p:grpSpPr>
        <p:pic>
          <p:nvPicPr>
            <p:cNvPr id="8" name="Picture 7" descr="Obsolete copy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219200"/>
              <a:ext cx="7644384" cy="6858000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>
              <p:custDataLst>
                <p:tags r:id="rId3"/>
              </p:custDataLst>
            </p:nvPr>
          </p:nvSpPr>
          <p:spPr>
            <a:xfrm rot="18404678">
              <a:off x="1725601" y="3501996"/>
              <a:ext cx="1600200" cy="609600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44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 smtClean="0"/>
                <a:t>Cache </a:t>
              </a:r>
              <a:r>
                <a:rPr lang="en-US" sz="1400" dirty="0" err="1" smtClean="0"/>
                <a:t>n’éxiste</a:t>
              </a:r>
              <a:r>
                <a:rPr lang="en-US" sz="1400" dirty="0" smtClean="0"/>
                <a:t> plus</a:t>
              </a:r>
              <a:endParaRPr lang="en-US" sz="1400" dirty="0"/>
            </a:p>
          </p:txBody>
        </p:sp>
      </p:grpSp>
      <p:pic>
        <p:nvPicPr>
          <p:cNvPr id="11" name="Picture 10" descr="IDLE copy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7644384" cy="6858000"/>
          </a:xfrm>
          <a:prstGeom prst="rect">
            <a:avLst/>
          </a:prstGeom>
        </p:spPr>
      </p:pic>
      <p:pic>
        <p:nvPicPr>
          <p:cNvPr id="12" name="Picture 11" descr="Downloading copy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7644384" cy="6858000"/>
          </a:xfrm>
          <a:prstGeom prst="rect">
            <a:avLst/>
          </a:prstGeom>
        </p:spPr>
      </p:pic>
      <p:pic>
        <p:nvPicPr>
          <p:cNvPr id="13" name="Picture 12" descr="Uncached copy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7644384" cy="6858000"/>
          </a:xfrm>
          <a:prstGeom prst="rect">
            <a:avLst/>
          </a:prstGeom>
        </p:spPr>
      </p:pic>
      <p:pic>
        <p:nvPicPr>
          <p:cNvPr id="14" name="Picture 13" descr="Update Ready copy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9200"/>
            <a:ext cx="7644384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0515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1143000"/>
          </a:xfrm>
        </p:spPr>
        <p:txBody>
          <a:bodyPr/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déconnectée</a:t>
            </a:r>
            <a:endParaRPr lang="en-US" dirty="0"/>
          </a:p>
        </p:txBody>
      </p:sp>
      <p:pic>
        <p:nvPicPr>
          <p:cNvPr id="7" name="Picture 6" descr="task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685800"/>
            <a:ext cx="5715000" cy="5080000"/>
          </a:xfrm>
          <a:prstGeom prst="rect">
            <a:avLst/>
          </a:prstGeom>
        </p:spPr>
      </p:pic>
      <p:sp>
        <p:nvSpPr>
          <p:cNvPr id="1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296613" y="2362200"/>
            <a:ext cx="5638800" cy="533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2600" dirty="0" smtClean="0"/>
              <a:t>Fonctionnalités </a:t>
            </a:r>
            <a:r>
              <a:rPr lang="fr-FR" sz="2600" b="1" dirty="0" smtClean="0"/>
              <a:t>Couche Présentation</a:t>
            </a:r>
          </a:p>
        </p:txBody>
      </p:sp>
      <p:sp>
        <p:nvSpPr>
          <p:cNvPr id="16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276600" y="3276600"/>
            <a:ext cx="5638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fr-FR" sz="2600" dirty="0" smtClean="0"/>
              <a:t>Fonctionnalités </a:t>
            </a:r>
            <a:r>
              <a:rPr lang="fr-FR" sz="2600" b="1" dirty="0" smtClean="0"/>
              <a:t>Couche Métier</a:t>
            </a:r>
          </a:p>
        </p:txBody>
      </p:sp>
      <p:sp>
        <p:nvSpPr>
          <p:cNvPr id="17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276600" y="4267200"/>
            <a:ext cx="5638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fr-FR" sz="2600" dirty="0" smtClean="0"/>
              <a:t>Fonctionnalités </a:t>
            </a:r>
            <a:r>
              <a:rPr lang="fr-FR" sz="2600" b="1" dirty="0" smtClean="0"/>
              <a:t>Couche Données</a:t>
            </a:r>
          </a:p>
        </p:txBody>
      </p:sp>
      <p:pic>
        <p:nvPicPr>
          <p:cNvPr id="18" name="Picture 17" descr="tasks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609600"/>
            <a:ext cx="5715000" cy="5080000"/>
          </a:xfrm>
          <a:prstGeom prst="rect">
            <a:avLst/>
          </a:prstGeom>
        </p:spPr>
      </p:pic>
      <p:pic>
        <p:nvPicPr>
          <p:cNvPr id="19" name="Picture 18" descr="tasks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600200"/>
            <a:ext cx="5715000" cy="5080000"/>
          </a:xfrm>
          <a:prstGeom prst="rect">
            <a:avLst/>
          </a:prstGeom>
        </p:spPr>
      </p:pic>
      <p:pic>
        <p:nvPicPr>
          <p:cNvPr id="20" name="Picture 19" descr="taksk3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685800"/>
            <a:ext cx="5715000" cy="508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779884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fr-FR" sz="7200" dirty="0" smtClean="0"/>
              <a:t>Stockage</a:t>
            </a:r>
          </a:p>
          <a:p>
            <a:r>
              <a:rPr lang="fr-FR" sz="7200" dirty="0" smtClean="0"/>
              <a:t>des </a:t>
            </a:r>
          </a:p>
          <a:p>
            <a:r>
              <a:rPr lang="fr-FR" sz="7200" dirty="0" smtClean="0"/>
              <a:t>données</a:t>
            </a:r>
            <a:endParaRPr lang="fr-FR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Plan de la </a:t>
            </a:r>
            <a:r>
              <a:rPr lang="en-US" dirty="0" err="1" smtClean="0"/>
              <a:t>présentation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Introduction</a:t>
            </a:r>
          </a:p>
          <a:p>
            <a:r>
              <a:rPr lang="fr-FR" dirty="0" smtClean="0"/>
              <a:t>Application cache</a:t>
            </a:r>
          </a:p>
          <a:p>
            <a:pPr lvl="1"/>
            <a:r>
              <a:rPr lang="fr-FR" dirty="0" smtClean="0"/>
              <a:t>Avantages</a:t>
            </a:r>
          </a:p>
          <a:p>
            <a:pPr lvl="1"/>
            <a:r>
              <a:rPr lang="fr-FR" dirty="0" smtClean="0"/>
              <a:t>Utilisation </a:t>
            </a:r>
          </a:p>
          <a:p>
            <a:pPr lvl="1"/>
            <a:r>
              <a:rPr lang="fr-FR" dirty="0" smtClean="0"/>
              <a:t>Manifest</a:t>
            </a:r>
          </a:p>
          <a:p>
            <a:pPr lvl="1"/>
            <a:r>
              <a:rPr lang="fr-FR" dirty="0" smtClean="0"/>
              <a:t>Mise à jour de la cache</a:t>
            </a:r>
          </a:p>
          <a:p>
            <a:pPr lvl="1"/>
            <a:r>
              <a:rPr lang="fr-FR" dirty="0" smtClean="0"/>
              <a:t>États</a:t>
            </a:r>
          </a:p>
          <a:p>
            <a:r>
              <a:rPr lang="fr-FR" dirty="0" smtClean="0"/>
              <a:t>Stockage des données</a:t>
            </a:r>
          </a:p>
          <a:p>
            <a:pPr lvl="1"/>
            <a:r>
              <a:rPr lang="fr-FR" dirty="0" smtClean="0"/>
              <a:t>Web storage</a:t>
            </a:r>
          </a:p>
          <a:p>
            <a:pPr lvl="1"/>
            <a:r>
              <a:rPr lang="fr-FR" dirty="0" err="1" smtClean="0"/>
              <a:t>Indexed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endParaRPr lang="fr-FR" dirty="0" smtClean="0"/>
          </a:p>
          <a:p>
            <a:r>
              <a:rPr lang="fr-FR" dirty="0" err="1" smtClean="0"/>
              <a:t>Demo</a:t>
            </a:r>
            <a:endParaRPr lang="fr-FR" dirty="0" smtClean="0"/>
          </a:p>
        </p:txBody>
      </p:sp>
      <p:pic>
        <p:nvPicPr>
          <p:cNvPr id="3" name="Picture 2" descr="avantage-domaine-expi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667000"/>
            <a:ext cx="1397000" cy="1397000"/>
          </a:xfrm>
          <a:prstGeom prst="rect">
            <a:avLst/>
          </a:prstGeom>
        </p:spPr>
      </p:pic>
      <p:pic>
        <p:nvPicPr>
          <p:cNvPr id="6" name="Picture 5" descr="utilisati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57400"/>
            <a:ext cx="3810000" cy="2679700"/>
          </a:xfrm>
          <a:prstGeom prst="rect">
            <a:avLst/>
          </a:prstGeom>
        </p:spPr>
      </p:pic>
      <p:pic>
        <p:nvPicPr>
          <p:cNvPr id="7" name="Picture 6" descr="Manifes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24000"/>
            <a:ext cx="2840160" cy="3282737"/>
          </a:xfrm>
          <a:prstGeom prst="rect">
            <a:avLst/>
          </a:prstGeom>
        </p:spPr>
      </p:pic>
      <p:pic>
        <p:nvPicPr>
          <p:cNvPr id="10" name="Picture 9" descr="refres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905000"/>
            <a:ext cx="2209800" cy="2209800"/>
          </a:xfrm>
          <a:prstGeom prst="rect">
            <a:avLst/>
          </a:prstGeom>
        </p:spPr>
      </p:pic>
      <p:pic>
        <p:nvPicPr>
          <p:cNvPr id="12" name="Picture 11" descr="database-logo-bw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657600"/>
            <a:ext cx="2842780" cy="2819400"/>
          </a:xfrm>
          <a:prstGeom prst="rect">
            <a:avLst/>
          </a:prstGeom>
        </p:spPr>
      </p:pic>
      <p:pic>
        <p:nvPicPr>
          <p:cNvPr id="13" name="Picture 12" descr="web storag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310">
            <a:off x="4790826" y="5523831"/>
            <a:ext cx="2794000" cy="584200"/>
          </a:xfrm>
          <a:prstGeom prst="rect">
            <a:avLst/>
          </a:prstGeom>
        </p:spPr>
      </p:pic>
      <p:pic>
        <p:nvPicPr>
          <p:cNvPr id="14" name="Picture 13" descr="indexeddb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48200"/>
            <a:ext cx="3188690" cy="1708856"/>
          </a:xfrm>
          <a:prstGeom prst="rect">
            <a:avLst/>
          </a:prstGeom>
        </p:spPr>
      </p:pic>
      <p:pic>
        <p:nvPicPr>
          <p:cNvPr id="15" name="Picture 14" descr="demo-graphic-desktop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49706"/>
            <a:ext cx="3505200" cy="36082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8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0"/>
                            </p:stCondLst>
                            <p:childTnLst>
                              <p:par>
                                <p:cTn id="143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500"/>
                            </p:stCondLst>
                            <p:childTnLst>
                              <p:par>
                                <p:cTn id="146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31949343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err="1" smtClean="0"/>
              <a:t>Stockage</a:t>
            </a:r>
            <a:r>
              <a:rPr lang="en-US" dirty="0" smtClean="0"/>
              <a:t> des </a:t>
            </a:r>
            <a:r>
              <a:rPr lang="en-US" dirty="0" err="1" smtClean="0"/>
              <a:t>données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C04276DC-EE64-470A-B8BC-09067B8045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B37A5355-225B-4C6F-AED7-6C620F99EE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F5034101-5B7D-4FE7-B47A-5A48CF396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C7C3E6FD-D83F-4BDA-907E-B5EE041DA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Web Storage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Local storage</a:t>
            </a:r>
          </a:p>
          <a:p>
            <a:pPr lvl="1"/>
            <a:r>
              <a:rPr lang="fr-FR" dirty="0" smtClean="0"/>
              <a:t>Stockage des informations sans date d’expiration</a:t>
            </a:r>
          </a:p>
          <a:p>
            <a:pPr lvl="1"/>
            <a:r>
              <a:rPr lang="fr-FR" dirty="0" smtClean="0"/>
              <a:t>Stockage des informations sous forme clé/valeur</a:t>
            </a:r>
          </a:p>
          <a:p>
            <a:pPr lvl="2"/>
            <a:r>
              <a:rPr lang="fr-FR" dirty="0" smtClean="0"/>
              <a:t>Exemple: </a:t>
            </a:r>
            <a:r>
              <a:rPr lang="fr-FR" dirty="0" err="1" smtClean="0"/>
              <a:t>localStorage.clé</a:t>
            </a:r>
            <a:r>
              <a:rPr lang="fr-FR" dirty="0"/>
              <a:t> </a:t>
            </a:r>
            <a:r>
              <a:rPr lang="fr-FR" dirty="0" smtClean="0"/>
              <a:t>= valeur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Picture 3" descr="local storage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81400"/>
            <a:ext cx="4191000" cy="3827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198342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Web Storage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Session storage</a:t>
            </a:r>
          </a:p>
          <a:p>
            <a:pPr lvl="1"/>
            <a:r>
              <a:rPr lang="fr-FR" dirty="0" smtClean="0"/>
              <a:t>Stockage des informations pour une session</a:t>
            </a:r>
          </a:p>
          <a:p>
            <a:pPr lvl="2"/>
            <a:r>
              <a:rPr lang="fr-FR" dirty="0" smtClean="0"/>
              <a:t>Effacé lors de la fermeture de la tab du navigateur</a:t>
            </a:r>
          </a:p>
          <a:p>
            <a:pPr lvl="1"/>
            <a:r>
              <a:rPr lang="fr-FR" dirty="0" smtClean="0"/>
              <a:t>Stockage des informations sous forme clé/valeur</a:t>
            </a:r>
          </a:p>
          <a:p>
            <a:pPr lvl="2"/>
            <a:r>
              <a:rPr lang="fr-FR" dirty="0" smtClean="0"/>
              <a:t>Exemple: </a:t>
            </a:r>
            <a:r>
              <a:rPr lang="fr-FR" dirty="0" err="1" smtClean="0"/>
              <a:t>sessionStorage.clé</a:t>
            </a:r>
            <a:r>
              <a:rPr lang="fr-FR" dirty="0" smtClean="0"/>
              <a:t> = valeur</a:t>
            </a:r>
          </a:p>
          <a:p>
            <a:endParaRPr lang="fr-FR" dirty="0" smtClean="0"/>
          </a:p>
        </p:txBody>
      </p:sp>
      <p:pic>
        <p:nvPicPr>
          <p:cNvPr id="6" name="Picture 5" descr="Session Storage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505200"/>
            <a:ext cx="4267200" cy="38969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4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Web Storage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Points forts:</a:t>
            </a:r>
          </a:p>
          <a:p>
            <a:pPr lvl="1"/>
            <a:r>
              <a:rPr lang="fr-FR" dirty="0" smtClean="0"/>
              <a:t>Supporté par les navigateurs modernes</a:t>
            </a:r>
          </a:p>
          <a:p>
            <a:pPr lvl="1"/>
            <a:r>
              <a:rPr lang="fr-FR" dirty="0" smtClean="0"/>
              <a:t>Simple api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Point faible:</a:t>
            </a:r>
          </a:p>
          <a:p>
            <a:pPr lvl="1"/>
            <a:r>
              <a:rPr lang="fr-FR" dirty="0" smtClean="0"/>
              <a:t>Mauvaise performance pour les larges et complexe données</a:t>
            </a:r>
          </a:p>
          <a:p>
            <a:pPr lvl="2"/>
            <a:r>
              <a:rPr lang="fr-FR" dirty="0" smtClean="0"/>
              <a:t>Pas d’indexation</a:t>
            </a:r>
          </a:p>
        </p:txBody>
      </p:sp>
      <p:pic>
        <p:nvPicPr>
          <p:cNvPr id="3" name="Picture 2" descr="strengt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48" y="762000"/>
            <a:ext cx="2665752" cy="3020660"/>
          </a:xfrm>
          <a:prstGeom prst="rect">
            <a:avLst/>
          </a:prstGeom>
        </p:spPr>
      </p:pic>
      <p:pic>
        <p:nvPicPr>
          <p:cNvPr id="4" name="Picture 3" descr="weaknes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107392"/>
            <a:ext cx="2212635" cy="27336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97110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Indexed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24000"/>
            <a:ext cx="8077200" cy="5181599"/>
          </a:xfrm>
        </p:spPr>
        <p:txBody>
          <a:bodyPr>
            <a:normAutofit/>
          </a:bodyPr>
          <a:lstStyle/>
          <a:p>
            <a:r>
              <a:rPr lang="fr-FR" dirty="0" smtClean="0"/>
              <a:t>Collection des « </a:t>
            </a:r>
            <a:r>
              <a:rPr lang="fr-FR" dirty="0" err="1" smtClean="0"/>
              <a:t>object</a:t>
            </a:r>
            <a:r>
              <a:rPr lang="fr-FR" dirty="0" smtClean="0"/>
              <a:t> stores »</a:t>
            </a:r>
          </a:p>
          <a:p>
            <a:pPr lvl="1"/>
            <a:r>
              <a:rPr lang="fr-FR" dirty="0" smtClean="0"/>
              <a:t>Store similaire aux tables de l’SQL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API asynchrone</a:t>
            </a:r>
          </a:p>
          <a:p>
            <a:r>
              <a:rPr lang="fr-FR" dirty="0" smtClean="0"/>
              <a:t>Possibilité de création des indexes</a:t>
            </a:r>
          </a:p>
          <a:p>
            <a:endParaRPr lang="fr-FR" dirty="0" smtClean="0"/>
          </a:p>
        </p:txBody>
      </p:sp>
      <p:sp>
        <p:nvSpPr>
          <p:cNvPr id="4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362200" y="3048000"/>
            <a:ext cx="1676400" cy="1600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0000"/>
                </a:solidFill>
              </a:rPr>
              <a:t>Object 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Store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3" name="Picture 2" descr="7ANkF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667000"/>
            <a:ext cx="2930890" cy="24511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981200" y="2971800"/>
            <a:ext cx="2209800" cy="1828800"/>
            <a:chOff x="2514600" y="3276600"/>
            <a:chExt cx="1981200" cy="35814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514600" y="3276600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14600" y="3276600"/>
              <a:ext cx="0" cy="3581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95800" y="3276600"/>
              <a:ext cx="0" cy="3581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14600" y="6858000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4495800" y="381000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95800" y="4038600"/>
            <a:ext cx="76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14840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 smtClean="0"/>
              <a:t>Indexed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219200"/>
            <a:ext cx="8077200" cy="5486399"/>
          </a:xfrm>
        </p:spPr>
        <p:txBody>
          <a:bodyPr>
            <a:normAutofit/>
          </a:bodyPr>
          <a:lstStyle/>
          <a:p>
            <a:r>
              <a:rPr lang="fr-FR" dirty="0" smtClean="0"/>
              <a:t>Avantages:</a:t>
            </a:r>
          </a:p>
          <a:p>
            <a:pPr lvl="1"/>
            <a:r>
              <a:rPr lang="fr-FR" dirty="0" smtClean="0"/>
              <a:t>Bonne performances pour les larges data</a:t>
            </a:r>
          </a:p>
          <a:p>
            <a:pPr lvl="1"/>
            <a:r>
              <a:rPr lang="fr-FR" dirty="0" smtClean="0"/>
              <a:t>Robuste: support du model transactionnel</a:t>
            </a:r>
          </a:p>
          <a:p>
            <a:pPr lvl="1"/>
            <a:r>
              <a:rPr lang="fr-FR" dirty="0" smtClean="0"/>
              <a:t>Supporté par les navigateurs modernes</a:t>
            </a:r>
          </a:p>
          <a:p>
            <a:r>
              <a:rPr lang="fr-FR" dirty="0" smtClean="0"/>
              <a:t>Inconvénient:</a:t>
            </a:r>
          </a:p>
          <a:p>
            <a:pPr marL="457200" lvl="1" indent="0">
              <a:buNone/>
            </a:pPr>
            <a:r>
              <a:rPr lang="fr-FR" dirty="0" smtClean="0"/>
              <a:t>Le code complexe</a:t>
            </a:r>
          </a:p>
          <a:p>
            <a:pPr lvl="2"/>
            <a:r>
              <a:rPr lang="fr-FR" dirty="0" smtClean="0"/>
              <a:t>Cause: grand nombre des fonctions </a:t>
            </a:r>
          </a:p>
          <a:p>
            <a:pPr marL="914400" lvl="2" indent="0">
              <a:buNone/>
            </a:pPr>
            <a:r>
              <a:rPr lang="fr-FR" dirty="0" smtClean="0"/>
              <a:t>    callback imbriquées.</a:t>
            </a:r>
          </a:p>
          <a:p>
            <a:endParaRPr lang="fr-FR" dirty="0" smtClean="0"/>
          </a:p>
        </p:txBody>
      </p:sp>
      <p:pic>
        <p:nvPicPr>
          <p:cNvPr id="3" name="Picture 2" descr="inconvenien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3810000"/>
            <a:ext cx="1930400" cy="2133600"/>
          </a:xfrm>
          <a:prstGeom prst="rect">
            <a:avLst/>
          </a:prstGeom>
        </p:spPr>
      </p:pic>
      <p:pic>
        <p:nvPicPr>
          <p:cNvPr id="6" name="Picture 5" descr="avanta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68500"/>
            <a:ext cx="1841500" cy="2146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80434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Résumé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ApplicationCache</a:t>
            </a:r>
            <a:r>
              <a:rPr lang="en-US" dirty="0" smtClean="0"/>
              <a:t>: application web accessible sans </a:t>
            </a:r>
            <a:r>
              <a:rPr lang="en-US" dirty="0" err="1" smtClean="0"/>
              <a:t>connexion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Internet</a:t>
            </a:r>
          </a:p>
          <a:p>
            <a:pPr lvl="1"/>
            <a:r>
              <a:rPr lang="en-US" dirty="0" err="1" smtClean="0"/>
              <a:t>Utilise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manifest</a:t>
            </a:r>
          </a:p>
          <a:p>
            <a:r>
              <a:rPr lang="en-US" dirty="0" err="1" smtClean="0"/>
              <a:t>Stocakge</a:t>
            </a:r>
            <a:r>
              <a:rPr lang="en-US" dirty="0" smtClean="0"/>
              <a:t> des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côté</a:t>
            </a:r>
            <a:r>
              <a:rPr lang="en-US" dirty="0" smtClean="0"/>
              <a:t> client:</a:t>
            </a:r>
          </a:p>
          <a:p>
            <a:pPr lvl="1"/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en-US" dirty="0" err="1" smtClean="0"/>
              <a:t>sessionStorage</a:t>
            </a:r>
            <a:endParaRPr lang="en-US" dirty="0" smtClean="0"/>
          </a:p>
          <a:p>
            <a:pPr lvl="1"/>
            <a:r>
              <a:rPr lang="en-US" dirty="0" err="1" smtClean="0"/>
              <a:t>IndexedDB</a:t>
            </a:r>
            <a:r>
              <a:rPr lang="en-US" dirty="0" smtClean="0"/>
              <a:t> : </a:t>
            </a:r>
            <a:r>
              <a:rPr lang="en-US" dirty="0" err="1" smtClean="0"/>
              <a:t>stockage</a:t>
            </a:r>
            <a:r>
              <a:rPr lang="en-US" dirty="0" smtClean="0"/>
              <a:t> des larges </a:t>
            </a:r>
            <a:r>
              <a:rPr lang="en-US" dirty="0" err="1" smtClean="0"/>
              <a:t>données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27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Introduction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Définition d’une application web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6" name="Picture 5" descr="Screen Shot 2016-01-14 at 7.58.0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352800"/>
            <a:ext cx="4986337" cy="2895600"/>
          </a:xfrm>
          <a:prstGeom prst="rect">
            <a:avLst/>
          </a:prstGeom>
        </p:spPr>
      </p:pic>
      <p:pic>
        <p:nvPicPr>
          <p:cNvPr id="7" name="Picture 6" descr="cloud-computing-51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95600"/>
            <a:ext cx="2819400" cy="2819400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1447800" y="3733800"/>
            <a:ext cx="838200" cy="228600"/>
          </a:xfrm>
          <a:prstGeom prst="fram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" name="Curved Connector 3"/>
          <p:cNvCxnSpPr>
            <a:stCxn id="8" idx="0"/>
            <a:endCxn id="7" idx="0"/>
          </p:cNvCxnSpPr>
          <p:nvPr/>
        </p:nvCxnSpPr>
        <p:spPr>
          <a:xfrm rot="5400000" flipH="1" flipV="1">
            <a:off x="4381500" y="381000"/>
            <a:ext cx="838200" cy="5867400"/>
          </a:xfrm>
          <a:prstGeom prst="curvedConnector3">
            <a:avLst>
              <a:gd name="adj1" fmla="val 12727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3937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Définition d’une application web</a:t>
            </a:r>
          </a:p>
          <a:p>
            <a:r>
              <a:rPr lang="fr-FR" dirty="0" smtClean="0"/>
              <a:t>Architecture 3 tiers:</a:t>
            </a:r>
          </a:p>
          <a:p>
            <a:pPr lvl="1"/>
            <a:r>
              <a:rPr lang="fr-FR" dirty="0" smtClean="0"/>
              <a:t>Présentation</a:t>
            </a:r>
          </a:p>
          <a:p>
            <a:pPr lvl="1"/>
            <a:r>
              <a:rPr lang="fr-FR" dirty="0" smtClean="0"/>
              <a:t>Métier</a:t>
            </a:r>
          </a:p>
          <a:p>
            <a:pPr lvl="1"/>
            <a:r>
              <a:rPr lang="fr-FR" dirty="0" smtClean="0"/>
              <a:t>Data</a:t>
            </a:r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  <p:pic>
        <p:nvPicPr>
          <p:cNvPr id="6" name="Picture 5" descr="n-tier-architecture-3 copy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124200"/>
            <a:ext cx="6830322" cy="37338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2514600" y="3276600"/>
            <a:ext cx="1981200" cy="3581400"/>
            <a:chOff x="2514600" y="3276600"/>
            <a:chExt cx="1981200" cy="3581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514600" y="3276600"/>
              <a:ext cx="1981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14600" y="3276600"/>
              <a:ext cx="0" cy="35814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95800" y="3276600"/>
              <a:ext cx="0" cy="35814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14600" y="6858000"/>
              <a:ext cx="1981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648200" y="3266141"/>
            <a:ext cx="1981200" cy="3581400"/>
            <a:chOff x="2514600" y="3276600"/>
            <a:chExt cx="1981200" cy="3581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2514600" y="3276600"/>
              <a:ext cx="1981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4600" y="3276600"/>
              <a:ext cx="0" cy="35814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3276600"/>
              <a:ext cx="0" cy="35814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514600" y="6858000"/>
              <a:ext cx="1981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10400" y="3276600"/>
            <a:ext cx="1981200" cy="3581400"/>
            <a:chOff x="2514600" y="3276600"/>
            <a:chExt cx="1981200" cy="35814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514600" y="3276600"/>
              <a:ext cx="1981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514600" y="3276600"/>
              <a:ext cx="0" cy="35814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495800" y="3276600"/>
              <a:ext cx="0" cy="35814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514600" y="6858000"/>
              <a:ext cx="1981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809474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Définition d’une application web</a:t>
            </a:r>
          </a:p>
          <a:p>
            <a:endParaRPr lang="fr-FR" dirty="0" smtClean="0"/>
          </a:p>
          <a:p>
            <a:r>
              <a:rPr lang="fr-FR" dirty="0" smtClean="0"/>
              <a:t>Architecture 3 tiers:</a:t>
            </a:r>
          </a:p>
          <a:p>
            <a:pPr lvl="1"/>
            <a:r>
              <a:rPr lang="fr-FR" dirty="0" smtClean="0"/>
              <a:t>Présentation</a:t>
            </a:r>
          </a:p>
          <a:p>
            <a:pPr lvl="1"/>
            <a:r>
              <a:rPr lang="fr-FR" dirty="0" smtClean="0"/>
              <a:t>Métier</a:t>
            </a:r>
          </a:p>
          <a:p>
            <a:pPr lvl="1"/>
            <a:r>
              <a:rPr lang="fr-FR" dirty="0" smtClean="0"/>
              <a:t>Data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Possibilité d’utilisation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sans connexion</a:t>
            </a:r>
          </a:p>
          <a:p>
            <a:endParaRPr lang="fr-FR" dirty="0" smtClean="0"/>
          </a:p>
        </p:txBody>
      </p:sp>
      <p:pic>
        <p:nvPicPr>
          <p:cNvPr id="3" name="Picture 2" descr="offlin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800600"/>
            <a:ext cx="1904999" cy="1904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51310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fr-FR" dirty="0" smtClean="0"/>
              <a:t>Ressources Accessible sans connexion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6" name="Picture 5" descr="Screen Shot 2016-01-14 at 7.58.0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352800"/>
            <a:ext cx="4986337" cy="2895600"/>
          </a:xfrm>
          <a:prstGeom prst="rect">
            <a:avLst/>
          </a:prstGeom>
        </p:spPr>
      </p:pic>
      <p:pic>
        <p:nvPicPr>
          <p:cNvPr id="7" name="Picture 6" descr="cloud-computing-51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895600"/>
            <a:ext cx="2819400" cy="2819400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1447800" y="3733800"/>
            <a:ext cx="838200" cy="228600"/>
          </a:xfrm>
          <a:prstGeom prst="fram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4" name="Curved Connector 3"/>
          <p:cNvCxnSpPr>
            <a:stCxn id="8" idx="0"/>
            <a:endCxn id="7" idx="0"/>
          </p:cNvCxnSpPr>
          <p:nvPr/>
        </p:nvCxnSpPr>
        <p:spPr>
          <a:xfrm rot="5400000" flipH="1" flipV="1">
            <a:off x="4381500" y="381000"/>
            <a:ext cx="838200" cy="5867400"/>
          </a:xfrm>
          <a:prstGeom prst="curvedConnector3">
            <a:avLst>
              <a:gd name="adj1" fmla="val 12727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572000" y="2209800"/>
            <a:ext cx="762000" cy="838200"/>
            <a:chOff x="6096000" y="609600"/>
            <a:chExt cx="457200" cy="685800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6096000" y="609600"/>
              <a:ext cx="457200" cy="685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72200" y="609600"/>
              <a:ext cx="304800" cy="685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52313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endParaRPr lang="fr-FR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5791200" y="2362200"/>
            <a:ext cx="3124200" cy="4114800"/>
            <a:chOff x="2514600" y="3276600"/>
            <a:chExt cx="1981200" cy="358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514600" y="3276600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14600" y="3276600"/>
              <a:ext cx="0" cy="3581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95800" y="3276600"/>
              <a:ext cx="0" cy="3581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14600" y="6858000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5638800" y="3733800"/>
            <a:ext cx="373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3200" dirty="0" smtClean="0"/>
              <a:t>Fonctionnalité </a:t>
            </a:r>
          </a:p>
          <a:p>
            <a:pPr lvl="1"/>
            <a:r>
              <a:rPr lang="fr-FR" sz="3200" dirty="0" smtClean="0"/>
              <a:t>des couches</a:t>
            </a:r>
          </a:p>
          <a:p>
            <a:pPr marL="914400" lvl="1" indent="-457200">
              <a:buFont typeface="Arial"/>
              <a:buChar char="•"/>
            </a:pPr>
            <a:r>
              <a:rPr lang="fr-FR" sz="3200" dirty="0" smtClean="0"/>
              <a:t>Présentation</a:t>
            </a:r>
            <a:endParaRPr lang="fr-FR" sz="3200" dirty="0"/>
          </a:p>
          <a:p>
            <a:pPr marL="914400" lvl="1" indent="-457200">
              <a:buFont typeface="Arial"/>
              <a:buChar char="•"/>
            </a:pPr>
            <a:r>
              <a:rPr lang="fr-FR" sz="3200" dirty="0"/>
              <a:t>Métier</a:t>
            </a:r>
          </a:p>
          <a:p>
            <a:pPr marL="914400" lvl="1" indent="-457200">
              <a:buFont typeface="Arial"/>
              <a:buChar char="•"/>
            </a:pPr>
            <a:r>
              <a:rPr lang="fr-FR" sz="3200" dirty="0"/>
              <a:t>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24384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</a:rPr>
              <a:t>Côté Serveur</a:t>
            </a:r>
            <a:endParaRPr lang="fr-FR" sz="4000" dirty="0">
              <a:solidFill>
                <a:srgbClr val="FF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90600" y="2362200"/>
            <a:ext cx="3124200" cy="4114800"/>
            <a:chOff x="2514600" y="3276600"/>
            <a:chExt cx="1981200" cy="358140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514600" y="3276600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14600" y="3276600"/>
              <a:ext cx="0" cy="3581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95800" y="3276600"/>
              <a:ext cx="0" cy="35814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514600" y="6858000"/>
              <a:ext cx="1981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143000" y="24384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</a:rPr>
              <a:t>Côté Client</a:t>
            </a:r>
            <a:endParaRPr lang="fr-FR" sz="4000" dirty="0">
              <a:solidFill>
                <a:srgbClr val="FF0000"/>
              </a:solidFill>
            </a:endParaRPr>
          </a:p>
        </p:txBody>
      </p:sp>
      <p:pic>
        <p:nvPicPr>
          <p:cNvPr id="26" name="Picture 25" descr="webclient copy cop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514600"/>
            <a:ext cx="1409700" cy="1663700"/>
          </a:xfrm>
          <a:prstGeom prst="rect">
            <a:avLst/>
          </a:prstGeom>
        </p:spPr>
      </p:pic>
      <p:pic>
        <p:nvPicPr>
          <p:cNvPr id="27" name="Picture 26" descr="cloud-computing-51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541" y="685800"/>
            <a:ext cx="1905000" cy="19050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03852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14861 -0.17894 C -0.17986 -0.21945 -0.22639 -0.2419 -0.275 -0.2419 C -0.33038 -0.2419 -0.37465 -0.21945 -0.4059 -0.17894 L -0.55434 4.44444E-6 " pathEditMode="relative" rAng="0" ptsTypes="FffFF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26" y="-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Application Cache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2133</Words>
  <Application>Microsoft Macintosh PowerPoint</Application>
  <PresentationFormat>On-screen Show (4:3)</PresentationFormat>
  <Paragraphs>326</Paragraphs>
  <Slides>27</Slides>
  <Notes>27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Training New Employees</vt:lpstr>
      <vt:lpstr>HTML5 Offline browsing and Storage</vt:lpstr>
      <vt:lpstr>Plan de la présentation</vt:lpstr>
      <vt:lpstr>PowerPoint Presentation</vt:lpstr>
      <vt:lpstr>Introduction</vt:lpstr>
      <vt:lpstr>Introduction</vt:lpstr>
      <vt:lpstr>Introduction</vt:lpstr>
      <vt:lpstr>Introduction</vt:lpstr>
      <vt:lpstr>Introduction</vt:lpstr>
      <vt:lpstr>PowerPoint Presentation</vt:lpstr>
      <vt:lpstr>Application Cache</vt:lpstr>
      <vt:lpstr>Application Cache</vt:lpstr>
      <vt:lpstr>Application Cache</vt:lpstr>
      <vt:lpstr>Application Cache</vt:lpstr>
      <vt:lpstr>Application Cache</vt:lpstr>
      <vt:lpstr>Structure du fichier Manifest</vt:lpstr>
      <vt:lpstr>Mettre la cache à jour</vt:lpstr>
      <vt:lpstr>États de la cache</vt:lpstr>
      <vt:lpstr>Application déconnectée</vt:lpstr>
      <vt:lpstr>PowerPoint Presentation</vt:lpstr>
      <vt:lpstr>Stockage des données</vt:lpstr>
      <vt:lpstr>Web Storage</vt:lpstr>
      <vt:lpstr>Web Storage</vt:lpstr>
      <vt:lpstr>Web Storage</vt:lpstr>
      <vt:lpstr>Indexed Database</vt:lpstr>
      <vt:lpstr>Indexed Database</vt:lpstr>
      <vt:lpstr>Résumé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2016-02-18T06:01:46Z</dcterms:modified>
</cp:coreProperties>
</file>