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3"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74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5" name="Text 2"/>
          <p:cNvSpPr/>
          <p:nvPr/>
        </p:nvSpPr>
        <p:spPr>
          <a:xfrm>
            <a:off x="1038939" y="1149549"/>
            <a:ext cx="6702981" cy="833199"/>
          </a:xfrm>
          <a:prstGeom prst="rect">
            <a:avLst/>
          </a:prstGeom>
          <a:noFill/>
          <a:ln/>
        </p:spPr>
        <p:txBody>
          <a:bodyPr wrap="non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Introduction to Flutter</a:t>
            </a:r>
            <a:endParaRPr lang="en-US" sz="5249" dirty="0"/>
          </a:p>
        </p:txBody>
      </p:sp>
      <p:sp>
        <p:nvSpPr>
          <p:cNvPr id="6" name="Text 3"/>
          <p:cNvSpPr/>
          <p:nvPr/>
        </p:nvSpPr>
        <p:spPr>
          <a:xfrm>
            <a:off x="1038939" y="2784277"/>
            <a:ext cx="7716441" cy="1639133"/>
          </a:xfrm>
          <a:prstGeom prst="rect">
            <a:avLst/>
          </a:prstGeom>
          <a:noFill/>
          <a:ln/>
        </p:spPr>
        <p:txBody>
          <a:bodyPr wrap="square" rtlCol="0" anchor="t"/>
          <a:lstStyle/>
          <a:p>
            <a:pPr marL="0" indent="0">
              <a:lnSpc>
                <a:spcPts val="2799"/>
              </a:lnSpc>
              <a:buNone/>
            </a:pPr>
            <a:r>
              <a:rPr lang="en-US" sz="2400" dirty="0">
                <a:solidFill>
                  <a:srgbClr val="C9C2C0"/>
                </a:solidFill>
                <a:ea typeface="Gelasio" pitchFamily="34" charset="-122"/>
                <a:cs typeface="Gelasio" pitchFamily="34" charset="-120"/>
              </a:rPr>
              <a:t>Flutter is an open-source UI software development kit created by Google. It is used to develop applications for Android, iOS, Linux, Mac, Windows, Google Fuchsia, and the web from a single codebase.</a:t>
            </a:r>
            <a:endParaRPr lang="en-US" sz="2400" dirty="0"/>
          </a:p>
        </p:txBody>
      </p:sp>
      <p:sp>
        <p:nvSpPr>
          <p:cNvPr id="8" name="Text 5"/>
          <p:cNvSpPr/>
          <p:nvPr/>
        </p:nvSpPr>
        <p:spPr>
          <a:xfrm>
            <a:off x="6386036" y="5282803"/>
            <a:ext cx="222409"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Gelasio" pitchFamily="34" charset="0"/>
                <a:ea typeface="Gelasio" pitchFamily="34" charset="-122"/>
                <a:cs typeface="Gelasio" pitchFamily="34" charset="-120"/>
              </a:rPr>
              <a:t>Ha</a:t>
            </a:r>
            <a:endParaRPr lang="en-US" sz="11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869871"/>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Flutter Architecture</a:t>
            </a:r>
            <a:endParaRPr lang="en-US" sz="4374" dirty="0"/>
          </a:p>
        </p:txBody>
      </p:sp>
      <p:sp>
        <p:nvSpPr>
          <p:cNvPr id="5" name="Shape 3"/>
          <p:cNvSpPr/>
          <p:nvPr/>
        </p:nvSpPr>
        <p:spPr>
          <a:xfrm>
            <a:off x="2349103" y="2008584"/>
            <a:ext cx="44410" cy="5351026"/>
          </a:xfrm>
          <a:prstGeom prst="rect">
            <a:avLst/>
          </a:prstGeom>
          <a:solidFill>
            <a:srgbClr val="6D5244"/>
          </a:solidFill>
          <a:ln/>
        </p:spPr>
      </p:sp>
      <p:sp>
        <p:nvSpPr>
          <p:cNvPr id="6" name="Shape 4"/>
          <p:cNvSpPr/>
          <p:nvPr/>
        </p:nvSpPr>
        <p:spPr>
          <a:xfrm>
            <a:off x="2621220" y="2409885"/>
            <a:ext cx="777597" cy="44410"/>
          </a:xfrm>
          <a:prstGeom prst="rect">
            <a:avLst/>
          </a:prstGeom>
          <a:solidFill>
            <a:srgbClr val="6D5244"/>
          </a:solidFill>
          <a:ln/>
        </p:spPr>
      </p:sp>
      <p:sp>
        <p:nvSpPr>
          <p:cNvPr id="7" name="Shape 5"/>
          <p:cNvSpPr/>
          <p:nvPr/>
        </p:nvSpPr>
        <p:spPr>
          <a:xfrm>
            <a:off x="2121277" y="2182177"/>
            <a:ext cx="499943" cy="499943"/>
          </a:xfrm>
          <a:prstGeom prst="roundRect">
            <a:avLst>
              <a:gd name="adj" fmla="val 26667"/>
            </a:avLst>
          </a:prstGeom>
          <a:solidFill>
            <a:srgbClr val="343131"/>
          </a:solidFill>
          <a:ln/>
        </p:spPr>
      </p:sp>
      <p:sp>
        <p:nvSpPr>
          <p:cNvPr id="8" name="Text 6"/>
          <p:cNvSpPr/>
          <p:nvPr/>
        </p:nvSpPr>
        <p:spPr>
          <a:xfrm>
            <a:off x="2299633" y="2223849"/>
            <a:ext cx="14323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7"/>
          <p:cNvSpPr/>
          <p:nvPr/>
        </p:nvSpPr>
        <p:spPr>
          <a:xfrm>
            <a:off x="3593306" y="2230755"/>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ea typeface="Gelasio" pitchFamily="34" charset="-122"/>
                <a:cs typeface="Gelasio" pitchFamily="34" charset="-120"/>
              </a:rPr>
              <a:t>Layered Structure</a:t>
            </a:r>
            <a:endParaRPr lang="en-US" sz="2187" dirty="0"/>
          </a:p>
        </p:txBody>
      </p:sp>
      <p:sp>
        <p:nvSpPr>
          <p:cNvPr id="10" name="Text 8"/>
          <p:cNvSpPr/>
          <p:nvPr/>
        </p:nvSpPr>
        <p:spPr>
          <a:xfrm>
            <a:off x="3593306" y="2711172"/>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ea typeface="Gelasio" pitchFamily="34" charset="-122"/>
                <a:cs typeface="Gelasio" pitchFamily="34" charset="-120"/>
              </a:rPr>
              <a:t>Flutter has a layered architecture where each layer has its specific functionalities and set of classes.</a:t>
            </a:r>
            <a:endParaRPr lang="en-US" sz="1750" dirty="0"/>
          </a:p>
        </p:txBody>
      </p:sp>
      <p:sp>
        <p:nvSpPr>
          <p:cNvPr id="11" name="Shape 9"/>
          <p:cNvSpPr/>
          <p:nvPr/>
        </p:nvSpPr>
        <p:spPr>
          <a:xfrm>
            <a:off x="2621220" y="4267617"/>
            <a:ext cx="777597" cy="44410"/>
          </a:xfrm>
          <a:prstGeom prst="rect">
            <a:avLst/>
          </a:prstGeom>
          <a:solidFill>
            <a:srgbClr val="6D5244"/>
          </a:solidFill>
          <a:ln/>
        </p:spPr>
      </p:sp>
      <p:sp>
        <p:nvSpPr>
          <p:cNvPr id="12" name="Shape 10"/>
          <p:cNvSpPr/>
          <p:nvPr/>
        </p:nvSpPr>
        <p:spPr>
          <a:xfrm>
            <a:off x="2121277" y="4039910"/>
            <a:ext cx="499943" cy="499943"/>
          </a:xfrm>
          <a:prstGeom prst="roundRect">
            <a:avLst>
              <a:gd name="adj" fmla="val 26667"/>
            </a:avLst>
          </a:prstGeom>
          <a:solidFill>
            <a:srgbClr val="343131"/>
          </a:solidFill>
          <a:ln/>
        </p:spPr>
      </p:sp>
      <p:sp>
        <p:nvSpPr>
          <p:cNvPr id="13" name="Text 11"/>
          <p:cNvSpPr/>
          <p:nvPr/>
        </p:nvSpPr>
        <p:spPr>
          <a:xfrm>
            <a:off x="2278082" y="4081582"/>
            <a:ext cx="186214"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2"/>
          <p:cNvSpPr/>
          <p:nvPr/>
        </p:nvSpPr>
        <p:spPr>
          <a:xfrm>
            <a:off x="3593306" y="4088487"/>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ea typeface="Gelasio" pitchFamily="34" charset="-122"/>
                <a:cs typeface="Gelasio" pitchFamily="34" charset="-120"/>
              </a:rPr>
              <a:t>Widgets</a:t>
            </a:r>
            <a:endParaRPr lang="en-US" sz="2187" dirty="0"/>
          </a:p>
        </p:txBody>
      </p:sp>
      <p:sp>
        <p:nvSpPr>
          <p:cNvPr id="15" name="Text 13"/>
          <p:cNvSpPr/>
          <p:nvPr/>
        </p:nvSpPr>
        <p:spPr>
          <a:xfrm>
            <a:off x="3593306" y="4568904"/>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ea typeface="Gelasio" pitchFamily="34" charset="-122"/>
                <a:cs typeface="Gelasio" pitchFamily="34" charset="-120"/>
              </a:rPr>
              <a:t>Widgets are the basic building blocks of a Flutter app's user interface. They can be combined to build complex user interfaces.</a:t>
            </a:r>
            <a:endParaRPr lang="en-US" sz="1750" dirty="0"/>
          </a:p>
        </p:txBody>
      </p:sp>
      <p:sp>
        <p:nvSpPr>
          <p:cNvPr id="16" name="Shape 14"/>
          <p:cNvSpPr/>
          <p:nvPr/>
        </p:nvSpPr>
        <p:spPr>
          <a:xfrm>
            <a:off x="2621220" y="6125349"/>
            <a:ext cx="777597" cy="44410"/>
          </a:xfrm>
          <a:prstGeom prst="rect">
            <a:avLst/>
          </a:prstGeom>
          <a:solidFill>
            <a:srgbClr val="6D5244"/>
          </a:solidFill>
          <a:ln/>
        </p:spPr>
      </p:sp>
      <p:sp>
        <p:nvSpPr>
          <p:cNvPr id="17" name="Shape 15"/>
          <p:cNvSpPr/>
          <p:nvPr/>
        </p:nvSpPr>
        <p:spPr>
          <a:xfrm>
            <a:off x="2121277" y="5897642"/>
            <a:ext cx="499943" cy="499943"/>
          </a:xfrm>
          <a:prstGeom prst="roundRect">
            <a:avLst>
              <a:gd name="adj" fmla="val 26667"/>
            </a:avLst>
          </a:prstGeom>
          <a:solidFill>
            <a:srgbClr val="343131"/>
          </a:solidFill>
          <a:ln/>
        </p:spPr>
      </p:sp>
      <p:sp>
        <p:nvSpPr>
          <p:cNvPr id="18" name="Text 16"/>
          <p:cNvSpPr/>
          <p:nvPr/>
        </p:nvSpPr>
        <p:spPr>
          <a:xfrm>
            <a:off x="2279273" y="5939314"/>
            <a:ext cx="18395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9" name="Text 17"/>
          <p:cNvSpPr/>
          <p:nvPr/>
        </p:nvSpPr>
        <p:spPr>
          <a:xfrm>
            <a:off x="3593306" y="5946219"/>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ea typeface="Gelasio" pitchFamily="34" charset="-122"/>
                <a:cs typeface="Gelasio" pitchFamily="34" charset="-120"/>
              </a:rPr>
              <a:t>Rendering System</a:t>
            </a:r>
            <a:endParaRPr lang="en-US" sz="2187" dirty="0"/>
          </a:p>
        </p:txBody>
      </p:sp>
      <p:sp>
        <p:nvSpPr>
          <p:cNvPr id="20" name="Text 18"/>
          <p:cNvSpPr/>
          <p:nvPr/>
        </p:nvSpPr>
        <p:spPr>
          <a:xfrm>
            <a:off x="3593306" y="6426637"/>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ea typeface="Gelasio" pitchFamily="34" charset="-122"/>
                <a:cs typeface="Gelasio" pitchFamily="34" charset="-120"/>
              </a:rPr>
              <a:t>Flutter uses its own rendering engine to draw widgets, making it fast and providing high-performance apps.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464342">
              <a:alpha val="80000"/>
            </a:srgbClr>
          </a:solidFill>
          <a:ln/>
        </p:spPr>
      </p:sp>
      <p:sp>
        <p:nvSpPr>
          <p:cNvPr id="6" name="Text 3"/>
          <p:cNvSpPr/>
          <p:nvPr/>
        </p:nvSpPr>
        <p:spPr>
          <a:xfrm>
            <a:off x="2037993" y="2524958"/>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Why Use Flutter?</a:t>
            </a:r>
            <a:endParaRPr lang="en-US" sz="4374" dirty="0"/>
          </a:p>
        </p:txBody>
      </p:sp>
      <p:sp>
        <p:nvSpPr>
          <p:cNvPr id="7" name="Shape 4"/>
          <p:cNvSpPr/>
          <p:nvPr/>
        </p:nvSpPr>
        <p:spPr>
          <a:xfrm>
            <a:off x="2037993" y="3726180"/>
            <a:ext cx="499943" cy="499943"/>
          </a:xfrm>
          <a:prstGeom prst="roundRect">
            <a:avLst>
              <a:gd name="adj" fmla="val 26667"/>
            </a:avLst>
          </a:prstGeom>
          <a:solidFill>
            <a:srgbClr val="343131"/>
          </a:solidFill>
          <a:ln/>
        </p:spPr>
      </p:sp>
      <p:sp>
        <p:nvSpPr>
          <p:cNvPr id="8" name="Text 5"/>
          <p:cNvSpPr/>
          <p:nvPr/>
        </p:nvSpPr>
        <p:spPr>
          <a:xfrm>
            <a:off x="2216348" y="3767852"/>
            <a:ext cx="14323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2760107" y="3802499"/>
            <a:ext cx="2647950" cy="347186"/>
          </a:xfrm>
          <a:prstGeom prst="rect">
            <a:avLst/>
          </a:prstGeom>
          <a:noFill/>
          <a:ln/>
        </p:spPr>
        <p:txBody>
          <a:bodyPr wrap="none" rtlCol="0" anchor="t"/>
          <a:lstStyle/>
          <a:p>
            <a:pPr marL="0" indent="0">
              <a:lnSpc>
                <a:spcPts val="2734"/>
              </a:lnSpc>
              <a:buNone/>
            </a:pPr>
            <a:r>
              <a:rPr lang="en-US" sz="2187" dirty="0">
                <a:solidFill>
                  <a:srgbClr val="EBCCBB"/>
                </a:solidFill>
                <a:ea typeface="Gelasio" pitchFamily="34" charset="-122"/>
                <a:cs typeface="Gelasio" pitchFamily="34" charset="-120"/>
              </a:rPr>
              <a:t>Fast Development</a:t>
            </a:r>
            <a:endParaRPr lang="en-US" sz="2187" dirty="0"/>
          </a:p>
        </p:txBody>
      </p:sp>
      <p:sp>
        <p:nvSpPr>
          <p:cNvPr id="10" name="Text 7"/>
          <p:cNvSpPr/>
          <p:nvPr/>
        </p:nvSpPr>
        <p:spPr>
          <a:xfrm>
            <a:off x="2760107" y="4282916"/>
            <a:ext cx="2647950"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Hot reload feature allows developers to see changes instantly. It speeds up the development process.</a:t>
            </a:r>
            <a:endParaRPr lang="en-US" sz="1750" dirty="0"/>
          </a:p>
        </p:txBody>
      </p:sp>
      <p:sp>
        <p:nvSpPr>
          <p:cNvPr id="11" name="Shape 8"/>
          <p:cNvSpPr/>
          <p:nvPr/>
        </p:nvSpPr>
        <p:spPr>
          <a:xfrm>
            <a:off x="5630228" y="3726180"/>
            <a:ext cx="499943" cy="499943"/>
          </a:xfrm>
          <a:prstGeom prst="roundRect">
            <a:avLst>
              <a:gd name="adj" fmla="val 26667"/>
            </a:avLst>
          </a:prstGeom>
          <a:solidFill>
            <a:srgbClr val="343131"/>
          </a:solidFill>
          <a:ln/>
        </p:spPr>
      </p:sp>
      <p:sp>
        <p:nvSpPr>
          <p:cNvPr id="12" name="Text 9"/>
          <p:cNvSpPr/>
          <p:nvPr/>
        </p:nvSpPr>
        <p:spPr>
          <a:xfrm>
            <a:off x="5787033" y="3767852"/>
            <a:ext cx="186214"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3" name="Text 10"/>
          <p:cNvSpPr/>
          <p:nvPr/>
        </p:nvSpPr>
        <p:spPr>
          <a:xfrm>
            <a:off x="6352342" y="3802499"/>
            <a:ext cx="2647950" cy="347186"/>
          </a:xfrm>
          <a:prstGeom prst="rect">
            <a:avLst/>
          </a:prstGeom>
          <a:noFill/>
          <a:ln/>
        </p:spPr>
        <p:txBody>
          <a:bodyPr wrap="none" rtlCol="0" anchor="t"/>
          <a:lstStyle/>
          <a:p>
            <a:pPr marL="0" indent="0">
              <a:lnSpc>
                <a:spcPts val="2734"/>
              </a:lnSpc>
              <a:buNone/>
            </a:pPr>
            <a:r>
              <a:rPr lang="en-US" sz="2187" dirty="0">
                <a:solidFill>
                  <a:srgbClr val="EBCCBB"/>
                </a:solidFill>
                <a:ea typeface="Gelasio" pitchFamily="34" charset="-122"/>
                <a:cs typeface="Gelasio" pitchFamily="34" charset="-120"/>
              </a:rPr>
              <a:t>Expressive UIs</a:t>
            </a:r>
            <a:endParaRPr lang="en-US" sz="2187" dirty="0"/>
          </a:p>
        </p:txBody>
      </p:sp>
      <p:sp>
        <p:nvSpPr>
          <p:cNvPr id="14" name="Text 11"/>
          <p:cNvSpPr/>
          <p:nvPr/>
        </p:nvSpPr>
        <p:spPr>
          <a:xfrm>
            <a:off x="6352342" y="4282916"/>
            <a:ext cx="2647950"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UI is built using a rich set of widgets, and it gives the flexibility to create custom UI designs.</a:t>
            </a:r>
            <a:endParaRPr lang="en-US" sz="1750" dirty="0"/>
          </a:p>
        </p:txBody>
      </p:sp>
      <p:sp>
        <p:nvSpPr>
          <p:cNvPr id="15" name="Shape 12"/>
          <p:cNvSpPr/>
          <p:nvPr/>
        </p:nvSpPr>
        <p:spPr>
          <a:xfrm>
            <a:off x="9222462" y="3726180"/>
            <a:ext cx="499943" cy="499943"/>
          </a:xfrm>
          <a:prstGeom prst="roundRect">
            <a:avLst>
              <a:gd name="adj" fmla="val 26667"/>
            </a:avLst>
          </a:prstGeom>
          <a:solidFill>
            <a:srgbClr val="343131"/>
          </a:solidFill>
          <a:ln/>
        </p:spPr>
      </p:sp>
      <p:sp>
        <p:nvSpPr>
          <p:cNvPr id="16" name="Text 13"/>
          <p:cNvSpPr/>
          <p:nvPr/>
        </p:nvSpPr>
        <p:spPr>
          <a:xfrm>
            <a:off x="9380458" y="3767852"/>
            <a:ext cx="183952"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7" name="Text 14"/>
          <p:cNvSpPr/>
          <p:nvPr/>
        </p:nvSpPr>
        <p:spPr>
          <a:xfrm>
            <a:off x="9944576" y="3802499"/>
            <a:ext cx="2647950" cy="347186"/>
          </a:xfrm>
          <a:prstGeom prst="rect">
            <a:avLst/>
          </a:prstGeom>
          <a:noFill/>
          <a:ln/>
        </p:spPr>
        <p:txBody>
          <a:bodyPr wrap="none" rtlCol="0" anchor="t"/>
          <a:lstStyle/>
          <a:p>
            <a:pPr marL="0" indent="0">
              <a:lnSpc>
                <a:spcPts val="2734"/>
              </a:lnSpc>
              <a:buNone/>
            </a:pPr>
            <a:r>
              <a:rPr lang="en-US" sz="2187" dirty="0">
                <a:solidFill>
                  <a:srgbClr val="EBCCBB"/>
                </a:solidFill>
                <a:ea typeface="Gelasio" pitchFamily="34" charset="-122"/>
                <a:cs typeface="Gelasio" pitchFamily="34" charset="-120"/>
              </a:rPr>
              <a:t>Single Codebase</a:t>
            </a:r>
            <a:endParaRPr lang="en-US" sz="2187" dirty="0"/>
          </a:p>
        </p:txBody>
      </p:sp>
      <p:sp>
        <p:nvSpPr>
          <p:cNvPr id="18" name="Text 15"/>
          <p:cNvSpPr/>
          <p:nvPr/>
        </p:nvSpPr>
        <p:spPr>
          <a:xfrm>
            <a:off x="9944576" y="4282916"/>
            <a:ext cx="2647950"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Developers can write code once and deploy it on multiple platforms, saving time and effort.</a:t>
            </a:r>
            <a:endParaRPr lang="en-US" sz="1750" dirty="0"/>
          </a:p>
        </p:txBody>
      </p:sp>
      <p:pic>
        <p:nvPicPr>
          <p:cNvPr id="1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2216706"/>
            <a:ext cx="9020532"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Building User Interfaces with Flutter</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dirty="0">
                <a:solidFill>
                  <a:srgbClr val="EBCCBB"/>
                </a:solidFill>
                <a:ea typeface="Gelasio" pitchFamily="34" charset="-122"/>
                <a:cs typeface="Gelasio" pitchFamily="34" charset="-120"/>
              </a:rPr>
              <a:t>Custom Widgets</a:t>
            </a:r>
            <a:endParaRPr lang="en-US" sz="2187" dirty="0"/>
          </a:p>
        </p:txBody>
      </p:sp>
      <p:sp>
        <p:nvSpPr>
          <p:cNvPr id="6" name="Text 4"/>
          <p:cNvSpPr/>
          <p:nvPr/>
        </p:nvSpPr>
        <p:spPr>
          <a:xfrm>
            <a:off x="2037993" y="4035862"/>
            <a:ext cx="3156347" cy="1421606"/>
          </a:xfrm>
          <a:prstGeom prst="rect">
            <a:avLst/>
          </a:prstGeom>
          <a:noFill/>
          <a:ln/>
        </p:spPr>
        <p:txBody>
          <a:bodyPr wrap="square" rtlCol="0" anchor="t"/>
          <a:lstStyle/>
          <a:p>
            <a:pPr marL="0" indent="0">
              <a:lnSpc>
                <a:spcPts val="2799"/>
              </a:lnSpc>
              <a:buNone/>
            </a:pPr>
            <a:r>
              <a:rPr lang="en-US" sz="1750" dirty="0">
                <a:solidFill>
                  <a:srgbClr val="C9C2C0"/>
                </a:solidFill>
                <a:ea typeface="Gelasio" pitchFamily="34" charset="-122"/>
                <a:cs typeface="Gelasio" pitchFamily="34" charset="-120"/>
              </a:rPr>
              <a:t>Developers can create custom widgets or use pre-designed widgets to build complex user interfaces.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dirty="0">
                <a:solidFill>
                  <a:srgbClr val="EBCCBB"/>
                </a:solidFill>
                <a:ea typeface="Gelasio" pitchFamily="34" charset="-122"/>
                <a:cs typeface="Gelasio" pitchFamily="34" charset="-120"/>
              </a:rPr>
              <a:t>Material Design</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C9C2C0"/>
                </a:solidFill>
                <a:ea typeface="Gelasio" pitchFamily="34" charset="-122"/>
                <a:cs typeface="Gelasio" pitchFamily="34" charset="-120"/>
              </a:rPr>
              <a:t>Flutter provides an implementation of material design components which gives apps a consistent, recognizable look and feel.</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dirty="0">
                <a:solidFill>
                  <a:srgbClr val="EBCCBB"/>
                </a:solidFill>
                <a:ea typeface="Gelasio" pitchFamily="34" charset="-122"/>
                <a:cs typeface="Gelasio" pitchFamily="34" charset="-120"/>
              </a:rPr>
              <a:t>Animation Support</a:t>
            </a:r>
            <a:endParaRPr lang="en-US" sz="2187" dirty="0"/>
          </a:p>
        </p:txBody>
      </p:sp>
      <p:sp>
        <p:nvSpPr>
          <p:cNvPr id="10" name="Text 8"/>
          <p:cNvSpPr/>
          <p:nvPr/>
        </p:nvSpPr>
        <p:spPr>
          <a:xfrm>
            <a:off x="9449872" y="4035862"/>
            <a:ext cx="3156347" cy="1421606"/>
          </a:xfrm>
          <a:prstGeom prst="rect">
            <a:avLst/>
          </a:prstGeom>
          <a:noFill/>
          <a:ln/>
        </p:spPr>
        <p:txBody>
          <a:bodyPr wrap="square" rtlCol="0" anchor="t"/>
          <a:lstStyle/>
          <a:p>
            <a:pPr marL="0" indent="0">
              <a:lnSpc>
                <a:spcPts val="2799"/>
              </a:lnSpc>
              <a:buNone/>
            </a:pPr>
            <a:r>
              <a:rPr lang="en-US" sz="1750" dirty="0">
                <a:solidFill>
                  <a:srgbClr val="C9C2C0"/>
                </a:solidFill>
                <a:ea typeface="Gelasio" pitchFamily="34" charset="-122"/>
                <a:cs typeface="Gelasio" pitchFamily="34" charset="-120"/>
              </a:rPr>
              <a:t>It offers rich motion APIs and supports both simple and complex animations to make UI more interactive.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1905"/>
            <a:ext cx="14630400" cy="8229600"/>
          </a:xfrm>
          <a:prstGeom prst="rect">
            <a:avLst/>
          </a:prstGeom>
          <a:solidFill>
            <a:srgbClr val="464342"/>
          </a:solidFill>
          <a:ln/>
        </p:spPr>
      </p:sp>
      <p:sp>
        <p:nvSpPr>
          <p:cNvPr id="4" name="Text 2"/>
          <p:cNvSpPr/>
          <p:nvPr/>
        </p:nvSpPr>
        <p:spPr>
          <a:xfrm>
            <a:off x="2037993" y="2261116"/>
            <a:ext cx="6582132"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Flutter Development Tools</a:t>
            </a:r>
            <a:endParaRPr lang="en-US" sz="4374" dirty="0"/>
          </a:p>
        </p:txBody>
      </p:sp>
      <p:sp>
        <p:nvSpPr>
          <p:cNvPr id="6" name="Text 3"/>
          <p:cNvSpPr/>
          <p:nvPr/>
        </p:nvSpPr>
        <p:spPr>
          <a:xfrm>
            <a:off x="2037993" y="4066342"/>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ea typeface="Gelasio" pitchFamily="34" charset="-122"/>
                <a:cs typeface="Gelasio" pitchFamily="34" charset="-120"/>
              </a:rPr>
              <a:t>Flutter SDK</a:t>
            </a:r>
            <a:endParaRPr lang="en-US" sz="2187" dirty="0"/>
          </a:p>
        </p:txBody>
      </p:sp>
      <p:sp>
        <p:nvSpPr>
          <p:cNvPr id="7" name="Text 4"/>
          <p:cNvSpPr/>
          <p:nvPr/>
        </p:nvSpPr>
        <p:spPr>
          <a:xfrm>
            <a:off x="2037993" y="4546759"/>
            <a:ext cx="3295888" cy="1066205"/>
          </a:xfrm>
          <a:prstGeom prst="rect">
            <a:avLst/>
          </a:prstGeom>
          <a:noFill/>
          <a:ln/>
        </p:spPr>
        <p:txBody>
          <a:bodyPr wrap="square" rtlCol="0" anchor="t"/>
          <a:lstStyle/>
          <a:p>
            <a:pPr marL="0" indent="0" algn="l">
              <a:lnSpc>
                <a:spcPts val="2799"/>
              </a:lnSpc>
              <a:buNone/>
            </a:pPr>
            <a:r>
              <a:rPr lang="en-US" dirty="0">
                <a:solidFill>
                  <a:srgbClr val="C9C2C0"/>
                </a:solidFill>
                <a:ea typeface="Gelasio" pitchFamily="34" charset="-122"/>
                <a:cs typeface="Gelasio" pitchFamily="34" charset="-120"/>
              </a:rPr>
              <a:t>A complete package with tools that developers need for creating efficient mobile applications.</a:t>
            </a:r>
            <a:endParaRPr lang="en-US" dirty="0"/>
          </a:p>
        </p:txBody>
      </p:sp>
      <p:sp>
        <p:nvSpPr>
          <p:cNvPr id="9" name="Text 5"/>
          <p:cNvSpPr/>
          <p:nvPr/>
        </p:nvSpPr>
        <p:spPr>
          <a:xfrm>
            <a:off x="5667137" y="4066342"/>
            <a:ext cx="3296007" cy="694373"/>
          </a:xfrm>
          <a:prstGeom prst="rect">
            <a:avLst/>
          </a:prstGeom>
          <a:noFill/>
          <a:ln/>
        </p:spPr>
        <p:txBody>
          <a:bodyPr wrap="square" rtlCol="0" anchor="t"/>
          <a:lstStyle/>
          <a:p>
            <a:pPr marL="0" indent="0" algn="l">
              <a:lnSpc>
                <a:spcPts val="2734"/>
              </a:lnSpc>
              <a:buNone/>
            </a:pPr>
            <a:r>
              <a:rPr lang="en-US" sz="2187" dirty="0">
                <a:solidFill>
                  <a:srgbClr val="EBCCBB"/>
                </a:solidFill>
                <a:ea typeface="Gelasio" pitchFamily="34" charset="-122"/>
                <a:cs typeface="Gelasio" pitchFamily="34" charset="-120"/>
              </a:rPr>
              <a:t>Integrated with Android Studio</a:t>
            </a:r>
            <a:endParaRPr lang="en-US" sz="2187" dirty="0"/>
          </a:p>
        </p:txBody>
      </p:sp>
      <p:sp>
        <p:nvSpPr>
          <p:cNvPr id="10" name="Text 6"/>
          <p:cNvSpPr/>
          <p:nvPr/>
        </p:nvSpPr>
        <p:spPr>
          <a:xfrm>
            <a:off x="5667137" y="4893945"/>
            <a:ext cx="3296007" cy="1066205"/>
          </a:xfrm>
          <a:prstGeom prst="rect">
            <a:avLst/>
          </a:prstGeom>
          <a:noFill/>
          <a:ln/>
        </p:spPr>
        <p:txBody>
          <a:bodyPr wrap="square" rtlCol="0" anchor="t"/>
          <a:lstStyle/>
          <a:p>
            <a:pPr marL="0" indent="0" algn="l">
              <a:lnSpc>
                <a:spcPts val="2799"/>
              </a:lnSpc>
              <a:buNone/>
            </a:pPr>
            <a:r>
              <a:rPr lang="en-US" dirty="0">
                <a:solidFill>
                  <a:srgbClr val="C9C2C0"/>
                </a:solidFill>
                <a:ea typeface="Gelasio" pitchFamily="34" charset="-122"/>
                <a:cs typeface="Gelasio" pitchFamily="34" charset="-120"/>
              </a:rPr>
              <a:t>Developers can use Android Studio for Flutter app development with ease.</a:t>
            </a:r>
            <a:endParaRPr lang="en-US" dirty="0"/>
          </a:p>
        </p:txBody>
      </p:sp>
      <p:sp>
        <p:nvSpPr>
          <p:cNvPr id="12" name="Text 7"/>
          <p:cNvSpPr/>
          <p:nvPr/>
        </p:nvSpPr>
        <p:spPr>
          <a:xfrm>
            <a:off x="9296400" y="4066342"/>
            <a:ext cx="2777490" cy="347186"/>
          </a:xfrm>
          <a:prstGeom prst="rect">
            <a:avLst/>
          </a:prstGeom>
          <a:noFill/>
          <a:ln/>
        </p:spPr>
        <p:txBody>
          <a:bodyPr wrap="none" rtlCol="0" anchor="t"/>
          <a:lstStyle/>
          <a:p>
            <a:pPr marL="0" indent="0" algn="l">
              <a:lnSpc>
                <a:spcPts val="2734"/>
              </a:lnSpc>
              <a:buNone/>
            </a:pPr>
            <a:r>
              <a:rPr lang="en-US" sz="2187" dirty="0">
                <a:solidFill>
                  <a:srgbClr val="EBCCBB"/>
                </a:solidFill>
                <a:ea typeface="Gelasio" pitchFamily="34" charset="-122"/>
                <a:cs typeface="Gelasio" pitchFamily="34" charset="-120"/>
              </a:rPr>
              <a:t>VS Code Support</a:t>
            </a:r>
            <a:endParaRPr lang="en-US" sz="2187" dirty="0"/>
          </a:p>
        </p:txBody>
      </p:sp>
      <p:sp>
        <p:nvSpPr>
          <p:cNvPr id="13" name="Text 8"/>
          <p:cNvSpPr/>
          <p:nvPr/>
        </p:nvSpPr>
        <p:spPr>
          <a:xfrm>
            <a:off x="9296400" y="4546759"/>
            <a:ext cx="3296007" cy="1421606"/>
          </a:xfrm>
          <a:prstGeom prst="rect">
            <a:avLst/>
          </a:prstGeom>
          <a:noFill/>
          <a:ln/>
        </p:spPr>
        <p:txBody>
          <a:bodyPr wrap="square" rtlCol="0" anchor="t"/>
          <a:lstStyle/>
          <a:p>
            <a:pPr marL="0" indent="0" algn="l">
              <a:lnSpc>
                <a:spcPts val="2799"/>
              </a:lnSpc>
              <a:buNone/>
            </a:pPr>
            <a:r>
              <a:rPr lang="en-US" dirty="0">
                <a:solidFill>
                  <a:srgbClr val="C9C2C0"/>
                </a:solidFill>
                <a:ea typeface="Gelasio" pitchFamily="34" charset="-122"/>
                <a:cs typeface="Gelasio" pitchFamily="34" charset="-120"/>
              </a:rPr>
              <a:t>VS Code provides a lightweight and powerful code editor with great Flutter support and extensions.</a:t>
            </a:r>
            <a:endParaRPr lang="en-US"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5" name="Text 2"/>
          <p:cNvSpPr/>
          <p:nvPr/>
        </p:nvSpPr>
        <p:spPr>
          <a:xfrm>
            <a:off x="833199" y="1676638"/>
            <a:ext cx="6569988"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6" name="Shape 3"/>
          <p:cNvSpPr/>
          <p:nvPr/>
        </p:nvSpPr>
        <p:spPr>
          <a:xfrm>
            <a:off x="833199" y="2704267"/>
            <a:ext cx="11934111" cy="4793813"/>
          </a:xfrm>
          <a:prstGeom prst="roundRect">
            <a:avLst>
              <a:gd name="adj" fmla="val 6696"/>
            </a:avLst>
          </a:prstGeom>
          <a:solidFill>
            <a:srgbClr val="343131"/>
          </a:solidFill>
          <a:ln/>
        </p:spPr>
      </p:sp>
      <p:sp>
        <p:nvSpPr>
          <p:cNvPr id="7" name="Text 4"/>
          <p:cNvSpPr/>
          <p:nvPr/>
        </p:nvSpPr>
        <p:spPr>
          <a:xfrm>
            <a:off x="1055370" y="2926437"/>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3406854"/>
            <a:ext cx="4097774" cy="1066205"/>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5819656" y="2926437"/>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3406854"/>
            <a:ext cx="4097774" cy="1066205"/>
          </a:xfrm>
          <a:prstGeom prst="rect">
            <a:avLst/>
          </a:prstGeom>
          <a:noFill/>
          <a:ln/>
        </p:spPr>
        <p:txBody>
          <a:bodyPr wrap="square" rtlCol="0" anchor="t"/>
          <a:lstStyle/>
          <a:p>
            <a:pPr marL="0" indent="0">
              <a:lnSpc>
                <a:spcPts val="2799"/>
              </a:lnSpc>
              <a:buNone/>
            </a:pPr>
            <a:endParaRPr lang="en-US" sz="1750" dirty="0"/>
          </a:p>
        </p:txBody>
      </p:sp>
      <p:sp>
        <p:nvSpPr>
          <p:cNvPr id="13" name="Text 10"/>
          <p:cNvSpPr/>
          <p:nvPr/>
        </p:nvSpPr>
        <p:spPr>
          <a:xfrm>
            <a:off x="1055370" y="5139571"/>
            <a:ext cx="2777490"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1055370" y="5619988"/>
            <a:ext cx="8862060" cy="710803"/>
          </a:xfrm>
          <a:prstGeom prst="rect">
            <a:avLst/>
          </a:prstGeom>
          <a:noFill/>
          <a:ln/>
        </p:spPr>
        <p:txBody>
          <a:bodyPr wrap="square" rtlCol="0" anchor="t"/>
          <a:lstStyle/>
          <a:p>
            <a:pPr marL="0" indent="0">
              <a:lnSpc>
                <a:spcPts val="2799"/>
              </a:lnSpc>
              <a:buNone/>
            </a:pPr>
            <a:endParaRPr lang="en-US" sz="1750" dirty="0"/>
          </a:p>
        </p:txBody>
      </p:sp>
      <p:pic>
        <p:nvPicPr>
          <p:cNvPr id="15"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6" name="TextBox 15">
            <a:extLst>
              <a:ext uri="{FF2B5EF4-FFF2-40B4-BE49-F238E27FC236}">
                <a16:creationId xmlns:a16="http://schemas.microsoft.com/office/drawing/2014/main" id="{D82567DA-06B9-4165-AB94-ECE6E12FFA7E}"/>
              </a:ext>
            </a:extLst>
          </p:cNvPr>
          <p:cNvSpPr txBox="1"/>
          <p:nvPr/>
        </p:nvSpPr>
        <p:spPr>
          <a:xfrm>
            <a:off x="1788199" y="3616077"/>
            <a:ext cx="10024110" cy="3046988"/>
          </a:xfrm>
          <a:prstGeom prst="rect">
            <a:avLst/>
          </a:prstGeom>
          <a:noFill/>
        </p:spPr>
        <p:txBody>
          <a:bodyPr wrap="square" rtlCol="0">
            <a:spAutoFit/>
          </a:bodyPr>
          <a:lstStyle/>
          <a:p>
            <a:r>
              <a:rPr lang="en-US" sz="2400" dirty="0">
                <a:solidFill>
                  <a:schemeClr val="bg1"/>
                </a:solidFill>
              </a:rPr>
              <a:t>Flutter stands at the forefront of modern app development, offering a powerful toolkit for creating stunning, native-quality experiences across multiple platforms. With its emphasis on speed, flexibility, and beautiful UI, Flutter enables developers to bring their ideas to life more efficiently than ever before. As Flutter continues to evolve and expand its reach to web and desktop platforms, it remains an essential tool for building the next generation of innovative applications. Embrace Flutter, and unlock the full potential of your creativity in the world of cross-platform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402</Words>
  <Application>Microsoft Office PowerPoint</Application>
  <PresentationFormat>Custom</PresentationFormat>
  <Paragraphs>45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houssein nasser din</cp:lastModifiedBy>
  <cp:revision>2</cp:revision>
  <dcterms:created xsi:type="dcterms:W3CDTF">2024-03-25T18:38:20Z</dcterms:created>
  <dcterms:modified xsi:type="dcterms:W3CDTF">2024-03-25T19:24:48Z</dcterms:modified>
</cp:coreProperties>
</file>