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Bree Serif"/>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BreeSerif-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f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fr"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1588725" y="322100"/>
            <a:ext cx="8520600" cy="1146900"/>
          </a:xfrm>
          <a:prstGeom prst="rect">
            <a:avLst/>
          </a:prstGeom>
        </p:spPr>
        <p:txBody>
          <a:bodyPr anchorCtr="0" anchor="b" bIns="91425" lIns="91425" rIns="91425" tIns="91425">
            <a:noAutofit/>
          </a:bodyPr>
          <a:lstStyle/>
          <a:p>
            <a:pPr lvl="0">
              <a:spcBef>
                <a:spcPts val="0"/>
              </a:spcBef>
              <a:buNone/>
            </a:pPr>
            <a:r>
              <a:rPr lang="fr">
                <a:latin typeface="Bree Serif"/>
                <a:ea typeface="Bree Serif"/>
                <a:cs typeface="Bree Serif"/>
                <a:sym typeface="Bree Serif"/>
              </a:rPr>
              <a:t> Training  session</a:t>
            </a:r>
          </a:p>
        </p:txBody>
      </p:sp>
      <p:sp>
        <p:nvSpPr>
          <p:cNvPr id="55" name="Shape 55"/>
          <p:cNvSpPr txBox="1"/>
          <p:nvPr>
            <p:ph idx="1" type="subTitle"/>
          </p:nvPr>
        </p:nvSpPr>
        <p:spPr>
          <a:xfrm>
            <a:off x="99825" y="1902650"/>
            <a:ext cx="8520600" cy="1146900"/>
          </a:xfrm>
          <a:prstGeom prst="rect">
            <a:avLst/>
          </a:prstGeom>
        </p:spPr>
        <p:txBody>
          <a:bodyPr anchorCtr="0" anchor="t" bIns="91425" lIns="91425" rIns="91425" tIns="91425">
            <a:noAutofit/>
          </a:bodyPr>
          <a:lstStyle/>
          <a:p>
            <a:pPr lvl="0">
              <a:spcBef>
                <a:spcPts val="0"/>
              </a:spcBef>
              <a:buNone/>
            </a:pPr>
            <a:r>
              <a:rPr lang="fr">
                <a:solidFill>
                  <a:srgbClr val="000000"/>
                </a:solidFill>
              </a:rPr>
              <a:t>Prepared by : </a:t>
            </a:r>
            <a:r>
              <a:rPr b="1" lang="fr">
                <a:solidFill>
                  <a:srgbClr val="4A86E8"/>
                </a:solidFill>
              </a:rPr>
              <a:t>Wafa Yahyaoui</a:t>
            </a:r>
            <a:r>
              <a:rPr b="1" lang="fr">
                <a:solidFill>
                  <a:srgbClr val="4A86E8"/>
                </a:solidFill>
              </a:rPr>
              <a:t> </a:t>
            </a:r>
          </a:p>
          <a:p>
            <a:pPr lvl="0" rtl="0">
              <a:spcBef>
                <a:spcPts val="0"/>
              </a:spcBef>
              <a:buNone/>
            </a:pPr>
            <a:r>
              <a:rPr lang="fr">
                <a:solidFill>
                  <a:srgbClr val="000000"/>
                </a:solidFill>
              </a:rPr>
              <a:t>Presented by : </a:t>
            </a:r>
            <a:r>
              <a:rPr b="1" lang="fr">
                <a:solidFill>
                  <a:srgbClr val="4A86E8"/>
                </a:solidFill>
              </a:rPr>
              <a:t>Tewfik Ghariani</a:t>
            </a:r>
            <a:r>
              <a:rPr lang="fr">
                <a:solidFill>
                  <a:srgbClr val="000000"/>
                </a:solidFill>
              </a:rPr>
              <a:t> </a:t>
            </a:r>
          </a:p>
        </p:txBody>
      </p:sp>
      <p:pic>
        <p:nvPicPr>
          <p:cNvPr descr="git.jpg" id="56" name="Shape 56"/>
          <p:cNvPicPr preferRelativeResize="0"/>
          <p:nvPr/>
        </p:nvPicPr>
        <p:blipFill>
          <a:blip r:embed="rId3">
            <a:alphaModFix/>
          </a:blip>
          <a:stretch>
            <a:fillRect/>
          </a:stretch>
        </p:blipFill>
        <p:spPr>
          <a:xfrm>
            <a:off x="5408325" y="111500"/>
            <a:ext cx="2426774" cy="1791150"/>
          </a:xfrm>
          <a:prstGeom prst="rect">
            <a:avLst/>
          </a:prstGeom>
          <a:noFill/>
          <a:ln>
            <a:noFill/>
          </a:ln>
        </p:spPr>
      </p:pic>
      <p:pic>
        <p:nvPicPr>
          <p:cNvPr descr="ossec_final.png" id="57" name="Shape 57"/>
          <p:cNvPicPr preferRelativeResize="0"/>
          <p:nvPr/>
        </p:nvPicPr>
        <p:blipFill>
          <a:blip r:embed="rId4">
            <a:alphaModFix/>
          </a:blip>
          <a:stretch>
            <a:fillRect/>
          </a:stretch>
        </p:blipFill>
        <p:spPr>
          <a:xfrm>
            <a:off x="2141050" y="3273399"/>
            <a:ext cx="4114799" cy="15550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fr"/>
              <a:t>GITLAB what is it ? </a:t>
            </a:r>
          </a:p>
        </p:txBody>
      </p:sp>
      <p:sp>
        <p:nvSpPr>
          <p:cNvPr id="114" name="Shape 114"/>
          <p:cNvSpPr txBox="1"/>
          <p:nvPr>
            <p:ph idx="1" type="body"/>
          </p:nvPr>
        </p:nvSpPr>
        <p:spPr>
          <a:xfrm>
            <a:off x="422975" y="1119075"/>
            <a:ext cx="8520600" cy="3416400"/>
          </a:xfrm>
          <a:prstGeom prst="rect">
            <a:avLst/>
          </a:prstGeom>
        </p:spPr>
        <p:txBody>
          <a:bodyPr anchorCtr="0" anchor="t" bIns="91425" lIns="91425" rIns="91425" tIns="91425">
            <a:noAutofit/>
          </a:bodyPr>
          <a:lstStyle/>
          <a:p>
            <a:pPr lvl="0">
              <a:spcBef>
                <a:spcPts val="0"/>
              </a:spcBef>
              <a:buNone/>
            </a:pPr>
            <a:r>
              <a:rPr lang="fr"/>
              <a:t>GitLab is an online Git repository manager. It is a great way to manage git repositories on a centralized server. GitLab gives you complete control over your repositories or projects and allows you to decide whether they are public or private for free .</a:t>
            </a:r>
          </a:p>
          <a:p>
            <a:pPr lvl="0" rtl="0">
              <a:spcBef>
                <a:spcPts val="0"/>
              </a:spcBef>
              <a:buNone/>
            </a:pPr>
            <a:r>
              <a:t/>
            </a:r>
            <a:endParaRPr/>
          </a:p>
        </p:txBody>
      </p:sp>
      <p:pic>
        <p:nvPicPr>
          <p:cNvPr descr="stickers ossec.png" id="115" name="Shape 115"/>
          <p:cNvPicPr preferRelativeResize="0"/>
          <p:nvPr/>
        </p:nvPicPr>
        <p:blipFill>
          <a:blip r:embed="rId3">
            <a:alphaModFix/>
          </a:blip>
          <a:stretch>
            <a:fillRect/>
          </a:stretch>
        </p:blipFill>
        <p:spPr>
          <a:xfrm>
            <a:off x="7549400" y="3578899"/>
            <a:ext cx="1500650" cy="1475399"/>
          </a:xfrm>
          <a:prstGeom prst="rect">
            <a:avLst/>
          </a:prstGeom>
          <a:noFill/>
          <a:ln>
            <a:noFill/>
          </a:ln>
        </p:spPr>
      </p:pic>
      <p:pic>
        <p:nvPicPr>
          <p:cNvPr descr="gitlab-logo-square.png" id="116" name="Shape 116"/>
          <p:cNvPicPr preferRelativeResize="0"/>
          <p:nvPr/>
        </p:nvPicPr>
        <p:blipFill>
          <a:blip r:embed="rId4">
            <a:alphaModFix/>
          </a:blip>
          <a:stretch>
            <a:fillRect/>
          </a:stretch>
        </p:blipFill>
        <p:spPr>
          <a:xfrm>
            <a:off x="2538349" y="2476699"/>
            <a:ext cx="2356499" cy="2356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fr"/>
              <a:t>SSH key</a:t>
            </a:r>
          </a:p>
        </p:txBody>
      </p:sp>
      <p:sp>
        <p:nvSpPr>
          <p:cNvPr id="122" name="Shape 12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1800"/>
              </a:spcBef>
              <a:spcAft>
                <a:spcPts val="400"/>
              </a:spcAft>
              <a:buClr>
                <a:srgbClr val="FF0000"/>
              </a:buClr>
              <a:buChar char="●"/>
            </a:pPr>
            <a:r>
              <a:rPr lang="fr">
                <a:solidFill>
                  <a:srgbClr val="FF0000"/>
                </a:solidFill>
              </a:rPr>
              <a:t>SSH (secure shell protocol)</a:t>
            </a:r>
          </a:p>
          <a:p>
            <a:pPr indent="-342900" lvl="1" marL="914400" rtl="0">
              <a:spcBef>
                <a:spcPts val="1800"/>
              </a:spcBef>
              <a:spcAft>
                <a:spcPts val="400"/>
              </a:spcAft>
              <a:buSzPct val="100000"/>
              <a:buChar char="○"/>
            </a:pPr>
            <a:r>
              <a:rPr lang="fr" sz="1800"/>
              <a:t>What is SSH? It’s how you call the commands that help communicate through a network and that are encrypted and secure. It’s used for remote logins and it helps users connect to a server in a secure way.</a:t>
            </a:r>
          </a:p>
          <a:p>
            <a:pPr lvl="0" rtl="0">
              <a:spcBef>
                <a:spcPts val="0"/>
              </a:spcBef>
              <a:buNone/>
            </a:pPr>
            <a:r>
              <a:t/>
            </a:r>
            <a:endParaRPr/>
          </a:p>
          <a:p>
            <a:pPr indent="-228600" lvl="0" marL="457200" rtl="0">
              <a:spcBef>
                <a:spcPts val="0"/>
              </a:spcBef>
              <a:buClr>
                <a:srgbClr val="FF0000"/>
              </a:buClr>
              <a:buChar char="●"/>
            </a:pPr>
            <a:r>
              <a:rPr lang="fr">
                <a:solidFill>
                  <a:srgbClr val="FF0000"/>
                </a:solidFill>
              </a:rPr>
              <a:t>Generating an SSH key : </a:t>
            </a:r>
          </a:p>
          <a:p>
            <a:pPr indent="-228600" lvl="1" marL="914400" rtl="0">
              <a:spcBef>
                <a:spcPts val="0"/>
              </a:spcBef>
              <a:buClr>
                <a:srgbClr val="000000"/>
              </a:buClr>
              <a:buChar char="○"/>
            </a:pPr>
            <a:r>
              <a:rPr lang="fr">
                <a:solidFill>
                  <a:srgbClr val="000000"/>
                </a:solidFill>
              </a:rPr>
              <a:t>ssh-keygen -t rsa -b 4096 -C "</a:t>
            </a:r>
            <a:r>
              <a:rPr i="1" lang="fr">
                <a:solidFill>
                  <a:srgbClr val="000000"/>
                </a:solidFill>
              </a:rPr>
              <a:t>your_email@example.com</a:t>
            </a:r>
            <a:r>
              <a:rPr lang="fr">
                <a:solidFill>
                  <a:srgbClr val="000000"/>
                </a:solidFill>
              </a:rPr>
              <a:t>"</a:t>
            </a:r>
          </a:p>
          <a:p>
            <a:pPr indent="-228600" lvl="1" marL="914400" rtl="0">
              <a:spcBef>
                <a:spcPts val="0"/>
              </a:spcBef>
              <a:buClr>
                <a:srgbClr val="000000"/>
              </a:buClr>
              <a:buChar char="○"/>
            </a:pPr>
            <a:r>
              <a:rPr lang="fr">
                <a:solidFill>
                  <a:srgbClr val="000000"/>
                </a:solidFill>
              </a:rPr>
              <a:t>cat ~/.ssh/id_rsa.pub</a:t>
            </a:r>
          </a:p>
          <a:p>
            <a:pPr indent="0" lvl="0" marL="457200" rtl="0">
              <a:spcBef>
                <a:spcPts val="0"/>
              </a:spcBef>
              <a:buNone/>
            </a:pPr>
            <a:r>
              <a:t/>
            </a:r>
            <a:endParaRPr/>
          </a:p>
        </p:txBody>
      </p:sp>
      <p:pic>
        <p:nvPicPr>
          <p:cNvPr descr="stickers ossec.png" id="123" name="Shape 123"/>
          <p:cNvPicPr preferRelativeResize="0"/>
          <p:nvPr/>
        </p:nvPicPr>
        <p:blipFill>
          <a:blip r:embed="rId3">
            <a:alphaModFix/>
          </a:blip>
          <a:stretch>
            <a:fillRect/>
          </a:stretch>
        </p:blipFill>
        <p:spPr>
          <a:xfrm>
            <a:off x="7549400" y="3578899"/>
            <a:ext cx="1500650" cy="14753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idx="1" type="body"/>
          </p:nvPr>
        </p:nvSpPr>
        <p:spPr>
          <a:xfrm>
            <a:off x="113100" y="83700"/>
            <a:ext cx="8917800" cy="3979800"/>
          </a:xfrm>
          <a:prstGeom prst="rect">
            <a:avLst/>
          </a:prstGeom>
        </p:spPr>
        <p:txBody>
          <a:bodyPr anchorCtr="0" anchor="t" bIns="91425" lIns="91425" rIns="91425" tIns="91425">
            <a:noAutofit/>
          </a:bodyPr>
          <a:lstStyle/>
          <a:p>
            <a:pPr indent="-381000" lvl="0" marL="457200" rtl="0">
              <a:spcBef>
                <a:spcPts val="0"/>
              </a:spcBef>
              <a:buSzPct val="100000"/>
              <a:buChar char="●"/>
            </a:pPr>
            <a:r>
              <a:rPr lang="fr" sz="2400">
                <a:solidFill>
                  <a:srgbClr val="FF0000"/>
                </a:solidFill>
              </a:rPr>
              <a:t>Add a remote repository : </a:t>
            </a:r>
            <a:r>
              <a:rPr lang="fr" sz="2400">
                <a:solidFill>
                  <a:srgbClr val="0000FF"/>
                </a:solidFill>
              </a:rPr>
              <a:t>git remote add &lt;shortname&gt; &lt;url&gt;</a:t>
            </a:r>
          </a:p>
          <a:p>
            <a:pPr indent="-381000" lvl="0" marL="457200" rtl="0">
              <a:spcBef>
                <a:spcPts val="0"/>
              </a:spcBef>
              <a:buSzPct val="100000"/>
              <a:buChar char="●"/>
            </a:pPr>
            <a:r>
              <a:rPr lang="fr" sz="2400">
                <a:solidFill>
                  <a:srgbClr val="FF0000"/>
                </a:solidFill>
              </a:rPr>
              <a:t>Clone a repository</a:t>
            </a:r>
            <a:r>
              <a:rPr lang="fr" sz="2400"/>
              <a:t> : </a:t>
            </a:r>
            <a:r>
              <a:rPr lang="fr" sz="2400">
                <a:solidFill>
                  <a:srgbClr val="0000FF"/>
                </a:solidFill>
              </a:rPr>
              <a:t>git clone &lt;url&gt;</a:t>
            </a:r>
          </a:p>
          <a:p>
            <a:pPr indent="-228600" lvl="1" marL="914400" rtl="0">
              <a:spcBef>
                <a:spcPts val="0"/>
              </a:spcBef>
              <a:buClr>
                <a:srgbClr val="000000"/>
              </a:buClr>
              <a:buChar char="○"/>
            </a:pPr>
            <a:r>
              <a:rPr lang="fr">
                <a:solidFill>
                  <a:srgbClr val="000000"/>
                </a:solidFill>
              </a:rPr>
              <a:t>Clones a repository into a newly created directory, creates remote-tracking branches for each branch in the cloned repository (visible using git branch -r), and creates and checks out an initial branch that is forked from the cloned repository’s currently active branch.</a:t>
            </a:r>
          </a:p>
          <a:p>
            <a:pPr indent="-381000" lvl="0" marL="457200" rtl="0">
              <a:spcBef>
                <a:spcPts val="0"/>
              </a:spcBef>
              <a:buSzPct val="100000"/>
              <a:buChar char="●"/>
            </a:pPr>
            <a:r>
              <a:rPr lang="fr" sz="2400">
                <a:solidFill>
                  <a:srgbClr val="FF0000"/>
                </a:solidFill>
              </a:rPr>
              <a:t>Push changes to remote repository </a:t>
            </a:r>
            <a:r>
              <a:rPr lang="fr" sz="2400"/>
              <a:t>: </a:t>
            </a:r>
            <a:r>
              <a:rPr lang="fr" sz="2400">
                <a:solidFill>
                  <a:srgbClr val="0000FF"/>
                </a:solidFill>
              </a:rPr>
              <a:t>git push</a:t>
            </a:r>
          </a:p>
          <a:p>
            <a:pPr indent="-228600" lvl="1" marL="914400" rtl="0">
              <a:spcBef>
                <a:spcPts val="0"/>
              </a:spcBef>
              <a:buClr>
                <a:srgbClr val="000000"/>
              </a:buClr>
              <a:buChar char="○"/>
            </a:pPr>
            <a:r>
              <a:rPr lang="fr">
                <a:solidFill>
                  <a:srgbClr val="000000"/>
                </a:solidFill>
              </a:rPr>
              <a:t>If you’re working on your local computer, and want your commits to be visible online on GitHub as well, you “push” the changes up to the remote repository with this command.</a:t>
            </a:r>
          </a:p>
          <a:p>
            <a:pPr indent="-228600" lvl="1" marL="914400" rtl="0">
              <a:spcBef>
                <a:spcPts val="0"/>
              </a:spcBef>
              <a:buClr>
                <a:srgbClr val="000000"/>
              </a:buClr>
              <a:buChar char="○"/>
            </a:pPr>
            <a:r>
              <a:rPr lang="fr" sz="1100">
                <a:solidFill>
                  <a:schemeClr val="dk1"/>
                </a:solidFill>
              </a:rPr>
              <a:t>The push command tells Git where to put our commits when we're ready, and now we're ready. So let's push our local changes to our </a:t>
            </a:r>
            <a:r>
              <a:rPr b="1" lang="fr" sz="1100">
                <a:solidFill>
                  <a:schemeClr val="dk1"/>
                </a:solidFill>
              </a:rPr>
              <a:t>origin</a:t>
            </a:r>
            <a:r>
              <a:rPr lang="fr" sz="1100">
                <a:solidFill>
                  <a:schemeClr val="dk1"/>
                </a:solidFill>
              </a:rPr>
              <a:t> repo : </a:t>
            </a:r>
            <a:r>
              <a:rPr b="1" lang="fr" sz="1100">
                <a:solidFill>
                  <a:srgbClr val="0000FF"/>
                </a:solidFill>
              </a:rPr>
              <a:t>git push -u origin master</a:t>
            </a:r>
          </a:p>
          <a:p>
            <a:pPr indent="-381000" lvl="0" marL="457200" rtl="0">
              <a:spcBef>
                <a:spcPts val="0"/>
              </a:spcBef>
              <a:buSzPct val="100000"/>
              <a:buChar char="●"/>
            </a:pPr>
            <a:r>
              <a:rPr lang="fr" sz="2400">
                <a:solidFill>
                  <a:srgbClr val="FF0000"/>
                </a:solidFill>
              </a:rPr>
              <a:t>Pull changes from remote repository</a:t>
            </a:r>
            <a:r>
              <a:rPr lang="fr" sz="2400"/>
              <a:t> : </a:t>
            </a:r>
            <a:r>
              <a:rPr lang="fr" sz="2400">
                <a:solidFill>
                  <a:srgbClr val="0000FF"/>
                </a:solidFill>
              </a:rPr>
              <a:t>git pull</a:t>
            </a:r>
          </a:p>
          <a:p>
            <a:pPr indent="-228600" lvl="1" marL="914400" rtl="0">
              <a:spcBef>
                <a:spcPts val="0"/>
              </a:spcBef>
              <a:buClr>
                <a:srgbClr val="000000"/>
              </a:buClr>
              <a:buChar char="○"/>
            </a:pPr>
            <a:r>
              <a:rPr lang="fr">
                <a:solidFill>
                  <a:srgbClr val="000000"/>
                </a:solidFill>
              </a:rPr>
              <a:t>If you’re working on your local computer and want the most up-to-date version of your repository to work with, you “pull” the changes down from the remote repository with this command.</a:t>
            </a:r>
          </a:p>
        </p:txBody>
      </p:sp>
      <p:pic>
        <p:nvPicPr>
          <p:cNvPr descr="stickers ossec.png" id="129" name="Shape 129"/>
          <p:cNvPicPr preferRelativeResize="0"/>
          <p:nvPr/>
        </p:nvPicPr>
        <p:blipFill>
          <a:blip r:embed="rId3">
            <a:alphaModFix/>
          </a:blip>
          <a:stretch>
            <a:fillRect/>
          </a:stretch>
        </p:blipFill>
        <p:spPr>
          <a:xfrm>
            <a:off x="7726375" y="3752899"/>
            <a:ext cx="1323675" cy="1301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idx="1" type="body"/>
          </p:nvPr>
        </p:nvSpPr>
        <p:spPr>
          <a:xfrm>
            <a:off x="311700" y="385175"/>
            <a:ext cx="8520600" cy="3416400"/>
          </a:xfrm>
          <a:prstGeom prst="rect">
            <a:avLst/>
          </a:prstGeom>
        </p:spPr>
        <p:txBody>
          <a:bodyPr anchorCtr="0" anchor="t" bIns="91425" lIns="91425" rIns="91425" tIns="91425">
            <a:noAutofit/>
          </a:bodyPr>
          <a:lstStyle/>
          <a:p>
            <a:pPr indent="-381000" lvl="0" marL="457200" rtl="0">
              <a:spcBef>
                <a:spcPts val="0"/>
              </a:spcBef>
              <a:buSzPct val="100000"/>
              <a:buChar char="●"/>
            </a:pPr>
            <a:r>
              <a:rPr lang="fr" sz="2400">
                <a:solidFill>
                  <a:srgbClr val="FF0000"/>
                </a:solidFill>
              </a:rPr>
              <a:t>update your remote-tracking</a:t>
            </a:r>
            <a:r>
              <a:rPr lang="fr" sz="2400"/>
              <a:t>:</a:t>
            </a:r>
            <a:r>
              <a:rPr lang="fr" sz="2400">
                <a:solidFill>
                  <a:srgbClr val="0000FF"/>
                </a:solidFill>
              </a:rPr>
              <a:t>git fetch</a:t>
            </a:r>
          </a:p>
          <a:p>
            <a:pPr indent="-228600" lvl="1" marL="914400" rtl="0">
              <a:spcBef>
                <a:spcPts val="0"/>
              </a:spcBef>
              <a:buClr>
                <a:srgbClr val="000000"/>
              </a:buClr>
              <a:buChar char="○"/>
            </a:pPr>
            <a:r>
              <a:rPr lang="fr">
                <a:solidFill>
                  <a:srgbClr val="000000"/>
                </a:solidFill>
              </a:rPr>
              <a:t>You can do a git fetch at any time to update your remote-tracking branches under refs/remotes/&lt;remote&gt;/.</a:t>
            </a:r>
          </a:p>
        </p:txBody>
      </p:sp>
      <p:pic>
        <p:nvPicPr>
          <p:cNvPr descr="stickers ossec.png" id="135" name="Shape 135"/>
          <p:cNvPicPr preferRelativeResize="0"/>
          <p:nvPr/>
        </p:nvPicPr>
        <p:blipFill>
          <a:blip r:embed="rId3">
            <a:alphaModFix/>
          </a:blip>
          <a:stretch>
            <a:fillRect/>
          </a:stretch>
        </p:blipFill>
        <p:spPr>
          <a:xfrm>
            <a:off x="7549400" y="3578899"/>
            <a:ext cx="1500650" cy="1475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idx="1" type="body"/>
          </p:nvPr>
        </p:nvSpPr>
        <p:spPr>
          <a:xfrm>
            <a:off x="311700" y="1464200"/>
            <a:ext cx="8520600" cy="3416400"/>
          </a:xfrm>
          <a:prstGeom prst="rect">
            <a:avLst/>
          </a:prstGeom>
        </p:spPr>
        <p:txBody>
          <a:bodyPr anchorCtr="0" anchor="t" bIns="91425" lIns="91425" rIns="91425" tIns="91425">
            <a:noAutofit/>
          </a:bodyPr>
          <a:lstStyle/>
          <a:p>
            <a:pPr indent="-228600" lvl="0" marL="457200" algn="ctr">
              <a:spcBef>
                <a:spcPts val="0"/>
              </a:spcBef>
              <a:buChar char="●"/>
            </a:pPr>
            <a:r>
              <a:rPr lang="fr"/>
              <a:t>  g</a:t>
            </a:r>
            <a:r>
              <a:rPr lang="fr"/>
              <a:t>it revert  </a:t>
            </a:r>
          </a:p>
          <a:p>
            <a:pPr indent="-228600" lvl="0" marL="457200" rtl="0" algn="ctr">
              <a:spcBef>
                <a:spcPts val="0"/>
              </a:spcBef>
              <a:buChar char="●"/>
            </a:pPr>
            <a:r>
              <a:rPr lang="fr"/>
              <a:t>git rebase</a:t>
            </a:r>
          </a:p>
          <a:p>
            <a:pPr indent="-228600" lvl="0" marL="457200" rtl="0" algn="ctr">
              <a:spcBef>
                <a:spcPts val="0"/>
              </a:spcBef>
              <a:buChar char="●"/>
            </a:pPr>
            <a:r>
              <a:rPr lang="fr"/>
              <a:t>    git grep</a:t>
            </a:r>
          </a:p>
          <a:p>
            <a:pPr indent="-228600" lvl="0" marL="457200" rtl="0" algn="ctr">
              <a:spcBef>
                <a:spcPts val="0"/>
              </a:spcBef>
              <a:buChar char="●"/>
            </a:pPr>
            <a:r>
              <a:rPr lang="fr"/>
              <a:t> git besect</a:t>
            </a:r>
          </a:p>
          <a:p>
            <a:pPr indent="-228600" lvl="0" marL="457200" rtl="0" algn="ctr">
              <a:spcBef>
                <a:spcPts val="0"/>
              </a:spcBef>
              <a:buChar char="●"/>
            </a:pPr>
            <a:r>
              <a:rPr lang="fr"/>
              <a:t>git ignore</a:t>
            </a:r>
          </a:p>
          <a:p>
            <a:pPr indent="-228600" lvl="0" marL="457200" algn="ctr">
              <a:spcBef>
                <a:spcPts val="0"/>
              </a:spcBef>
              <a:buChar char="●"/>
            </a:pPr>
            <a:r>
              <a:rPr lang="fr"/>
              <a:t>      ……..</a:t>
            </a:r>
          </a:p>
          <a:p>
            <a:pPr lvl="0" rtl="0">
              <a:spcBef>
                <a:spcPts val="0"/>
              </a:spcBef>
              <a:buNone/>
            </a:pPr>
            <a:r>
              <a:t/>
            </a:r>
            <a:endParaRPr/>
          </a:p>
        </p:txBody>
      </p:sp>
      <p:pic>
        <p:nvPicPr>
          <p:cNvPr descr="stickers ossec.png" id="141" name="Shape 141"/>
          <p:cNvPicPr preferRelativeResize="0"/>
          <p:nvPr/>
        </p:nvPicPr>
        <p:blipFill>
          <a:blip r:embed="rId3">
            <a:alphaModFix/>
          </a:blip>
          <a:stretch>
            <a:fillRect/>
          </a:stretch>
        </p:blipFill>
        <p:spPr>
          <a:xfrm>
            <a:off x="7549400" y="3578899"/>
            <a:ext cx="1500650" cy="14753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fr"/>
              <a:t>What is Git ?</a:t>
            </a:r>
          </a:p>
        </p:txBody>
      </p:sp>
      <p:sp>
        <p:nvSpPr>
          <p:cNvPr id="63" name="Shape 6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fr" sz="2400"/>
              <a:t>Git is version control software, which means it manages changes to a project without overwriting any part of that project. And it’s not going away anytime soon, particularly since Torvalds and his fellow kernel developers employ Git to help develop the core kernel for Linux.</a:t>
            </a:r>
          </a:p>
        </p:txBody>
      </p:sp>
      <p:pic>
        <p:nvPicPr>
          <p:cNvPr descr="stickers ossec.png" id="64" name="Shape 64"/>
          <p:cNvPicPr preferRelativeResize="0"/>
          <p:nvPr/>
        </p:nvPicPr>
        <p:blipFill>
          <a:blip r:embed="rId3">
            <a:alphaModFix/>
          </a:blip>
          <a:stretch>
            <a:fillRect/>
          </a:stretch>
        </p:blipFill>
        <p:spPr>
          <a:xfrm>
            <a:off x="7549400" y="3578899"/>
            <a:ext cx="1500650" cy="14753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fr"/>
              <a:t>Why use something like Git ? </a:t>
            </a:r>
          </a:p>
        </p:txBody>
      </p:sp>
      <p:sp>
        <p:nvSpPr>
          <p:cNvPr id="70" name="Shape 7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fr" sz="2400"/>
              <a:t>Say you and a coworker are both updating pages on the same website. You make your changes, save them, and upload them back to the website. So far, so good. The problem comes when your coworker is working on the same page as you at the same time. One of you is about to have your work overwritten and erased.</a:t>
            </a:r>
          </a:p>
        </p:txBody>
      </p:sp>
      <p:pic>
        <p:nvPicPr>
          <p:cNvPr descr="stickers ossec.png" id="71" name="Shape 71"/>
          <p:cNvPicPr preferRelativeResize="0"/>
          <p:nvPr/>
        </p:nvPicPr>
        <p:blipFill>
          <a:blip r:embed="rId3">
            <a:alphaModFix/>
          </a:blip>
          <a:stretch>
            <a:fillRect/>
          </a:stretch>
        </p:blipFill>
        <p:spPr>
          <a:xfrm>
            <a:off x="7549400" y="3578899"/>
            <a:ext cx="1500650" cy="1475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idx="1" type="body"/>
          </p:nvPr>
        </p:nvSpPr>
        <p:spPr>
          <a:xfrm>
            <a:off x="311700" y="751025"/>
            <a:ext cx="8520600" cy="3416400"/>
          </a:xfrm>
          <a:prstGeom prst="rect">
            <a:avLst/>
          </a:prstGeom>
        </p:spPr>
        <p:txBody>
          <a:bodyPr anchorCtr="0" anchor="t" bIns="91425" lIns="91425" rIns="91425" tIns="91425">
            <a:noAutofit/>
          </a:bodyPr>
          <a:lstStyle/>
          <a:p>
            <a:pPr lvl="0" rtl="0">
              <a:spcBef>
                <a:spcPts val="0"/>
              </a:spcBef>
              <a:buNone/>
            </a:pPr>
            <a:r>
              <a:rPr lang="fr" sz="2400"/>
              <a:t>A version control application like Git keeps that from happening. You and your coworker can each upload your revisions to the same page, and Git will save two copies. Later, you can merge your changes together without losing any work along the way. You can even revert to an earlier version at any time, because Git keeps a “snapshot” of every change ever made.</a:t>
            </a:r>
          </a:p>
        </p:txBody>
      </p:sp>
      <p:pic>
        <p:nvPicPr>
          <p:cNvPr descr="stickers ossec.png" id="77" name="Shape 77"/>
          <p:cNvPicPr preferRelativeResize="0"/>
          <p:nvPr/>
        </p:nvPicPr>
        <p:blipFill>
          <a:blip r:embed="rId3">
            <a:alphaModFix/>
          </a:blip>
          <a:stretch>
            <a:fillRect/>
          </a:stretch>
        </p:blipFill>
        <p:spPr>
          <a:xfrm>
            <a:off x="7549400" y="3578899"/>
            <a:ext cx="1500650" cy="1475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78075"/>
            <a:ext cx="8520600" cy="572700"/>
          </a:xfrm>
          <a:prstGeom prst="rect">
            <a:avLst/>
          </a:prstGeom>
        </p:spPr>
        <p:txBody>
          <a:bodyPr anchorCtr="0" anchor="t" bIns="91425" lIns="91425" rIns="91425" tIns="91425">
            <a:noAutofit/>
          </a:bodyPr>
          <a:lstStyle/>
          <a:p>
            <a:pPr lvl="0" rtl="0">
              <a:spcBef>
                <a:spcPts val="0"/>
              </a:spcBef>
              <a:buNone/>
            </a:pPr>
            <a:r>
              <a:rPr lang="fr"/>
              <a:t>Let’s start with Git ! </a:t>
            </a:r>
          </a:p>
        </p:txBody>
      </p:sp>
      <p:sp>
        <p:nvSpPr>
          <p:cNvPr id="83" name="Shape 83"/>
          <p:cNvSpPr txBox="1"/>
          <p:nvPr>
            <p:ph idx="1" type="body"/>
          </p:nvPr>
        </p:nvSpPr>
        <p:spPr>
          <a:xfrm>
            <a:off x="311700" y="583775"/>
            <a:ext cx="8520600" cy="4292400"/>
          </a:xfrm>
          <a:prstGeom prst="rect">
            <a:avLst/>
          </a:prstGeom>
          <a:ln cap="flat" cmpd="sng" w="9525">
            <a:solidFill>
              <a:srgbClr val="FFFFFF"/>
            </a:solidFill>
            <a:prstDash val="solid"/>
            <a:round/>
            <a:headEnd len="med" w="med" type="none"/>
            <a:tailEnd len="med" w="med" type="none"/>
          </a:ln>
        </p:spPr>
        <p:txBody>
          <a:bodyPr anchorCtr="0" anchor="t" bIns="91425" lIns="91425" rIns="91425" tIns="91425">
            <a:noAutofit/>
          </a:bodyPr>
          <a:lstStyle/>
          <a:p>
            <a:pPr indent="-381000" lvl="0" marL="457200" rtl="0">
              <a:lnSpc>
                <a:spcPct val="100000"/>
              </a:lnSpc>
              <a:spcBef>
                <a:spcPts val="0"/>
              </a:spcBef>
              <a:spcAft>
                <a:spcPts val="0"/>
              </a:spcAft>
              <a:buSzPct val="100000"/>
              <a:buChar char="●"/>
            </a:pPr>
            <a:r>
              <a:rPr lang="fr" sz="2400">
                <a:solidFill>
                  <a:srgbClr val="FF0000"/>
                </a:solidFill>
              </a:rPr>
              <a:t>Install Git</a:t>
            </a:r>
            <a:r>
              <a:rPr lang="fr" sz="2400"/>
              <a:t> : </a:t>
            </a:r>
            <a:r>
              <a:rPr lang="fr" sz="2400">
                <a:solidFill>
                  <a:srgbClr val="0000FF"/>
                </a:solidFill>
              </a:rPr>
              <a:t>sudo apt-get install git</a:t>
            </a:r>
          </a:p>
          <a:p>
            <a:pPr indent="-381000" lvl="0" marL="457200" rtl="0">
              <a:lnSpc>
                <a:spcPct val="100000"/>
              </a:lnSpc>
              <a:spcBef>
                <a:spcPts val="0"/>
              </a:spcBef>
              <a:spcAft>
                <a:spcPts val="0"/>
              </a:spcAft>
              <a:buSzPct val="100000"/>
              <a:buChar char="●"/>
            </a:pPr>
            <a:r>
              <a:rPr lang="fr" sz="2400">
                <a:solidFill>
                  <a:srgbClr val="FF0000"/>
                </a:solidFill>
              </a:rPr>
              <a:t>Configure git</a:t>
            </a:r>
            <a:r>
              <a:rPr lang="fr" sz="2400"/>
              <a:t> : </a:t>
            </a:r>
            <a:r>
              <a:rPr lang="fr" sz="2400">
                <a:solidFill>
                  <a:srgbClr val="0000FF"/>
                </a:solidFill>
              </a:rPr>
              <a:t>git config</a:t>
            </a:r>
          </a:p>
          <a:p>
            <a:pPr indent="-228600" lvl="1" marL="914400" rtl="0">
              <a:lnSpc>
                <a:spcPct val="100000"/>
              </a:lnSpc>
              <a:spcBef>
                <a:spcPts val="0"/>
              </a:spcBef>
              <a:spcAft>
                <a:spcPts val="0"/>
              </a:spcAft>
              <a:buClr>
                <a:schemeClr val="dk1"/>
              </a:buClr>
              <a:buChar char="○"/>
            </a:pPr>
            <a:r>
              <a:rPr lang="fr">
                <a:solidFill>
                  <a:schemeClr val="dk1"/>
                </a:solidFill>
              </a:rPr>
              <a:t>Short for “configure,” this is most useful when you’re setting up Git for the first time.</a:t>
            </a:r>
          </a:p>
          <a:p>
            <a:pPr indent="0" lvl="0" marL="457200" rtl="0">
              <a:lnSpc>
                <a:spcPct val="100000"/>
              </a:lnSpc>
              <a:spcBef>
                <a:spcPts val="0"/>
              </a:spcBef>
              <a:spcAft>
                <a:spcPts val="0"/>
              </a:spcAft>
              <a:buNone/>
            </a:pPr>
            <a:r>
              <a:rPr lang="fr" sz="1400">
                <a:solidFill>
                  <a:schemeClr val="dk1"/>
                </a:solidFill>
              </a:rPr>
              <a:t>	git config --global user.name "Your Name Here"</a:t>
            </a:r>
          </a:p>
          <a:p>
            <a:pPr indent="0" lvl="0" marL="457200" rtl="0">
              <a:lnSpc>
                <a:spcPct val="100000"/>
              </a:lnSpc>
              <a:spcBef>
                <a:spcPts val="0"/>
              </a:spcBef>
              <a:spcAft>
                <a:spcPts val="0"/>
              </a:spcAft>
              <a:buNone/>
            </a:pPr>
            <a:r>
              <a:rPr lang="fr" sz="1400">
                <a:solidFill>
                  <a:schemeClr val="dk1"/>
                </a:solidFill>
              </a:rPr>
              <a:t>	git config --global user.email "your_email@youremail.com"</a:t>
            </a:r>
          </a:p>
          <a:p>
            <a:pPr indent="-381000" lvl="0" marL="457200" rtl="0">
              <a:lnSpc>
                <a:spcPct val="100000"/>
              </a:lnSpc>
              <a:spcBef>
                <a:spcPts val="0"/>
              </a:spcBef>
              <a:spcAft>
                <a:spcPts val="0"/>
              </a:spcAft>
              <a:buSzPct val="100000"/>
              <a:buChar char="●"/>
            </a:pPr>
            <a:r>
              <a:rPr lang="fr" sz="2400">
                <a:solidFill>
                  <a:srgbClr val="FF0000"/>
                </a:solidFill>
              </a:rPr>
              <a:t>To initialize a Git repository</a:t>
            </a:r>
            <a:r>
              <a:rPr lang="fr" sz="2400"/>
              <a:t> : </a:t>
            </a:r>
            <a:r>
              <a:rPr lang="fr" sz="2400">
                <a:solidFill>
                  <a:srgbClr val="0000FF"/>
                </a:solidFill>
              </a:rPr>
              <a:t>git init</a:t>
            </a:r>
          </a:p>
          <a:p>
            <a:pPr indent="-228600" lvl="1" marL="914400" rtl="0">
              <a:lnSpc>
                <a:spcPct val="100000"/>
              </a:lnSpc>
              <a:spcBef>
                <a:spcPts val="0"/>
              </a:spcBef>
              <a:spcAft>
                <a:spcPts val="0"/>
              </a:spcAft>
              <a:buChar char="○"/>
            </a:pPr>
            <a:r>
              <a:rPr lang="fr">
                <a:solidFill>
                  <a:srgbClr val="000000"/>
                </a:solidFill>
              </a:rPr>
              <a:t>Initializes a new Git repository. Until you run this command inside a repository or directory, it’s just a regular folder. Only after you input this does it accept further Git commands.</a:t>
            </a:r>
          </a:p>
          <a:p>
            <a:pPr indent="-381000" lvl="0" marL="457200" rtl="0">
              <a:lnSpc>
                <a:spcPct val="100000"/>
              </a:lnSpc>
              <a:spcBef>
                <a:spcPts val="0"/>
              </a:spcBef>
              <a:spcAft>
                <a:spcPts val="0"/>
              </a:spcAft>
              <a:buSzPct val="100000"/>
              <a:buChar char="●"/>
            </a:pPr>
            <a:r>
              <a:rPr lang="fr" sz="2400">
                <a:solidFill>
                  <a:srgbClr val="FF0000"/>
                </a:solidFill>
              </a:rPr>
              <a:t>Forgot a command?</a:t>
            </a:r>
            <a:r>
              <a:rPr lang="fr" sz="2400"/>
              <a:t> : </a:t>
            </a:r>
            <a:r>
              <a:rPr lang="fr" sz="2400">
                <a:solidFill>
                  <a:srgbClr val="0000FF"/>
                </a:solidFill>
              </a:rPr>
              <a:t>git help</a:t>
            </a:r>
          </a:p>
          <a:p>
            <a:pPr indent="-228600" lvl="1" marL="1371600" rtl="0">
              <a:lnSpc>
                <a:spcPct val="100000"/>
              </a:lnSpc>
              <a:spcBef>
                <a:spcPts val="0"/>
              </a:spcBef>
              <a:spcAft>
                <a:spcPts val="0"/>
              </a:spcAft>
              <a:buChar char="○"/>
            </a:pPr>
            <a:r>
              <a:rPr lang="fr">
                <a:solidFill>
                  <a:schemeClr val="dk1"/>
                </a:solidFill>
              </a:rPr>
              <a:t>Type this into the command line to bring up the 21 most common git commands. You can also be more specific and type “git help init” or another term to figure out how to use and configure a specific git command.</a:t>
            </a:r>
          </a:p>
          <a:p>
            <a:pPr lvl="0" rtl="0">
              <a:spcBef>
                <a:spcPts val="2400"/>
              </a:spcBef>
              <a:spcAft>
                <a:spcPts val="600"/>
              </a:spcAft>
              <a:buNone/>
            </a:pPr>
            <a:r>
              <a:t/>
            </a:r>
            <a:endParaRPr sz="2400">
              <a:solidFill>
                <a:srgbClr val="0000FF"/>
              </a:solidFill>
            </a:endParaRPr>
          </a:p>
          <a:p>
            <a:pPr lvl="0" rtl="0">
              <a:lnSpc>
                <a:spcPct val="100000"/>
              </a:lnSpc>
              <a:spcBef>
                <a:spcPts val="0"/>
              </a:spcBef>
              <a:spcAft>
                <a:spcPts val="0"/>
              </a:spcAft>
              <a:buNone/>
            </a:pPr>
            <a:r>
              <a:t/>
            </a:r>
            <a:endParaRPr sz="2400"/>
          </a:p>
        </p:txBody>
      </p:sp>
      <p:pic>
        <p:nvPicPr>
          <p:cNvPr descr="stickers ossec.png" id="84" name="Shape 84"/>
          <p:cNvPicPr preferRelativeResize="0"/>
          <p:nvPr/>
        </p:nvPicPr>
        <p:blipFill>
          <a:blip r:embed="rId3">
            <a:alphaModFix/>
          </a:blip>
          <a:stretch>
            <a:fillRect/>
          </a:stretch>
        </p:blipFill>
        <p:spPr>
          <a:xfrm>
            <a:off x="7753450" y="4159399"/>
            <a:ext cx="1341199" cy="984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idx="1" type="body"/>
          </p:nvPr>
        </p:nvSpPr>
        <p:spPr>
          <a:xfrm>
            <a:off x="311700" y="483800"/>
            <a:ext cx="8520600" cy="3416400"/>
          </a:xfrm>
          <a:prstGeom prst="rect">
            <a:avLst/>
          </a:prstGeom>
        </p:spPr>
        <p:txBody>
          <a:bodyPr anchorCtr="0" anchor="t" bIns="91425" lIns="91425" rIns="91425" tIns="91425">
            <a:noAutofit/>
          </a:bodyPr>
          <a:lstStyle/>
          <a:p>
            <a:pPr indent="-381000" lvl="0" marL="457200" rtl="0">
              <a:spcBef>
                <a:spcPts val="2400"/>
              </a:spcBef>
              <a:spcAft>
                <a:spcPts val="600"/>
              </a:spcAft>
              <a:buSzPct val="100000"/>
              <a:buChar char="●"/>
            </a:pPr>
            <a:r>
              <a:rPr lang="fr" sz="2400">
                <a:solidFill>
                  <a:srgbClr val="FF0000"/>
                </a:solidFill>
              </a:rPr>
              <a:t>Checking the Status</a:t>
            </a:r>
            <a:r>
              <a:rPr lang="fr" sz="2400"/>
              <a:t> : </a:t>
            </a:r>
            <a:r>
              <a:rPr lang="fr" sz="2400">
                <a:solidFill>
                  <a:srgbClr val="0000FF"/>
                </a:solidFill>
              </a:rPr>
              <a:t>git status</a:t>
            </a:r>
          </a:p>
          <a:p>
            <a:pPr indent="-228600" lvl="1" marL="914400" rtl="0">
              <a:spcBef>
                <a:spcPts val="2400"/>
              </a:spcBef>
              <a:spcAft>
                <a:spcPts val="600"/>
              </a:spcAft>
              <a:buChar char="○"/>
            </a:pPr>
            <a:r>
              <a:rPr lang="fr">
                <a:solidFill>
                  <a:srgbClr val="000000"/>
                </a:solidFill>
              </a:rPr>
              <a:t>Check the status of your repository. See which files are inside it, which changes still need to be committed, and which branch of the repository you’re currently working on.</a:t>
            </a:r>
          </a:p>
          <a:p>
            <a:pPr indent="-381000" lvl="0" marL="457200" rtl="0">
              <a:lnSpc>
                <a:spcPct val="100000"/>
              </a:lnSpc>
              <a:spcBef>
                <a:spcPts val="0"/>
              </a:spcBef>
              <a:spcAft>
                <a:spcPts val="0"/>
              </a:spcAft>
              <a:buSzPct val="100000"/>
              <a:buChar char="●"/>
            </a:pPr>
            <a:r>
              <a:rPr lang="fr" sz="2400">
                <a:solidFill>
                  <a:srgbClr val="FF0000"/>
                </a:solidFill>
              </a:rPr>
              <a:t>Adding</a:t>
            </a:r>
            <a:r>
              <a:rPr lang="fr" sz="2400"/>
              <a:t> : </a:t>
            </a:r>
            <a:r>
              <a:rPr lang="fr" sz="2400">
                <a:solidFill>
                  <a:srgbClr val="0000FF"/>
                </a:solidFill>
              </a:rPr>
              <a:t>git add &lt;file name&gt;</a:t>
            </a:r>
          </a:p>
          <a:p>
            <a:pPr indent="-228600" lvl="1" marL="914400" rtl="0">
              <a:lnSpc>
                <a:spcPct val="100000"/>
              </a:lnSpc>
              <a:spcBef>
                <a:spcPts val="0"/>
              </a:spcBef>
              <a:spcAft>
                <a:spcPts val="0"/>
              </a:spcAft>
              <a:buClr>
                <a:schemeClr val="dk1"/>
              </a:buClr>
              <a:buChar char="○"/>
            </a:pPr>
            <a:r>
              <a:rPr lang="fr">
                <a:solidFill>
                  <a:schemeClr val="dk1"/>
                </a:solidFill>
              </a:rPr>
              <a:t>This does </a:t>
            </a:r>
            <a:r>
              <a:rPr i="1" lang="fr">
                <a:solidFill>
                  <a:schemeClr val="dk1"/>
                </a:solidFill>
              </a:rPr>
              <a:t>not</a:t>
            </a:r>
            <a:r>
              <a:rPr lang="fr">
                <a:solidFill>
                  <a:schemeClr val="dk1"/>
                </a:solidFill>
              </a:rPr>
              <a:t> add new files to your repository. Instead, it brings new files to Git’s attention. After you add files, they’re included in Git’s “snapshots” of the repository.</a:t>
            </a:r>
          </a:p>
          <a:p>
            <a:pPr indent="-381000" lvl="0" marL="457200" rtl="0">
              <a:lnSpc>
                <a:spcPct val="100000"/>
              </a:lnSpc>
              <a:spcBef>
                <a:spcPts val="0"/>
              </a:spcBef>
              <a:spcAft>
                <a:spcPts val="0"/>
              </a:spcAft>
              <a:buSzPct val="100000"/>
              <a:buChar char="●"/>
            </a:pPr>
            <a:r>
              <a:rPr lang="fr" sz="2400">
                <a:solidFill>
                  <a:srgbClr val="FF0000"/>
                </a:solidFill>
              </a:rPr>
              <a:t>Committing</a:t>
            </a:r>
            <a:r>
              <a:rPr lang="fr" sz="2400"/>
              <a:t> : </a:t>
            </a:r>
            <a:r>
              <a:rPr lang="fr" sz="2400">
                <a:solidFill>
                  <a:srgbClr val="0000FF"/>
                </a:solidFill>
              </a:rPr>
              <a:t>git commit -m “comment” </a:t>
            </a:r>
          </a:p>
          <a:p>
            <a:pPr indent="-228600" lvl="1" marL="914400" rtl="0">
              <a:lnSpc>
                <a:spcPct val="100000"/>
              </a:lnSpc>
              <a:spcBef>
                <a:spcPts val="0"/>
              </a:spcBef>
              <a:spcAft>
                <a:spcPts val="0"/>
              </a:spcAft>
              <a:buClr>
                <a:schemeClr val="dk1"/>
              </a:buClr>
              <a:buChar char="○"/>
            </a:pPr>
            <a:r>
              <a:rPr lang="fr">
                <a:solidFill>
                  <a:schemeClr val="dk1"/>
                </a:solidFill>
              </a:rPr>
              <a:t>Git’s most important command. After you make any sort of change, you input this in order to take a “snapshot” of the repository. Usually it goes </a:t>
            </a:r>
            <a:r>
              <a:rPr lang="fr">
                <a:solidFill>
                  <a:srgbClr val="0000FF"/>
                </a:solidFill>
              </a:rPr>
              <a:t>git commit -m “Message here.”</a:t>
            </a:r>
            <a:r>
              <a:rPr lang="fr">
                <a:solidFill>
                  <a:schemeClr val="dk1"/>
                </a:solidFill>
              </a:rPr>
              <a:t> The -m indicates that the following section of the command should be read as a message.</a:t>
            </a:r>
          </a:p>
          <a:p>
            <a:pPr lvl="0" rtl="0">
              <a:spcBef>
                <a:spcPts val="0"/>
              </a:spcBef>
              <a:buNone/>
            </a:pPr>
            <a:r>
              <a:t/>
            </a:r>
            <a:endParaRPr sz="1400">
              <a:solidFill>
                <a:schemeClr val="dk1"/>
              </a:solidFill>
            </a:endParaRPr>
          </a:p>
        </p:txBody>
      </p:sp>
      <p:pic>
        <p:nvPicPr>
          <p:cNvPr descr="stickers ossec.png" id="90" name="Shape 90"/>
          <p:cNvPicPr preferRelativeResize="0"/>
          <p:nvPr/>
        </p:nvPicPr>
        <p:blipFill>
          <a:blip r:embed="rId3">
            <a:alphaModFix/>
          </a:blip>
          <a:stretch>
            <a:fillRect/>
          </a:stretch>
        </p:blipFill>
        <p:spPr>
          <a:xfrm>
            <a:off x="7549400" y="3578899"/>
            <a:ext cx="1500650" cy="1475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idx="1" type="body"/>
          </p:nvPr>
        </p:nvSpPr>
        <p:spPr>
          <a:xfrm>
            <a:off x="311700" y="105925"/>
            <a:ext cx="8520600" cy="4491900"/>
          </a:xfrm>
          <a:prstGeom prst="rect">
            <a:avLst/>
          </a:prstGeom>
        </p:spPr>
        <p:txBody>
          <a:bodyPr anchorCtr="0" anchor="t" bIns="91425" lIns="91425" rIns="91425" tIns="91425">
            <a:noAutofit/>
          </a:bodyPr>
          <a:lstStyle/>
          <a:p>
            <a:pPr indent="-381000" lvl="0" marL="457200" rtl="0">
              <a:lnSpc>
                <a:spcPct val="100000"/>
              </a:lnSpc>
              <a:spcBef>
                <a:spcPts val="0"/>
              </a:spcBef>
              <a:spcAft>
                <a:spcPts val="0"/>
              </a:spcAft>
              <a:buSzPct val="100000"/>
              <a:buChar char="●"/>
            </a:pPr>
            <a:r>
              <a:rPr lang="fr" sz="2400">
                <a:solidFill>
                  <a:srgbClr val="FF0000"/>
                </a:solidFill>
              </a:rPr>
              <a:t>History</a:t>
            </a:r>
            <a:r>
              <a:rPr lang="fr" sz="2400"/>
              <a:t> : </a:t>
            </a:r>
            <a:r>
              <a:rPr lang="fr" sz="2400">
                <a:solidFill>
                  <a:srgbClr val="0000FF"/>
                </a:solidFill>
              </a:rPr>
              <a:t>git log</a:t>
            </a:r>
          </a:p>
          <a:p>
            <a:pPr indent="-228600" lvl="1" marL="914400" rtl="0">
              <a:lnSpc>
                <a:spcPct val="100000"/>
              </a:lnSpc>
              <a:spcBef>
                <a:spcPts val="0"/>
              </a:spcBef>
              <a:spcAft>
                <a:spcPts val="0"/>
              </a:spcAft>
              <a:buClr>
                <a:srgbClr val="000000"/>
              </a:buClr>
              <a:buChar char="○"/>
            </a:pPr>
            <a:r>
              <a:rPr lang="fr">
                <a:solidFill>
                  <a:srgbClr val="000000"/>
                </a:solidFill>
              </a:rPr>
              <a:t>Think of Git's log as a journal that remembers all the changes we've committed so far, in the order we committed them</a:t>
            </a:r>
          </a:p>
          <a:p>
            <a:pPr indent="-381000" lvl="0" marL="457200" rtl="0">
              <a:spcBef>
                <a:spcPts val="0"/>
              </a:spcBef>
              <a:buSzPct val="100000"/>
              <a:buChar char="●"/>
            </a:pPr>
            <a:r>
              <a:rPr lang="fr" sz="2400">
                <a:solidFill>
                  <a:srgbClr val="FF0000"/>
                </a:solidFill>
              </a:rPr>
              <a:t>Branches</a:t>
            </a:r>
            <a:r>
              <a:rPr lang="fr" sz="2400"/>
              <a:t> : </a:t>
            </a:r>
            <a:r>
              <a:rPr lang="fr" sz="2400">
                <a:solidFill>
                  <a:srgbClr val="0000FF"/>
                </a:solidFill>
              </a:rPr>
              <a:t>git branch “name of the branch”</a:t>
            </a:r>
          </a:p>
          <a:p>
            <a:pPr indent="-228600" lvl="1" marL="914400" rtl="0">
              <a:spcBef>
                <a:spcPts val="0"/>
              </a:spcBef>
              <a:buClr>
                <a:srgbClr val="000000"/>
              </a:buClr>
              <a:buChar char="○"/>
            </a:pPr>
            <a:r>
              <a:rPr lang="fr">
                <a:solidFill>
                  <a:srgbClr val="000000"/>
                </a:solidFill>
              </a:rPr>
              <a:t>Working with multiple collaborators and want to make changes on your own? This command will let you build a new branch, or timeline of commits, of changes and file additions that are completely your own. Your title goes after the command. If you wanted a new branch called “cats,” you’d type git branch cats.</a:t>
            </a:r>
          </a:p>
          <a:p>
            <a:pPr indent="-381000" lvl="0" marL="457200" rtl="0">
              <a:spcBef>
                <a:spcPts val="0"/>
              </a:spcBef>
              <a:buSzPct val="100000"/>
              <a:buChar char="●"/>
            </a:pPr>
            <a:r>
              <a:rPr lang="fr" sz="2400">
                <a:solidFill>
                  <a:srgbClr val="FF0000"/>
                </a:solidFill>
              </a:rPr>
              <a:t>Navigate from one branch to another</a:t>
            </a:r>
            <a:r>
              <a:rPr lang="fr" sz="2400"/>
              <a:t> : </a:t>
            </a:r>
            <a:r>
              <a:rPr lang="fr" sz="2400">
                <a:solidFill>
                  <a:srgbClr val="0000FF"/>
                </a:solidFill>
              </a:rPr>
              <a:t>git checkout “name of the branch”</a:t>
            </a:r>
          </a:p>
          <a:p>
            <a:pPr indent="-228600" lvl="1" marL="914400" rtl="0">
              <a:spcBef>
                <a:spcPts val="0"/>
              </a:spcBef>
              <a:buClr>
                <a:srgbClr val="000000"/>
              </a:buClr>
              <a:buChar char="○"/>
            </a:pPr>
            <a:r>
              <a:rPr lang="fr">
                <a:solidFill>
                  <a:srgbClr val="000000"/>
                </a:solidFill>
              </a:rPr>
              <a:t>git checkout: Literally allows you to “check out” a repository that you are not currently inside. This is a navigational command that lets you move to the repository you want to check. You can use this command as git checkout master to look at the master branch, or git checkout cats to look at another branch.</a:t>
            </a:r>
          </a:p>
        </p:txBody>
      </p:sp>
      <p:pic>
        <p:nvPicPr>
          <p:cNvPr descr="stickers ossec.png" id="96" name="Shape 96"/>
          <p:cNvPicPr preferRelativeResize="0"/>
          <p:nvPr/>
        </p:nvPicPr>
        <p:blipFill>
          <a:blip r:embed="rId3">
            <a:alphaModFix/>
          </a:blip>
          <a:stretch>
            <a:fillRect/>
          </a:stretch>
        </p:blipFill>
        <p:spPr>
          <a:xfrm>
            <a:off x="7883850" y="3907724"/>
            <a:ext cx="1166199" cy="11465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idx="1" type="body"/>
          </p:nvPr>
        </p:nvSpPr>
        <p:spPr>
          <a:xfrm>
            <a:off x="311700" y="940950"/>
            <a:ext cx="8520600" cy="3416400"/>
          </a:xfrm>
          <a:prstGeom prst="rect">
            <a:avLst/>
          </a:prstGeom>
        </p:spPr>
        <p:txBody>
          <a:bodyPr anchorCtr="0" anchor="t" bIns="91425" lIns="91425" rIns="91425" tIns="91425">
            <a:noAutofit/>
          </a:bodyPr>
          <a:lstStyle/>
          <a:p>
            <a:pPr indent="-381000" lvl="0" marL="457200" rtl="0">
              <a:spcBef>
                <a:spcPts val="0"/>
              </a:spcBef>
              <a:buSzPct val="100000"/>
              <a:buChar char="●"/>
            </a:pPr>
            <a:r>
              <a:rPr lang="fr" sz="2400">
                <a:solidFill>
                  <a:srgbClr val="FF0000"/>
                </a:solidFill>
              </a:rPr>
              <a:t>Merge branches</a:t>
            </a:r>
            <a:r>
              <a:rPr lang="fr" sz="2400"/>
              <a:t> : </a:t>
            </a:r>
            <a:r>
              <a:rPr lang="fr" sz="2400">
                <a:solidFill>
                  <a:srgbClr val="0000FF"/>
                </a:solidFill>
              </a:rPr>
              <a:t>git merge “name of the branch</a:t>
            </a:r>
            <a:r>
              <a:rPr lang="fr" sz="2400"/>
              <a:t>” </a:t>
            </a:r>
          </a:p>
          <a:p>
            <a:pPr indent="-228600" lvl="1" marL="914400" rtl="0">
              <a:spcBef>
                <a:spcPts val="0"/>
              </a:spcBef>
              <a:buClr>
                <a:srgbClr val="000000"/>
              </a:buClr>
              <a:buChar char="○"/>
            </a:pPr>
            <a:r>
              <a:rPr lang="fr">
                <a:solidFill>
                  <a:srgbClr val="000000"/>
                </a:solidFill>
              </a:rPr>
              <a:t>When you’re done working on a branch, you can merge your changes back to the master branch, which is visible to all collaborators. git merge branch1 would take all the changes you made to the Branch1 branch and add them to the master.</a:t>
            </a:r>
          </a:p>
          <a:p>
            <a:pPr indent="-381000" lvl="0" marL="457200" rtl="0">
              <a:spcBef>
                <a:spcPts val="0"/>
              </a:spcBef>
              <a:buClr>
                <a:srgbClr val="000000"/>
              </a:buClr>
              <a:buSzPct val="100000"/>
              <a:buChar char="●"/>
            </a:pPr>
            <a:r>
              <a:rPr lang="fr" sz="2400">
                <a:solidFill>
                  <a:srgbClr val="FF0000"/>
                </a:solidFill>
              </a:rPr>
              <a:t>Remove a branch </a:t>
            </a:r>
            <a:r>
              <a:rPr lang="fr" sz="2400">
                <a:solidFill>
                  <a:srgbClr val="000000"/>
                </a:solidFill>
              </a:rPr>
              <a:t>: </a:t>
            </a:r>
            <a:r>
              <a:rPr lang="fr" sz="2400">
                <a:solidFill>
                  <a:srgbClr val="0000FF"/>
                </a:solidFill>
              </a:rPr>
              <a:t>git branch -d “ branch name” </a:t>
            </a:r>
          </a:p>
        </p:txBody>
      </p:sp>
      <p:pic>
        <p:nvPicPr>
          <p:cNvPr descr="stickers ossec.png" id="102" name="Shape 102"/>
          <p:cNvPicPr preferRelativeResize="0"/>
          <p:nvPr/>
        </p:nvPicPr>
        <p:blipFill>
          <a:blip r:embed="rId3">
            <a:alphaModFix/>
          </a:blip>
          <a:stretch>
            <a:fillRect/>
          </a:stretch>
        </p:blipFill>
        <p:spPr>
          <a:xfrm>
            <a:off x="7549400" y="3578899"/>
            <a:ext cx="1500650" cy="1475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67100"/>
            <a:ext cx="8520600" cy="801899"/>
          </a:xfrm>
          <a:prstGeom prst="rect">
            <a:avLst/>
          </a:prstGeom>
        </p:spPr>
        <p:txBody>
          <a:bodyPr anchorCtr="0" anchor="t" bIns="91425" lIns="91425" rIns="91425" tIns="91425">
            <a:noAutofit/>
          </a:bodyPr>
          <a:lstStyle/>
          <a:p>
            <a:pPr lvl="0" rtl="0">
              <a:lnSpc>
                <a:spcPct val="115000"/>
              </a:lnSpc>
              <a:spcBef>
                <a:spcPts val="2400"/>
              </a:spcBef>
              <a:spcAft>
                <a:spcPts val="600"/>
              </a:spcAft>
              <a:buClr>
                <a:schemeClr val="dk1"/>
              </a:buClr>
              <a:buSzPct val="45833"/>
              <a:buFont typeface="Arial"/>
              <a:buNone/>
            </a:pPr>
            <a:r>
              <a:rPr b="1" lang="fr" sz="2400"/>
              <a:t>Remote Repositories</a:t>
            </a:r>
          </a:p>
          <a:p>
            <a:pPr lvl="0">
              <a:spcBef>
                <a:spcPts val="0"/>
              </a:spcBef>
              <a:buNone/>
            </a:pPr>
            <a:r>
              <a:t/>
            </a:r>
            <a:endParaRPr sz="2400"/>
          </a:p>
        </p:txBody>
      </p:sp>
      <p:sp>
        <p:nvSpPr>
          <p:cNvPr id="108" name="Shape 108"/>
          <p:cNvSpPr txBox="1"/>
          <p:nvPr>
            <p:ph idx="1" type="body"/>
          </p:nvPr>
        </p:nvSpPr>
        <p:spPr>
          <a:xfrm>
            <a:off x="311700" y="974350"/>
            <a:ext cx="8520600" cy="3456600"/>
          </a:xfrm>
          <a:prstGeom prst="rect">
            <a:avLst/>
          </a:prstGeom>
        </p:spPr>
        <p:txBody>
          <a:bodyPr anchorCtr="0" anchor="t" bIns="91425" lIns="91425" rIns="91425" tIns="91425">
            <a:noAutofit/>
          </a:bodyPr>
          <a:lstStyle/>
          <a:p>
            <a:pPr lvl="0">
              <a:spcBef>
                <a:spcPts val="0"/>
              </a:spcBef>
              <a:buNone/>
            </a:pPr>
            <a:r>
              <a:rPr lang="fr"/>
              <a:t>Remote repositories are versions of your project that are hosted on the Internet or network somewhere. You can have several of them, each of which generally is either read-only or read/write for you. Collaborating with others involves managing these remote repositories and pushing and pulling data to and from them when you need to share work. Managing remote repositories includes knowing how to add remote repositories, remove remotes that are no longer valid, manage various remote branches and define them as being tracked or not, and more.</a:t>
            </a:r>
          </a:p>
          <a:p>
            <a:pPr lvl="0">
              <a:spcBef>
                <a:spcPts val="0"/>
              </a:spcBef>
              <a:buNone/>
            </a:pPr>
            <a:r>
              <a:rPr lang="fr"/>
              <a:t>The main remote repository is usually called “Origin”.</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