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62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8412-A443-E4B8-51FB-2C05FD61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9A2C7-716A-51D3-5288-F6B64C0B1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D323-05AD-3606-59AF-A29F21B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729D-D21C-CF8F-C365-AE9D11E5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8490-AE20-BB2C-3393-44E23656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478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04EB-EB4F-96E9-4DA0-DAC0FA10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F6188-83BC-473D-B51C-1E830EEF4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3535-F971-59A7-AC0C-A981DDA9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94D9-07F7-B9E6-7054-913908EC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3C06-78D7-7000-EECF-70A132DB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148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2D422-680D-93E1-17EF-FC97BBFA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E71E9-5504-F021-2059-CC17B338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BF7D-C9D9-30C3-8E47-1ED002B0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E088-1712-8436-F208-DD39B061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A0F0-ED25-C3D0-5D37-6D7ECEB0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62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ADC1-079F-14CE-E5E4-AC59D994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C7CF-FFC6-6018-928E-638F6969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A2B9-4FAE-426B-8CD6-C65B9D74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111C-B85D-811E-F1B0-17FF7414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8733-1D38-2398-651E-555C4C35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94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2EAF-00BE-7BC8-3A26-7969FC0F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C710B-520D-2608-6B56-A2A4B3094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F88F-0508-C60E-824F-23F38ECF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6837-21F8-244F-2E56-D0575CAA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037D-FCCD-C726-B13B-B1BF2D3D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65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EB45-2172-BCF1-FAA7-5F4341CC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859A-E8DE-0C7A-A5DE-861CE8CDE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34627-FDA8-91BE-4C0E-85405527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50DF9-2C71-3BB7-14D5-F6D10383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1F498-1278-61B4-6498-323AD4DE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4AA0-790A-A3D2-6E16-3B39789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275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1EC3-F690-601C-E46F-62F1AB2E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8D84-74A2-5E96-0E1D-9F9F891B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366FD-1820-4C50-A8F8-713A8D25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6FB17-7E3A-538D-DD44-21B6FDB33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82F05-DC99-BBDD-FDC4-5C77DC639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2A34E-6F79-C45F-E0B5-3B0BA960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3E259-2DCE-DE15-6D4C-DED68F19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96307-2A08-D23F-1FE0-3EA2BF0F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864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DFD-2A18-39D5-4908-DE53368C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93D1B-3AEF-8685-8A57-6A4A9A31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49CF6-6063-423B-4847-2A619792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48308-C8CD-3CAC-B99E-901355A5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610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843D9-D8F6-BB65-0837-7454F954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55D49-CBA6-6F67-51CB-8853C760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6352E-2179-C64E-5C51-F13EDF9D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12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DEB1-262E-510D-FCD0-C478F4E8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B461-AFF4-3EA9-19CF-04AEB69B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6238D-5FB2-0076-4161-B8BE27614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7C455-ECFE-33A5-4ED2-EF33267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58AD9-FE30-DE1C-91E1-F0F373E4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831E0-6307-8895-32C3-A924E6B1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603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D3E6-F733-DEF8-5619-68DDE6CA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FADF1-79E8-A15D-513D-461F67C88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1D65-4866-35F7-7D92-9058C5C13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66154-E3B3-0BB6-E3E0-53F2B7E4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7E96-6E3F-CC09-0B86-CE2A6140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304AF-2474-E374-50C1-59E77B22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61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3E382-BFEC-1C24-6A58-A20B0911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5621-4BF0-115A-C906-64B305D64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069B-3012-87CA-642B-1CFF330ED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91F9-89F8-FC44-8232-3424AA5C40E9}" type="datetimeFigureOut">
              <a:rPr lang="en-DE" smtClean="0"/>
              <a:t>17.02.23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8FC8-25E9-B2BE-43EA-A43170143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267F7-B9F7-4DD6-5036-7247425C1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F544-A25B-7F48-99F8-B97E69F794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473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7FF2-B41B-17A4-60C6-5BEC7AD0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Architecture</a:t>
            </a:r>
          </a:p>
        </p:txBody>
      </p:sp>
      <p:pic>
        <p:nvPicPr>
          <p:cNvPr id="4" name="Picture 8" descr="Bildergebnis für rest api icon">
            <a:extLst>
              <a:ext uri="{FF2B5EF4-FFF2-40B4-BE49-F238E27FC236}">
                <a16:creationId xmlns:a16="http://schemas.microsoft.com/office/drawing/2014/main" id="{918F57DA-3217-BD89-CFDA-80ECEB36A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7"/>
          <a:stretch/>
        </p:blipFill>
        <p:spPr bwMode="auto">
          <a:xfrm>
            <a:off x="1371983" y="5003222"/>
            <a:ext cx="1536700" cy="140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4DF6B2-DAA7-1251-2F3C-36675A66E97C}"/>
              </a:ext>
            </a:extLst>
          </p:cNvPr>
          <p:cNvSpPr txBox="1"/>
          <p:nvPr/>
        </p:nvSpPr>
        <p:spPr>
          <a:xfrm>
            <a:off x="1593133" y="6266003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Bike API</a:t>
            </a:r>
          </a:p>
        </p:txBody>
      </p:sp>
      <p:pic>
        <p:nvPicPr>
          <p:cNvPr id="6" name="Picture 12" descr="Bildergebnis für code icon">
            <a:extLst>
              <a:ext uri="{FF2B5EF4-FFF2-40B4-BE49-F238E27FC236}">
                <a16:creationId xmlns:a16="http://schemas.microsoft.com/office/drawing/2014/main" id="{F5A96BA3-B94E-215B-75FB-695950AFB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" b="6134"/>
          <a:stretch/>
        </p:blipFill>
        <p:spPr bwMode="auto">
          <a:xfrm>
            <a:off x="1374612" y="1495167"/>
            <a:ext cx="1265881" cy="116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81519-7837-ED02-1C75-AB44AFB974F0}"/>
              </a:ext>
            </a:extLst>
          </p:cNvPr>
          <p:cNvSpPr txBox="1"/>
          <p:nvPr/>
        </p:nvSpPr>
        <p:spPr>
          <a:xfrm>
            <a:off x="838200" y="2670443"/>
            <a:ext cx="153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Scala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DB0A4-90B5-1A34-509D-8FBD2894819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007552" y="2670443"/>
            <a:ext cx="132781" cy="233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48A6A0-0511-D256-2EEC-9458F3F62BD7}"/>
              </a:ext>
            </a:extLst>
          </p:cNvPr>
          <p:cNvSpPr txBox="1"/>
          <p:nvPr/>
        </p:nvSpPr>
        <p:spPr>
          <a:xfrm>
            <a:off x="838200" y="4008031"/>
            <a:ext cx="21529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</a:t>
            </a:r>
            <a:r>
              <a:rPr lang="en-DE" sz="1500" dirty="0"/>
              <a:t>ndpoints calls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122C2C-EF01-5A0B-1831-8123A2F609C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40493" y="2077056"/>
            <a:ext cx="3563834" cy="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ildergebnis für kafka topic icon">
            <a:extLst>
              <a:ext uri="{FF2B5EF4-FFF2-40B4-BE49-F238E27FC236}">
                <a16:creationId xmlns:a16="http://schemas.microsoft.com/office/drawing/2014/main" id="{53C06B06-CC78-0F80-E22C-D209ABB5A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7" b="20892"/>
          <a:stretch/>
        </p:blipFill>
        <p:spPr bwMode="auto">
          <a:xfrm>
            <a:off x="6204327" y="1622932"/>
            <a:ext cx="1600200" cy="9135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3335C7-D1D6-C828-F9BA-08CB3BC2CE6E}"/>
              </a:ext>
            </a:extLst>
          </p:cNvPr>
          <p:cNvSpPr txBox="1"/>
          <p:nvPr/>
        </p:nvSpPr>
        <p:spPr>
          <a:xfrm>
            <a:off x="2802984" y="1759469"/>
            <a:ext cx="32930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Writes responses to the Kafka Topic</a:t>
            </a:r>
            <a:endParaRPr lang="en-DE" sz="15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48405C-660F-C532-6CB2-2F080AEAAC34}"/>
              </a:ext>
            </a:extLst>
          </p:cNvPr>
          <p:cNvCxnSpPr>
            <a:cxnSpLocks/>
            <a:stCxn id="18" idx="1"/>
            <a:endCxn id="11" idx="2"/>
          </p:cNvCxnSpPr>
          <p:nvPr/>
        </p:nvCxnSpPr>
        <p:spPr>
          <a:xfrm flipH="1" flipV="1">
            <a:off x="7004427" y="2536486"/>
            <a:ext cx="1907899" cy="107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A222BF-5ACC-2337-5999-C3423140DB29}"/>
              </a:ext>
            </a:extLst>
          </p:cNvPr>
          <p:cNvSpPr txBox="1"/>
          <p:nvPr/>
        </p:nvSpPr>
        <p:spPr>
          <a:xfrm>
            <a:off x="7618674" y="2670443"/>
            <a:ext cx="3047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Consume data from the Kafka Topic</a:t>
            </a:r>
            <a:endParaRPr lang="en-DE" sz="15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C56400-0C59-B47D-7199-8BD0C60772FD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flipH="1">
            <a:off x="7783565" y="4008031"/>
            <a:ext cx="1928861" cy="156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8" descr="Bildergebnis für delta lake spark icon">
            <a:extLst>
              <a:ext uri="{FF2B5EF4-FFF2-40B4-BE49-F238E27FC236}">
                <a16:creationId xmlns:a16="http://schemas.microsoft.com/office/drawing/2014/main" id="{7972FF04-3FA8-EA06-BAC2-B1E7AA7DD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8" b="17338"/>
          <a:stretch/>
        </p:blipFill>
        <p:spPr bwMode="auto">
          <a:xfrm>
            <a:off x="6800394" y="5572897"/>
            <a:ext cx="1966341" cy="6931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E8C0DB-2EC0-CBCD-F979-4C0ADF38B7B9}"/>
              </a:ext>
            </a:extLst>
          </p:cNvPr>
          <p:cNvSpPr txBox="1"/>
          <p:nvPr/>
        </p:nvSpPr>
        <p:spPr>
          <a:xfrm>
            <a:off x="7618674" y="4582382"/>
            <a:ext cx="112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</a:t>
            </a:r>
            <a:r>
              <a:rPr lang="en-DE" sz="1400" dirty="0"/>
              <a:t>ersist data</a:t>
            </a:r>
          </a:p>
        </p:txBody>
      </p:sp>
      <p:pic>
        <p:nvPicPr>
          <p:cNvPr id="18" name="Picture 10" descr="Technologies">
            <a:extLst>
              <a:ext uri="{FF2B5EF4-FFF2-40B4-BE49-F238E27FC236}">
                <a16:creationId xmlns:a16="http://schemas.microsoft.com/office/drawing/2014/main" id="{7D1FCB95-7F6F-DC84-4F47-EE9F302C5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25557"/>
          <a:stretch/>
        </p:blipFill>
        <p:spPr bwMode="auto">
          <a:xfrm>
            <a:off x="8912326" y="3212757"/>
            <a:ext cx="1600200" cy="79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CE9236-B358-73C9-5F28-533AF721B414}"/>
              </a:ext>
            </a:extLst>
          </p:cNvPr>
          <p:cNvSpPr txBox="1"/>
          <p:nvPr/>
        </p:nvSpPr>
        <p:spPr>
          <a:xfrm>
            <a:off x="9111221" y="4495528"/>
            <a:ext cx="1018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Query</a:t>
            </a:r>
            <a:r>
              <a:rPr lang="en-DE" sz="14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9494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ldergebnis für rest api icon">
            <a:extLst>
              <a:ext uri="{FF2B5EF4-FFF2-40B4-BE49-F238E27FC236}">
                <a16:creationId xmlns:a16="http://schemas.microsoft.com/office/drawing/2014/main" id="{86E3DAA1-2E13-FC06-7A2C-23BD6A9FE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1" y="203087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4863F6-7835-1585-3592-9D0E74441601}"/>
              </a:ext>
            </a:extLst>
          </p:cNvPr>
          <p:cNvSpPr txBox="1"/>
          <p:nvPr/>
        </p:nvSpPr>
        <p:spPr>
          <a:xfrm>
            <a:off x="4655489" y="1576131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Bike API</a:t>
            </a:r>
          </a:p>
        </p:txBody>
      </p:sp>
      <p:pic>
        <p:nvPicPr>
          <p:cNvPr id="1036" name="Picture 12" descr="Bildergebnis für code icon">
            <a:extLst>
              <a:ext uri="{FF2B5EF4-FFF2-40B4-BE49-F238E27FC236}">
                <a16:creationId xmlns:a16="http://schemas.microsoft.com/office/drawing/2014/main" id="{C6274416-BF15-8B60-9097-776733331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2" y="391247"/>
            <a:ext cx="1265881" cy="12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DEE454-64B9-2A98-9CC1-978150F766DB}"/>
              </a:ext>
            </a:extLst>
          </p:cNvPr>
          <p:cNvSpPr txBox="1"/>
          <p:nvPr/>
        </p:nvSpPr>
        <p:spPr>
          <a:xfrm>
            <a:off x="418692" y="1590207"/>
            <a:ext cx="153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Scala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9C0367-B306-3470-059D-C1F594DCC3FF}"/>
              </a:ext>
            </a:extLst>
          </p:cNvPr>
          <p:cNvCxnSpPr>
            <a:cxnSpLocks/>
          </p:cNvCxnSpPr>
          <p:nvPr/>
        </p:nvCxnSpPr>
        <p:spPr>
          <a:xfrm>
            <a:off x="1051632" y="2239925"/>
            <a:ext cx="4095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642CD7-EC99-B451-1B7F-9DF510B03B51}"/>
              </a:ext>
            </a:extLst>
          </p:cNvPr>
          <p:cNvSpPr txBox="1"/>
          <p:nvPr/>
        </p:nvSpPr>
        <p:spPr>
          <a:xfrm>
            <a:off x="2220442" y="1898551"/>
            <a:ext cx="21529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S</a:t>
            </a:r>
            <a:r>
              <a:rPr lang="en-DE" sz="1300" dirty="0"/>
              <a:t>earch endpoint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02D5C-4FA9-D055-05E9-8223F74155C2}"/>
              </a:ext>
            </a:extLst>
          </p:cNvPr>
          <p:cNvCxnSpPr>
            <a:cxnSpLocks/>
          </p:cNvCxnSpPr>
          <p:nvPr/>
        </p:nvCxnSpPr>
        <p:spPr>
          <a:xfrm flipH="1">
            <a:off x="1051629" y="2810630"/>
            <a:ext cx="409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9D257E-59EA-5EF3-0A51-CDFB3B6B2BA0}"/>
              </a:ext>
            </a:extLst>
          </p:cNvPr>
          <p:cNvSpPr txBox="1"/>
          <p:nvPr/>
        </p:nvSpPr>
        <p:spPr>
          <a:xfrm>
            <a:off x="1773973" y="3717920"/>
            <a:ext cx="30458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Response 2: S</a:t>
            </a:r>
            <a:r>
              <a:rPr lang="en-DE" sz="1300" dirty="0"/>
              <a:t>tolen bike details response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38D35F-0F9F-597E-0157-9B4AF45BC57C}"/>
              </a:ext>
            </a:extLst>
          </p:cNvPr>
          <p:cNvCxnSpPr>
            <a:cxnSpLocks/>
          </p:cNvCxnSpPr>
          <p:nvPr/>
        </p:nvCxnSpPr>
        <p:spPr>
          <a:xfrm flipH="1">
            <a:off x="990853" y="1503298"/>
            <a:ext cx="60779" cy="41918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6BEF1F-BCEE-41D5-C732-D8AF68773969}"/>
              </a:ext>
            </a:extLst>
          </p:cNvPr>
          <p:cNvCxnSpPr>
            <a:cxnSpLocks/>
          </p:cNvCxnSpPr>
          <p:nvPr/>
        </p:nvCxnSpPr>
        <p:spPr>
          <a:xfrm flipH="1">
            <a:off x="5142167" y="1590207"/>
            <a:ext cx="4477" cy="417448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567670-D108-49E4-0462-E9E602F83643}"/>
              </a:ext>
            </a:extLst>
          </p:cNvPr>
          <p:cNvCxnSpPr>
            <a:cxnSpLocks/>
          </p:cNvCxnSpPr>
          <p:nvPr/>
        </p:nvCxnSpPr>
        <p:spPr>
          <a:xfrm>
            <a:off x="1051632" y="3423457"/>
            <a:ext cx="4095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9B0D5-EB0B-49D9-4393-08AA185C02A8}"/>
              </a:ext>
            </a:extLst>
          </p:cNvPr>
          <p:cNvSpPr txBox="1"/>
          <p:nvPr/>
        </p:nvSpPr>
        <p:spPr>
          <a:xfrm>
            <a:off x="2022675" y="3140219"/>
            <a:ext cx="21529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err="1"/>
              <a:t>Get</a:t>
            </a:r>
            <a:r>
              <a:rPr lang="de-DE" sz="1300" dirty="0"/>
              <a:t> bike </a:t>
            </a:r>
            <a:r>
              <a:rPr lang="en-DE" sz="1300" dirty="0"/>
              <a:t>endpoint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4538061-FFAB-637F-BA03-F9F55A5931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47153" y="3221985"/>
            <a:ext cx="3" cy="573691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AF19C-9846-0EB3-6B16-5646F41B5B97}"/>
              </a:ext>
            </a:extLst>
          </p:cNvPr>
          <p:cNvCxnSpPr>
            <a:cxnSpLocks/>
          </p:cNvCxnSpPr>
          <p:nvPr/>
        </p:nvCxnSpPr>
        <p:spPr>
          <a:xfrm flipH="1">
            <a:off x="1047153" y="3996699"/>
            <a:ext cx="409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dergebnis für kafka topic icon">
            <a:extLst>
              <a:ext uri="{FF2B5EF4-FFF2-40B4-BE49-F238E27FC236}">
                <a16:creationId xmlns:a16="http://schemas.microsoft.com/office/drawing/2014/main" id="{933AB7F3-669E-E534-8484-088FDE456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14" y="33535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FA65F0-C1C0-E043-38E0-941C8E74BD46}"/>
              </a:ext>
            </a:extLst>
          </p:cNvPr>
          <p:cNvSpPr txBox="1"/>
          <p:nvPr/>
        </p:nvSpPr>
        <p:spPr>
          <a:xfrm>
            <a:off x="1848418" y="2542972"/>
            <a:ext cx="30458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R</a:t>
            </a:r>
            <a:r>
              <a:rPr lang="en-DE" sz="1300" dirty="0"/>
              <a:t>esponse1: </a:t>
            </a:r>
            <a:r>
              <a:rPr lang="en-GB" sz="1300" dirty="0"/>
              <a:t>S</a:t>
            </a:r>
            <a:r>
              <a:rPr lang="en-DE" sz="1300" dirty="0"/>
              <a:t>tolen bike details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AAA6F-8782-4D16-CB9A-2E475EC34894}"/>
              </a:ext>
            </a:extLst>
          </p:cNvPr>
          <p:cNvSpPr txBox="1"/>
          <p:nvPr/>
        </p:nvSpPr>
        <p:spPr>
          <a:xfrm>
            <a:off x="-4209" y="2915665"/>
            <a:ext cx="9950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F</a:t>
            </a:r>
            <a:r>
              <a:rPr lang="en-DE" sz="1300" dirty="0"/>
              <a:t>or each bike id found in response 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5F48A8-BAAC-1FE8-52DE-370847584BC3}"/>
              </a:ext>
            </a:extLst>
          </p:cNvPr>
          <p:cNvCxnSpPr>
            <a:cxnSpLocks/>
          </p:cNvCxnSpPr>
          <p:nvPr/>
        </p:nvCxnSpPr>
        <p:spPr>
          <a:xfrm>
            <a:off x="7653478" y="1774873"/>
            <a:ext cx="0" cy="39898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AAEA2E-1E79-376F-E9AD-70041D1DABAF}"/>
              </a:ext>
            </a:extLst>
          </p:cNvPr>
          <p:cNvCxnSpPr>
            <a:cxnSpLocks/>
          </p:cNvCxnSpPr>
          <p:nvPr/>
        </p:nvCxnSpPr>
        <p:spPr>
          <a:xfrm>
            <a:off x="1058009" y="4569770"/>
            <a:ext cx="6595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B32834-9ED8-0D19-781C-E4D3C1325D6F}"/>
              </a:ext>
            </a:extLst>
          </p:cNvPr>
          <p:cNvSpPr txBox="1"/>
          <p:nvPr/>
        </p:nvSpPr>
        <p:spPr>
          <a:xfrm>
            <a:off x="1807321" y="4259051"/>
            <a:ext cx="30458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Write each Response 2 in the </a:t>
            </a:r>
            <a:r>
              <a:rPr lang="en-GB" sz="1300" dirty="0" err="1"/>
              <a:t>kafka</a:t>
            </a:r>
            <a:r>
              <a:rPr lang="en-GB" sz="1300" dirty="0"/>
              <a:t> topic</a:t>
            </a:r>
            <a:endParaRPr lang="en-DE" sz="1300" dirty="0"/>
          </a:p>
        </p:txBody>
      </p:sp>
    </p:spTree>
    <p:extLst>
      <p:ext uri="{BB962C8B-B14F-4D97-AF65-F5344CB8AC3E}">
        <p14:creationId xmlns:p14="http://schemas.microsoft.com/office/powerpoint/2010/main" val="157802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n 20">
            <a:extLst>
              <a:ext uri="{FF2B5EF4-FFF2-40B4-BE49-F238E27FC236}">
                <a16:creationId xmlns:a16="http://schemas.microsoft.com/office/drawing/2014/main" id="{4209F451-F507-2FDA-495A-6DACFE48BA19}"/>
              </a:ext>
            </a:extLst>
          </p:cNvPr>
          <p:cNvSpPr/>
          <p:nvPr/>
        </p:nvSpPr>
        <p:spPr>
          <a:xfrm>
            <a:off x="4078035" y="3742248"/>
            <a:ext cx="2111932" cy="15192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S3 bucket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87FF2-B41B-17A4-60C6-5BEC7AD0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</a:t>
            </a:r>
            <a:r>
              <a:rPr lang="de-DE" dirty="0" err="1"/>
              <a:t>rchitecture</a:t>
            </a:r>
            <a:r>
              <a:rPr lang="de-DE" dirty="0"/>
              <a:t> </a:t>
            </a:r>
            <a:r>
              <a:rPr lang="de-DE" dirty="0" err="1"/>
              <a:t>improvement</a:t>
            </a:r>
            <a:endParaRPr lang="en-DE" dirty="0"/>
          </a:p>
        </p:txBody>
      </p:sp>
      <p:pic>
        <p:nvPicPr>
          <p:cNvPr id="4" name="Picture 8" descr="Bildergebnis für rest api icon">
            <a:extLst>
              <a:ext uri="{FF2B5EF4-FFF2-40B4-BE49-F238E27FC236}">
                <a16:creationId xmlns:a16="http://schemas.microsoft.com/office/drawing/2014/main" id="{918F57DA-3217-BD89-CFDA-80ECEB36A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7"/>
          <a:stretch/>
        </p:blipFill>
        <p:spPr bwMode="auto">
          <a:xfrm>
            <a:off x="1371983" y="5003222"/>
            <a:ext cx="1536700" cy="140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4DF6B2-DAA7-1251-2F3C-36675A66E97C}"/>
              </a:ext>
            </a:extLst>
          </p:cNvPr>
          <p:cNvSpPr txBox="1"/>
          <p:nvPr/>
        </p:nvSpPr>
        <p:spPr>
          <a:xfrm>
            <a:off x="1593133" y="6266003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Bike API</a:t>
            </a:r>
          </a:p>
        </p:txBody>
      </p:sp>
      <p:pic>
        <p:nvPicPr>
          <p:cNvPr id="6" name="Picture 12" descr="Bildergebnis für code icon">
            <a:extLst>
              <a:ext uri="{FF2B5EF4-FFF2-40B4-BE49-F238E27FC236}">
                <a16:creationId xmlns:a16="http://schemas.microsoft.com/office/drawing/2014/main" id="{F5A96BA3-B94E-215B-75FB-695950AFB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" b="6134"/>
          <a:stretch/>
        </p:blipFill>
        <p:spPr bwMode="auto">
          <a:xfrm>
            <a:off x="1374612" y="1495167"/>
            <a:ext cx="1265881" cy="116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DB0A4-90B5-1A34-509D-8FBD2894819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007552" y="2670443"/>
            <a:ext cx="132781" cy="233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48A6A0-0511-D256-2EEC-9458F3F62BD7}"/>
              </a:ext>
            </a:extLst>
          </p:cNvPr>
          <p:cNvSpPr txBox="1"/>
          <p:nvPr/>
        </p:nvSpPr>
        <p:spPr>
          <a:xfrm>
            <a:off x="838200" y="4008031"/>
            <a:ext cx="21529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</a:t>
            </a:r>
            <a:r>
              <a:rPr lang="en-DE" sz="1500" dirty="0"/>
              <a:t>ndpoints calls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122C2C-EF01-5A0B-1831-8123A2F609C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40493" y="2077056"/>
            <a:ext cx="3563834" cy="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ildergebnis für kafka topic icon">
            <a:extLst>
              <a:ext uri="{FF2B5EF4-FFF2-40B4-BE49-F238E27FC236}">
                <a16:creationId xmlns:a16="http://schemas.microsoft.com/office/drawing/2014/main" id="{53C06B06-CC78-0F80-E22C-D209ABB5A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7" b="20892"/>
          <a:stretch/>
        </p:blipFill>
        <p:spPr bwMode="auto">
          <a:xfrm>
            <a:off x="6204327" y="1622932"/>
            <a:ext cx="1600200" cy="9135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3335C7-D1D6-C828-F9BA-08CB3BC2CE6E}"/>
              </a:ext>
            </a:extLst>
          </p:cNvPr>
          <p:cNvSpPr txBox="1"/>
          <p:nvPr/>
        </p:nvSpPr>
        <p:spPr>
          <a:xfrm>
            <a:off x="2802984" y="1759469"/>
            <a:ext cx="32930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Writes responses to the Kafka Topic</a:t>
            </a:r>
            <a:endParaRPr lang="en-DE" sz="15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48405C-660F-C532-6CB2-2F080AEAAC34}"/>
              </a:ext>
            </a:extLst>
          </p:cNvPr>
          <p:cNvCxnSpPr>
            <a:cxnSpLocks/>
            <a:stCxn id="18" idx="1"/>
            <a:endCxn id="11" idx="2"/>
          </p:cNvCxnSpPr>
          <p:nvPr/>
        </p:nvCxnSpPr>
        <p:spPr>
          <a:xfrm flipH="1" flipV="1">
            <a:off x="7004427" y="2536486"/>
            <a:ext cx="800100" cy="10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A222BF-5ACC-2337-5999-C3423140DB29}"/>
              </a:ext>
            </a:extLst>
          </p:cNvPr>
          <p:cNvSpPr txBox="1"/>
          <p:nvPr/>
        </p:nvSpPr>
        <p:spPr>
          <a:xfrm>
            <a:off x="7659836" y="2628276"/>
            <a:ext cx="3047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Consume data from the Kafka Topic</a:t>
            </a:r>
            <a:endParaRPr lang="en-DE" sz="15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C56400-0C59-B47D-7199-8BD0C60772FD}"/>
              </a:ext>
            </a:extLst>
          </p:cNvPr>
          <p:cNvCxnSpPr>
            <a:cxnSpLocks/>
            <a:stCxn id="18" idx="2"/>
            <a:endCxn id="21" idx="4"/>
          </p:cNvCxnSpPr>
          <p:nvPr/>
        </p:nvCxnSpPr>
        <p:spPr>
          <a:xfrm flipH="1">
            <a:off x="6189967" y="3959627"/>
            <a:ext cx="2414660" cy="54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8" descr="Bildergebnis für delta lake spark icon">
            <a:extLst>
              <a:ext uri="{FF2B5EF4-FFF2-40B4-BE49-F238E27FC236}">
                <a16:creationId xmlns:a16="http://schemas.microsoft.com/office/drawing/2014/main" id="{7972FF04-3FA8-EA06-BAC2-B1E7AA7DD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8" b="17338"/>
          <a:stretch/>
        </p:blipFill>
        <p:spPr bwMode="auto">
          <a:xfrm>
            <a:off x="4222724" y="4230741"/>
            <a:ext cx="1865223" cy="6574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E8C0DB-2EC0-CBCD-F979-4C0ADF38B7B9}"/>
              </a:ext>
            </a:extLst>
          </p:cNvPr>
          <p:cNvSpPr txBox="1"/>
          <p:nvPr/>
        </p:nvSpPr>
        <p:spPr>
          <a:xfrm>
            <a:off x="6461333" y="3905828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</a:t>
            </a:r>
            <a:r>
              <a:rPr lang="en-DE" sz="1400" dirty="0"/>
              <a:t>ersist raw data</a:t>
            </a:r>
          </a:p>
        </p:txBody>
      </p:sp>
      <p:pic>
        <p:nvPicPr>
          <p:cNvPr id="18" name="Picture 10" descr="Technologies">
            <a:extLst>
              <a:ext uri="{FF2B5EF4-FFF2-40B4-BE49-F238E27FC236}">
                <a16:creationId xmlns:a16="http://schemas.microsoft.com/office/drawing/2014/main" id="{7D1FCB95-7F6F-DC84-4F47-EE9F302C5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25557"/>
          <a:stretch/>
        </p:blipFill>
        <p:spPr bwMode="auto">
          <a:xfrm>
            <a:off x="7804527" y="3164353"/>
            <a:ext cx="1600200" cy="79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3CFA1FB9-CE59-5B6F-ABB3-96C5F7F98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88" y="1495167"/>
            <a:ext cx="1739900" cy="12319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745EF5-1EF9-0E35-ECDD-E7A918DD4CED}"/>
              </a:ext>
            </a:extLst>
          </p:cNvPr>
          <p:cNvCxnSpPr>
            <a:cxnSpLocks/>
            <a:stCxn id="18" idx="2"/>
            <a:endCxn id="6146" idx="0"/>
          </p:cNvCxnSpPr>
          <p:nvPr/>
        </p:nvCxnSpPr>
        <p:spPr>
          <a:xfrm flipH="1">
            <a:off x="8348686" y="3959627"/>
            <a:ext cx="255941" cy="176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A734AB-745D-46D3-0B17-72D705AD2C06}"/>
              </a:ext>
            </a:extLst>
          </p:cNvPr>
          <p:cNvSpPr txBox="1"/>
          <p:nvPr/>
        </p:nvSpPr>
        <p:spPr>
          <a:xfrm>
            <a:off x="14021135" y="7483848"/>
            <a:ext cx="112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Aggregate </a:t>
            </a:r>
            <a:r>
              <a:rPr lang="en-DE" sz="1400" dirty="0"/>
              <a:t>data</a:t>
            </a:r>
          </a:p>
        </p:txBody>
      </p:sp>
      <p:pic>
        <p:nvPicPr>
          <p:cNvPr id="6146" name="Picture 2" descr="Résultat de recherche d'images pour &quot;mysql icon&quot;">
            <a:extLst>
              <a:ext uri="{FF2B5EF4-FFF2-40B4-BE49-F238E27FC236}">
                <a16:creationId xmlns:a16="http://schemas.microsoft.com/office/drawing/2014/main" id="{40584B33-BEAB-739F-D1BA-C746FA3C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310" y="5723050"/>
            <a:ext cx="1334752" cy="9122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9E3F5C-F17D-8ED1-BD13-60DEC30589FF}"/>
              </a:ext>
            </a:extLst>
          </p:cNvPr>
          <p:cNvSpPr txBox="1"/>
          <p:nvPr/>
        </p:nvSpPr>
        <p:spPr>
          <a:xfrm>
            <a:off x="7589625" y="4837170"/>
            <a:ext cx="1128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Aggregate </a:t>
            </a:r>
            <a:r>
              <a:rPr lang="en-DE" sz="1400" dirty="0"/>
              <a:t>data and persist it</a:t>
            </a:r>
          </a:p>
        </p:txBody>
      </p:sp>
      <p:pic>
        <p:nvPicPr>
          <p:cNvPr id="6148" name="Picture 4" descr="Résultat de recherche d'images pour &quot;dashboarding tool icon&quot;">
            <a:extLst>
              <a:ext uri="{FF2B5EF4-FFF2-40B4-BE49-F238E27FC236}">
                <a16:creationId xmlns:a16="http://schemas.microsoft.com/office/drawing/2014/main" id="{8F5CFF01-EC30-AC21-D6DD-0378780A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16" y="4559472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13A2B9-640A-B171-4B33-F797C5E54C72}"/>
              </a:ext>
            </a:extLst>
          </p:cNvPr>
          <p:cNvCxnSpPr>
            <a:cxnSpLocks/>
            <a:stCxn id="6148" idx="1"/>
            <a:endCxn id="6146" idx="3"/>
          </p:cNvCxnSpPr>
          <p:nvPr/>
        </p:nvCxnSpPr>
        <p:spPr>
          <a:xfrm flipH="1">
            <a:off x="9016062" y="5384972"/>
            <a:ext cx="1222454" cy="79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6C9918-CC5B-4C7B-A6EB-E8D88E7CF431}"/>
              </a:ext>
            </a:extLst>
          </p:cNvPr>
          <p:cNvSpPr txBox="1"/>
          <p:nvPr/>
        </p:nvSpPr>
        <p:spPr>
          <a:xfrm>
            <a:off x="10350814" y="5989004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Dashboarding tool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DEA75B-8E55-0403-69FC-68EFF7B0F5F3}"/>
              </a:ext>
            </a:extLst>
          </p:cNvPr>
          <p:cNvSpPr txBox="1"/>
          <p:nvPr/>
        </p:nvSpPr>
        <p:spPr>
          <a:xfrm>
            <a:off x="9183602" y="521703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Read </a:t>
            </a:r>
            <a:r>
              <a:rPr lang="en-DE" sz="1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354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104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Architecture</vt:lpstr>
      <vt:lpstr>PowerPoint Presentation</vt:lpstr>
      <vt:lpstr>Architecture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Houssem Ben Lahmar</dc:creator>
  <cp:lastModifiedBy>Houssem Ben Lahmar</cp:lastModifiedBy>
  <cp:revision>3</cp:revision>
  <dcterms:created xsi:type="dcterms:W3CDTF">2023-02-17T10:39:53Z</dcterms:created>
  <dcterms:modified xsi:type="dcterms:W3CDTF">2023-02-17T13:16:29Z</dcterms:modified>
</cp:coreProperties>
</file>