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601575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666" y="-102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8DB-8EA9-490E-8D29-97129DBA3F4E}" type="datetimeFigureOut">
              <a:rPr lang="fr-FR" smtClean="0"/>
              <a:pPr/>
              <a:t>01/03/2021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9A04-AD72-4B2F-941B-E698CB5AB9C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35093" y="1371600"/>
            <a:ext cx="108205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35092" y="3228536"/>
            <a:ext cx="10824753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36142" y="914402"/>
            <a:ext cx="2835355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079" y="914402"/>
            <a:ext cx="8296037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891" y="1316736"/>
            <a:ext cx="10711339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30891" y="2704664"/>
            <a:ext cx="10711339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0" y="704088"/>
            <a:ext cx="11341418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080" y="1920085"/>
            <a:ext cx="5565695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5801" y="1920085"/>
            <a:ext cx="5565695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0" y="704088"/>
            <a:ext cx="11341418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1855248"/>
            <a:ext cx="556788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401426" y="1859759"/>
            <a:ext cx="5570072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30079" y="2514600"/>
            <a:ext cx="556788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6" y="2514600"/>
            <a:ext cx="5570072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704088"/>
            <a:ext cx="1144643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5118" y="514352"/>
            <a:ext cx="3780473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45118" y="1676400"/>
            <a:ext cx="3780473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926867" y="1676400"/>
            <a:ext cx="704463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4362804" y="1108077"/>
            <a:ext cx="7245905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11030697" y="5359769"/>
            <a:ext cx="214227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05" y="1176998"/>
            <a:ext cx="304958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105" y="2828785"/>
            <a:ext cx="304538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131392" y="6356352"/>
            <a:ext cx="840105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803858" y="1199517"/>
            <a:ext cx="6363796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3127" y="5816600"/>
            <a:ext cx="1262782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6038256" y="6219827"/>
            <a:ext cx="656332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3127" y="-7144"/>
            <a:ext cx="12627829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038256" y="-7144"/>
            <a:ext cx="656332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30080" y="704088"/>
            <a:ext cx="1134141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30080" y="1935480"/>
            <a:ext cx="1134141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30080" y="6356352"/>
            <a:ext cx="294036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01/03/2021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675460" y="6356352"/>
            <a:ext cx="462057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0921366" y="6356352"/>
            <a:ext cx="105013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26208" y="202408"/>
            <a:ext cx="12651942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565" y="1285860"/>
            <a:ext cx="10820552" cy="2557466"/>
          </a:xfrm>
        </p:spPr>
        <p:txBody>
          <a:bodyPr>
            <a:noAutofit/>
          </a:bodyPr>
          <a:lstStyle/>
          <a:p>
            <a:pPr algn="l"/>
            <a:r>
              <a:rPr lang="fr-FR" sz="8800" i="1" dirty="0" smtClean="0">
                <a:solidFill>
                  <a:schemeClr val="tx1"/>
                </a:solidFill>
              </a:rPr>
              <a:t>Introduction to </a:t>
            </a:r>
            <a:r>
              <a:rPr lang="fr-FR" sz="8800" i="1" dirty="0" err="1" smtClean="0">
                <a:solidFill>
                  <a:schemeClr val="tx1"/>
                </a:solidFill>
              </a:rPr>
              <a:t>Databases</a:t>
            </a:r>
            <a:r>
              <a:rPr lang="fr-FR" sz="8800" i="1" dirty="0" smtClean="0">
                <a:solidFill>
                  <a:schemeClr val="tx1"/>
                </a:solidFill>
              </a:rPr>
              <a:t> </a:t>
            </a:r>
            <a:endParaRPr lang="fr-FR" sz="8800" i="1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5164" y="5214950"/>
            <a:ext cx="10824753" cy="1428760"/>
          </a:xfrm>
        </p:spPr>
        <p:txBody>
          <a:bodyPr/>
          <a:lstStyle/>
          <a:p>
            <a:r>
              <a:rPr lang="el-GR" b="1" dirty="0" smtClean="0">
                <a:solidFill>
                  <a:schemeClr val="bg1"/>
                </a:solidFill>
              </a:rPr>
              <a:t>Ή</a:t>
            </a:r>
            <a:r>
              <a:rPr lang="fr-FR" b="1" dirty="0" smtClean="0">
                <a:solidFill>
                  <a:schemeClr val="bg1"/>
                </a:solidFill>
              </a:rPr>
              <a:t>o</a:t>
            </a:r>
            <a:r>
              <a:rPr lang="el-GR" b="1" dirty="0" smtClean="0">
                <a:solidFill>
                  <a:schemeClr val="bg1"/>
                </a:solidFill>
              </a:rPr>
              <a:t>υ</a:t>
            </a:r>
            <a:r>
              <a:rPr lang="hy-AM" b="1" dirty="0" smtClean="0">
                <a:solidFill>
                  <a:schemeClr val="bg1"/>
                </a:solidFill>
              </a:rPr>
              <a:t>ֆֆ</a:t>
            </a:r>
            <a:r>
              <a:rPr lang="fr-FR" b="1" dirty="0" smtClean="0">
                <a:solidFill>
                  <a:schemeClr val="bg1"/>
                </a:solidFill>
              </a:rPr>
              <a:t>Ɛ</a:t>
            </a:r>
            <a:r>
              <a:rPr lang="iu-Cans-CA" b="1" dirty="0" smtClean="0">
                <a:solidFill>
                  <a:schemeClr val="bg1"/>
                </a:solidFill>
              </a:rPr>
              <a:t>ᘻ </a:t>
            </a:r>
            <a:r>
              <a:rPr lang="el-GR" b="1" dirty="0" smtClean="0">
                <a:solidFill>
                  <a:schemeClr val="bg1"/>
                </a:solidFill>
              </a:rPr>
              <a:t>Ή∂∱</a:t>
            </a:r>
            <a:r>
              <a:rPr lang="hy-AM" b="1" dirty="0" smtClean="0">
                <a:solidFill>
                  <a:schemeClr val="bg1"/>
                </a:solidFill>
              </a:rPr>
              <a:t>ֆ∂</a:t>
            </a:r>
            <a:r>
              <a:rPr lang="fr-FR" b="1" dirty="0" smtClean="0">
                <a:solidFill>
                  <a:schemeClr val="bg1"/>
                </a:solidFill>
              </a:rPr>
              <a:t>o</a:t>
            </a:r>
            <a:r>
              <a:rPr lang="el-GR" b="1" dirty="0" smtClean="0">
                <a:solidFill>
                  <a:schemeClr val="bg1"/>
                </a:solidFill>
              </a:rPr>
              <a:t>υι</a:t>
            </a:r>
            <a:r>
              <a:rPr lang="el-GR" b="1" dirty="0" smtClean="0"/>
              <a:t> 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209" y="285728"/>
            <a:ext cx="11341418" cy="1143000"/>
          </a:xfrm>
        </p:spPr>
        <p:txBody>
          <a:bodyPr/>
          <a:lstStyle/>
          <a:p>
            <a:r>
              <a:rPr lang="fr-FR" sz="5400" dirty="0" smtClean="0"/>
              <a:t>Définition of RDBM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RDBM stands for «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Relational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Database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Management System »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which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is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designed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specifically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for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relational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databases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A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relational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database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refers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to a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database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that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stores data in a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structured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format,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using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rows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and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columns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. This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makes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it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easy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to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locate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and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access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specific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values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within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the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database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It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is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«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relational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»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because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the values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within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each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table are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related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to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each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other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which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let tables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also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to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be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related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to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other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tables.</a:t>
            </a:r>
          </a:p>
          <a:p>
            <a:pPr>
              <a:buFont typeface="Wingdings" pitchFamily="2" charset="2"/>
              <a:buChar char="v"/>
            </a:pP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Most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well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known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RDBMS are : MySQL, </a:t>
            </a:r>
            <a:r>
              <a:rPr lang="fr-FR" sz="2400" b="1" dirty="0" err="1" smtClean="0">
                <a:latin typeface="Bahnschrift SemiBold Condensed" pitchFamily="34" charset="0"/>
                <a:ea typeface="Adobe Fangsong Std R" pitchFamily="18" charset="-128"/>
              </a:rPr>
              <a:t>PostgreSQL</a:t>
            </a:r>
            <a:r>
              <a:rPr lang="fr-FR" sz="2400" b="1" dirty="0" smtClean="0">
                <a:latin typeface="Bahnschrift SemiBold Condensed" pitchFamily="34" charset="0"/>
                <a:ea typeface="Adobe Fangsong Std R" pitchFamily="18" charset="-128"/>
              </a:rPr>
              <a:t> and Microsoft SQL server.</a:t>
            </a:r>
          </a:p>
          <a:p>
            <a:pPr>
              <a:buNone/>
            </a:pPr>
            <a:endParaRPr lang="fr-FR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185" y="500042"/>
            <a:ext cx="11341418" cy="114300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MySQL 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MySQL,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pronounced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either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«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My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S-Q-L » or «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My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Sequel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»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an open source RDBM. It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based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on the structure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query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language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,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which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is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used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for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adding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,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removing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and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modifying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 information in the </a:t>
            </a:r>
            <a:r>
              <a:rPr lang="fr-FR" sz="2000" b="1" dirty="0" err="1" smtClean="0">
                <a:latin typeface="Bahnschrift SemiBold SemiConden" pitchFamily="34" charset="0"/>
                <a:ea typeface="Adobe Fangsong Std R" pitchFamily="18" charset="-128"/>
              </a:rPr>
              <a:t>database</a:t>
            </a:r>
            <a:r>
              <a:rPr lang="fr-FR" sz="2000" b="1" dirty="0" smtClean="0">
                <a:latin typeface="Bahnschrift SemiBold SemiConden" pitchFamily="34" charset="0"/>
                <a:ea typeface="Adobe Fangsong Std R" pitchFamily="18" charset="-128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err="1" smtClean="0">
                <a:latin typeface="Bahnschrift SemiBold SemiConden" pitchFamily="34" charset="0"/>
              </a:rPr>
              <a:t>MySQL</a:t>
            </a:r>
            <a:r>
              <a:rPr lang="en-US" sz="2000" b="1" dirty="0" smtClean="0">
                <a:latin typeface="Bahnschrift SemiBold SemiConden" pitchFamily="34" charset="0"/>
              </a:rPr>
              <a:t> is the most popular open source SQL database. It is typically used for web application development, and often accessed using PHP.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 SemiConden" pitchFamily="34" charset="0"/>
              </a:rPr>
              <a:t>The main advantages of </a:t>
            </a:r>
            <a:r>
              <a:rPr lang="en-US" sz="2000" b="1" dirty="0" err="1" smtClean="0">
                <a:latin typeface="Bahnschrift SemiBold SemiConden" pitchFamily="34" charset="0"/>
              </a:rPr>
              <a:t>MySQL</a:t>
            </a:r>
            <a:r>
              <a:rPr lang="en-US" sz="2000" b="1" dirty="0" smtClean="0">
                <a:latin typeface="Bahnschrift SemiBold SemiConden" pitchFamily="34" charset="0"/>
              </a:rPr>
              <a:t> are that it is easy to use, inexpensive, reliable (has been around since 1995), and has a large community of developers who can help answer questions.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 SemiConden" pitchFamily="34" charset="0"/>
              </a:rPr>
              <a:t>Some of the disadvantages are that it has been known to suffer from poor performance when scaling, open source development has lagged since Oracle has taken control of </a:t>
            </a:r>
            <a:r>
              <a:rPr lang="en-US" sz="2000" b="1" dirty="0" err="1" smtClean="0">
                <a:latin typeface="Bahnschrift SemiBold SemiConden" pitchFamily="34" charset="0"/>
              </a:rPr>
              <a:t>MySQL</a:t>
            </a:r>
            <a:r>
              <a:rPr lang="en-US" sz="2000" b="1" dirty="0" smtClean="0">
                <a:latin typeface="Bahnschrift SemiBold SemiConden" pitchFamily="34" charset="0"/>
              </a:rPr>
              <a:t>,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 SemiConden" pitchFamily="34" charset="0"/>
              </a:rPr>
              <a:t> and it does not include some advanced features that developers may be used to.</a:t>
            </a:r>
          </a:p>
          <a:p>
            <a:pPr>
              <a:buNone/>
            </a:pPr>
            <a:endParaRPr lang="fr-FR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>
              <a:buNone/>
            </a:pPr>
            <a:endParaRPr lang="fr-FR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v"/>
            </a:pPr>
            <a:endParaRPr lang="fr-FR" dirty="0"/>
          </a:p>
        </p:txBody>
      </p:sp>
      <p:pic>
        <p:nvPicPr>
          <p:cNvPr id="4" name="Espace réservé du contenu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4297" y="4572009"/>
            <a:ext cx="4697768" cy="2083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PostgreSQL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Bahnschrift SemiBold" pitchFamily="34" charset="0"/>
              </a:rPr>
              <a:t>PostgreSQL</a:t>
            </a:r>
            <a:r>
              <a:rPr lang="en-US" sz="2000" dirty="0" smtClean="0">
                <a:latin typeface="Bahnschrift SemiBold" pitchFamily="34" charset="0"/>
              </a:rPr>
              <a:t> is an open source SQL database that is not controlled by any corporation. It is typically used for web application development.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Bahnschrift SemiBold" pitchFamily="34" charset="0"/>
              </a:rPr>
              <a:t>PostgreSQL</a:t>
            </a:r>
            <a:r>
              <a:rPr lang="en-US" sz="2000" dirty="0" smtClean="0">
                <a:latin typeface="Bahnschrift SemiBold" pitchFamily="34" charset="0"/>
              </a:rPr>
              <a:t> shares many of the same advantages of </a:t>
            </a:r>
            <a:r>
              <a:rPr lang="en-US" sz="2000" dirty="0" err="1" smtClean="0">
                <a:latin typeface="Bahnschrift SemiBold" pitchFamily="34" charset="0"/>
              </a:rPr>
              <a:t>MySQL</a:t>
            </a:r>
            <a:r>
              <a:rPr lang="en-US" sz="2000" dirty="0" smtClean="0">
                <a:latin typeface="Bahnschrift SemiBold" pitchFamily="34" charset="0"/>
              </a:rPr>
              <a:t>. It is easy to use, inexpensive, reliable and has a large community of developers. It also provides some additional features such as foreign key support without requiring complex configuration.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Bahnschrift SemiBold" pitchFamily="34" charset="0"/>
              </a:rPr>
              <a:t>The main disadvantage of </a:t>
            </a:r>
            <a:r>
              <a:rPr lang="en-US" sz="2000" dirty="0" err="1" smtClean="0">
                <a:latin typeface="Bahnschrift SemiBold" pitchFamily="34" charset="0"/>
              </a:rPr>
              <a:t>PostgreSQL</a:t>
            </a:r>
            <a:r>
              <a:rPr lang="en-US" sz="2000" dirty="0" smtClean="0">
                <a:latin typeface="Bahnschrift SemiBold" pitchFamily="34" charset="0"/>
              </a:rPr>
              <a:t> is that it can be slower in performance than other databases such as </a:t>
            </a:r>
            <a:r>
              <a:rPr lang="en-US" sz="2000" dirty="0" err="1" smtClean="0">
                <a:latin typeface="Bahnschrift SemiBold" pitchFamily="34" charset="0"/>
              </a:rPr>
              <a:t>MySQL</a:t>
            </a:r>
            <a:r>
              <a:rPr lang="en-US" sz="2000" dirty="0" smtClean="0">
                <a:latin typeface="Bahnschrift SemiBold" pitchFamily="34" charset="0"/>
              </a:rPr>
              <a:t>. It is also slightly less popular than </a:t>
            </a:r>
            <a:r>
              <a:rPr lang="en-US" sz="2000" dirty="0" err="1" smtClean="0">
                <a:latin typeface="Bahnschrift SemiBold" pitchFamily="34" charset="0"/>
              </a:rPr>
              <a:t>MySQL</a:t>
            </a:r>
            <a:endParaRPr lang="en-US" sz="2000" dirty="0" smtClean="0">
              <a:latin typeface="Bahnschrift SemiBold" pitchFamily="34" charset="0"/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4" name="Espace réservé du contenu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6319" y="4429132"/>
            <a:ext cx="3585256" cy="2192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SQL SERVER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Microsoft SQL Server is a RDBMS (relational database management system) created by Microsoft. It is used as a central location to save and obtain data needed for applications. It uses SQL (structured query language) for queries that store or retrieve data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Microsoft SQL Server also allows user-defined composite types (UDTs) to be defined and used. It also makes server statistics available as virtual tables and views (called Dynamic Management Views or DMVs). In addition to tables, a database can also contain other objects including views, stored procedures, indexes and constraints, along with a transaction log.</a:t>
            </a:r>
            <a:endParaRPr lang="fr-FR" sz="2000" b="1" dirty="0" smtClean="0">
              <a:latin typeface="Bahnschrift SemiBold" pitchFamily="34" charset="0"/>
              <a:ea typeface="Adobe Fangsong Std R" pitchFamily="18" charset="-128"/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4" name="Espace réservé du contenu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6869" y="4286256"/>
            <a:ext cx="285750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747" y="571480"/>
            <a:ext cx="11341418" cy="1143000"/>
          </a:xfrm>
        </p:spPr>
        <p:txBody>
          <a:bodyPr/>
          <a:lstStyle/>
          <a:p>
            <a:r>
              <a:rPr lang="fr-FR" sz="5400" dirty="0" err="1" smtClean="0"/>
              <a:t>Differences</a:t>
            </a:r>
            <a:r>
              <a:rPr lang="fr-FR" sz="5400" dirty="0" smtClean="0"/>
              <a:t> </a:t>
            </a:r>
            <a:r>
              <a:rPr lang="fr-FR" sz="5400" dirty="0" err="1" smtClean="0"/>
              <a:t>between</a:t>
            </a:r>
            <a:r>
              <a:rPr lang="fr-FR" sz="5400" dirty="0" smtClean="0"/>
              <a:t> 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b="1" dirty="0" err="1" smtClean="0">
                <a:latin typeface="Bahnschrift SemiBold" pitchFamily="34" charset="0"/>
                <a:ea typeface="Adobe Fangsong Std R" pitchFamily="18" charset="-128"/>
              </a:rPr>
              <a:t>What</a:t>
            </a:r>
            <a:r>
              <a:rPr lang="fr-FR" sz="2000" b="1" dirty="0" smtClean="0">
                <a:latin typeface="Bahnschrift SemiBold" pitchFamily="34" charset="0"/>
                <a:ea typeface="Adobe Fangsong Std R" pitchFamily="18" charset="-128"/>
              </a:rPr>
              <a:t> are the </a:t>
            </a:r>
            <a:r>
              <a:rPr lang="fr-FR" sz="2000" b="1" dirty="0" err="1" smtClean="0">
                <a:latin typeface="Bahnschrift SemiBold" pitchFamily="34" charset="0"/>
                <a:ea typeface="Adobe Fangsong Std R" pitchFamily="18" charset="-128"/>
              </a:rPr>
              <a:t>differences</a:t>
            </a:r>
            <a:r>
              <a:rPr lang="fr-FR" sz="2000" b="1" dirty="0" smtClean="0">
                <a:latin typeface="Bahnschrift SemiBold" pitchFamily="34" charset="0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Bahnschrift SemiBold" pitchFamily="34" charset="0"/>
                <a:ea typeface="Adobe Fangsong Std R" pitchFamily="18" charset="-128"/>
              </a:rPr>
              <a:t>between</a:t>
            </a:r>
            <a:r>
              <a:rPr lang="fr-FR" sz="2000" b="1" dirty="0" smtClean="0">
                <a:latin typeface="Bahnschrift SemiBold" pitchFamily="34" charset="0"/>
                <a:ea typeface="Adobe Fangsong Std R" pitchFamily="18" charset="-128"/>
              </a:rPr>
              <a:t> MySQL vs </a:t>
            </a:r>
            <a:r>
              <a:rPr lang="fr-FR" sz="2000" b="1" dirty="0" err="1" smtClean="0">
                <a:latin typeface="Bahnschrift SemiBold" pitchFamily="34" charset="0"/>
                <a:ea typeface="Adobe Fangsong Std R" pitchFamily="18" charset="-128"/>
              </a:rPr>
              <a:t>PostgreSQL</a:t>
            </a:r>
            <a:r>
              <a:rPr lang="fr-FR" sz="2000" b="1" dirty="0" smtClean="0">
                <a:latin typeface="Bahnschrift SemiBold" pitchFamily="34" charset="0"/>
                <a:ea typeface="Adobe Fangsong Std R" pitchFamily="18" charset="-128"/>
              </a:rPr>
              <a:t> vs MS SQL server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The choice between SQL and non-SQL databases usually boils down to differences in the structure. However, when we are looking into several SQL solutions, the criteria are a lot more distorted. Now will consider the aspects more precisely and analyze the underlying functionality. We’ll be taking a look at the three most popular relational databases: </a:t>
            </a:r>
            <a:r>
              <a:rPr lang="en-US" sz="2000" b="1" dirty="0" err="1" smtClean="0">
                <a:latin typeface="Bahnschrift SemiBold" pitchFamily="34" charset="0"/>
                <a:ea typeface="Adobe Fangsong Std R" pitchFamily="18" charset="-128"/>
              </a:rPr>
              <a:t>MySQL</a:t>
            </a: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Bahnschrift SemiBold" pitchFamily="34" charset="0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Bahnschrift SemiBold" pitchFamily="34" charset="0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Bahnschrift SemiBold" pitchFamily="34" charset="0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Bahnschrift SemiBold" pitchFamily="34" charset="0"/>
                <a:ea typeface="Adobe Fangsong Std R" pitchFamily="18" charset="-128"/>
              </a:rPr>
              <a:t> SQL server</a:t>
            </a:r>
            <a:endParaRPr lang="fr-FR" sz="2000" dirty="0">
              <a:latin typeface="Bahnschrift SemiBold" pitchFamily="34" charset="0"/>
            </a:endParaRPr>
          </a:p>
        </p:txBody>
      </p:sp>
      <p:pic>
        <p:nvPicPr>
          <p:cNvPr id="4" name="Image 3" descr="sql 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935" y="4929198"/>
            <a:ext cx="2643206" cy="1562349"/>
          </a:xfrm>
          <a:prstGeom prst="rect">
            <a:avLst/>
          </a:prstGeom>
        </p:spPr>
      </p:pic>
      <p:pic>
        <p:nvPicPr>
          <p:cNvPr id="5" name="Image 4" descr="Postgre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3" y="4714884"/>
            <a:ext cx="2683690" cy="1733390"/>
          </a:xfrm>
          <a:prstGeom prst="rect">
            <a:avLst/>
          </a:prstGeom>
        </p:spPr>
      </p:pic>
      <p:pic>
        <p:nvPicPr>
          <p:cNvPr id="6" name="Image 5" descr="mysq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61" y="5000636"/>
            <a:ext cx="2728919" cy="1352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657185" y="928670"/>
            <a:ext cx="113414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comparison between the three RDBMS</a:t>
            </a:r>
            <a:br>
              <a:rPr lang="en-US" dirty="0"/>
            </a:b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2078458"/>
              </p:ext>
            </p:extLst>
          </p:nvPr>
        </p:nvGraphicFramePr>
        <p:xfrm>
          <a:off x="1014375" y="1643050"/>
          <a:ext cx="10329025" cy="501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21"/>
                <a:gridCol w="3409221"/>
                <a:gridCol w="3510583"/>
              </a:tblGrid>
              <a:tr h="692624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PostgreSQL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Server</a:t>
                      </a:r>
                      <a:endParaRPr lang="fr-FR" dirty="0"/>
                    </a:p>
                  </a:txBody>
                  <a:tcPr marL="94512" marR="94512"/>
                </a:tc>
              </a:tr>
              <a:tr h="372250">
                <a:tc>
                  <a:txBody>
                    <a:bodyPr/>
                    <a:lstStyle/>
                    <a:p>
                      <a:r>
                        <a:rPr lang="fr-FR" dirty="0" smtClean="0"/>
                        <a:t>Open-Source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Open-Source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Licensed</a:t>
                      </a:r>
                      <a:endParaRPr lang="fr-FR" dirty="0"/>
                    </a:p>
                  </a:txBody>
                  <a:tcPr marL="94512" marR="94512"/>
                </a:tc>
              </a:tr>
              <a:tr h="91787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Owned</a:t>
                      </a:r>
                      <a:r>
                        <a:rPr lang="fr-FR" dirty="0" smtClean="0"/>
                        <a:t> by Oracle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Owned</a:t>
                      </a:r>
                      <a:r>
                        <a:rPr lang="fr-FR" dirty="0" smtClean="0"/>
                        <a:t> by </a:t>
                      </a:r>
                      <a:r>
                        <a:rPr lang="fr-FR" dirty="0" err="1" smtClean="0"/>
                        <a:t>PostgreSQL</a:t>
                      </a:r>
                      <a:r>
                        <a:rPr lang="fr-FR" dirty="0" smtClean="0"/>
                        <a:t> Global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Development</a:t>
                      </a:r>
                      <a:r>
                        <a:rPr lang="fr-FR" baseline="0" dirty="0" smtClean="0"/>
                        <a:t> Groupe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Owned</a:t>
                      </a:r>
                      <a:r>
                        <a:rPr lang="fr-FR" dirty="0" smtClean="0"/>
                        <a:t> by Microsoft</a:t>
                      </a:r>
                      <a:endParaRPr lang="fr-FR" dirty="0"/>
                    </a:p>
                  </a:txBody>
                  <a:tcPr marL="94512" marR="94512"/>
                </a:tc>
              </a:tr>
              <a:tr h="64251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Scalable</a:t>
                      </a:r>
                      <a:r>
                        <a:rPr lang="fr-FR" baseline="0" dirty="0" smtClean="0"/>
                        <a:t> buffer pool to pull cache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Scalable</a:t>
                      </a:r>
                      <a:r>
                        <a:rPr lang="fr-FR" baseline="0" dirty="0" smtClean="0"/>
                        <a:t> buffer pool to pull cache</a:t>
                      </a:r>
                      <a:endParaRPr lang="fr-FR" dirty="0" smtClean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Isolate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processes</a:t>
                      </a:r>
                      <a:r>
                        <a:rPr lang="fr-FR" dirty="0" smtClean="0"/>
                        <a:t> as </a:t>
                      </a:r>
                      <a:r>
                        <a:rPr lang="fr-FR" dirty="0" err="1" smtClean="0"/>
                        <a:t>separate</a:t>
                      </a:r>
                      <a:r>
                        <a:rPr lang="fr-FR" dirty="0" smtClean="0"/>
                        <a:t> OS </a:t>
                      </a:r>
                      <a:r>
                        <a:rPr lang="fr-FR" dirty="0" err="1" smtClean="0"/>
                        <a:t>processes</a:t>
                      </a:r>
                      <a:endParaRPr lang="fr-FR" dirty="0"/>
                    </a:p>
                  </a:txBody>
                  <a:tcPr marL="94512" marR="94512"/>
                </a:tc>
              </a:tr>
              <a:tr h="1468605">
                <a:tc>
                  <a:txBody>
                    <a:bodyPr/>
                    <a:lstStyle/>
                    <a:p>
                      <a:r>
                        <a:rPr lang="fr-FR" dirty="0" smtClean="0"/>
                        <a:t>Limited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functionality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regarding</a:t>
                      </a:r>
                      <a:r>
                        <a:rPr lang="fr-FR" baseline="0" dirty="0" smtClean="0"/>
                        <a:t> tables to deal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complex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processes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More </a:t>
                      </a:r>
                      <a:r>
                        <a:rPr lang="fr-FR" dirty="0" err="1" smtClean="0"/>
                        <a:t>functionality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regarding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temporary</a:t>
                      </a:r>
                      <a:r>
                        <a:rPr lang="fr-FR" dirty="0" smtClean="0"/>
                        <a:t> tables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divide</a:t>
                      </a:r>
                      <a:r>
                        <a:rPr lang="fr-FR" baseline="0" dirty="0" smtClean="0"/>
                        <a:t> tables </a:t>
                      </a:r>
                      <a:r>
                        <a:rPr lang="fr-FR" baseline="0" dirty="0" err="1" smtClean="0"/>
                        <a:t>into</a:t>
                      </a:r>
                      <a:r>
                        <a:rPr lang="fr-FR" baseline="0" dirty="0" smtClean="0"/>
                        <a:t> local and global), </a:t>
                      </a:r>
                      <a:r>
                        <a:rPr lang="fr-FR" baseline="0" dirty="0" err="1" smtClean="0"/>
                        <a:t>Better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complex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processes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More </a:t>
                      </a:r>
                      <a:r>
                        <a:rPr lang="fr-FR" dirty="0" err="1" smtClean="0"/>
                        <a:t>functionality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regarding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temporary</a:t>
                      </a:r>
                      <a:r>
                        <a:rPr lang="fr-FR" dirty="0" smtClean="0"/>
                        <a:t> tables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divide</a:t>
                      </a:r>
                      <a:r>
                        <a:rPr lang="fr-FR" baseline="0" dirty="0" smtClean="0"/>
                        <a:t> tables </a:t>
                      </a:r>
                      <a:r>
                        <a:rPr lang="fr-FR" baseline="0" dirty="0" err="1" smtClean="0"/>
                        <a:t>into</a:t>
                      </a:r>
                      <a:r>
                        <a:rPr lang="fr-FR" baseline="0" dirty="0" smtClean="0"/>
                        <a:t> local and global), </a:t>
                      </a:r>
                      <a:r>
                        <a:rPr lang="fr-FR" baseline="0" dirty="0" err="1" smtClean="0"/>
                        <a:t>Better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complex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processes</a:t>
                      </a:r>
                      <a:endParaRPr lang="fr-FR" dirty="0" smtClean="0"/>
                    </a:p>
                  </a:txBody>
                  <a:tcPr marL="94512" marR="94512"/>
                </a:tc>
              </a:tr>
              <a:tr h="91787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Organizes</a:t>
                      </a:r>
                      <a:r>
                        <a:rPr lang="fr-FR" dirty="0" smtClean="0"/>
                        <a:t> index </a:t>
                      </a:r>
                      <a:r>
                        <a:rPr lang="fr-FR" dirty="0" err="1" smtClean="0"/>
                        <a:t>into</a:t>
                      </a:r>
                      <a:r>
                        <a:rPr lang="fr-FR" dirty="0" smtClean="0"/>
                        <a:t> clusters and tables (not </a:t>
                      </a:r>
                      <a:r>
                        <a:rPr lang="fr-FR" dirty="0" err="1" smtClean="0"/>
                        <a:t>very</a:t>
                      </a:r>
                      <a:r>
                        <a:rPr lang="fr-FR" dirty="0" smtClean="0"/>
                        <a:t> flexible </a:t>
                      </a:r>
                      <a:r>
                        <a:rPr lang="fr-FR" dirty="0" err="1" smtClean="0"/>
                        <a:t>search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Rich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functionality</a:t>
                      </a:r>
                      <a:r>
                        <a:rPr lang="fr-FR" dirty="0" smtClean="0"/>
                        <a:t> for index management </a:t>
                      </a:r>
                      <a:endParaRPr lang="fr-FR" dirty="0"/>
                    </a:p>
                  </a:txBody>
                  <a:tcPr marL="94512" marR="94512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Flexible </a:t>
                      </a:r>
                      <a:r>
                        <a:rPr lang="fr-FR" dirty="0" err="1" smtClean="0"/>
                        <a:t>search</a:t>
                      </a:r>
                      <a:endParaRPr lang="fr-FR" dirty="0"/>
                    </a:p>
                  </a:txBody>
                  <a:tcPr marL="94512" marR="945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23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09" y="571480"/>
            <a:ext cx="11341418" cy="857256"/>
          </a:xfrm>
        </p:spPr>
        <p:txBody>
          <a:bodyPr>
            <a:normAutofit/>
          </a:bodyPr>
          <a:lstStyle/>
          <a:p>
            <a:r>
              <a:rPr lang="fr-FR" dirty="0" err="1" smtClean="0"/>
              <a:t>statistics</a:t>
            </a:r>
            <a:endParaRPr lang="fr-FR" dirty="0"/>
          </a:p>
        </p:txBody>
      </p:sp>
      <p:pic>
        <p:nvPicPr>
          <p:cNvPr id="4" name="Espace réservé du contenu 3" descr="compa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29" y="785794"/>
            <a:ext cx="8266162" cy="56102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747" y="2468880"/>
            <a:ext cx="11341418" cy="4389120"/>
          </a:xfrm>
        </p:spPr>
        <p:txBody>
          <a:bodyPr/>
          <a:lstStyle/>
          <a:p>
            <a:r>
              <a:rPr lang="en-US" sz="2400" b="1" dirty="0" smtClean="0">
                <a:latin typeface="Bahnschrift SemiBold" pitchFamily="34" charset="0"/>
                <a:ea typeface="Adobe Fangsong Std R" pitchFamily="18" charset="-128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sz="2400" b="1" dirty="0" smtClean="0">
              <a:latin typeface="Bahnschrift SemiBold" pitchFamily="34" charset="0"/>
              <a:ea typeface="Adobe Fangsong Std R" pitchFamily="18" charset="-128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617</Words>
  <PresentationFormat>Personnalisé</PresentationFormat>
  <Paragraphs>46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Introduction to Databases </vt:lpstr>
      <vt:lpstr>Définition of RDBM</vt:lpstr>
      <vt:lpstr>What is MySQL ?</vt:lpstr>
      <vt:lpstr>What is PostgreSQL ?</vt:lpstr>
      <vt:lpstr>What is SQL SERVER ?</vt:lpstr>
      <vt:lpstr>Differences between RDBMS</vt:lpstr>
      <vt:lpstr>A comparison between the three RDBMS </vt:lpstr>
      <vt:lpstr>statistics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PC</cp:lastModifiedBy>
  <cp:revision>12</cp:revision>
  <dcterms:created xsi:type="dcterms:W3CDTF">2021-03-01T20:54:12Z</dcterms:created>
  <dcterms:modified xsi:type="dcterms:W3CDTF">2021-03-01T22:19:51Z</dcterms:modified>
</cp:coreProperties>
</file>