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50" r:id="rId4"/>
    <p:sldMasterId id="2147483652" r:id="rId5"/>
    <p:sldMasterId id="2147483654" r:id="rId6"/>
    <p:sldMasterId id="2147483656" r:id="rId7"/>
    <p:sldMasterId id="2147483658" r:id="rId8"/>
    <p:sldMasterId id="2147483660" r:id="rId9"/>
    <p:sldMasterId id="214748366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9NE24pA70f710f+aWl0Eo0RPm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7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558e6e7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79558e6e70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9558e6e7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79558e6e70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9558e6e70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79558e6e70_2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558e6e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79558e6e70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9558e6e70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9558e6e70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558e6e7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9558e6e70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9558e6e7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9558e6e70_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9558e6e7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9558e6e70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(schmales Bild)">
  <p:cSld name="Titelfolie (schmales Bild)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720000" y="3143331"/>
            <a:ext cx="7740432" cy="505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SzPts val="164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4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4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17"/>
          <p:cNvSpPr/>
          <p:nvPr>
            <p:ph idx="2" type="pic"/>
          </p:nvPr>
        </p:nvSpPr>
        <p:spPr>
          <a:xfrm>
            <a:off x="0" y="-5610"/>
            <a:ext cx="9144000" cy="1798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type="title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720725" y="4481512"/>
            <a:ext cx="18240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720725" y="2130425"/>
            <a:ext cx="6946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(ohne Bild)">
  <p:cSld name="Titelfolie (ohne Bild)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idx="1" type="subTitle"/>
          </p:nvPr>
        </p:nvSpPr>
        <p:spPr>
          <a:xfrm>
            <a:off x="720000" y="2073878"/>
            <a:ext cx="7607078" cy="1073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SzPts val="164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4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4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type="title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b="1" i="0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720725" y="1060450"/>
            <a:ext cx="75803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720725" y="4481512"/>
            <a:ext cx="1990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überschrift">
  <p:cSld name="Kapitelüberschrif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720000" y="612000"/>
            <a:ext cx="7961656" cy="627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720000" y="1548000"/>
            <a:ext cx="5238408" cy="220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1pPr>
            <a:lvl2pPr indent="-346329" lvl="1" marL="91440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SzPts val="1854"/>
              <a:buChar char="•"/>
              <a:defRPr sz="1800"/>
            </a:lvl2pPr>
            <a:lvl3pPr indent="-346329" lvl="2" marL="137160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SzPts val="1854"/>
              <a:buChar char="•"/>
              <a:defRPr sz="1800"/>
            </a:lvl3pPr>
            <a:lvl4pPr indent="-346329" lvl="3" marL="182880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SzPts val="1854"/>
              <a:buChar char="•"/>
              <a:defRPr sz="1800"/>
            </a:lvl4pPr>
            <a:lvl5pPr indent="-228600" lvl="4" marL="228600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ild rechts">
  <p:cSld name="Text, Bild rech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4642941" y="4886777"/>
            <a:ext cx="273945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>
                <a:solidFill>
                  <a:schemeClr val="lt1"/>
                </a:solidFill>
              </a:defRPr>
            </a:lvl1pPr>
            <a:lvl2pPr indent="-287464" lvl="1" marL="9144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2pPr>
            <a:lvl3pPr indent="-287464" lvl="2" marL="13716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3pPr>
            <a:lvl4pPr indent="-287464" lvl="3" marL="18288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719999" y="1548000"/>
            <a:ext cx="5076137" cy="2535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1pPr>
            <a:lvl2pPr indent="-333247" lvl="1" marL="9144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SzPts val="1648"/>
              <a:buChar char="•"/>
              <a:defRPr sz="1600"/>
            </a:lvl2pPr>
            <a:lvl3pPr indent="-333247" lvl="2" marL="13716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SzPts val="1648"/>
              <a:buChar char="•"/>
              <a:defRPr sz="1600"/>
            </a:lvl3pPr>
            <a:lvl4pPr indent="-333247" lvl="3" marL="18288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SzPts val="1648"/>
              <a:buChar char="•"/>
              <a:defRPr sz="1600"/>
            </a:lvl4pPr>
            <a:lvl5pPr indent="-228600" lvl="4" marL="22860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/>
          <p:nvPr>
            <p:ph idx="3" type="pic"/>
          </p:nvPr>
        </p:nvSpPr>
        <p:spPr>
          <a:xfrm>
            <a:off x="6111007" y="1554863"/>
            <a:ext cx="2339975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4" type="body"/>
          </p:nvPr>
        </p:nvSpPr>
        <p:spPr>
          <a:xfrm>
            <a:off x="727993" y="4287242"/>
            <a:ext cx="5232623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sz="800">
                <a:solidFill>
                  <a:schemeClr val="dk1"/>
                </a:solidFill>
              </a:defRPr>
            </a:lvl1pPr>
            <a:lvl2pPr indent="-287464" lvl="1" marL="9144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2pPr>
            <a:lvl3pPr indent="-287464" lvl="2" marL="13716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3pPr>
            <a:lvl4pPr indent="-287464" lvl="3" marL="18288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450975" y="4857412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ild links">
  <p:cSld name="Text, Bild link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4642941" y="4886777"/>
            <a:ext cx="273945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>
                <a:solidFill>
                  <a:schemeClr val="lt1"/>
                </a:solidFill>
              </a:defRPr>
            </a:lvl1pPr>
            <a:lvl2pPr indent="-287464" lvl="1" marL="9144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2pPr>
            <a:lvl3pPr indent="-287464" lvl="2" marL="13716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3pPr>
            <a:lvl4pPr indent="-287464" lvl="3" marL="18288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2" type="body"/>
          </p:nvPr>
        </p:nvSpPr>
        <p:spPr>
          <a:xfrm>
            <a:off x="3347864" y="1548000"/>
            <a:ext cx="5105573" cy="2535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1pPr>
            <a:lvl2pPr indent="-333247" lvl="1" marL="9144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SzPts val="1648"/>
              <a:buChar char="•"/>
              <a:defRPr sz="1600"/>
            </a:lvl2pPr>
            <a:lvl3pPr indent="-333247" lvl="2" marL="13716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SzPts val="1648"/>
              <a:buChar char="•"/>
              <a:defRPr sz="1600"/>
            </a:lvl3pPr>
            <a:lvl4pPr indent="-333247" lvl="3" marL="18288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SzPts val="1648"/>
              <a:buChar char="•"/>
              <a:defRPr sz="1600"/>
            </a:lvl4pPr>
            <a:lvl5pPr indent="-228600" lvl="4" marL="22860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7"/>
          <p:cNvSpPr/>
          <p:nvPr>
            <p:ph idx="3" type="pic"/>
          </p:nvPr>
        </p:nvSpPr>
        <p:spPr>
          <a:xfrm>
            <a:off x="720000" y="1554863"/>
            <a:ext cx="2339975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4" type="body"/>
          </p:nvPr>
        </p:nvSpPr>
        <p:spPr>
          <a:xfrm>
            <a:off x="3215233" y="4274542"/>
            <a:ext cx="5238205" cy="287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sz="800">
                <a:solidFill>
                  <a:schemeClr val="dk1"/>
                </a:solidFill>
              </a:defRPr>
            </a:lvl1pPr>
            <a:lvl2pPr indent="-287464" lvl="1" marL="9144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2pPr>
            <a:lvl3pPr indent="-287464" lvl="2" marL="13716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3pPr>
            <a:lvl4pPr indent="-287464" lvl="3" marL="18288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>
  <p:cSld name="Bild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4642941" y="4886777"/>
            <a:ext cx="273945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>
                <a:solidFill>
                  <a:schemeClr val="lt1"/>
                </a:solidFill>
              </a:defRPr>
            </a:lvl1pPr>
            <a:lvl2pPr indent="-287464" lvl="1" marL="9144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2pPr>
            <a:lvl3pPr indent="-287464" lvl="2" marL="13716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3pPr>
            <a:lvl4pPr indent="-287464" lvl="3" marL="18288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765800" y="1548000"/>
            <a:ext cx="2687637" cy="2535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1pPr>
            <a:lvl2pPr indent="-333247" lvl="1" marL="9144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SzPts val="1648"/>
              <a:buChar char="•"/>
              <a:defRPr sz="1600"/>
            </a:lvl2pPr>
            <a:lvl3pPr indent="-333247" lvl="2" marL="13716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SzPts val="1648"/>
              <a:buChar char="•"/>
              <a:defRPr sz="1600"/>
            </a:lvl3pPr>
            <a:lvl4pPr indent="-333247" lvl="3" marL="18288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SzPts val="1648"/>
              <a:buChar char="•"/>
              <a:defRPr sz="1600"/>
            </a:lvl4pPr>
            <a:lvl5pPr indent="-228600" lvl="4" marL="22860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/>
          <p:nvPr>
            <p:ph idx="3" type="pic"/>
          </p:nvPr>
        </p:nvSpPr>
        <p:spPr>
          <a:xfrm>
            <a:off x="719999" y="1554863"/>
            <a:ext cx="46800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580112" y="4299942"/>
            <a:ext cx="2873326" cy="287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sz="800">
                <a:solidFill>
                  <a:schemeClr val="dk1"/>
                </a:solidFill>
              </a:defRPr>
            </a:lvl1pPr>
            <a:lvl2pPr indent="-287464" lvl="1" marL="9144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2pPr>
            <a:lvl3pPr indent="-287464" lvl="2" marL="13716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3pPr>
            <a:lvl4pPr indent="-287464" lvl="3" marL="18288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2" type="sldNum"/>
          </p:nvPr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 (grün)">
  <p:cSld name="Zitat (grün)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idx="1" type="body"/>
          </p:nvPr>
        </p:nvSpPr>
        <p:spPr>
          <a:xfrm>
            <a:off x="971600" y="1081088"/>
            <a:ext cx="7204075" cy="252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i="1" sz="2400">
                <a:solidFill>
                  <a:schemeClr val="lt1"/>
                </a:solidFill>
              </a:defRPr>
            </a:lvl1pPr>
            <a:lvl2pPr indent="-385572" lvl="1" marL="914400" algn="ctr">
              <a:spcBef>
                <a:spcPts val="480"/>
              </a:spcBef>
              <a:spcAft>
                <a:spcPts val="0"/>
              </a:spcAft>
              <a:buSzPts val="2472"/>
              <a:buChar char="•"/>
              <a:defRPr sz="2400">
                <a:solidFill>
                  <a:schemeClr val="lt1"/>
                </a:solidFill>
              </a:defRPr>
            </a:lvl2pPr>
            <a:lvl3pPr indent="-385572" lvl="2" marL="1371600" algn="ctr">
              <a:spcBef>
                <a:spcPts val="480"/>
              </a:spcBef>
              <a:spcAft>
                <a:spcPts val="0"/>
              </a:spcAft>
              <a:buSzPts val="2472"/>
              <a:buChar char="•"/>
              <a:defRPr sz="2400">
                <a:solidFill>
                  <a:schemeClr val="lt1"/>
                </a:solidFill>
              </a:defRPr>
            </a:lvl3pPr>
            <a:lvl4pPr indent="-385572" lvl="3" marL="1828800" algn="ctr">
              <a:spcBef>
                <a:spcPts val="480"/>
              </a:spcBef>
              <a:spcAft>
                <a:spcPts val="0"/>
              </a:spcAft>
              <a:buSzPts val="2472"/>
              <a:buChar char="•"/>
              <a:defRPr sz="2400">
                <a:solidFill>
                  <a:schemeClr val="lt1"/>
                </a:solidFill>
              </a:defRPr>
            </a:lvl4pPr>
            <a:lvl5pPr indent="-228600" lvl="4" marL="2286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2" type="body"/>
          </p:nvPr>
        </p:nvSpPr>
        <p:spPr>
          <a:xfrm>
            <a:off x="2978920" y="3776836"/>
            <a:ext cx="3197672" cy="23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>
                <a:solidFill>
                  <a:schemeClr val="lt1"/>
                </a:solidFill>
              </a:defRPr>
            </a:lvl1pPr>
            <a:lvl2pPr indent="-385572" lvl="1" marL="914400" algn="ctr">
              <a:spcBef>
                <a:spcPts val="480"/>
              </a:spcBef>
              <a:spcAft>
                <a:spcPts val="0"/>
              </a:spcAft>
              <a:buSzPts val="2472"/>
              <a:buChar char="•"/>
              <a:defRPr sz="2400">
                <a:solidFill>
                  <a:schemeClr val="lt1"/>
                </a:solidFill>
              </a:defRPr>
            </a:lvl2pPr>
            <a:lvl3pPr indent="-385572" lvl="2" marL="1371600" algn="ctr">
              <a:spcBef>
                <a:spcPts val="480"/>
              </a:spcBef>
              <a:spcAft>
                <a:spcPts val="0"/>
              </a:spcAft>
              <a:buSzPts val="2472"/>
              <a:buChar char="•"/>
              <a:defRPr sz="2400">
                <a:solidFill>
                  <a:schemeClr val="lt1"/>
                </a:solidFill>
              </a:defRPr>
            </a:lvl3pPr>
            <a:lvl4pPr indent="-385572" lvl="3" marL="1828800" algn="ctr">
              <a:spcBef>
                <a:spcPts val="480"/>
              </a:spcBef>
              <a:spcAft>
                <a:spcPts val="0"/>
              </a:spcAft>
              <a:buSzPts val="2472"/>
              <a:buChar char="•"/>
              <a:defRPr sz="2400">
                <a:solidFill>
                  <a:schemeClr val="lt1"/>
                </a:solidFill>
              </a:defRPr>
            </a:lvl4pPr>
            <a:lvl5pPr indent="-228600" lvl="4" marL="2286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3" type="body"/>
          </p:nvPr>
        </p:nvSpPr>
        <p:spPr>
          <a:xfrm>
            <a:off x="4642941" y="4886777"/>
            <a:ext cx="273945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>
                <a:solidFill>
                  <a:schemeClr val="lt1"/>
                </a:solidFill>
              </a:defRPr>
            </a:lvl1pPr>
            <a:lvl2pPr indent="-287464" lvl="1" marL="9144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2pPr>
            <a:lvl3pPr indent="-287464" lvl="2" marL="13716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3pPr>
            <a:lvl4pPr indent="-287464" lvl="3" marL="1828800" algn="l">
              <a:spcBef>
                <a:spcPts val="180"/>
              </a:spcBef>
              <a:spcAft>
                <a:spcPts val="0"/>
              </a:spcAft>
              <a:buSzPts val="927"/>
              <a:buChar char="•"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2" type="sldNum"/>
          </p:nvPr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lussfolie">
  <p:cSld name="Schlussfoli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vbdrive1.vb.htw-berlin.de\home$\lochner\Eigene Dateien\Desktop\Logos HTW\Q04_HTW_Berlin_Logo_quer_pos_FARBIG_RGB.jpg" id="10" name="Google Shape;1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4700" y="4484687"/>
            <a:ext cx="1533525" cy="36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719137" y="1441450"/>
            <a:ext cx="7926387" cy="270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3247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3247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3247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720725" y="4481512"/>
            <a:ext cx="18240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720725" y="2130425"/>
            <a:ext cx="6946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vbdrive1.vb.htw-berlin.de\home$\lochner\Eigene Dateien\Desktop\Logos HTW\Q04_HTW_Berlin_Logo_quer_pos_FARBIG_RGB.jpg" id="23" name="Google Shape;23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4700" y="4484687"/>
            <a:ext cx="1533525" cy="366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719137" y="1441450"/>
            <a:ext cx="7926387" cy="270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3247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3247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3247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720725" y="1060450"/>
            <a:ext cx="75803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720725" y="4481512"/>
            <a:ext cx="1990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/>
        </p:nvSpPr>
        <p:spPr>
          <a:xfrm>
            <a:off x="728662" y="4781550"/>
            <a:ext cx="7724775" cy="36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\\vbdrive1.vb.htw-berlin.de\home$\lochner\Eigene Dateien\Desktop\S17_HTW_Berlin_Logo_neg_SW_RGB.png" id="36" name="Google Shape;36;p22"/>
          <p:cNvPicPr preferRelativeResize="0"/>
          <p:nvPr/>
        </p:nvPicPr>
        <p:blipFill rotWithShape="1">
          <a:blip r:embed="rId1">
            <a:alphaModFix/>
          </a:blip>
          <a:srcRect b="55334" l="0" r="31975" t="0"/>
          <a:stretch/>
        </p:blipFill>
        <p:spPr>
          <a:xfrm>
            <a:off x="7837487" y="4875212"/>
            <a:ext cx="46355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719137" y="1441450"/>
            <a:ext cx="7926387" cy="270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3247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3247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3247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/>
        </p:nvSpPr>
        <p:spPr>
          <a:xfrm>
            <a:off x="728662" y="4781550"/>
            <a:ext cx="7724775" cy="36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\\vbdrive1.vb.htw-berlin.de\home$\lochner\Eigene Dateien\Desktop\S17_HTW_Berlin_Logo_neg_SW_RGB.png" id="49" name="Google Shape;49;p24"/>
          <p:cNvPicPr preferRelativeResize="0"/>
          <p:nvPr/>
        </p:nvPicPr>
        <p:blipFill rotWithShape="1">
          <a:blip r:embed="rId1">
            <a:alphaModFix/>
          </a:blip>
          <a:srcRect b="55334" l="0" r="31975" t="0"/>
          <a:stretch/>
        </p:blipFill>
        <p:spPr>
          <a:xfrm>
            <a:off x="7837487" y="4875212"/>
            <a:ext cx="46355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719137" y="1441450"/>
            <a:ext cx="7926387" cy="270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3247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3247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3247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53425" y="4828375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/>
        </p:nvSpPr>
        <p:spPr>
          <a:xfrm>
            <a:off x="728662" y="4781550"/>
            <a:ext cx="7724775" cy="36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\\vbdrive1.vb.htw-berlin.de\home$\lochner\Eigene Dateien\Desktop\S17_HTW_Berlin_Logo_neg_SW_RGB.png" id="65" name="Google Shape;65;p26"/>
          <p:cNvPicPr preferRelativeResize="0"/>
          <p:nvPr/>
        </p:nvPicPr>
        <p:blipFill rotWithShape="1">
          <a:blip r:embed="rId1">
            <a:alphaModFix/>
          </a:blip>
          <a:srcRect b="55334" l="0" r="31975" t="0"/>
          <a:stretch/>
        </p:blipFill>
        <p:spPr>
          <a:xfrm>
            <a:off x="7837487" y="4875212"/>
            <a:ext cx="46355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719137" y="1441450"/>
            <a:ext cx="7926387" cy="270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3247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3247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3247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/>
        </p:nvSpPr>
        <p:spPr>
          <a:xfrm>
            <a:off x="728662" y="4781550"/>
            <a:ext cx="7724775" cy="36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\\vbdrive1.vb.htw-berlin.de\home$\lochner\Eigene Dateien\Desktop\S17_HTW_Berlin_Logo_neg_SW_RGB.png" id="81" name="Google Shape;81;p28"/>
          <p:cNvPicPr preferRelativeResize="0"/>
          <p:nvPr/>
        </p:nvPicPr>
        <p:blipFill rotWithShape="1">
          <a:blip r:embed="rId1">
            <a:alphaModFix/>
          </a:blip>
          <a:srcRect b="55334" l="0" r="31975" t="0"/>
          <a:stretch/>
        </p:blipFill>
        <p:spPr>
          <a:xfrm>
            <a:off x="7837487" y="4875212"/>
            <a:ext cx="46355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719137" y="1441450"/>
            <a:ext cx="7926387" cy="270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3247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3247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3247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 txBox="1"/>
          <p:nvPr/>
        </p:nvSpPr>
        <p:spPr>
          <a:xfrm>
            <a:off x="719137" y="546100"/>
            <a:ext cx="7734300" cy="377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42"/>
          <p:cNvSpPr txBox="1"/>
          <p:nvPr/>
        </p:nvSpPr>
        <p:spPr>
          <a:xfrm>
            <a:off x="728662" y="4781550"/>
            <a:ext cx="7724775" cy="36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\\vbdrive1.vb.htw-berlin.de\home$\lochner\Eigene Dateien\Desktop\S17_HTW_Berlin_Logo_neg_SW_RGB.png" id="98" name="Google Shape;98;p42"/>
          <p:cNvPicPr preferRelativeResize="0"/>
          <p:nvPr/>
        </p:nvPicPr>
        <p:blipFill rotWithShape="1">
          <a:blip r:embed="rId1">
            <a:alphaModFix/>
          </a:blip>
          <a:srcRect b="55334" l="0" r="31975" t="0"/>
          <a:stretch/>
        </p:blipFill>
        <p:spPr>
          <a:xfrm>
            <a:off x="7837487" y="4875212"/>
            <a:ext cx="463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vbdrive1.vb.htw-berlin.de\home$\lochner\Eigene Dateien\Desktop\HTW_Berlin_PowerPoint_Anfuehrungszeichen_weiss.png" id="99" name="Google Shape;9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0625" y="552450"/>
            <a:ext cx="89535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2"/>
          <p:cNvSpPr txBox="1"/>
          <p:nvPr>
            <p:ph idx="1" type="body"/>
          </p:nvPr>
        </p:nvSpPr>
        <p:spPr>
          <a:xfrm>
            <a:off x="719137" y="1441450"/>
            <a:ext cx="7926387" cy="270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3247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3247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3247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1" name="Google Shape;101;p42"/>
          <p:cNvSpPr txBox="1"/>
          <p:nvPr>
            <p:ph idx="10" type="dt"/>
          </p:nvPr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2" name="Google Shape;102;p42"/>
          <p:cNvSpPr txBox="1"/>
          <p:nvPr>
            <p:ph idx="11" type="ftr"/>
          </p:nvPr>
        </p:nvSpPr>
        <p:spPr>
          <a:xfrm>
            <a:off x="2268537" y="4818062"/>
            <a:ext cx="2303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2" type="sldNum"/>
          </p:nvPr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  <a:defRPr b="0" i="0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44"/>
          <p:cNvSpPr txBox="1"/>
          <p:nvPr/>
        </p:nvSpPr>
        <p:spPr>
          <a:xfrm>
            <a:off x="3440112" y="4424362"/>
            <a:ext cx="2263775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www.htw-berlin.de</a:t>
            </a:r>
            <a:endParaRPr/>
          </a:p>
        </p:txBody>
      </p:sp>
      <p:pic>
        <p:nvPicPr>
          <p:cNvPr descr="\\vbdrive1.vb.htw-berlin.de\home$\lochner\Eigene Dateien\Desktop\Logos HTW\Q17_HTW_Berlin_Logo_quer_neg_SW_RGB.png" id="114" name="Google Shape;114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75037" y="2308225"/>
            <a:ext cx="2193925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4"/>
          <p:cNvSpPr txBox="1"/>
          <p:nvPr>
            <p:ph idx="1" type="body"/>
          </p:nvPr>
        </p:nvSpPr>
        <p:spPr>
          <a:xfrm>
            <a:off x="719137" y="1441450"/>
            <a:ext cx="7926387" cy="270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3247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3247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3247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48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6" name="Google Shape;11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obert-magnus.de/ac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iro.medium.com/max/875/1*P8aGpuAxcVXgO4m7cByVtA.jpeg" TargetMode="External"/><Relationship Id="rId4" Type="http://schemas.openxmlformats.org/officeDocument/2006/relationships/hyperlink" Target="https://www.cloudsavvyit.com/thumbcache/0/0/a9dd1f717cc7b5354632598922bcc2f0/p/uploads/2019/10/73a5aadf.p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idx="1" type="subTitle"/>
          </p:nvPr>
        </p:nvSpPr>
        <p:spPr>
          <a:xfrm>
            <a:off x="720725" y="2073275"/>
            <a:ext cx="7605712" cy="1074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lang="en-US"/>
              <a:t>Abstract </a:t>
            </a:r>
            <a:r>
              <a:rPr lang="en-US"/>
              <a:t>Connoisseurs</a:t>
            </a:r>
            <a:r>
              <a:rPr lang="en-US"/>
              <a:t>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720725" y="1533525"/>
            <a:ext cx="7596187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</a:pPr>
            <a:r>
              <a:rPr lang="en-US"/>
              <a:t>Software Entwicklung</a:t>
            </a:r>
            <a:endParaRPr b="1" sz="3600"/>
          </a:p>
        </p:txBody>
      </p:sp>
      <p:sp>
        <p:nvSpPr>
          <p:cNvPr id="125" name="Google Shape;125;p3"/>
          <p:cNvSpPr txBox="1"/>
          <p:nvPr/>
        </p:nvSpPr>
        <p:spPr>
          <a:xfrm>
            <a:off x="720725" y="4481512"/>
            <a:ext cx="1990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720725" y="1060450"/>
            <a:ext cx="7580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Schönknecht, Erick und  Mhiri, Mohamed Youssef</a:t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9558e6e70_2_105"/>
          <p:cNvSpPr txBox="1"/>
          <p:nvPr>
            <p:ph type="title"/>
          </p:nvPr>
        </p:nvSpPr>
        <p:spPr>
          <a:xfrm>
            <a:off x="720725" y="612775"/>
            <a:ext cx="7961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Projektverlauf - Hosting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29" name="Google Shape;229;g79558e6e70_2_105"/>
          <p:cNvSpPr txBox="1"/>
          <p:nvPr>
            <p:ph idx="1" type="body"/>
          </p:nvPr>
        </p:nvSpPr>
        <p:spPr>
          <a:xfrm>
            <a:off x="3348037" y="1547812"/>
            <a:ext cx="51054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0" name="Google Shape;230;g79558e6e70_2_105"/>
          <p:cNvSpPr txBox="1"/>
          <p:nvPr>
            <p:ph idx="1" type="body"/>
          </p:nvPr>
        </p:nvSpPr>
        <p:spPr>
          <a:xfrm>
            <a:off x="720725" y="969950"/>
            <a:ext cx="7516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Webseite unter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https://www.robert-magnus.de/ac</a:t>
            </a:r>
            <a:r>
              <a:rPr lang="en-US" sz="1400">
                <a:solidFill>
                  <a:schemeClr val="dk1"/>
                </a:solidFill>
              </a:rPr>
              <a:t> erreichbar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Seite responsiv gestaltet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Start- und Stop-Job hinzugefügt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Gesamt-Coverage von 75% erreicht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keine Bugs, Vulnerabilities, Code Smells, Duplications -&gt; grüne Jobs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Architekturen wurden in Umlet erstellt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1" name="Google Shape;231;g79558e6e70_2_105"/>
          <p:cNvSpPr txBox="1"/>
          <p:nvPr/>
        </p:nvSpPr>
        <p:spPr>
          <a:xfrm>
            <a:off x="8388350" y="65087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2" name="Google Shape;232;g79558e6e70_2_105"/>
          <p:cNvSpPr txBox="1"/>
          <p:nvPr/>
        </p:nvSpPr>
        <p:spPr>
          <a:xfrm>
            <a:off x="881062" y="4818062"/>
            <a:ext cx="109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g79558e6e70_2_105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g79558e6e70_2_105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g79558e6e70_2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47" y="2437063"/>
            <a:ext cx="3205746" cy="91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9558e6e70_2_119"/>
          <p:cNvSpPr txBox="1"/>
          <p:nvPr>
            <p:ph type="title"/>
          </p:nvPr>
        </p:nvSpPr>
        <p:spPr>
          <a:xfrm>
            <a:off x="720725" y="612775"/>
            <a:ext cx="7961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Projektverlauf - Feinschliff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41" name="Google Shape;241;g79558e6e70_2_119"/>
          <p:cNvSpPr txBox="1"/>
          <p:nvPr>
            <p:ph idx="1" type="body"/>
          </p:nvPr>
        </p:nvSpPr>
        <p:spPr>
          <a:xfrm>
            <a:off x="3348037" y="1547812"/>
            <a:ext cx="51054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42" name="Google Shape;242;g79558e6e70_2_119"/>
          <p:cNvSpPr txBox="1"/>
          <p:nvPr>
            <p:ph idx="1" type="body"/>
          </p:nvPr>
        </p:nvSpPr>
        <p:spPr>
          <a:xfrm>
            <a:off x="720725" y="969950"/>
            <a:ext cx="7516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Unnötige Code-Zeilen entfernt -&gt; 90% Code Coverage im Backend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Bottom-Bar nicht mehr fehlerhaft auf Mobilgeräten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3" name="Google Shape;243;g79558e6e70_2_119"/>
          <p:cNvSpPr txBox="1"/>
          <p:nvPr/>
        </p:nvSpPr>
        <p:spPr>
          <a:xfrm>
            <a:off x="8388350" y="65087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44" name="Google Shape;244;g79558e6e70_2_119"/>
          <p:cNvSpPr txBox="1"/>
          <p:nvPr/>
        </p:nvSpPr>
        <p:spPr>
          <a:xfrm>
            <a:off x="881062" y="4818062"/>
            <a:ext cx="109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g79558e6e70_2_119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g79558e6e70_2_119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g79558e6e70_2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45" y="1547800"/>
            <a:ext cx="1354401" cy="29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>
            <p:ph type="title"/>
          </p:nvPr>
        </p:nvSpPr>
        <p:spPr>
          <a:xfrm>
            <a:off x="720725" y="612775"/>
            <a:ext cx="79613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Demonstration der Anwendung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53" name="Google Shape;253;p7"/>
          <p:cNvSpPr txBox="1"/>
          <p:nvPr>
            <p:ph idx="1" type="body"/>
          </p:nvPr>
        </p:nvSpPr>
        <p:spPr>
          <a:xfrm>
            <a:off x="5765800" y="1547812"/>
            <a:ext cx="2687637" cy="2536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4" name="Google Shape;254;p7"/>
          <p:cNvSpPr txBox="1"/>
          <p:nvPr>
            <p:ph idx="1" type="body"/>
          </p:nvPr>
        </p:nvSpPr>
        <p:spPr>
          <a:xfrm>
            <a:off x="5580062" y="4300537"/>
            <a:ext cx="28733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56" name="Google Shape;256;p7"/>
          <p:cNvSpPr txBox="1"/>
          <p:nvPr/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8" name="Google Shape;25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116000"/>
            <a:ext cx="5202325" cy="26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7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925" y="1116000"/>
            <a:ext cx="1723453" cy="332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9558e6e70_2_144"/>
          <p:cNvSpPr txBox="1"/>
          <p:nvPr>
            <p:ph type="title"/>
          </p:nvPr>
        </p:nvSpPr>
        <p:spPr>
          <a:xfrm>
            <a:off x="720725" y="612775"/>
            <a:ext cx="7961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Bildquellen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66" name="Google Shape;266;g79558e6e70_2_144"/>
          <p:cNvSpPr txBox="1"/>
          <p:nvPr>
            <p:ph idx="1" type="body"/>
          </p:nvPr>
        </p:nvSpPr>
        <p:spPr>
          <a:xfrm>
            <a:off x="3348037" y="1547812"/>
            <a:ext cx="51054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67" name="Google Shape;267;g79558e6e70_2_144"/>
          <p:cNvSpPr txBox="1"/>
          <p:nvPr>
            <p:ph idx="1" type="body"/>
          </p:nvPr>
        </p:nvSpPr>
        <p:spPr>
          <a:xfrm>
            <a:off x="720725" y="969950"/>
            <a:ext cx="7516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https://miro.medium.com/max/875/1*P8aGpuAxcVXgO4m7cByVtA.jpeg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https://www.cloudsavvyit.com/thumbcache/0/0/a9dd1f717cc7b5354632598922bcc2f0/p/uploads/2019/10/73a5aadf.png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8" name="Google Shape;268;g79558e6e70_2_144"/>
          <p:cNvSpPr txBox="1"/>
          <p:nvPr/>
        </p:nvSpPr>
        <p:spPr>
          <a:xfrm>
            <a:off x="8388350" y="65087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9" name="Google Shape;269;g79558e6e70_2_144"/>
          <p:cNvSpPr txBox="1"/>
          <p:nvPr/>
        </p:nvSpPr>
        <p:spPr>
          <a:xfrm>
            <a:off x="881062" y="4818062"/>
            <a:ext cx="109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g79558e6e70_2_144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g79558e6e70_2_144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>
            <p:ph idx="1" type="body"/>
          </p:nvPr>
        </p:nvSpPr>
        <p:spPr>
          <a:xfrm>
            <a:off x="971550" y="1081087"/>
            <a:ext cx="7204075" cy="252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/>
              <a:t>Vielen Dank für Ihre Aufmerksamkeit</a:t>
            </a:r>
            <a:endParaRPr i="1" sz="2400">
              <a:solidFill>
                <a:schemeClr val="lt1"/>
              </a:solidFill>
            </a:endParaRPr>
          </a:p>
        </p:txBody>
      </p:sp>
      <p:sp>
        <p:nvSpPr>
          <p:cNvPr id="277" name="Google Shape;277;p14"/>
          <p:cNvSpPr txBox="1"/>
          <p:nvPr>
            <p:ph idx="1" type="body"/>
          </p:nvPr>
        </p:nvSpPr>
        <p:spPr>
          <a:xfrm>
            <a:off x="2972600" y="3652587"/>
            <a:ext cx="319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/>
              <a:t>Team Abstract </a:t>
            </a:r>
            <a:r>
              <a:rPr lang="en-US"/>
              <a:t>Connoisseurs</a:t>
            </a:r>
            <a:endParaRPr i="1" sz="2400">
              <a:solidFill>
                <a:schemeClr val="lt1"/>
              </a:solidFill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14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720725" y="612775"/>
            <a:ext cx="7961312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/>
              <a:t>Gliederung</a:t>
            </a:r>
            <a:r>
              <a:rPr lang="en-US"/>
              <a:t> </a:t>
            </a:r>
            <a:endParaRPr b="1" sz="2800"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720725" y="1547812"/>
            <a:ext cx="5237162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System- und Komponenten-Architektur</a:t>
            </a:r>
            <a:endParaRPr/>
          </a:p>
          <a:p>
            <a:pPr indent="-34290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Projektverlauf</a:t>
            </a:r>
            <a:endParaRPr/>
          </a:p>
          <a:p>
            <a:pPr indent="-34290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Demonstration</a:t>
            </a:r>
            <a:r>
              <a:rPr lang="en-US"/>
              <a:t> der Anwendung</a:t>
            </a:r>
            <a:endParaRPr/>
          </a:p>
          <a:p>
            <a:pPr indent="-34290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Bildquellen</a:t>
            </a:r>
            <a:endParaRPr/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720725" y="612775"/>
            <a:ext cx="79613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Komponenten-Architektur</a:t>
            </a:r>
            <a:endParaRPr b="1" sz="2800"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720725" y="1547812"/>
            <a:ext cx="5075237" cy="2536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728662" y="4287837"/>
            <a:ext cx="52324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2268522" y="4818050"/>
            <a:ext cx="2896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499" y="910837"/>
            <a:ext cx="6032399" cy="3810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8450975" y="4857412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9558e6e70_1_5"/>
          <p:cNvSpPr txBox="1"/>
          <p:nvPr>
            <p:ph type="title"/>
          </p:nvPr>
        </p:nvSpPr>
        <p:spPr>
          <a:xfrm>
            <a:off x="720725" y="612775"/>
            <a:ext cx="7961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System-Architektur</a:t>
            </a:r>
            <a:endParaRPr b="1" sz="2800"/>
          </a:p>
        </p:txBody>
      </p:sp>
      <p:sp>
        <p:nvSpPr>
          <p:cNvPr id="154" name="Google Shape;154;g79558e6e70_1_5"/>
          <p:cNvSpPr txBox="1"/>
          <p:nvPr>
            <p:ph idx="1" type="body"/>
          </p:nvPr>
        </p:nvSpPr>
        <p:spPr>
          <a:xfrm>
            <a:off x="720725" y="1547812"/>
            <a:ext cx="50751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5" name="Google Shape;155;g79558e6e70_1_5"/>
          <p:cNvSpPr txBox="1"/>
          <p:nvPr>
            <p:ph idx="1" type="body"/>
          </p:nvPr>
        </p:nvSpPr>
        <p:spPr>
          <a:xfrm>
            <a:off x="728662" y="4287837"/>
            <a:ext cx="5232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6" name="Google Shape;156;g79558e6e70_1_5"/>
          <p:cNvSpPr txBox="1"/>
          <p:nvPr/>
        </p:nvSpPr>
        <p:spPr>
          <a:xfrm>
            <a:off x="8388350" y="65087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57" name="Google Shape;157;g79558e6e70_1_5"/>
          <p:cNvSpPr txBox="1"/>
          <p:nvPr/>
        </p:nvSpPr>
        <p:spPr>
          <a:xfrm>
            <a:off x="881062" y="4818062"/>
            <a:ext cx="109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Google Shape;158;g79558e6e70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350" y="1007724"/>
            <a:ext cx="6957302" cy="37352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9558e6e70_1_5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g79558e6e70_1_5"/>
          <p:cNvSpPr txBox="1"/>
          <p:nvPr>
            <p:ph idx="12" type="sldNum"/>
          </p:nvPr>
        </p:nvSpPr>
        <p:spPr>
          <a:xfrm>
            <a:off x="8450975" y="4857412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720725" y="612775"/>
            <a:ext cx="79613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Projektverlauf - Einarbeitung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3348037" y="1547812"/>
            <a:ext cx="5105400" cy="2536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720725" y="969950"/>
            <a:ext cx="7516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Entscheidung für MEAN-Stack (Grund: Hilfestellung von Dozenten möglich)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Gitlab von Dozenten gegeben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2 Wochen für Einarbeitung in Angular, Node.js + Express und MongoDB (alle Teilnehmer)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ehemaliges Mitglied noch beteiligt (Jaziri, Mohamed Lazhar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8388350" y="65087"/>
            <a:ext cx="693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881062" y="4818062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45" y="2258150"/>
            <a:ext cx="4084951" cy="1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325" y="2691392"/>
            <a:ext cx="2588274" cy="11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9558e6e70_2_54"/>
          <p:cNvSpPr txBox="1"/>
          <p:nvPr>
            <p:ph type="title"/>
          </p:nvPr>
        </p:nvSpPr>
        <p:spPr>
          <a:xfrm>
            <a:off x="720725" y="612775"/>
            <a:ext cx="7961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Projektverlauf - Frontend- und Backend-Grundlage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79" name="Google Shape;179;g79558e6e70_2_54"/>
          <p:cNvSpPr txBox="1"/>
          <p:nvPr>
            <p:ph idx="1" type="body"/>
          </p:nvPr>
        </p:nvSpPr>
        <p:spPr>
          <a:xfrm>
            <a:off x="3348037" y="1547812"/>
            <a:ext cx="51054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80" name="Google Shape;180;g79558e6e70_2_54"/>
          <p:cNvSpPr txBox="1"/>
          <p:nvPr>
            <p:ph idx="1" type="body"/>
          </p:nvPr>
        </p:nvSpPr>
        <p:spPr>
          <a:xfrm>
            <a:off x="720725" y="969950"/>
            <a:ext cx="7516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Karte wurde in Angular hinzugefügt (OpenStreetMap)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Test-Marker konnten dargestellt werden</a:t>
            </a:r>
            <a:r>
              <a:rPr lang="en-US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Latitude, Longitude im Backend abrufbar (noch falsches DB-Modell im Backend)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UX-Entwurf wurde nicht abgeliefert -&gt; Risiko wurde wahr (Teilnehmer hat sich nicht beteiligt)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Team besteht noch aus 3 Mitgliedern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1" name="Google Shape;181;g79558e6e70_2_54"/>
          <p:cNvSpPr txBox="1"/>
          <p:nvPr/>
        </p:nvSpPr>
        <p:spPr>
          <a:xfrm>
            <a:off x="8388350" y="65087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82" name="Google Shape;182;g79558e6e70_2_54"/>
          <p:cNvSpPr txBox="1"/>
          <p:nvPr/>
        </p:nvSpPr>
        <p:spPr>
          <a:xfrm>
            <a:off x="881062" y="4818062"/>
            <a:ext cx="109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g79558e6e70_2_54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g79558e6e70_2_54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9558e6e70_2_77"/>
          <p:cNvSpPr txBox="1"/>
          <p:nvPr>
            <p:ph type="title"/>
          </p:nvPr>
        </p:nvSpPr>
        <p:spPr>
          <a:xfrm>
            <a:off x="720725" y="612775"/>
            <a:ext cx="7961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Projektverlauf - Durchstich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90" name="Google Shape;190;g79558e6e70_2_77"/>
          <p:cNvSpPr txBox="1"/>
          <p:nvPr>
            <p:ph idx="1" type="body"/>
          </p:nvPr>
        </p:nvSpPr>
        <p:spPr>
          <a:xfrm>
            <a:off x="3348037" y="1547812"/>
            <a:ext cx="51054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91" name="Google Shape;191;g79558e6e70_2_77"/>
          <p:cNvSpPr txBox="1"/>
          <p:nvPr>
            <p:ph idx="1" type="body"/>
          </p:nvPr>
        </p:nvSpPr>
        <p:spPr>
          <a:xfrm>
            <a:off x="720725" y="969950"/>
            <a:ext cx="7516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OpenStreetMap über Leaflet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DB-Modell berichtigt -&gt; alle Felder abrufbar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Durchstich -&gt; WKA’s auf Karte sichtbar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Marker geclustert + Eigene Darstellungsart von Anlagen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Grüner Build-Job Jenkins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UX-Entwurf nachgeliefert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Besagter Teilnehmer fiel an diesem Termin aus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2" name="Google Shape;192;g79558e6e70_2_77"/>
          <p:cNvSpPr txBox="1"/>
          <p:nvPr/>
        </p:nvSpPr>
        <p:spPr>
          <a:xfrm>
            <a:off x="8388350" y="65087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93" name="Google Shape;193;g79558e6e70_2_77"/>
          <p:cNvSpPr txBox="1"/>
          <p:nvPr/>
        </p:nvSpPr>
        <p:spPr>
          <a:xfrm>
            <a:off x="881062" y="4818062"/>
            <a:ext cx="109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g79558e6e70_2_77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g79558e6e70_2_77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g79558e6e70_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2568400"/>
            <a:ext cx="2768501" cy="19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79558e6e70_2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175" y="2576200"/>
            <a:ext cx="2768500" cy="197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558e6e70_2_66"/>
          <p:cNvSpPr txBox="1"/>
          <p:nvPr>
            <p:ph type="title"/>
          </p:nvPr>
        </p:nvSpPr>
        <p:spPr>
          <a:xfrm>
            <a:off x="720725" y="612775"/>
            <a:ext cx="7961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Projektverlauf - Filter + Tests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03" name="Google Shape;203;g79558e6e70_2_66"/>
          <p:cNvSpPr txBox="1"/>
          <p:nvPr>
            <p:ph idx="1" type="body"/>
          </p:nvPr>
        </p:nvSpPr>
        <p:spPr>
          <a:xfrm>
            <a:off x="3348037" y="1547812"/>
            <a:ext cx="51054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04" name="Google Shape;204;g79558e6e70_2_66"/>
          <p:cNvSpPr txBox="1"/>
          <p:nvPr>
            <p:ph idx="1" type="body"/>
          </p:nvPr>
        </p:nvSpPr>
        <p:spPr>
          <a:xfrm>
            <a:off x="720725" y="969950"/>
            <a:ext cx="7516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Filterung WKA’s auf Karte wurde ermöglicht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Filterung für zukünftige Statistiken wurde hinzugefügt + Test-Statistik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Seite wurde an UX-Entwurf angepasst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Projekt in Sonar eingebunden + 20% Code Coverage im Frontend (Hilfe durch Examples im Gitlab) + grüne Jobs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Besagter Teilnehmer fällt komplett aus dem Projekt aus -&gt; Risiko eingetroffen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5" name="Google Shape;205;g79558e6e70_2_66"/>
          <p:cNvSpPr txBox="1"/>
          <p:nvPr/>
        </p:nvSpPr>
        <p:spPr>
          <a:xfrm>
            <a:off x="8388350" y="65087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06" name="Google Shape;206;g79558e6e70_2_66"/>
          <p:cNvSpPr txBox="1"/>
          <p:nvPr/>
        </p:nvSpPr>
        <p:spPr>
          <a:xfrm>
            <a:off x="881062" y="4818062"/>
            <a:ext cx="109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g79558e6e70_2_66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g79558e6e70_2_66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g79558e6e70_2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46" y="2642450"/>
            <a:ext cx="3555693" cy="5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79558e6e70_2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50" y="3290727"/>
            <a:ext cx="3472791" cy="5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9558e6e70_2_91"/>
          <p:cNvSpPr txBox="1"/>
          <p:nvPr>
            <p:ph type="title"/>
          </p:nvPr>
        </p:nvSpPr>
        <p:spPr>
          <a:xfrm>
            <a:off x="720725" y="612775"/>
            <a:ext cx="7961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Projektverlauf - Statistiken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16" name="Google Shape;216;g79558e6e70_2_91"/>
          <p:cNvSpPr txBox="1"/>
          <p:nvPr>
            <p:ph idx="1" type="body"/>
          </p:nvPr>
        </p:nvSpPr>
        <p:spPr>
          <a:xfrm>
            <a:off x="3348037" y="1547812"/>
            <a:ext cx="51054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17" name="Google Shape;217;g79558e6e70_2_91"/>
          <p:cNvSpPr txBox="1"/>
          <p:nvPr>
            <p:ph idx="1" type="body"/>
          </p:nvPr>
        </p:nvSpPr>
        <p:spPr>
          <a:xfrm>
            <a:off x="720725" y="969950"/>
            <a:ext cx="7516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Alle Statistiken implementiert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Details angeklickter WKA einsehbar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Auswahl zwischen Statistiken und Details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über 80% Code Coverage im Backend + grüne Jobs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8" name="Google Shape;218;g79558e6e70_2_91"/>
          <p:cNvSpPr txBox="1"/>
          <p:nvPr/>
        </p:nvSpPr>
        <p:spPr>
          <a:xfrm>
            <a:off x="8388350" y="65087"/>
            <a:ext cx="69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19" name="Google Shape;219;g79558e6e70_2_91"/>
          <p:cNvSpPr txBox="1"/>
          <p:nvPr/>
        </p:nvSpPr>
        <p:spPr>
          <a:xfrm>
            <a:off x="881062" y="4818062"/>
            <a:ext cx="109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g79558e6e70_2_91"/>
          <p:cNvSpPr txBox="1"/>
          <p:nvPr/>
        </p:nvSpPr>
        <p:spPr>
          <a:xfrm>
            <a:off x="2268525" y="4818050"/>
            <a:ext cx="321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Schönknecht, Erick und  Mhiri, Mohamed Youssef</a:t>
            </a:r>
            <a:endParaRPr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g79558e6e70_2_91"/>
          <p:cNvSpPr txBox="1"/>
          <p:nvPr>
            <p:ph idx="12" type="sldNum"/>
          </p:nvPr>
        </p:nvSpPr>
        <p:spPr>
          <a:xfrm>
            <a:off x="8388350" y="65087"/>
            <a:ext cx="69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g79558e6e70_2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945900"/>
            <a:ext cx="3495975" cy="14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79558e6e70_2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900" y="1945899"/>
            <a:ext cx="3259625" cy="26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Mastervorlage HTW Berlin Schwerpunkt Text">
  <a:themeElements>
    <a:clrScheme name="Farben HTW Berlin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Mastervorlage HTW Berlin Schwerpunkt Text">
  <a:themeElements>
    <a:clrScheme name="Farben HTW Berlin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8_Mastervorlage HTW Berlin Schwerpunkt Text">
  <a:themeElements>
    <a:clrScheme name="Farben HTW Berlin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Mastervorlage HTW Berlin Schwerpunkt Text">
  <a:themeElements>
    <a:clrScheme name="Farben HTW Berlin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9_Mastervorlage HTW Berlin Schwerpunkt Text">
  <a:themeElements>
    <a:clrScheme name="Farben HTW Berlin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5_Mastervorlage HTW Berlin Schwerpunkt Text">
  <a:themeElements>
    <a:clrScheme name="Farben HTW Berlin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Mastervorlage HTW Berlin Schwerpunkt Text">
  <a:themeElements>
    <a:clrScheme name="Farben HTW Berlin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4_Mastervorlage HTW Berlin Schwerpunkt Text">
  <a:themeElements>
    <a:clrScheme name="Farben HTW Berlin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2016-07-22T13:34:23Z</dcterms:created>
  <dc:creator>Rebecca Lochner</dc:creator>
</cp:coreProperties>
</file>