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32"/>
  </p:notesMasterIdLst>
  <p:sldIdLst>
    <p:sldId id="323" r:id="rId3"/>
    <p:sldId id="263" r:id="rId4"/>
    <p:sldId id="305" r:id="rId5"/>
    <p:sldId id="262" r:id="rId6"/>
    <p:sldId id="265" r:id="rId7"/>
    <p:sldId id="344" r:id="rId8"/>
    <p:sldId id="267" r:id="rId9"/>
    <p:sldId id="269" r:id="rId10"/>
    <p:sldId id="335" r:id="rId11"/>
    <p:sldId id="275" r:id="rId12"/>
    <p:sldId id="303" r:id="rId13"/>
    <p:sldId id="317" r:id="rId14"/>
    <p:sldId id="327" r:id="rId15"/>
    <p:sldId id="328" r:id="rId16"/>
    <p:sldId id="329" r:id="rId17"/>
    <p:sldId id="306" r:id="rId18"/>
    <p:sldId id="319" r:id="rId19"/>
    <p:sldId id="312" r:id="rId20"/>
    <p:sldId id="330" r:id="rId21"/>
    <p:sldId id="332" r:id="rId22"/>
    <p:sldId id="333" r:id="rId23"/>
    <p:sldId id="338" r:id="rId24"/>
    <p:sldId id="339" r:id="rId25"/>
    <p:sldId id="341" r:id="rId26"/>
    <p:sldId id="343" r:id="rId27"/>
    <p:sldId id="342" r:id="rId28"/>
    <p:sldId id="302" r:id="rId29"/>
    <p:sldId id="345" r:id="rId30"/>
    <p:sldId id="346"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212" autoAdjust="0"/>
  </p:normalViewPr>
  <p:slideViewPr>
    <p:cSldViewPr snapToGrid="0">
      <p:cViewPr varScale="1">
        <p:scale>
          <a:sx n="60" d="100"/>
          <a:sy n="60" d="100"/>
        </p:scale>
        <p:origin x="11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F2D0F-F804-4428-AA83-6EE431C17790}" type="datetimeFigureOut">
              <a:rPr lang="fr-FR" smtClean="0"/>
              <a:t>01/07/2022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2BA237-AD4D-4FD7-A51A-3092F9EFDDBC}" type="slidenum">
              <a:rPr lang="fr-FR" smtClean="0"/>
              <a:t>‹N°›</a:t>
            </a:fld>
            <a:endParaRPr lang="fr-FR"/>
          </a:p>
        </p:txBody>
      </p:sp>
    </p:spTree>
    <p:extLst>
      <p:ext uri="{BB962C8B-B14F-4D97-AF65-F5344CB8AC3E}">
        <p14:creationId xmlns:p14="http://schemas.microsoft.com/office/powerpoint/2010/main" val="1565524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23825" y="752475"/>
            <a:ext cx="6548438" cy="3684588"/>
          </a:xfrm>
          <a:ln/>
        </p:spPr>
      </p:sp>
      <p:sp>
        <p:nvSpPr>
          <p:cNvPr id="31747" name="Rectangle 3"/>
          <p:cNvSpPr>
            <a:spLocks noGrp="1" noChangeArrowheads="1"/>
          </p:cNvSpPr>
          <p:nvPr>
            <p:ph type="body" idx="1"/>
          </p:nvPr>
        </p:nvSpPr>
        <p:spPr>
          <a:xfrm>
            <a:off x="927100" y="4737100"/>
            <a:ext cx="4943475" cy="4438650"/>
          </a:xfrm>
          <a:noFill/>
          <a:ln w="9525"/>
        </p:spPr>
        <p:txBody>
          <a:bodyPr lIns="92346" tIns="46173" rIns="92346" bIns="46173"/>
          <a:lstStyle/>
          <a:p>
            <a:endParaRPr lang="en-US" dirty="0">
              <a:latin typeface="Times New Roman" pitchFamily="18" charset="0"/>
            </a:endParaRPr>
          </a:p>
        </p:txBody>
      </p:sp>
    </p:spTree>
    <p:extLst>
      <p:ext uri="{BB962C8B-B14F-4D97-AF65-F5344CB8AC3E}">
        <p14:creationId xmlns:p14="http://schemas.microsoft.com/office/powerpoint/2010/main" val="3053703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de </a:t>
            </a:r>
            <a:r>
              <a:rPr lang="fr-FR" dirty="0" err="1"/>
              <a:t>gantt</a:t>
            </a:r>
            <a:r>
              <a:rPr lang="fr-FR" dirty="0"/>
              <a:t> résume les tâches réaliser tout au long Du stage PFE. ******Avant d’entamer le projet nous avons bénéficier d’un mois de formation d’initiation afin </a:t>
            </a:r>
            <a:r>
              <a:rPr lang="fr-FR" baseline="0" dirty="0"/>
              <a:t>de se familiariser avec l’environnement de travail et développer nos connaissance dans les différents outils qu’on utilisera par la suite</a:t>
            </a:r>
            <a:r>
              <a:rPr lang="fr-FR" dirty="0"/>
              <a:t>, ***ensuite nous sommes passé à l’étude de l’existant afin de cerner la problématique, </a:t>
            </a:r>
            <a:r>
              <a:rPr lang="fr-FR" dirty="0" err="1"/>
              <a:t>blabla</a:t>
            </a:r>
            <a:r>
              <a:rPr lang="fr-FR" dirty="0"/>
              <a:t>……... </a:t>
            </a:r>
          </a:p>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10</a:t>
            </a:fld>
            <a:endParaRPr lang="fr-FR"/>
          </a:p>
        </p:txBody>
      </p:sp>
    </p:spTree>
    <p:extLst>
      <p:ext uri="{BB962C8B-B14F-4D97-AF65-F5344CB8AC3E}">
        <p14:creationId xmlns:p14="http://schemas.microsoft.com/office/powerpoint/2010/main" val="213753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11</a:t>
            </a:fld>
            <a:endParaRPr lang="fr-FR"/>
          </a:p>
        </p:txBody>
      </p:sp>
    </p:spTree>
    <p:extLst>
      <p:ext uri="{BB962C8B-B14F-4D97-AF65-F5344CB8AC3E}">
        <p14:creationId xmlns:p14="http://schemas.microsoft.com/office/powerpoint/2010/main" val="283888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 </a:t>
            </a:r>
            <a:r>
              <a:rPr lang="fr-FR" sz="1200" kern="1200" dirty="0">
                <a:solidFill>
                  <a:schemeClr val="tx1"/>
                </a:solidFill>
                <a:latin typeface="+mn-lt"/>
                <a:ea typeface="+mn-ea"/>
                <a:cs typeface="+mn-cs"/>
              </a:rPr>
              <a:t>Après avoir défini le projet dans son contexte, nous allons aborder dans cette partie, l’analyse et la spécification des besoins de l’application de collecte. D’abord, nous allons commencer par une étude préliminaire en identifiant les différents acteurs qui peuvent réagir avec le système. Nous allons aussi élaborer de différents diagrammes UML afin de concrétiser les fonctionnalités de l’application.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Les acteurs qui interagissent avec le Système sont :</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12</a:t>
            </a:fld>
            <a:endParaRPr lang="fr-FR"/>
          </a:p>
        </p:txBody>
      </p:sp>
    </p:spTree>
    <p:extLst>
      <p:ext uri="{BB962C8B-B14F-4D97-AF65-F5344CB8AC3E}">
        <p14:creationId xmlns:p14="http://schemas.microsoft.com/office/powerpoint/2010/main" val="2261917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13</a:t>
            </a:fld>
            <a:endParaRPr lang="fr-FR"/>
          </a:p>
        </p:txBody>
      </p:sp>
    </p:spTree>
    <p:extLst>
      <p:ext uri="{BB962C8B-B14F-4D97-AF65-F5344CB8AC3E}">
        <p14:creationId xmlns:p14="http://schemas.microsoft.com/office/powerpoint/2010/main" val="976701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mesage</a:t>
            </a:r>
            <a:r>
              <a:rPr lang="fr-FR" sz="1200" kern="1200" dirty="0">
                <a:solidFill>
                  <a:schemeClr val="tx1"/>
                </a:solidFill>
                <a:effectLst/>
                <a:latin typeface="+mn-lt"/>
                <a:ea typeface="+mn-ea"/>
                <a:cs typeface="+mn-cs"/>
              </a:rPr>
              <a:t> de retour + chargement </a:t>
            </a:r>
            <a:r>
              <a:rPr lang="fr-FR" sz="1200" kern="1200" dirty="0" err="1">
                <a:solidFill>
                  <a:schemeClr val="tx1"/>
                </a:solidFill>
                <a:effectLst/>
                <a:latin typeface="+mn-lt"/>
                <a:ea typeface="+mn-ea"/>
                <a:cs typeface="+mn-cs"/>
              </a:rPr>
              <a:t>tlnd</a:t>
            </a:r>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14</a:t>
            </a:fld>
            <a:endParaRPr lang="fr-FR"/>
          </a:p>
        </p:txBody>
      </p:sp>
    </p:spTree>
    <p:extLst>
      <p:ext uri="{BB962C8B-B14F-4D97-AF65-F5344CB8AC3E}">
        <p14:creationId xmlns:p14="http://schemas.microsoft.com/office/powerpoint/2010/main" val="812484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 PAGE 43</a:t>
            </a:r>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15</a:t>
            </a:fld>
            <a:endParaRPr lang="fr-FR"/>
          </a:p>
        </p:txBody>
      </p:sp>
    </p:spTree>
    <p:extLst>
      <p:ext uri="{BB962C8B-B14F-4D97-AF65-F5344CB8AC3E}">
        <p14:creationId xmlns:p14="http://schemas.microsoft.com/office/powerpoint/2010/main" val="990782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Talend :(</a:t>
            </a:r>
            <a:r>
              <a:rPr lang="fr-FR" sz="1200" kern="1200" dirty="0">
                <a:solidFill>
                  <a:schemeClr val="tx1"/>
                </a:solidFill>
                <a:effectLst/>
                <a:latin typeface="+mn-lt"/>
                <a:ea typeface="+mn-ea"/>
                <a:cs typeface="+mn-cs"/>
              </a:rPr>
              <a:t>ETL +</a:t>
            </a:r>
            <a:r>
              <a:rPr lang="fr-FR" sz="1200" kern="1200" dirty="0" err="1">
                <a:solidFill>
                  <a:schemeClr val="tx1"/>
                </a:solidFill>
                <a:effectLst/>
                <a:latin typeface="+mn-lt"/>
                <a:ea typeface="+mn-ea"/>
                <a:cs typeface="+mn-cs"/>
              </a:rPr>
              <a:t>connection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sgbd</a:t>
            </a:r>
            <a:r>
              <a:rPr lang="fr-FR" sz="1200" kern="1200" dirty="0">
                <a:solidFill>
                  <a:schemeClr val="tx1"/>
                </a:solidFill>
                <a:effectLst/>
                <a:latin typeface="+mn-lt"/>
                <a:ea typeface="+mn-ea"/>
                <a:cs typeface="+mn-cs"/>
              </a:rPr>
              <a:t>)open source pour le processus de manipulation et de transformation de données puis de générer l’exécutable correspondant sous forme de</a:t>
            </a:r>
          </a:p>
          <a:p>
            <a:r>
              <a:rPr lang="fr-FR" sz="1200" kern="1200" dirty="0">
                <a:solidFill>
                  <a:schemeClr val="tx1"/>
                </a:solidFill>
                <a:effectLst/>
                <a:latin typeface="+mn-lt"/>
                <a:ea typeface="+mn-ea"/>
                <a:cs typeface="+mn-cs"/>
              </a:rPr>
              <a:t> programme Java ou Perl et un composant disponibles pour se connecter aux principaux SGBD ainsi que pour traiter tous les types de fichiers plats (CSV, </a:t>
            </a:r>
            <a:r>
              <a:rPr lang="fr-FR" sz="1200" kern="1200" dirty="0" err="1">
                <a:solidFill>
                  <a:schemeClr val="tx1"/>
                </a:solidFill>
                <a:effectLst/>
                <a:latin typeface="+mn-lt"/>
                <a:ea typeface="+mn-ea"/>
                <a:cs typeface="+mn-cs"/>
              </a:rPr>
              <a:t>Text</a:t>
            </a:r>
            <a:r>
              <a:rPr lang="fr-FR" sz="1200" kern="1200" dirty="0">
                <a:solidFill>
                  <a:schemeClr val="tx1"/>
                </a:solidFill>
                <a:effectLst/>
                <a:latin typeface="+mn-lt"/>
                <a:ea typeface="+mn-ea"/>
                <a:cs typeface="+mn-cs"/>
              </a:rPr>
              <a:t>, XML), aussi bien en lecture qu'en écriture.</a:t>
            </a:r>
          </a:p>
          <a:p>
            <a:r>
              <a:rPr lang="fr-FR" sz="1200" kern="1200" dirty="0">
                <a:solidFill>
                  <a:schemeClr val="tx1"/>
                </a:solidFill>
                <a:effectLst/>
                <a:latin typeface="+mn-lt"/>
                <a:ea typeface="+mn-ea"/>
                <a:cs typeface="+mn-cs"/>
              </a:rPr>
              <a:t>SUBVERSION: Garder un historique des différentes versions des fichiers d'un projet et Permettre à des utilisateurs distincts et souvent distants de travailler ensemble sur les mêmes fichiers</a:t>
            </a:r>
          </a:p>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16</a:t>
            </a:fld>
            <a:endParaRPr lang="fr-FR"/>
          </a:p>
        </p:txBody>
      </p:sp>
    </p:spTree>
    <p:extLst>
      <p:ext uri="{BB962C8B-B14F-4D97-AF65-F5344CB8AC3E}">
        <p14:creationId xmlns:p14="http://schemas.microsoft.com/office/powerpoint/2010/main" val="3707638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Toutes les transformations appliquées aux informations lors de la phase d’extraction afin d’avoir une population cohérente et homogène des données sont réalisées par le </a:t>
            </a:r>
            <a:r>
              <a:rPr lang="fr-FR" sz="1200" kern="1200" dirty="0" err="1">
                <a:solidFill>
                  <a:schemeClr val="tx1"/>
                </a:solidFill>
                <a:effectLst/>
                <a:latin typeface="+mn-lt"/>
                <a:ea typeface="+mn-ea"/>
                <a:cs typeface="+mn-cs"/>
              </a:rPr>
              <a:t>bias</a:t>
            </a:r>
            <a:r>
              <a:rPr lang="fr-FR" sz="1200" kern="1200" dirty="0">
                <a:solidFill>
                  <a:schemeClr val="tx1"/>
                </a:solidFill>
                <a:effectLst/>
                <a:latin typeface="+mn-lt"/>
                <a:ea typeface="+mn-ea"/>
                <a:cs typeface="+mn-cs"/>
              </a:rPr>
              <a:t> de fichier Excel « mapping.xlsx » en faisant un mapping entre les champs indiqués dans JIRA et leurs conversions dans le projet </a:t>
            </a:r>
            <a:r>
              <a:rPr lang="fr-FR" sz="1200" kern="1200" dirty="0" err="1">
                <a:solidFill>
                  <a:schemeClr val="tx1"/>
                </a:solidFill>
                <a:effectLst/>
                <a:latin typeface="+mn-lt"/>
                <a:ea typeface="+mn-ea"/>
                <a:cs typeface="+mn-cs"/>
              </a:rPr>
              <a:t>DataMart</a:t>
            </a:r>
            <a:r>
              <a:rPr lang="fr-FR" sz="1200" kern="1200" dirty="0">
                <a:solidFill>
                  <a:schemeClr val="tx1"/>
                </a:solidFill>
                <a:effectLst/>
                <a:latin typeface="+mn-lt"/>
                <a:ea typeface="+mn-ea"/>
                <a:cs typeface="+mn-cs"/>
              </a:rPr>
              <a:t>. Page 50</a:t>
            </a:r>
          </a:p>
          <a:p>
            <a:r>
              <a:rPr lang="fr-FR" sz="1200" kern="1200" dirty="0">
                <a:solidFill>
                  <a:schemeClr val="tx1"/>
                </a:solidFill>
                <a:effectLst/>
                <a:latin typeface="+mn-lt"/>
                <a:ea typeface="+mn-ea"/>
                <a:cs typeface="+mn-cs"/>
              </a:rPr>
              <a:t>c’est grâce à ce fichier que TALEND peut extraire les données depuis JIRA en spécifiant les principaux données dont il aura besoin comme le lien d’accès à JIRA l’identifiant et le mot de passe pour s’authentifier en tant que l’utilisateur générique qui a les droits d’extraire tous les données JIRA</a:t>
            </a:r>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17</a:t>
            </a:fld>
            <a:endParaRPr lang="fr-FR"/>
          </a:p>
        </p:txBody>
      </p:sp>
    </p:spTree>
    <p:extLst>
      <p:ext uri="{BB962C8B-B14F-4D97-AF65-F5344CB8AC3E}">
        <p14:creationId xmlns:p14="http://schemas.microsoft.com/office/powerpoint/2010/main" val="171028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Toutes les transformations appliquées aux informations lors de la phase d’extraction afin d’avoir une population cohérente et homogène des données sont réalisées par le biais du fichier Excel « mapping.xlsx » </a:t>
            </a:r>
            <a:r>
              <a:rPr lang="fr-FR" sz="1200" kern="1200" dirty="0">
                <a:solidFill>
                  <a:srgbClr val="FFFF00"/>
                </a:solidFill>
                <a:effectLst/>
                <a:latin typeface="+mn-lt"/>
                <a:ea typeface="+mn-ea"/>
                <a:cs typeface="+mn-cs"/>
              </a:rPr>
              <a:t>en faisant un mapping entre les champs indiqués dans JIRA et leurs conversions ou équivalence dans le fichier de sortie du projet Datamart.  Page 52</a:t>
            </a:r>
          </a:p>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18</a:t>
            </a:fld>
            <a:endParaRPr lang="fr-FR"/>
          </a:p>
        </p:txBody>
      </p:sp>
    </p:spTree>
    <p:extLst>
      <p:ext uri="{BB962C8B-B14F-4D97-AF65-F5344CB8AC3E}">
        <p14:creationId xmlns:p14="http://schemas.microsoft.com/office/powerpoint/2010/main" val="1292909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19</a:t>
            </a:fld>
            <a:endParaRPr lang="fr-FR"/>
          </a:p>
        </p:txBody>
      </p:sp>
    </p:spTree>
    <p:extLst>
      <p:ext uri="{BB962C8B-B14F-4D97-AF65-F5344CB8AC3E}">
        <p14:creationId xmlns:p14="http://schemas.microsoft.com/office/powerpoint/2010/main" val="395048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2</a:t>
            </a:fld>
            <a:endParaRPr lang="fr-FR"/>
          </a:p>
        </p:txBody>
      </p:sp>
    </p:spTree>
    <p:extLst>
      <p:ext uri="{BB962C8B-B14F-4D97-AF65-F5344CB8AC3E}">
        <p14:creationId xmlns:p14="http://schemas.microsoft.com/office/powerpoint/2010/main" val="3997085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20</a:t>
            </a:fld>
            <a:endParaRPr lang="fr-FR"/>
          </a:p>
        </p:txBody>
      </p:sp>
    </p:spTree>
    <p:extLst>
      <p:ext uri="{BB962C8B-B14F-4D97-AF65-F5344CB8AC3E}">
        <p14:creationId xmlns:p14="http://schemas.microsoft.com/office/powerpoint/2010/main" val="2907313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avec une simple extraction des données depuis JIRA on s’est trouvé avec deux même tickets avec le même id et de type différents, en d’autre termes une demande de type </a:t>
            </a:r>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21</a:t>
            </a:fld>
            <a:endParaRPr lang="fr-FR"/>
          </a:p>
        </p:txBody>
      </p:sp>
    </p:spTree>
    <p:extLst>
      <p:ext uri="{BB962C8B-B14F-4D97-AF65-F5344CB8AC3E}">
        <p14:creationId xmlns:p14="http://schemas.microsoft.com/office/powerpoint/2010/main" val="1870077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L’interface </a:t>
            </a:r>
            <a:r>
              <a:rPr lang="fr-FR" sz="1200" kern="1200" dirty="0" err="1">
                <a:solidFill>
                  <a:schemeClr val="tx1"/>
                </a:solidFill>
                <a:effectLst/>
                <a:latin typeface="+mn-lt"/>
                <a:ea typeface="+mn-ea"/>
                <a:cs typeface="+mn-cs"/>
              </a:rPr>
              <a:t>Datamart</a:t>
            </a:r>
            <a:r>
              <a:rPr lang="fr-FR" sz="1200" kern="1200" dirty="0">
                <a:solidFill>
                  <a:schemeClr val="tx1"/>
                </a:solidFill>
                <a:effectLst/>
                <a:latin typeface="+mn-lt"/>
                <a:ea typeface="+mn-ea"/>
                <a:cs typeface="+mn-cs"/>
              </a:rPr>
              <a:t> est composée d’un menu permettant d’accéder aux différents onglets d’un espace de sélection des critères restrictifs appliqués aux données prises en compte dans le calcul des indicateurs. Ces critères peuvent être enregistrés dans des bookmarks, afin d’être rappelés ultérieurement, dans une autre session.</a:t>
            </a:r>
          </a:p>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22</a:t>
            </a:fld>
            <a:endParaRPr lang="fr-FR"/>
          </a:p>
        </p:txBody>
      </p:sp>
    </p:spTree>
    <p:extLst>
      <p:ext uri="{BB962C8B-B14F-4D97-AF65-F5344CB8AC3E}">
        <p14:creationId xmlns:p14="http://schemas.microsoft.com/office/powerpoint/2010/main" val="2362451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L’interface </a:t>
            </a:r>
            <a:r>
              <a:rPr lang="fr-FR" sz="1200" kern="1200" dirty="0" err="1">
                <a:solidFill>
                  <a:schemeClr val="tx1"/>
                </a:solidFill>
                <a:effectLst/>
                <a:latin typeface="+mn-lt"/>
                <a:ea typeface="+mn-ea"/>
                <a:cs typeface="+mn-cs"/>
              </a:rPr>
              <a:t>Datamart</a:t>
            </a:r>
            <a:r>
              <a:rPr lang="fr-FR" sz="1200" kern="1200" dirty="0">
                <a:solidFill>
                  <a:schemeClr val="tx1"/>
                </a:solidFill>
                <a:effectLst/>
                <a:latin typeface="+mn-lt"/>
                <a:ea typeface="+mn-ea"/>
                <a:cs typeface="+mn-cs"/>
              </a:rPr>
              <a:t> est composée d’un menu permettant d’accéder aux différents onglets d’un espace de sélection des critères restrictifs appliqués aux données prises en compte dans le calcul des indicateurs. Ces critères peuvent être enregistrés dans des bookmarks, afin d’être rappelés ultérieurement, dans une autre session.</a:t>
            </a:r>
          </a:p>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23</a:t>
            </a:fld>
            <a:endParaRPr lang="fr-FR"/>
          </a:p>
        </p:txBody>
      </p:sp>
    </p:spTree>
    <p:extLst>
      <p:ext uri="{BB962C8B-B14F-4D97-AF65-F5344CB8AC3E}">
        <p14:creationId xmlns:p14="http://schemas.microsoft.com/office/powerpoint/2010/main" val="6720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L’interface </a:t>
            </a:r>
            <a:r>
              <a:rPr lang="fr-FR" sz="1200" kern="1200" dirty="0" err="1">
                <a:solidFill>
                  <a:schemeClr val="tx1"/>
                </a:solidFill>
                <a:effectLst/>
                <a:latin typeface="+mn-lt"/>
                <a:ea typeface="+mn-ea"/>
                <a:cs typeface="+mn-cs"/>
              </a:rPr>
              <a:t>Datamart</a:t>
            </a:r>
            <a:r>
              <a:rPr lang="fr-FR" sz="1200" kern="1200" dirty="0">
                <a:solidFill>
                  <a:schemeClr val="tx1"/>
                </a:solidFill>
                <a:effectLst/>
                <a:latin typeface="+mn-lt"/>
                <a:ea typeface="+mn-ea"/>
                <a:cs typeface="+mn-cs"/>
              </a:rPr>
              <a:t> est composée d’un menu permettant d’accéder aux différents onglets d’un espace de sélection des critères restrictifs appliqués aux données prises en compte dans le calcul des indicateurs. Ces critères peuvent être enregistrés dans des bookmarks, afin d’être rappelés ultérieurement, dans une autre session.</a:t>
            </a:r>
          </a:p>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24</a:t>
            </a:fld>
            <a:endParaRPr lang="fr-FR"/>
          </a:p>
        </p:txBody>
      </p:sp>
    </p:spTree>
    <p:extLst>
      <p:ext uri="{BB962C8B-B14F-4D97-AF65-F5344CB8AC3E}">
        <p14:creationId xmlns:p14="http://schemas.microsoft.com/office/powerpoint/2010/main" val="459590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L’interface </a:t>
            </a:r>
            <a:r>
              <a:rPr lang="fr-FR" sz="1200" kern="1200" dirty="0" err="1">
                <a:solidFill>
                  <a:schemeClr val="tx1"/>
                </a:solidFill>
                <a:effectLst/>
                <a:latin typeface="+mn-lt"/>
                <a:ea typeface="+mn-ea"/>
                <a:cs typeface="+mn-cs"/>
              </a:rPr>
              <a:t>Datamart</a:t>
            </a:r>
            <a:r>
              <a:rPr lang="fr-FR" sz="1200" kern="1200" dirty="0">
                <a:solidFill>
                  <a:schemeClr val="tx1"/>
                </a:solidFill>
                <a:effectLst/>
                <a:latin typeface="+mn-lt"/>
                <a:ea typeface="+mn-ea"/>
                <a:cs typeface="+mn-cs"/>
              </a:rPr>
              <a:t> est composée d’un menu permettant d’accéder aux différents onglets d’un espace de sélection des critères restrictifs appliqués aux données prises en compte dans le calcul des indicateurs. Ces critères peuvent être enregistrés dans des bookmarks, afin d’être rappelés ultérieurement, dans une autre session.</a:t>
            </a:r>
          </a:p>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25</a:t>
            </a:fld>
            <a:endParaRPr lang="fr-FR"/>
          </a:p>
        </p:txBody>
      </p:sp>
    </p:spTree>
    <p:extLst>
      <p:ext uri="{BB962C8B-B14F-4D97-AF65-F5344CB8AC3E}">
        <p14:creationId xmlns:p14="http://schemas.microsoft.com/office/powerpoint/2010/main" val="2906929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L’interface </a:t>
            </a:r>
            <a:r>
              <a:rPr lang="fr-FR" sz="1200" kern="1200" dirty="0" err="1">
                <a:solidFill>
                  <a:schemeClr val="tx1"/>
                </a:solidFill>
                <a:effectLst/>
                <a:latin typeface="+mn-lt"/>
                <a:ea typeface="+mn-ea"/>
                <a:cs typeface="+mn-cs"/>
              </a:rPr>
              <a:t>Datamart</a:t>
            </a:r>
            <a:r>
              <a:rPr lang="fr-FR" sz="1200" kern="1200" dirty="0">
                <a:solidFill>
                  <a:schemeClr val="tx1"/>
                </a:solidFill>
                <a:effectLst/>
                <a:latin typeface="+mn-lt"/>
                <a:ea typeface="+mn-ea"/>
                <a:cs typeface="+mn-cs"/>
              </a:rPr>
              <a:t> est composée d’un menu permettant d’accéder aux différents onglets d’un espace de sélection des critères restrictifs appliqués aux données prises en compte dans le calcul des indicateurs. Ces critères peuvent être enregistrés dans des bookmarks, afin d’être rappelés ultérieurement, dans une autre session.</a:t>
            </a:r>
          </a:p>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26</a:t>
            </a:fld>
            <a:endParaRPr lang="fr-FR"/>
          </a:p>
        </p:txBody>
      </p:sp>
    </p:spTree>
    <p:extLst>
      <p:ext uri="{BB962C8B-B14F-4D97-AF65-F5344CB8AC3E}">
        <p14:creationId xmlns:p14="http://schemas.microsoft.com/office/powerpoint/2010/main" val="1834608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 A l’issue de ce stage</a:t>
            </a:r>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27</a:t>
            </a:fld>
            <a:endParaRPr lang="fr-FR"/>
          </a:p>
        </p:txBody>
      </p:sp>
    </p:spTree>
    <p:extLst>
      <p:ext uri="{BB962C8B-B14F-4D97-AF65-F5344CB8AC3E}">
        <p14:creationId xmlns:p14="http://schemas.microsoft.com/office/powerpoint/2010/main" val="2564316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L’interface </a:t>
            </a:r>
            <a:r>
              <a:rPr lang="fr-FR" sz="1200" kern="1200" dirty="0" err="1">
                <a:solidFill>
                  <a:schemeClr val="tx1"/>
                </a:solidFill>
                <a:effectLst/>
                <a:latin typeface="+mn-lt"/>
                <a:ea typeface="+mn-ea"/>
                <a:cs typeface="+mn-cs"/>
              </a:rPr>
              <a:t>Datamart</a:t>
            </a:r>
            <a:r>
              <a:rPr lang="fr-FR" sz="1200" kern="1200" dirty="0">
                <a:solidFill>
                  <a:schemeClr val="tx1"/>
                </a:solidFill>
                <a:effectLst/>
                <a:latin typeface="+mn-lt"/>
                <a:ea typeface="+mn-ea"/>
                <a:cs typeface="+mn-cs"/>
              </a:rPr>
              <a:t> est composée d’un menu permettant d’accéder aux différents onglets d’un espace de sélection des critères restrictifs appliqués aux données prises en compte dans le calcul des indicateurs. Ces critères peuvent être enregistrés dans des bookmarks, afin d’être rappelés ultérieurement, dans une autre session.</a:t>
            </a:r>
          </a:p>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28</a:t>
            </a:fld>
            <a:endParaRPr lang="fr-FR"/>
          </a:p>
        </p:txBody>
      </p:sp>
    </p:spTree>
    <p:extLst>
      <p:ext uri="{BB962C8B-B14F-4D97-AF65-F5344CB8AC3E}">
        <p14:creationId xmlns:p14="http://schemas.microsoft.com/office/powerpoint/2010/main" val="2452138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23825" y="752475"/>
            <a:ext cx="6548438" cy="3684588"/>
          </a:xfrm>
          <a:ln/>
        </p:spPr>
      </p:sp>
      <p:sp>
        <p:nvSpPr>
          <p:cNvPr id="31747" name="Rectangle 3"/>
          <p:cNvSpPr>
            <a:spLocks noGrp="1" noChangeArrowheads="1"/>
          </p:cNvSpPr>
          <p:nvPr>
            <p:ph type="body" idx="1"/>
          </p:nvPr>
        </p:nvSpPr>
        <p:spPr>
          <a:xfrm>
            <a:off x="927100" y="4737100"/>
            <a:ext cx="4943475" cy="4438650"/>
          </a:xfrm>
          <a:noFill/>
          <a:ln w="9525"/>
        </p:spPr>
        <p:txBody>
          <a:bodyPr lIns="92346" tIns="46173" rIns="92346" bIns="46173"/>
          <a:lstStyle/>
          <a:p>
            <a:endParaRPr lang="en-US" dirty="0">
              <a:latin typeface="Times New Roman" pitchFamily="18" charset="0"/>
            </a:endParaRPr>
          </a:p>
        </p:txBody>
      </p:sp>
    </p:spTree>
    <p:extLst>
      <p:ext uri="{BB962C8B-B14F-4D97-AF65-F5344CB8AC3E}">
        <p14:creationId xmlns:p14="http://schemas.microsoft.com/office/powerpoint/2010/main" val="38591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3</a:t>
            </a:fld>
            <a:endParaRPr lang="fr-FR"/>
          </a:p>
        </p:txBody>
      </p:sp>
    </p:spTree>
    <p:extLst>
      <p:ext uri="{BB962C8B-B14F-4D97-AF65-F5344CB8AC3E}">
        <p14:creationId xmlns:p14="http://schemas.microsoft.com/office/powerpoint/2010/main" val="245274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4</a:t>
            </a:fld>
            <a:endParaRPr lang="fr-FR"/>
          </a:p>
        </p:txBody>
      </p:sp>
    </p:spTree>
    <p:extLst>
      <p:ext uri="{BB962C8B-B14F-4D97-AF65-F5344CB8AC3E}">
        <p14:creationId xmlns:p14="http://schemas.microsoft.com/office/powerpoint/2010/main" val="348003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Ses fonctions principales sont : </a:t>
            </a:r>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5</a:t>
            </a:fld>
            <a:endParaRPr lang="fr-FR"/>
          </a:p>
        </p:txBody>
      </p:sp>
    </p:spTree>
    <p:extLst>
      <p:ext uri="{BB962C8B-B14F-4D97-AF65-F5344CB8AC3E}">
        <p14:creationId xmlns:p14="http://schemas.microsoft.com/office/powerpoint/2010/main" val="160694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en </a:t>
            </a:r>
            <a:r>
              <a:rPr lang="fr-FR" dirty="0" err="1"/>
              <a:t>fr</a:t>
            </a:r>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6</a:t>
            </a:fld>
            <a:endParaRPr lang="fr-FR"/>
          </a:p>
        </p:txBody>
      </p:sp>
    </p:spTree>
    <p:extLst>
      <p:ext uri="{BB962C8B-B14F-4D97-AF65-F5344CB8AC3E}">
        <p14:creationId xmlns:p14="http://schemas.microsoft.com/office/powerpoint/2010/main" val="699306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La société auquel est destiné le projet est ABCDIS, qui est une entreprise marocaine filiale de Diana Holding.</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F025712F-2A69-4AD5-A5E3-7B108298961E}" type="slidenum">
              <a:rPr lang="fr-FR" smtClean="0">
                <a:solidFill>
                  <a:prstClr val="black"/>
                </a:solidFill>
              </a:rPr>
              <a:pPr/>
              <a:t>7</a:t>
            </a:fld>
            <a:endParaRPr lang="fr-FR">
              <a:solidFill>
                <a:prstClr val="black"/>
              </a:solidFill>
            </a:endParaRPr>
          </a:p>
        </p:txBody>
      </p:sp>
    </p:spTree>
    <p:extLst>
      <p:ext uri="{BB962C8B-B14F-4D97-AF65-F5344CB8AC3E}">
        <p14:creationId xmlns:p14="http://schemas.microsoft.com/office/powerpoint/2010/main" val="4167318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ne saurions débuter ce travail sans avoir une idée claire et précise sur l’existant quel qu’il soit. Ceci nous a également permis de manipuler l’outil de gestion JIRA qui centralise toutes les activités des employés CGI.</a:t>
            </a:r>
          </a:p>
          <a:p>
            <a:endParaRPr lang="fr-FR" dirty="0"/>
          </a:p>
          <a:p>
            <a:endParaRPr lang="fr-FR" dirty="0"/>
          </a:p>
          <a:p>
            <a:r>
              <a:rPr lang="fr-FR" sz="1200" kern="1200" dirty="0">
                <a:solidFill>
                  <a:schemeClr val="tx1"/>
                </a:solidFill>
                <a:effectLst/>
                <a:latin typeface="+mn-lt"/>
                <a:ea typeface="+mn-ea"/>
                <a:cs typeface="+mn-cs"/>
              </a:rPr>
              <a:t>Les managers et les chefs de projets sont amené a créé des demandes ‘tickets’ décrivant les besoins de chaque projet dans des outils de </a:t>
            </a:r>
            <a:r>
              <a:rPr lang="fr-FR" sz="1200" kern="1200" dirty="0" err="1">
                <a:solidFill>
                  <a:schemeClr val="tx1"/>
                </a:solidFill>
                <a:effectLst/>
                <a:latin typeface="+mn-lt"/>
                <a:ea typeface="+mn-ea"/>
                <a:cs typeface="+mn-cs"/>
              </a:rPr>
              <a:t>ticketing</a:t>
            </a:r>
            <a:r>
              <a:rPr lang="fr-FR" sz="1200" kern="1200" dirty="0">
                <a:solidFill>
                  <a:schemeClr val="tx1"/>
                </a:solidFill>
                <a:effectLst/>
                <a:latin typeface="+mn-lt"/>
                <a:ea typeface="+mn-ea"/>
                <a:cs typeface="+mn-cs"/>
              </a:rPr>
              <a:t> ‘JIRA, GAMAWEB, PACE‘.</a:t>
            </a:r>
          </a:p>
          <a:p>
            <a:r>
              <a:rPr lang="fr-FR" sz="1200" kern="1200" dirty="0">
                <a:solidFill>
                  <a:schemeClr val="tx1"/>
                </a:solidFill>
                <a:effectLst/>
                <a:latin typeface="+mn-lt"/>
                <a:ea typeface="+mn-ea"/>
                <a:cs typeface="+mn-cs"/>
              </a:rPr>
              <a:t>Chaque demande est caractérisée par une date de création un statu indiquant le type de la demande, un niveau de priorité et les ressources affectés.</a:t>
            </a:r>
          </a:p>
          <a:p>
            <a:r>
              <a:rPr lang="fr-FR" sz="1200" kern="1200" dirty="0">
                <a:solidFill>
                  <a:schemeClr val="tx1"/>
                </a:solidFill>
                <a:effectLst/>
                <a:latin typeface="+mn-lt"/>
                <a:ea typeface="+mn-ea"/>
                <a:cs typeface="+mn-cs"/>
              </a:rPr>
              <a:t>Chaque ressource est amenée à s’imputer sur les demandes attribuées afin d’indiquer le nombre d’heures consacré sur chaque demande.</a:t>
            </a:r>
          </a:p>
          <a:p>
            <a:r>
              <a:rPr lang="fr-FR" sz="1200" kern="1200" dirty="0">
                <a:solidFill>
                  <a:schemeClr val="tx1"/>
                </a:solidFill>
                <a:effectLst/>
                <a:latin typeface="+mn-lt"/>
                <a:ea typeface="+mn-ea"/>
                <a:cs typeface="+mn-cs"/>
              </a:rPr>
              <a:t>Ces outils de </a:t>
            </a:r>
            <a:r>
              <a:rPr lang="fr-FR" sz="1200" kern="1200" dirty="0" err="1">
                <a:solidFill>
                  <a:schemeClr val="tx1"/>
                </a:solidFill>
                <a:effectLst/>
                <a:latin typeface="+mn-lt"/>
                <a:ea typeface="+mn-ea"/>
                <a:cs typeface="+mn-cs"/>
              </a:rPr>
              <a:t>ticketing</a:t>
            </a:r>
            <a:r>
              <a:rPr lang="fr-FR" sz="1200" kern="1200" dirty="0">
                <a:solidFill>
                  <a:schemeClr val="tx1"/>
                </a:solidFill>
                <a:effectLst/>
                <a:latin typeface="+mn-lt"/>
                <a:ea typeface="+mn-ea"/>
                <a:cs typeface="+mn-cs"/>
              </a:rPr>
              <a:t> qui sont belle et bien des systèmes d’information ont besoin d’un système décisionnel pour la collecte des indicateurs pertinentes qui vont aider en fin du compte les managers les chefs de projets et les décideurs de prendre des décisions pour améliorer la qualité des services et de tracer des plans d’actions pour contrôler les processus de facturation future ainsi pour une gestion d’équipe optimale et indépendante de la localisation des staffs.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chemeClr val="tx1"/>
                </a:solidFill>
                <a:effectLst/>
                <a:latin typeface="+mn-lt"/>
                <a:ea typeface="+mn-ea"/>
                <a:cs typeface="+mn-cs"/>
              </a:rPr>
              <a:t>comment alors exploiter</a:t>
            </a:r>
            <a:r>
              <a:rPr lang="fr-FR" sz="1200" b="1" kern="1200" baseline="0" dirty="0">
                <a:solidFill>
                  <a:schemeClr val="tx1"/>
                </a:solidFill>
                <a:effectLst/>
                <a:latin typeface="+mn-lt"/>
                <a:ea typeface="+mn-ea"/>
                <a:cs typeface="+mn-cs"/>
              </a:rPr>
              <a:t> cet outil</a:t>
            </a:r>
            <a:r>
              <a:rPr lang="fr-FR" sz="1200" b="1" kern="1200" dirty="0">
                <a:solidFill>
                  <a:schemeClr val="tx1"/>
                </a:solidFill>
                <a:effectLst/>
                <a:latin typeface="+mn-lt"/>
                <a:ea typeface="+mn-ea"/>
                <a:cs typeface="+mn-cs"/>
              </a:rPr>
              <a:t> de gestion des demandes JIRA au sein de CGI afin de pouvoir réaliser une application décisionnelle permettant de tirer des indicateurs nécessaires qui réponds au besoin métier de CGI ?</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8</a:t>
            </a:fld>
            <a:endParaRPr lang="fr-FR"/>
          </a:p>
        </p:txBody>
      </p:sp>
    </p:spTree>
    <p:extLst>
      <p:ext uri="{BB962C8B-B14F-4D97-AF65-F5344CB8AC3E}">
        <p14:creationId xmlns:p14="http://schemas.microsoft.com/office/powerpoint/2010/main" val="604138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 projet ‘FGDC DATAMART’ consiste à réaliser un « </a:t>
            </a:r>
            <a:r>
              <a:rPr lang="fr-FR" sz="1200" kern="1200" dirty="0" err="1">
                <a:solidFill>
                  <a:schemeClr val="tx1"/>
                </a:solidFill>
                <a:effectLst/>
                <a:latin typeface="+mn-lt"/>
                <a:ea typeface="+mn-ea"/>
                <a:cs typeface="+mn-cs"/>
              </a:rPr>
              <a:t>Datamart</a:t>
            </a:r>
            <a:r>
              <a:rPr lang="fr-FR" sz="1200" kern="1200" dirty="0">
                <a:solidFill>
                  <a:schemeClr val="tx1"/>
                </a:solidFill>
                <a:effectLst/>
                <a:latin typeface="+mn-lt"/>
                <a:ea typeface="+mn-ea"/>
                <a:cs typeface="+mn-cs"/>
              </a:rPr>
              <a:t> » permettant aux différents chefs de projets de suivre leurs activités à partir d’un ensemble d’indicateurs. Ces derniers sont calculés à partir des données extraites depuis le serveur JIRA qui permet aux chefs de projets de créer les demandes et suivre leurs états d’avancement, il permet ainsi la saisie des imputations qui présentent la durée de temps passée sur chaque demande pour chaque ETP.</a:t>
            </a:r>
          </a:p>
          <a:p>
            <a:r>
              <a:rPr lang="fr-FR" sz="1200" kern="1200" dirty="0">
                <a:solidFill>
                  <a:schemeClr val="tx1"/>
                </a:solidFill>
                <a:effectLst/>
                <a:latin typeface="+mn-lt"/>
                <a:ea typeface="+mn-ea"/>
                <a:cs typeface="+mn-cs"/>
              </a:rPr>
              <a:t>Ces indicateurs sont présentés sous forme de rapports livrés aux chefs de projets afin de les aider à prendre des décisions et tracer de nouvelles stratégies leur permettant d’améliorer la performance et la qualité des services proposés aux client.</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262BA237-AD4D-4FD7-A51A-3092F9EFDDBC}" type="slidenum">
              <a:rPr lang="fr-FR" smtClean="0"/>
              <a:t>9</a:t>
            </a:fld>
            <a:endParaRPr lang="fr-FR"/>
          </a:p>
        </p:txBody>
      </p:sp>
    </p:spTree>
    <p:extLst>
      <p:ext uri="{BB962C8B-B14F-4D97-AF65-F5344CB8AC3E}">
        <p14:creationId xmlns:p14="http://schemas.microsoft.com/office/powerpoint/2010/main" val="3482738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447638-67BB-4F9F-BDCB-234971CF9983}" type="slidenum">
              <a:rPr lang="fr-FR" smtClean="0"/>
              <a:t>‹N°›</a:t>
            </a:fld>
            <a:endParaRPr lang="fr-FR"/>
          </a:p>
        </p:txBody>
      </p:sp>
    </p:spTree>
    <p:extLst>
      <p:ext uri="{BB962C8B-B14F-4D97-AF65-F5344CB8AC3E}">
        <p14:creationId xmlns:p14="http://schemas.microsoft.com/office/powerpoint/2010/main" val="200969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447638-67BB-4F9F-BDCB-234971CF9983}" type="slidenum">
              <a:rPr lang="fr-FR" smtClean="0"/>
              <a:t>‹N°›</a:t>
            </a:fld>
            <a:endParaRPr lang="fr-FR"/>
          </a:p>
        </p:txBody>
      </p:sp>
    </p:spTree>
    <p:extLst>
      <p:ext uri="{BB962C8B-B14F-4D97-AF65-F5344CB8AC3E}">
        <p14:creationId xmlns:p14="http://schemas.microsoft.com/office/powerpoint/2010/main" val="399842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447638-67BB-4F9F-BDCB-234971CF9983}" type="slidenum">
              <a:rPr lang="fr-FR" smtClean="0"/>
              <a:t>‹N°›</a:t>
            </a:fld>
            <a:endParaRPr lang="fr-FR"/>
          </a:p>
        </p:txBody>
      </p:sp>
    </p:spTree>
    <p:extLst>
      <p:ext uri="{BB962C8B-B14F-4D97-AF65-F5344CB8AC3E}">
        <p14:creationId xmlns:p14="http://schemas.microsoft.com/office/powerpoint/2010/main" val="2728170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sp>
        <p:nvSpPr>
          <p:cNvPr id="4" name="Rectangle 40"/>
          <p:cNvSpPr>
            <a:spLocks noGrp="1" noChangeArrowheads="1"/>
          </p:cNvSpPr>
          <p:nvPr>
            <p:ph type="sldNum" sz="quarter" idx="11"/>
          </p:nvPr>
        </p:nvSpPr>
        <p:spPr>
          <a:ln/>
        </p:spPr>
        <p:txBody>
          <a:bodyPr/>
          <a:lstStyle>
            <a:lvl1pPr>
              <a:defRPr/>
            </a:lvl1pPr>
          </a:lstStyle>
          <a:p>
            <a:pPr>
              <a:defRPr/>
            </a:pPr>
            <a:fld id="{4975A2B7-2FEA-4FC8-BE74-7CE6D4E4767C}" type="slidenum">
              <a:rPr lang="en-GB"/>
              <a:pPr>
                <a:defRPr/>
              </a:pPr>
              <a:t>‹N°›</a:t>
            </a:fld>
            <a:endParaRPr lang="en-GB"/>
          </a:p>
        </p:txBody>
      </p:sp>
    </p:spTree>
    <p:extLst>
      <p:ext uri="{BB962C8B-B14F-4D97-AF65-F5344CB8AC3E}">
        <p14:creationId xmlns:p14="http://schemas.microsoft.com/office/powerpoint/2010/main" val="4028107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4218640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742227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108674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185099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364271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564076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74876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447638-67BB-4F9F-BDCB-234971CF9983}" type="slidenum">
              <a:rPr lang="fr-FR" smtClean="0"/>
              <a:t>‹N°›</a:t>
            </a:fld>
            <a:endParaRPr lang="fr-FR"/>
          </a:p>
        </p:txBody>
      </p:sp>
    </p:spTree>
    <p:extLst>
      <p:ext uri="{BB962C8B-B14F-4D97-AF65-F5344CB8AC3E}">
        <p14:creationId xmlns:p14="http://schemas.microsoft.com/office/powerpoint/2010/main" val="9910433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3899713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690918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729499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22364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US">
              <a:solidFill>
                <a:prstClr val="black">
                  <a:tint val="75000"/>
                </a:prstClr>
              </a:solidFill>
            </a:endParaRPr>
          </a:p>
        </p:txBody>
      </p:sp>
      <p:sp>
        <p:nvSpPr>
          <p:cNvPr id="4" name="スライド番号プレースホルダー 3"/>
          <p:cNvSpPr>
            <a:spLocks noGrp="1"/>
          </p:cNvSpPr>
          <p:nvPr>
            <p:ph type="sldNum" sz="quarter" idx="11"/>
          </p:nvPr>
        </p:nvSpPr>
        <p:spPr/>
        <p:txBody>
          <a:bodyPr/>
          <a:lstStyle/>
          <a:p>
            <a:fld id="{EB9058A5-58EE-4107-B866-F92B843A746E}"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33083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447638-67BB-4F9F-BDCB-234971CF9983}" type="slidenum">
              <a:rPr lang="fr-FR" smtClean="0"/>
              <a:t>‹N°›</a:t>
            </a:fld>
            <a:endParaRPr lang="fr-FR"/>
          </a:p>
        </p:txBody>
      </p:sp>
    </p:spTree>
    <p:extLst>
      <p:ext uri="{BB962C8B-B14F-4D97-AF65-F5344CB8AC3E}">
        <p14:creationId xmlns:p14="http://schemas.microsoft.com/office/powerpoint/2010/main" val="895416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7447638-67BB-4F9F-BDCB-234971CF9983}" type="slidenum">
              <a:rPr lang="fr-FR" smtClean="0"/>
              <a:t>‹N°›</a:t>
            </a:fld>
            <a:endParaRPr lang="fr-FR"/>
          </a:p>
        </p:txBody>
      </p:sp>
    </p:spTree>
    <p:extLst>
      <p:ext uri="{BB962C8B-B14F-4D97-AF65-F5344CB8AC3E}">
        <p14:creationId xmlns:p14="http://schemas.microsoft.com/office/powerpoint/2010/main" val="360827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7447638-67BB-4F9F-BDCB-234971CF9983}" type="slidenum">
              <a:rPr lang="fr-FR" smtClean="0"/>
              <a:t>‹N°›</a:t>
            </a:fld>
            <a:endParaRPr lang="fr-FR"/>
          </a:p>
        </p:txBody>
      </p:sp>
    </p:spTree>
    <p:extLst>
      <p:ext uri="{BB962C8B-B14F-4D97-AF65-F5344CB8AC3E}">
        <p14:creationId xmlns:p14="http://schemas.microsoft.com/office/powerpoint/2010/main" val="255567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7447638-67BB-4F9F-BDCB-234971CF9983}" type="slidenum">
              <a:rPr lang="fr-FR" smtClean="0"/>
              <a:t>‹N°›</a:t>
            </a:fld>
            <a:endParaRPr lang="fr-FR"/>
          </a:p>
        </p:txBody>
      </p:sp>
    </p:spTree>
    <p:extLst>
      <p:ext uri="{BB962C8B-B14F-4D97-AF65-F5344CB8AC3E}">
        <p14:creationId xmlns:p14="http://schemas.microsoft.com/office/powerpoint/2010/main" val="133778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7447638-67BB-4F9F-BDCB-234971CF9983}" type="slidenum">
              <a:rPr lang="fr-FR" smtClean="0"/>
              <a:t>‹N°›</a:t>
            </a:fld>
            <a:endParaRPr lang="fr-FR"/>
          </a:p>
        </p:txBody>
      </p:sp>
    </p:spTree>
    <p:extLst>
      <p:ext uri="{BB962C8B-B14F-4D97-AF65-F5344CB8AC3E}">
        <p14:creationId xmlns:p14="http://schemas.microsoft.com/office/powerpoint/2010/main" val="160000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7447638-67BB-4F9F-BDCB-234971CF9983}" type="slidenum">
              <a:rPr lang="fr-FR" smtClean="0"/>
              <a:t>‹N°›</a:t>
            </a:fld>
            <a:endParaRPr lang="fr-FR"/>
          </a:p>
        </p:txBody>
      </p:sp>
    </p:spTree>
    <p:extLst>
      <p:ext uri="{BB962C8B-B14F-4D97-AF65-F5344CB8AC3E}">
        <p14:creationId xmlns:p14="http://schemas.microsoft.com/office/powerpoint/2010/main" val="56865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7447638-67BB-4F9F-BDCB-234971CF9983}" type="slidenum">
              <a:rPr lang="fr-FR" smtClean="0"/>
              <a:t>‹N°›</a:t>
            </a:fld>
            <a:endParaRPr lang="fr-FR"/>
          </a:p>
        </p:txBody>
      </p:sp>
    </p:spTree>
    <p:extLst>
      <p:ext uri="{BB962C8B-B14F-4D97-AF65-F5344CB8AC3E}">
        <p14:creationId xmlns:p14="http://schemas.microsoft.com/office/powerpoint/2010/main" val="67181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47638-67BB-4F9F-BDCB-234971CF9983}" type="slidenum">
              <a:rPr lang="fr-FR" smtClean="0"/>
              <a:t>‹N°›</a:t>
            </a:fld>
            <a:endParaRPr lang="fr-FR"/>
          </a:p>
        </p:txBody>
      </p:sp>
    </p:spTree>
    <p:extLst>
      <p:ext uri="{BB962C8B-B14F-4D97-AF65-F5344CB8AC3E}">
        <p14:creationId xmlns:p14="http://schemas.microsoft.com/office/powerpoint/2010/main" val="2314561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solidFill>
                <a:prstClr val="black">
                  <a:tint val="75000"/>
                </a:prstClr>
              </a:solidFill>
            </a:endParaRP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207CD-CF54-47BC-9DFB-B82760B81A4E}"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8536190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4.xml"/><Relationship Id="rId5" Type="http://schemas.openxmlformats.org/officeDocument/2006/relationships/image" Target="../media/image16.jpe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 name="Rectangle 88"/>
          <p:cNvSpPr/>
          <p:nvPr/>
        </p:nvSpPr>
        <p:spPr>
          <a:xfrm>
            <a:off x="4467166" y="6366423"/>
            <a:ext cx="7724834" cy="4915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 de texte 9"/>
          <p:cNvSpPr txBox="1"/>
          <p:nvPr/>
        </p:nvSpPr>
        <p:spPr>
          <a:xfrm>
            <a:off x="3381575" y="1168458"/>
            <a:ext cx="5322200" cy="139806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fr-FR" b="1" dirty="0">
                <a:solidFill>
                  <a:schemeClr val="accent5">
                    <a:lumMod val="75000"/>
                  </a:schemeClr>
                </a:solidFill>
                <a:latin typeface="Arial Black" panose="020B0A04020102020204" pitchFamily="34" charset="0"/>
                <a:cs typeface="Segoe UI" panose="020B0502040204020203" pitchFamily="34" charset="0"/>
              </a:rPr>
              <a:t>Soutenance du Projet de Fin d’Etudes en vue d’Obtention </a:t>
            </a:r>
            <a:r>
              <a:rPr lang="fr-FR" b="1" i="1" dirty="0">
                <a:solidFill>
                  <a:schemeClr val="accent5">
                    <a:lumMod val="75000"/>
                  </a:schemeClr>
                </a:solidFill>
                <a:latin typeface="Arial Black" panose="020B0A04020102020204" pitchFamily="34" charset="0"/>
                <a:cs typeface="Times New Roman" panose="02020603050405020304" pitchFamily="18" charset="0"/>
              </a:rPr>
              <a:t>du diplôme de master recherche en Informatique décisionnelle</a:t>
            </a:r>
          </a:p>
          <a:p>
            <a:pPr algn="ctr"/>
            <a:r>
              <a:rPr lang="fr-FR" b="1" i="1" dirty="0">
                <a:solidFill>
                  <a:schemeClr val="accent5">
                    <a:lumMod val="75000"/>
                  </a:schemeClr>
                </a:solidFill>
                <a:latin typeface="Arial Black" panose="020B0A04020102020204" pitchFamily="34" charset="0"/>
                <a:cs typeface="Times New Roman" panose="02020603050405020304" pitchFamily="18" charset="0"/>
              </a:rPr>
              <a:t>Et  Vision Intelligente</a:t>
            </a:r>
          </a:p>
          <a:p>
            <a:pPr algn="ctr"/>
            <a:r>
              <a:rPr lang="fr-FR" b="1" i="1" dirty="0">
                <a:solidFill>
                  <a:schemeClr val="accent5">
                    <a:lumMod val="75000"/>
                  </a:schemeClr>
                </a:solidFill>
                <a:latin typeface="Arial Black" panose="020B0A04020102020204" pitchFamily="34" charset="0"/>
                <a:cs typeface="Times New Roman" panose="02020603050405020304" pitchFamily="18" charset="0"/>
              </a:rPr>
              <a:t>MIDVI</a:t>
            </a:r>
          </a:p>
          <a:p>
            <a:pPr algn="ctr" fontAlgn="auto">
              <a:spcBef>
                <a:spcPts val="0"/>
              </a:spcBef>
              <a:spcAft>
                <a:spcPts val="0"/>
              </a:spcAft>
              <a:defRPr/>
            </a:pPr>
            <a:r>
              <a:rPr lang="fr-FR" sz="1600" b="1" dirty="0">
                <a:solidFill>
                  <a:schemeClr val="accent1">
                    <a:lumMod val="50000"/>
                  </a:schemeClr>
                </a:solidFill>
                <a:latin typeface="Segoe UI" panose="020B0502040204020203" pitchFamily="34" charset="0"/>
                <a:cs typeface="Segoe UI" panose="020B0502040204020203" pitchFamily="34" charset="0"/>
              </a:rPr>
              <a:t>Sous le thème:</a:t>
            </a:r>
          </a:p>
          <a:p>
            <a:pPr algn="ctr">
              <a:lnSpc>
                <a:spcPct val="107000"/>
              </a:lnSpc>
              <a:spcAft>
                <a:spcPts val="800"/>
              </a:spcAft>
            </a:pPr>
            <a:br>
              <a:rPr lang="fr-FR"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br>
            <a:r>
              <a:rPr lang="fr-FR"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 </a:t>
            </a:r>
          </a:p>
        </p:txBody>
      </p:sp>
      <p:sp>
        <p:nvSpPr>
          <p:cNvPr id="12" name="TextBox 11"/>
          <p:cNvSpPr txBox="1"/>
          <p:nvPr/>
        </p:nvSpPr>
        <p:spPr>
          <a:xfrm>
            <a:off x="3601476" y="4422775"/>
            <a:ext cx="4857417" cy="830997"/>
          </a:xfrm>
          <a:prstGeom prst="rect">
            <a:avLst/>
          </a:prstGeom>
          <a:noFill/>
        </p:spPr>
        <p:txBody>
          <a:bodyPr wrap="square" rtlCol="0">
            <a:spAutoFit/>
          </a:bodyPr>
          <a:lstStyle/>
          <a:p>
            <a:pPr algn="ctr">
              <a:lnSpc>
                <a:spcPct val="150000"/>
              </a:lnSpc>
            </a:pPr>
            <a:r>
              <a:rPr lang="fr-FR" sz="2000" b="1" dirty="0">
                <a:latin typeface="Times New Roman" panose="02020603050405020304" pitchFamily="18" charset="0"/>
                <a:cs typeface="Times New Roman" panose="02020603050405020304" pitchFamily="18" charset="0"/>
              </a:rPr>
              <a:t>Soutenu</a:t>
            </a:r>
            <a:r>
              <a:rPr lang="fr-FR" dirty="0">
                <a:solidFill>
                  <a:prstClr val="black"/>
                </a:solidFill>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par</a:t>
            </a:r>
            <a:r>
              <a:rPr lang="fr-FR" dirty="0">
                <a:solidFill>
                  <a:prstClr val="black"/>
                </a:solidFill>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a:t>
            </a:r>
            <a:r>
              <a:rPr lang="fr-FR" dirty="0">
                <a:solidFill>
                  <a:prstClr val="black"/>
                </a:solidFill>
                <a:latin typeface="Times New Roman" panose="02020603050405020304" pitchFamily="18" charset="0"/>
                <a:cs typeface="Times New Roman" panose="02020603050405020304" pitchFamily="18" charset="0"/>
              </a:rPr>
              <a:t>   </a:t>
            </a:r>
          </a:p>
          <a:p>
            <a:pPr algn="ctr"/>
            <a:r>
              <a:rPr lang="fr-FR" dirty="0">
                <a:solidFill>
                  <a:prstClr val="black"/>
                </a:solidFill>
                <a:latin typeface="Times New Roman" panose="02020603050405020304" pitchFamily="18" charset="0"/>
                <a:cs typeface="Times New Roman" panose="02020603050405020304" pitchFamily="18" charset="0"/>
              </a:rPr>
              <a:t>MAIMAI El-houssine</a:t>
            </a:r>
          </a:p>
        </p:txBody>
      </p:sp>
      <p:sp>
        <p:nvSpPr>
          <p:cNvPr id="13" name="TextBox 12"/>
          <p:cNvSpPr txBox="1"/>
          <p:nvPr/>
        </p:nvSpPr>
        <p:spPr>
          <a:xfrm>
            <a:off x="8555011" y="4366317"/>
            <a:ext cx="3436957" cy="1169551"/>
          </a:xfrm>
          <a:prstGeom prst="rect">
            <a:avLst/>
          </a:prstGeom>
          <a:noFill/>
        </p:spPr>
        <p:txBody>
          <a:bodyPr wrap="square" rtlCol="0">
            <a:spAutoFit/>
          </a:bodyPr>
          <a:lstStyle/>
          <a:p>
            <a:pPr>
              <a:lnSpc>
                <a:spcPct val="150000"/>
              </a:lnSpc>
            </a:pPr>
            <a:r>
              <a:rPr lang="fr-FR" sz="2000" b="1" dirty="0">
                <a:latin typeface="Times New Roman" panose="02020603050405020304" pitchFamily="18" charset="0"/>
                <a:cs typeface="Times New Roman" panose="02020603050405020304" pitchFamily="18" charset="0"/>
              </a:rPr>
              <a:t>Devant le jury :</a:t>
            </a:r>
          </a:p>
          <a:p>
            <a:r>
              <a:rPr lang="fr-FR" sz="2000" dirty="0">
                <a:solidFill>
                  <a:prstClr val="black"/>
                </a:solidFill>
                <a:latin typeface="Calibri" panose="020F0502020204030204" pitchFamily="34" charset="0"/>
                <a:cs typeface="Calibri" panose="020F0502020204030204" pitchFamily="34" charset="0"/>
              </a:rPr>
              <a:t>Mr BOUMHIDI Jaouad</a:t>
            </a:r>
          </a:p>
          <a:p>
            <a:r>
              <a:rPr lang="fr-FR" sz="2000" dirty="0">
                <a:solidFill>
                  <a:prstClr val="black"/>
                </a:solidFill>
                <a:latin typeface="Calibri" panose="020F0502020204030204" pitchFamily="34" charset="0"/>
                <a:cs typeface="Calibri" panose="020F0502020204030204" pitchFamily="34" charset="0"/>
              </a:rPr>
              <a:t>Mr SABRI Abdelouhed</a:t>
            </a:r>
          </a:p>
        </p:txBody>
      </p:sp>
      <p:sp>
        <p:nvSpPr>
          <p:cNvPr id="65" name="Rectangle 64"/>
          <p:cNvSpPr/>
          <p:nvPr/>
        </p:nvSpPr>
        <p:spPr>
          <a:xfrm>
            <a:off x="7715395" y="-16869"/>
            <a:ext cx="4476605" cy="5337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6" name="Rectangle 65"/>
          <p:cNvSpPr/>
          <p:nvPr/>
        </p:nvSpPr>
        <p:spPr>
          <a:xfrm>
            <a:off x="-9439" y="6366423"/>
            <a:ext cx="4476605" cy="51770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TextBox 12"/>
          <p:cNvSpPr txBox="1"/>
          <p:nvPr/>
        </p:nvSpPr>
        <p:spPr>
          <a:xfrm>
            <a:off x="382391" y="4429601"/>
            <a:ext cx="4772517" cy="1446550"/>
          </a:xfrm>
          <a:prstGeom prst="rect">
            <a:avLst/>
          </a:prstGeom>
          <a:noFill/>
        </p:spPr>
        <p:txBody>
          <a:bodyPr wrap="square" rtlCol="0">
            <a:spAutoFit/>
          </a:bodyPr>
          <a:lstStyle/>
          <a:p>
            <a:pPr>
              <a:lnSpc>
                <a:spcPct val="150000"/>
              </a:lnSpc>
            </a:pPr>
            <a:r>
              <a:rPr lang="fr-FR" sz="2000" b="1" dirty="0">
                <a:latin typeface="Times New Roman" panose="02020603050405020304" pitchFamily="18" charset="0"/>
                <a:cs typeface="Times New Roman" panose="02020603050405020304" pitchFamily="18" charset="0"/>
              </a:rPr>
              <a:t>Encadré par:</a:t>
            </a:r>
          </a:p>
          <a:p>
            <a:r>
              <a:rPr lang="fr-FR" dirty="0">
                <a:solidFill>
                  <a:prstClr val="black"/>
                </a:solidFill>
                <a:latin typeface="Times New Roman" panose="02020603050405020304" pitchFamily="18" charset="0"/>
                <a:cs typeface="Times New Roman" panose="02020603050405020304" pitchFamily="18" charset="0"/>
              </a:rPr>
              <a:t>Mr OUBENAALLA Youness – fsdm</a:t>
            </a:r>
          </a:p>
          <a:p>
            <a:r>
              <a:rPr lang="fr-FR" dirty="0">
                <a:solidFill>
                  <a:prstClr val="black"/>
                </a:solidFill>
                <a:latin typeface="Times New Roman" panose="02020603050405020304" pitchFamily="18" charset="0"/>
                <a:cs typeface="Times New Roman" panose="02020603050405020304" pitchFamily="18" charset="0"/>
              </a:rPr>
              <a:t>Mr EL JASSIFI Youssef  – CGI</a:t>
            </a:r>
          </a:p>
          <a:p>
            <a:endParaRPr lang="fr-FR" sz="2200" b="1" dirty="0"/>
          </a:p>
        </p:txBody>
      </p:sp>
      <p:sp>
        <p:nvSpPr>
          <p:cNvPr id="61" name="Text Box 12"/>
          <p:cNvSpPr txBox="1">
            <a:spLocks noChangeArrowheads="1"/>
          </p:cNvSpPr>
          <p:nvPr/>
        </p:nvSpPr>
        <p:spPr bwMode="auto">
          <a:xfrm>
            <a:off x="714748" y="6428561"/>
            <a:ext cx="2376443" cy="369332"/>
          </a:xfrm>
          <a:prstGeom prst="rect">
            <a:avLst/>
          </a:prstGeom>
          <a:noFill/>
          <a:ln w="9525">
            <a:noFill/>
            <a:miter lim="800000"/>
            <a:headEnd/>
            <a:tailEnd/>
          </a:ln>
          <a:effectLst/>
        </p:spPr>
        <p:txBody>
          <a:bodyPr wrap="square">
            <a:spAutoFit/>
          </a:bodyPr>
          <a:lstStyle/>
          <a:p>
            <a:r>
              <a:rPr lang="fr-FR" b="1" dirty="0">
                <a:solidFill>
                  <a:schemeClr val="bg1"/>
                </a:solidFill>
                <a:latin typeface="Times New Roman" panose="02020603050405020304" pitchFamily="18" charset="0"/>
                <a:cs typeface="Times New Roman" panose="02020603050405020304" pitchFamily="18" charset="0"/>
              </a:rPr>
              <a:t>Projet de fin d’études</a:t>
            </a:r>
          </a:p>
        </p:txBody>
      </p:sp>
      <p:sp>
        <p:nvSpPr>
          <p:cNvPr id="62" name="Text Box 12"/>
          <p:cNvSpPr txBox="1">
            <a:spLocks noChangeArrowheads="1"/>
          </p:cNvSpPr>
          <p:nvPr/>
        </p:nvSpPr>
        <p:spPr bwMode="auto">
          <a:xfrm>
            <a:off x="10273490" y="6459339"/>
            <a:ext cx="1478080" cy="307777"/>
          </a:xfrm>
          <a:prstGeom prst="rect">
            <a:avLst/>
          </a:prstGeom>
          <a:noFill/>
          <a:ln w="9525">
            <a:noFill/>
            <a:miter lim="800000"/>
            <a:headEnd/>
            <a:tailEnd/>
          </a:ln>
          <a:effectLst/>
        </p:spPr>
        <p:txBody>
          <a:bodyPr wrap="square">
            <a:spAutoFit/>
          </a:bodyPr>
          <a:lstStyle/>
          <a:p>
            <a:r>
              <a:rPr lang="fr-FR" sz="1400" b="1" dirty="0">
                <a:latin typeface="Century Gothic" pitchFamily="34" charset="0"/>
              </a:rPr>
              <a:t>2021-2022</a:t>
            </a:r>
          </a:p>
        </p:txBody>
      </p:sp>
      <p:sp>
        <p:nvSpPr>
          <p:cNvPr id="2" name="Rectangle 1"/>
          <p:cNvSpPr/>
          <p:nvPr/>
        </p:nvSpPr>
        <p:spPr>
          <a:xfrm>
            <a:off x="-9439" y="-13137"/>
            <a:ext cx="9291944" cy="510711"/>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F1808BA5-9198-436F-A557-D7636B858A16}"/>
              </a:ext>
            </a:extLst>
          </p:cNvPr>
          <p:cNvSpPr>
            <a:spLocks noGrp="1"/>
          </p:cNvSpPr>
          <p:nvPr>
            <p:ph type="sldNum" sz="quarter" idx="11"/>
          </p:nvPr>
        </p:nvSpPr>
        <p:spPr>
          <a:xfrm>
            <a:off x="9416715" y="6448926"/>
            <a:ext cx="2725535" cy="358910"/>
          </a:xfrm>
        </p:spPr>
        <p:txBody>
          <a:bodyPr/>
          <a:lstStyle/>
          <a:p>
            <a:pPr>
              <a:defRPr/>
            </a:pPr>
            <a:fld id="{4975A2B7-2FEA-4FC8-BE74-7CE6D4E4767C}" type="slidenum">
              <a:rPr lang="en-GB" sz="1800" b="1" smtClean="0"/>
              <a:pPr>
                <a:defRPr/>
              </a:pPr>
              <a:t>1</a:t>
            </a:fld>
            <a:endParaRPr lang="en-GB" sz="1800" b="1" dirty="0"/>
          </a:p>
        </p:txBody>
      </p:sp>
      <p:grpSp>
        <p:nvGrpSpPr>
          <p:cNvPr id="103" name="Group 11">
            <a:extLst>
              <a:ext uri="{FF2B5EF4-FFF2-40B4-BE49-F238E27FC236}">
                <a16:creationId xmlns:a16="http://schemas.microsoft.com/office/drawing/2014/main" id="{087559A1-A91B-413B-9E3C-17D50C4D8BA8}"/>
              </a:ext>
            </a:extLst>
          </p:cNvPr>
          <p:cNvGrpSpPr/>
          <p:nvPr/>
        </p:nvGrpSpPr>
        <p:grpSpPr>
          <a:xfrm flipV="1">
            <a:off x="2321344" y="4320507"/>
            <a:ext cx="7868559" cy="45719"/>
            <a:chOff x="2155371" y="1910842"/>
            <a:chExt cx="7868558" cy="176748"/>
          </a:xfrm>
        </p:grpSpPr>
        <p:sp>
          <p:nvSpPr>
            <p:cNvPr id="104" name="Rectangle 103">
              <a:extLst>
                <a:ext uri="{FF2B5EF4-FFF2-40B4-BE49-F238E27FC236}">
                  <a16:creationId xmlns:a16="http://schemas.microsoft.com/office/drawing/2014/main" id="{EF310376-0B24-40D8-A202-DC19DA2088CA}"/>
                </a:ext>
              </a:extLst>
            </p:cNvPr>
            <p:cNvSpPr/>
            <p:nvPr/>
          </p:nvSpPr>
          <p:spPr>
            <a:xfrm>
              <a:off x="4782457" y="1910842"/>
              <a:ext cx="2627086" cy="176748"/>
            </a:xfrm>
            <a:prstGeom prst="rect">
              <a:avLst/>
            </a:prstGeom>
            <a:solidFill>
              <a:srgbClr val="004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5" name="Rectangle 104">
              <a:extLst>
                <a:ext uri="{FF2B5EF4-FFF2-40B4-BE49-F238E27FC236}">
                  <a16:creationId xmlns:a16="http://schemas.microsoft.com/office/drawing/2014/main" id="{28AFC841-AF57-46DF-A3D3-AC786AA748A4}"/>
                </a:ext>
              </a:extLst>
            </p:cNvPr>
            <p:cNvSpPr/>
            <p:nvPr/>
          </p:nvSpPr>
          <p:spPr>
            <a:xfrm>
              <a:off x="2155371" y="1910842"/>
              <a:ext cx="2627086" cy="176748"/>
            </a:xfrm>
            <a:prstGeom prst="rect">
              <a:avLst/>
            </a:prstGeom>
            <a:solidFill>
              <a:srgbClr val="008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6" name="Rectangle 105">
              <a:extLst>
                <a:ext uri="{FF2B5EF4-FFF2-40B4-BE49-F238E27FC236}">
                  <a16:creationId xmlns:a16="http://schemas.microsoft.com/office/drawing/2014/main" id="{9390C234-A44D-4F00-922F-266BE4DDC835}"/>
                </a:ext>
              </a:extLst>
            </p:cNvPr>
            <p:cNvSpPr/>
            <p:nvPr/>
          </p:nvSpPr>
          <p:spPr>
            <a:xfrm>
              <a:off x="7396843" y="1910842"/>
              <a:ext cx="2627086" cy="17674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25" name="Image 24" descr="RÃ©sultat de recherche d'images pour &quot;cgi logo&quot;">
            <a:extLst>
              <a:ext uri="{FF2B5EF4-FFF2-40B4-BE49-F238E27FC236}">
                <a16:creationId xmlns:a16="http://schemas.microsoft.com/office/drawing/2014/main" id="{242E10AF-C390-4C5A-82B5-334D2CADA3A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3647" y="602938"/>
            <a:ext cx="2627086" cy="1398063"/>
          </a:xfrm>
          <a:prstGeom prst="rect">
            <a:avLst/>
          </a:prstGeom>
          <a:noFill/>
          <a:ln>
            <a:noFill/>
          </a:ln>
        </p:spPr>
      </p:pic>
      <p:pic>
        <p:nvPicPr>
          <p:cNvPr id="26" name="Image 25">
            <a:extLst>
              <a:ext uri="{FF2B5EF4-FFF2-40B4-BE49-F238E27FC236}">
                <a16:creationId xmlns:a16="http://schemas.microsoft.com/office/drawing/2014/main" id="{7FBE7314-4BFE-4785-98BF-AFC3CECE7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504399"/>
            <a:ext cx="3091191" cy="1878279"/>
          </a:xfrm>
          <a:prstGeom prst="rect">
            <a:avLst/>
          </a:prstGeom>
        </p:spPr>
      </p:pic>
      <p:sp>
        <p:nvSpPr>
          <p:cNvPr id="27" name="Rectangle : coins arrondis 26">
            <a:extLst>
              <a:ext uri="{FF2B5EF4-FFF2-40B4-BE49-F238E27FC236}">
                <a16:creationId xmlns:a16="http://schemas.microsoft.com/office/drawing/2014/main" id="{54C9D02A-0E75-463D-BCB5-E5DF13754022}"/>
              </a:ext>
            </a:extLst>
          </p:cNvPr>
          <p:cNvSpPr/>
          <p:nvPr/>
        </p:nvSpPr>
        <p:spPr>
          <a:xfrm>
            <a:off x="2444147" y="3084870"/>
            <a:ext cx="7635651" cy="1146488"/>
          </a:xfrm>
          <a:prstGeom prst="roundRect">
            <a:avLst/>
          </a:prstGeom>
          <a:solidFill>
            <a:schemeClr val="accent6">
              <a:lumMod val="75000"/>
            </a:schemeClr>
          </a:solidFill>
          <a:ln w="762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00" b="1" dirty="0"/>
              <a:t>Mise en place d’un système décisionnel pour le suivi des tickets de l’ensemble des projets CGI</a:t>
            </a:r>
          </a:p>
        </p:txBody>
      </p:sp>
    </p:spTree>
    <p:extLst>
      <p:ext uri="{BB962C8B-B14F-4D97-AF65-F5344CB8AC3E}">
        <p14:creationId xmlns:p14="http://schemas.microsoft.com/office/powerpoint/2010/main" val="3473409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1000"/>
                                        <p:tgtEl>
                                          <p:spTgt spid="103"/>
                                        </p:tgtEl>
                                      </p:cBhvr>
                                    </p:animEffect>
                                    <p:anim calcmode="lin" valueType="num">
                                      <p:cBhvr>
                                        <p:cTn id="8" dur="1000" fill="hold"/>
                                        <p:tgtEl>
                                          <p:spTgt spid="103"/>
                                        </p:tgtEl>
                                        <p:attrNameLst>
                                          <p:attrName>ppt_x</p:attrName>
                                        </p:attrNameLst>
                                      </p:cBhvr>
                                      <p:tavLst>
                                        <p:tav tm="0">
                                          <p:val>
                                            <p:strVal val="#ppt_x"/>
                                          </p:val>
                                        </p:tav>
                                        <p:tav tm="100000">
                                          <p:val>
                                            <p:strVal val="#ppt_x"/>
                                          </p:val>
                                        </p:tav>
                                      </p:tavLst>
                                    </p:anim>
                                    <p:anim calcmode="lin" valueType="num">
                                      <p:cBhvr>
                                        <p:cTn id="9"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72"/>
          <p:cNvSpPr/>
          <p:nvPr/>
        </p:nvSpPr>
        <p:spPr>
          <a:xfrm>
            <a:off x="864876"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Organisme d’accueil </a:t>
            </a:r>
          </a:p>
        </p:txBody>
      </p:sp>
      <p:sp>
        <p:nvSpPr>
          <p:cNvPr id="4" name="Shape 173"/>
          <p:cNvSpPr/>
          <p:nvPr/>
        </p:nvSpPr>
        <p:spPr>
          <a:xfrm>
            <a:off x="3631427"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MA" b="1" dirty="0"/>
              <a:t>Organisme client</a:t>
            </a:r>
            <a:endParaRPr b="1" dirty="0"/>
          </a:p>
        </p:txBody>
      </p:sp>
      <p:sp>
        <p:nvSpPr>
          <p:cNvPr id="5" name="Shape 174"/>
          <p:cNvSpPr/>
          <p:nvPr/>
        </p:nvSpPr>
        <p:spPr>
          <a:xfrm>
            <a:off x="6397978"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sym typeface="Calibri"/>
              </a:rPr>
              <a:t>Etude de l’existant</a:t>
            </a:r>
          </a:p>
        </p:txBody>
      </p:sp>
      <p:sp>
        <p:nvSpPr>
          <p:cNvPr id="6" name="Shape 175"/>
          <p:cNvSpPr/>
          <p:nvPr/>
        </p:nvSpPr>
        <p:spPr>
          <a:xfrm>
            <a:off x="9164529" y="864826"/>
            <a:ext cx="2318148" cy="508222"/>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MA" b="1" dirty="0">
                <a:solidFill>
                  <a:srgbClr val="FFC000"/>
                </a:solidFill>
              </a:rPr>
              <a:t>Conduite du projet</a:t>
            </a:r>
            <a:endParaRPr b="1" dirty="0">
              <a:solidFill>
                <a:srgbClr val="FFC000"/>
              </a:solidFill>
            </a:endParaRPr>
          </a:p>
        </p:txBody>
      </p:sp>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MA" sz="3200" b="1" dirty="0"/>
              <a:t>Contexte générale du projet</a:t>
            </a:r>
            <a:endParaRPr sz="32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539268"/>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1" name="Text Box 12"/>
          <p:cNvSpPr txBox="1">
            <a:spLocks noChangeArrowheads="1"/>
          </p:cNvSpPr>
          <p:nvPr/>
        </p:nvSpPr>
        <p:spPr bwMode="auto">
          <a:xfrm>
            <a:off x="10426530" y="653449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12"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prstClr val="white"/>
                </a:solidFill>
              </a:rPr>
              <a:t>10</a:t>
            </a:r>
            <a:endParaRPr lang="en-US" sz="1600" b="1" dirty="0">
              <a:solidFill>
                <a:prstClr val="white"/>
              </a:solidFill>
            </a:endParaRPr>
          </a:p>
        </p:txBody>
      </p:sp>
      <p:sp>
        <p:nvSpPr>
          <p:cNvPr id="2" name="ZoneTexte 1">
            <a:extLst>
              <a:ext uri="{FF2B5EF4-FFF2-40B4-BE49-F238E27FC236}">
                <a16:creationId xmlns:a16="http://schemas.microsoft.com/office/drawing/2014/main" id="{26E70594-9FEE-4B1C-9BD6-62CC1E779104}"/>
              </a:ext>
            </a:extLst>
          </p:cNvPr>
          <p:cNvSpPr txBox="1"/>
          <p:nvPr/>
        </p:nvSpPr>
        <p:spPr>
          <a:xfrm>
            <a:off x="2911463" y="6211177"/>
            <a:ext cx="6369073" cy="338554"/>
          </a:xfrm>
          <a:prstGeom prst="rect">
            <a:avLst/>
          </a:prstGeom>
          <a:noFill/>
        </p:spPr>
        <p:txBody>
          <a:bodyPr wrap="square" rtlCol="0">
            <a:spAutoFit/>
          </a:bodyPr>
          <a:lstStyle/>
          <a:p>
            <a:pPr algn="ctr"/>
            <a:r>
              <a:rPr lang="fr-FR" sz="1600" b="1" dirty="0">
                <a:solidFill>
                  <a:schemeClr val="tx1">
                    <a:lumMod val="50000"/>
                    <a:lumOff val="50000"/>
                  </a:schemeClr>
                </a:solidFill>
              </a:rPr>
              <a:t>Figure 2 : Diagramme de GANTT.</a:t>
            </a:r>
          </a:p>
        </p:txBody>
      </p:sp>
      <p:sp>
        <p:nvSpPr>
          <p:cNvPr id="16" name="Text Box 12"/>
          <p:cNvSpPr txBox="1">
            <a:spLocks noChangeArrowheads="1"/>
          </p:cNvSpPr>
          <p:nvPr/>
        </p:nvSpPr>
        <p:spPr bwMode="auto">
          <a:xfrm>
            <a:off x="1972491" y="653528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pic>
        <p:nvPicPr>
          <p:cNvPr id="14" name="Image 13">
            <a:extLst>
              <a:ext uri="{FF2B5EF4-FFF2-40B4-BE49-F238E27FC236}">
                <a16:creationId xmlns:a16="http://schemas.microsoft.com/office/drawing/2014/main" id="{9A16E425-4ED3-40B4-A85C-D3DE388FB1C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4875" y="1490898"/>
            <a:ext cx="10180495" cy="4691144"/>
          </a:xfrm>
          <a:prstGeom prst="rect">
            <a:avLst/>
          </a:prstGeom>
          <a:noFill/>
          <a:ln>
            <a:noFill/>
          </a:ln>
        </p:spPr>
      </p:pic>
    </p:spTree>
    <p:extLst>
      <p:ext uri="{BB962C8B-B14F-4D97-AF65-F5344CB8AC3E}">
        <p14:creationId xmlns:p14="http://schemas.microsoft.com/office/powerpoint/2010/main" val="39251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600" b="1" dirty="0">
                <a:solidFill>
                  <a:schemeClr val="bg1"/>
                </a:solidFill>
              </a:rPr>
              <a:t>Analyse fonctionnelle du projet</a:t>
            </a:r>
          </a:p>
        </p:txBody>
      </p:sp>
      <p:sp>
        <p:nvSpPr>
          <p:cNvPr id="8" name="Shape 142"/>
          <p:cNvSpPr/>
          <p:nvPr/>
        </p:nvSpPr>
        <p:spPr>
          <a:xfrm rot="5400000">
            <a:off x="489320"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1" name="Text Box 12"/>
          <p:cNvSpPr txBox="1">
            <a:spLocks noChangeArrowheads="1"/>
          </p:cNvSpPr>
          <p:nvPr/>
        </p:nvSpPr>
        <p:spPr bwMode="auto">
          <a:xfrm>
            <a:off x="10504684"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12"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prstClr val="white"/>
                </a:solidFill>
              </a:rPr>
              <a:t>11</a:t>
            </a:r>
            <a:endParaRPr lang="en-US" sz="1600" b="1" dirty="0">
              <a:solidFill>
                <a:prstClr val="white"/>
              </a:solidFill>
            </a:endParaRPr>
          </a:p>
        </p:txBody>
      </p:sp>
      <p:sp>
        <p:nvSpPr>
          <p:cNvPr id="3" name="ZoneTexte 2">
            <a:extLst>
              <a:ext uri="{FF2B5EF4-FFF2-40B4-BE49-F238E27FC236}">
                <a16:creationId xmlns:a16="http://schemas.microsoft.com/office/drawing/2014/main" id="{DF69AE4A-D2A0-489A-9272-12A90BF7AB75}"/>
              </a:ext>
            </a:extLst>
          </p:cNvPr>
          <p:cNvSpPr txBox="1"/>
          <p:nvPr/>
        </p:nvSpPr>
        <p:spPr>
          <a:xfrm>
            <a:off x="2727649" y="6054514"/>
            <a:ext cx="6736702" cy="372417"/>
          </a:xfrm>
          <a:prstGeom prst="rect">
            <a:avLst/>
          </a:prstGeom>
          <a:noFill/>
        </p:spPr>
        <p:txBody>
          <a:bodyPr wrap="square" rtlCol="0">
            <a:spAutoFit/>
          </a:bodyPr>
          <a:lstStyle/>
          <a:p>
            <a:pPr algn="ctr"/>
            <a:r>
              <a:rPr lang="fr-FR" b="1" dirty="0">
                <a:solidFill>
                  <a:schemeClr val="bg1">
                    <a:lumMod val="50000"/>
                  </a:schemeClr>
                </a:solidFill>
              </a:rPr>
              <a:t>Figure 3 : Flux de données</a:t>
            </a:r>
            <a:r>
              <a:rPr lang="fr-FR" dirty="0">
                <a:solidFill>
                  <a:schemeClr val="bg1">
                    <a:lumMod val="50000"/>
                  </a:schemeClr>
                </a:solidFill>
              </a:rPr>
              <a:t>.</a:t>
            </a:r>
          </a:p>
        </p:txBody>
      </p:sp>
      <p:pic>
        <p:nvPicPr>
          <p:cNvPr id="14" name="Image 13"/>
          <p:cNvPicPr/>
          <p:nvPr/>
        </p:nvPicPr>
        <p:blipFill>
          <a:blip r:embed="rId3">
            <a:extLst>
              <a:ext uri="{28A0092B-C50C-407E-A947-70E740481C1C}">
                <a14:useLocalDpi xmlns:a14="http://schemas.microsoft.com/office/drawing/2010/main" val="0"/>
              </a:ext>
            </a:extLst>
          </a:blip>
          <a:stretch>
            <a:fillRect/>
          </a:stretch>
        </p:blipFill>
        <p:spPr>
          <a:xfrm>
            <a:off x="1234440" y="1326523"/>
            <a:ext cx="8884920" cy="4687635"/>
          </a:xfrm>
          <a:prstGeom prst="rect">
            <a:avLst/>
          </a:prstGeom>
        </p:spPr>
      </p:pic>
      <p:sp>
        <p:nvSpPr>
          <p:cNvPr id="16" name="ZoneTexte 15">
            <a:extLst>
              <a:ext uri="{FF2B5EF4-FFF2-40B4-BE49-F238E27FC236}">
                <a16:creationId xmlns:a16="http://schemas.microsoft.com/office/drawing/2014/main" id="{A6C47AA5-9E19-4D54-ACA6-FFA3BFE6D84E}"/>
              </a:ext>
            </a:extLst>
          </p:cNvPr>
          <p:cNvSpPr txBox="1"/>
          <p:nvPr/>
        </p:nvSpPr>
        <p:spPr>
          <a:xfrm>
            <a:off x="395810" y="949791"/>
            <a:ext cx="4963886" cy="523220"/>
          </a:xfrm>
          <a:prstGeom prst="rect">
            <a:avLst/>
          </a:prstGeom>
          <a:noFill/>
        </p:spPr>
        <p:txBody>
          <a:bodyPr wrap="square" rtlCol="0">
            <a:spAutoFit/>
          </a:bodyPr>
          <a:lstStyle/>
          <a:p>
            <a:r>
              <a:rPr lang="fr-FR" sz="2800" b="1" dirty="0">
                <a:solidFill>
                  <a:schemeClr val="accent5">
                    <a:lumMod val="50000"/>
                  </a:schemeClr>
                </a:solidFill>
              </a:rPr>
              <a:t>Architecture du système</a:t>
            </a:r>
            <a:r>
              <a:rPr lang="fr-FR" dirty="0"/>
              <a:t>:</a:t>
            </a:r>
          </a:p>
        </p:txBody>
      </p:sp>
      <p:sp>
        <p:nvSpPr>
          <p:cNvPr id="17" name="Text Box 12"/>
          <p:cNvSpPr txBox="1">
            <a:spLocks noChangeArrowheads="1"/>
          </p:cNvSpPr>
          <p:nvPr/>
        </p:nvSpPr>
        <p:spPr bwMode="auto">
          <a:xfrm>
            <a:off x="1972491" y="650480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Tree>
    <p:extLst>
      <p:ext uri="{BB962C8B-B14F-4D97-AF65-F5344CB8AC3E}">
        <p14:creationId xmlns:p14="http://schemas.microsoft.com/office/powerpoint/2010/main" val="370431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600" b="1" dirty="0">
                <a:solidFill>
                  <a:schemeClr val="bg1"/>
                </a:solidFill>
              </a:rPr>
              <a:t>Analyse fonctionnelle du projet</a:t>
            </a:r>
            <a:endParaRPr sz="36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1" name="Text Box 12"/>
          <p:cNvSpPr txBox="1">
            <a:spLocks noChangeArrowheads="1"/>
          </p:cNvSpPr>
          <p:nvPr/>
        </p:nvSpPr>
        <p:spPr bwMode="auto">
          <a:xfrm>
            <a:off x="10336117" y="6554123"/>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12"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prstClr val="white"/>
                </a:solidFill>
              </a:rPr>
              <a:t>12</a:t>
            </a:r>
            <a:endParaRPr lang="en-US" sz="1600" b="1" dirty="0">
              <a:solidFill>
                <a:prstClr val="white"/>
              </a:solidFill>
            </a:endParaRPr>
          </a:p>
        </p:txBody>
      </p:sp>
      <p:sp>
        <p:nvSpPr>
          <p:cNvPr id="15" name="Shape 172">
            <a:extLst>
              <a:ext uri="{FF2B5EF4-FFF2-40B4-BE49-F238E27FC236}">
                <a16:creationId xmlns:a16="http://schemas.microsoft.com/office/drawing/2014/main" id="{5EE507CF-CD23-4958-8996-468B57D2D6E5}"/>
              </a:ext>
            </a:extLst>
          </p:cNvPr>
          <p:cNvSpPr/>
          <p:nvPr/>
        </p:nvSpPr>
        <p:spPr>
          <a:xfrm>
            <a:off x="826757" y="966096"/>
            <a:ext cx="2166146" cy="496775"/>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FR" sz="1600" b="1" dirty="0">
                <a:solidFill>
                  <a:srgbClr val="FFC000"/>
                </a:solidFill>
              </a:rPr>
              <a:t>Acteurs du système</a:t>
            </a:r>
          </a:p>
        </p:txBody>
      </p:sp>
      <p:pic>
        <p:nvPicPr>
          <p:cNvPr id="19" name="Picture 2" descr="RÃ©sultat de recherche d'images pour &quot;icone admin&quot;"/>
          <p:cNvPicPr>
            <a:picLocks noChangeAspect="1" noChangeArrowheads="1"/>
          </p:cNvPicPr>
          <p:nvPr/>
        </p:nvPicPr>
        <p:blipFill>
          <a:blip r:embed="rId3" cstate="print"/>
          <a:srcRect/>
          <a:stretch>
            <a:fillRect/>
          </a:stretch>
        </p:blipFill>
        <p:spPr bwMode="auto">
          <a:xfrm>
            <a:off x="8513968" y="2782825"/>
            <a:ext cx="1358431" cy="1408998"/>
          </a:xfrm>
          <a:prstGeom prst="rect">
            <a:avLst/>
          </a:prstGeom>
          <a:noFill/>
        </p:spPr>
      </p:pic>
      <p:sp>
        <p:nvSpPr>
          <p:cNvPr id="21" name="ZoneTexte 61"/>
          <p:cNvSpPr txBox="1"/>
          <p:nvPr/>
        </p:nvSpPr>
        <p:spPr>
          <a:xfrm>
            <a:off x="1584384" y="4325972"/>
            <a:ext cx="2332295" cy="36933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MA" dirty="0"/>
              <a:t>Utilisateur générique</a:t>
            </a:r>
            <a:r>
              <a:rPr lang="fr-MA" b="1" dirty="0"/>
              <a:t> </a:t>
            </a:r>
            <a:endParaRPr lang="fr-FR" dirty="0"/>
          </a:p>
        </p:txBody>
      </p:sp>
      <p:pic>
        <p:nvPicPr>
          <p:cNvPr id="22" name="Picture 9" descr="Image associÃ©e"/>
          <p:cNvPicPr>
            <a:picLocks noChangeAspect="1" noChangeArrowheads="1"/>
          </p:cNvPicPr>
          <p:nvPr/>
        </p:nvPicPr>
        <p:blipFill>
          <a:blip r:embed="rId4"/>
          <a:srcRect/>
          <a:stretch>
            <a:fillRect/>
          </a:stretch>
        </p:blipFill>
        <p:spPr bwMode="auto">
          <a:xfrm>
            <a:off x="1977569" y="2782825"/>
            <a:ext cx="1563974" cy="1425802"/>
          </a:xfrm>
          <a:prstGeom prst="rect">
            <a:avLst/>
          </a:prstGeom>
          <a:noFill/>
        </p:spPr>
      </p:pic>
      <p:pic>
        <p:nvPicPr>
          <p:cNvPr id="23" name="Picture 11" descr="RÃ©sultat de recherche d'images pour &quot;icone pilote&quot;"/>
          <p:cNvPicPr>
            <a:picLocks noChangeAspect="1" noChangeArrowheads="1"/>
          </p:cNvPicPr>
          <p:nvPr/>
        </p:nvPicPr>
        <p:blipFill>
          <a:blip r:embed="rId5" cstate="print"/>
          <a:srcRect/>
          <a:stretch>
            <a:fillRect/>
          </a:stretch>
        </p:blipFill>
        <p:spPr bwMode="auto">
          <a:xfrm>
            <a:off x="5238901" y="2573213"/>
            <a:ext cx="1550285" cy="1701384"/>
          </a:xfrm>
          <a:prstGeom prst="rect">
            <a:avLst/>
          </a:prstGeom>
          <a:noFill/>
        </p:spPr>
      </p:pic>
      <p:sp>
        <p:nvSpPr>
          <p:cNvPr id="25" name="ZoneTexte 63"/>
          <p:cNvSpPr txBox="1"/>
          <p:nvPr/>
        </p:nvSpPr>
        <p:spPr>
          <a:xfrm>
            <a:off x="5035666" y="4325972"/>
            <a:ext cx="1980286" cy="369332"/>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Pilote opérationnel</a:t>
            </a:r>
          </a:p>
        </p:txBody>
      </p:sp>
      <p:sp>
        <p:nvSpPr>
          <p:cNvPr id="26" name="ZoneTexte 64"/>
          <p:cNvSpPr txBox="1"/>
          <p:nvPr/>
        </p:nvSpPr>
        <p:spPr>
          <a:xfrm>
            <a:off x="8661981" y="4327356"/>
            <a:ext cx="1438407" cy="369332"/>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Membre JIRA</a:t>
            </a:r>
          </a:p>
        </p:txBody>
      </p:sp>
      <p:sp>
        <p:nvSpPr>
          <p:cNvPr id="27" name="Shape 172">
            <a:extLst>
              <a:ext uri="{FF2B5EF4-FFF2-40B4-BE49-F238E27FC236}">
                <a16:creationId xmlns:a16="http://schemas.microsoft.com/office/drawing/2014/main" id="{C18124FA-496C-4BA9-B874-B0F16E0675F3}"/>
              </a:ext>
            </a:extLst>
          </p:cNvPr>
          <p:cNvSpPr/>
          <p:nvPr/>
        </p:nvSpPr>
        <p:spPr>
          <a:xfrm>
            <a:off x="3655932" y="956847"/>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Diagramme de cas d’utilisation</a:t>
            </a:r>
          </a:p>
        </p:txBody>
      </p:sp>
      <p:sp>
        <p:nvSpPr>
          <p:cNvPr id="28" name="Shape 173">
            <a:extLst>
              <a:ext uri="{FF2B5EF4-FFF2-40B4-BE49-F238E27FC236}">
                <a16:creationId xmlns:a16="http://schemas.microsoft.com/office/drawing/2014/main" id="{5E8FD000-B2E4-40F2-9491-8C77E8E5C8A7}"/>
              </a:ext>
            </a:extLst>
          </p:cNvPr>
          <p:cNvSpPr/>
          <p:nvPr/>
        </p:nvSpPr>
        <p:spPr>
          <a:xfrm>
            <a:off x="6539689" y="938595"/>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t>Diagramme de séquence</a:t>
            </a:r>
            <a:endParaRPr b="1" dirty="0"/>
          </a:p>
        </p:txBody>
      </p:sp>
      <p:sp>
        <p:nvSpPr>
          <p:cNvPr id="29" name="Shape 172">
            <a:extLst>
              <a:ext uri="{FF2B5EF4-FFF2-40B4-BE49-F238E27FC236}">
                <a16:creationId xmlns:a16="http://schemas.microsoft.com/office/drawing/2014/main" id="{C18124FA-496C-4BA9-B874-B0F16E0675F3}"/>
              </a:ext>
            </a:extLst>
          </p:cNvPr>
          <p:cNvSpPr/>
          <p:nvPr/>
        </p:nvSpPr>
        <p:spPr>
          <a:xfrm>
            <a:off x="9323759" y="956847"/>
            <a:ext cx="2546137"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Besoins non fonctionnels</a:t>
            </a:r>
          </a:p>
        </p:txBody>
      </p:sp>
      <p:sp>
        <p:nvSpPr>
          <p:cNvPr id="30" name="Text Box 12"/>
          <p:cNvSpPr txBox="1">
            <a:spLocks noChangeArrowheads="1"/>
          </p:cNvSpPr>
          <p:nvPr/>
        </p:nvSpPr>
        <p:spPr bwMode="auto">
          <a:xfrm>
            <a:off x="1972491" y="650480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Tree>
    <p:extLst>
      <p:ext uri="{BB962C8B-B14F-4D97-AF65-F5344CB8AC3E}">
        <p14:creationId xmlns:p14="http://schemas.microsoft.com/office/powerpoint/2010/main" val="122235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600" b="1" dirty="0">
                <a:solidFill>
                  <a:schemeClr val="bg1"/>
                </a:solidFill>
              </a:rPr>
              <a:t>Analyse fonctionnelle du projet</a:t>
            </a:r>
            <a:endParaRPr sz="36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9194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1" name="Text Box 12"/>
          <p:cNvSpPr txBox="1">
            <a:spLocks noChangeArrowheads="1"/>
          </p:cNvSpPr>
          <p:nvPr/>
        </p:nvSpPr>
        <p:spPr bwMode="auto">
          <a:xfrm>
            <a:off x="10336117" y="6526508"/>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12"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prstClr val="white"/>
                </a:solidFill>
              </a:rPr>
              <a:t>13</a:t>
            </a:r>
            <a:endParaRPr lang="en-US" sz="1600" b="1" dirty="0">
              <a:solidFill>
                <a:prstClr val="white"/>
              </a:solidFill>
            </a:endParaRPr>
          </a:p>
        </p:txBody>
      </p:sp>
      <p:sp>
        <p:nvSpPr>
          <p:cNvPr id="15" name="Shape 172">
            <a:extLst>
              <a:ext uri="{FF2B5EF4-FFF2-40B4-BE49-F238E27FC236}">
                <a16:creationId xmlns:a16="http://schemas.microsoft.com/office/drawing/2014/main" id="{5EE507CF-CD23-4958-8996-468B57D2D6E5}"/>
              </a:ext>
            </a:extLst>
          </p:cNvPr>
          <p:cNvSpPr/>
          <p:nvPr/>
        </p:nvSpPr>
        <p:spPr>
          <a:xfrm>
            <a:off x="826757" y="966096"/>
            <a:ext cx="2166146"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Acteurs du système</a:t>
            </a:r>
          </a:p>
        </p:txBody>
      </p:sp>
      <p:sp>
        <p:nvSpPr>
          <p:cNvPr id="27" name="Shape 172">
            <a:extLst>
              <a:ext uri="{FF2B5EF4-FFF2-40B4-BE49-F238E27FC236}">
                <a16:creationId xmlns:a16="http://schemas.microsoft.com/office/drawing/2014/main" id="{C18124FA-496C-4BA9-B874-B0F16E0675F3}"/>
              </a:ext>
            </a:extLst>
          </p:cNvPr>
          <p:cNvSpPr/>
          <p:nvPr/>
        </p:nvSpPr>
        <p:spPr>
          <a:xfrm>
            <a:off x="3655932" y="956847"/>
            <a:ext cx="2318148" cy="508222"/>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FR" sz="1600" b="1" dirty="0">
                <a:solidFill>
                  <a:srgbClr val="FFC000"/>
                </a:solidFill>
              </a:rPr>
              <a:t>Diagramme de cas d’utilisation</a:t>
            </a:r>
          </a:p>
        </p:txBody>
      </p:sp>
      <p:sp>
        <p:nvSpPr>
          <p:cNvPr id="28" name="Shape 173">
            <a:extLst>
              <a:ext uri="{FF2B5EF4-FFF2-40B4-BE49-F238E27FC236}">
                <a16:creationId xmlns:a16="http://schemas.microsoft.com/office/drawing/2014/main" id="{5E8FD000-B2E4-40F2-9491-8C77E8E5C8A7}"/>
              </a:ext>
            </a:extLst>
          </p:cNvPr>
          <p:cNvSpPr/>
          <p:nvPr/>
        </p:nvSpPr>
        <p:spPr>
          <a:xfrm>
            <a:off x="6539689" y="938595"/>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t>Diagramme de séquence</a:t>
            </a:r>
            <a:endParaRPr b="1" dirty="0"/>
          </a:p>
        </p:txBody>
      </p:sp>
      <p:sp>
        <p:nvSpPr>
          <p:cNvPr id="29" name="Shape 172">
            <a:extLst>
              <a:ext uri="{FF2B5EF4-FFF2-40B4-BE49-F238E27FC236}">
                <a16:creationId xmlns:a16="http://schemas.microsoft.com/office/drawing/2014/main" id="{C18124FA-496C-4BA9-B874-B0F16E0675F3}"/>
              </a:ext>
            </a:extLst>
          </p:cNvPr>
          <p:cNvSpPr/>
          <p:nvPr/>
        </p:nvSpPr>
        <p:spPr>
          <a:xfrm>
            <a:off x="9323759" y="956847"/>
            <a:ext cx="2546137"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Besoins non fonctionnels</a:t>
            </a:r>
          </a:p>
        </p:txBody>
      </p:sp>
      <p:pic>
        <p:nvPicPr>
          <p:cNvPr id="17" name="Image 16" descr="C:\Users\sara.hamida\Desktop\use_case.PNG"/>
          <p:cNvPicPr/>
          <p:nvPr/>
        </p:nvPicPr>
        <p:blipFill rotWithShape="1">
          <a:blip r:embed="rId3">
            <a:extLst>
              <a:ext uri="{28A0092B-C50C-407E-A947-70E740481C1C}">
                <a14:useLocalDpi xmlns:a14="http://schemas.microsoft.com/office/drawing/2010/main" val="0"/>
              </a:ext>
            </a:extLst>
          </a:blip>
          <a:srcRect l="7635" t="1" r="14821" b="747"/>
          <a:stretch/>
        </p:blipFill>
        <p:spPr bwMode="auto">
          <a:xfrm>
            <a:off x="1530984" y="1607957"/>
            <a:ext cx="9426575" cy="4906618"/>
          </a:xfrm>
          <a:prstGeom prst="rect">
            <a:avLst/>
          </a:prstGeom>
          <a:noFill/>
          <a:ln>
            <a:noFill/>
          </a:ln>
          <a:extLst>
            <a:ext uri="{53640926-AAD7-44D8-BBD7-CCE9431645EC}">
              <a14:shadowObscured xmlns:a14="http://schemas.microsoft.com/office/drawing/2010/main"/>
            </a:ext>
          </a:extLst>
        </p:spPr>
      </p:pic>
      <p:sp>
        <p:nvSpPr>
          <p:cNvPr id="18" name="Text Box 12"/>
          <p:cNvSpPr txBox="1">
            <a:spLocks noChangeArrowheads="1"/>
          </p:cNvSpPr>
          <p:nvPr/>
        </p:nvSpPr>
        <p:spPr bwMode="auto">
          <a:xfrm>
            <a:off x="1972491" y="650480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Tree>
    <p:extLst>
      <p:ext uri="{BB962C8B-B14F-4D97-AF65-F5344CB8AC3E}">
        <p14:creationId xmlns:p14="http://schemas.microsoft.com/office/powerpoint/2010/main" val="5350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600" b="1" dirty="0">
                <a:solidFill>
                  <a:schemeClr val="bg1"/>
                </a:solidFill>
              </a:rPr>
              <a:t>Analyse fonctionnelle du projet</a:t>
            </a:r>
            <a:endParaRPr sz="36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9194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1" name="Text Box 12"/>
          <p:cNvSpPr txBox="1">
            <a:spLocks noChangeArrowheads="1"/>
          </p:cNvSpPr>
          <p:nvPr/>
        </p:nvSpPr>
        <p:spPr bwMode="auto">
          <a:xfrm>
            <a:off x="10247388" y="653980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12"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prstClr val="white"/>
                </a:solidFill>
              </a:rPr>
              <a:t>14</a:t>
            </a:r>
            <a:endParaRPr lang="en-US" sz="1600" b="1" dirty="0">
              <a:solidFill>
                <a:prstClr val="white"/>
              </a:solidFill>
            </a:endParaRPr>
          </a:p>
        </p:txBody>
      </p:sp>
      <p:sp>
        <p:nvSpPr>
          <p:cNvPr id="15" name="Shape 172">
            <a:extLst>
              <a:ext uri="{FF2B5EF4-FFF2-40B4-BE49-F238E27FC236}">
                <a16:creationId xmlns:a16="http://schemas.microsoft.com/office/drawing/2014/main" id="{5EE507CF-CD23-4958-8996-468B57D2D6E5}"/>
              </a:ext>
            </a:extLst>
          </p:cNvPr>
          <p:cNvSpPr/>
          <p:nvPr/>
        </p:nvSpPr>
        <p:spPr>
          <a:xfrm>
            <a:off x="826757" y="966096"/>
            <a:ext cx="2166146"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Acteurs du système</a:t>
            </a:r>
          </a:p>
        </p:txBody>
      </p:sp>
      <p:sp>
        <p:nvSpPr>
          <p:cNvPr id="27" name="Shape 172">
            <a:extLst>
              <a:ext uri="{FF2B5EF4-FFF2-40B4-BE49-F238E27FC236}">
                <a16:creationId xmlns:a16="http://schemas.microsoft.com/office/drawing/2014/main" id="{C18124FA-496C-4BA9-B874-B0F16E0675F3}"/>
              </a:ext>
            </a:extLst>
          </p:cNvPr>
          <p:cNvSpPr/>
          <p:nvPr/>
        </p:nvSpPr>
        <p:spPr>
          <a:xfrm>
            <a:off x="3655932" y="956847"/>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Diagramme de cas d’utilisation</a:t>
            </a:r>
          </a:p>
        </p:txBody>
      </p:sp>
      <p:sp>
        <p:nvSpPr>
          <p:cNvPr id="28" name="Shape 173">
            <a:extLst>
              <a:ext uri="{FF2B5EF4-FFF2-40B4-BE49-F238E27FC236}">
                <a16:creationId xmlns:a16="http://schemas.microsoft.com/office/drawing/2014/main" id="{5E8FD000-B2E4-40F2-9491-8C77E8E5C8A7}"/>
              </a:ext>
            </a:extLst>
          </p:cNvPr>
          <p:cNvSpPr/>
          <p:nvPr/>
        </p:nvSpPr>
        <p:spPr>
          <a:xfrm>
            <a:off x="6539689" y="938595"/>
            <a:ext cx="2318148" cy="508222"/>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FR" sz="1600" b="1" dirty="0">
                <a:solidFill>
                  <a:srgbClr val="FFC000"/>
                </a:solidFill>
              </a:rPr>
              <a:t>Diagramme de séquence</a:t>
            </a:r>
            <a:endParaRPr sz="1600" b="1" dirty="0">
              <a:solidFill>
                <a:srgbClr val="FFC000"/>
              </a:solidFill>
            </a:endParaRPr>
          </a:p>
        </p:txBody>
      </p:sp>
      <p:sp>
        <p:nvSpPr>
          <p:cNvPr id="29" name="Shape 172">
            <a:extLst>
              <a:ext uri="{FF2B5EF4-FFF2-40B4-BE49-F238E27FC236}">
                <a16:creationId xmlns:a16="http://schemas.microsoft.com/office/drawing/2014/main" id="{C18124FA-496C-4BA9-B874-B0F16E0675F3}"/>
              </a:ext>
            </a:extLst>
          </p:cNvPr>
          <p:cNvSpPr/>
          <p:nvPr/>
        </p:nvSpPr>
        <p:spPr>
          <a:xfrm>
            <a:off x="9323759" y="956847"/>
            <a:ext cx="2546137"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Besoins non fonctionnels</a:t>
            </a:r>
          </a:p>
        </p:txBody>
      </p:sp>
      <p:pic>
        <p:nvPicPr>
          <p:cNvPr id="13" name="Image 12" descr="C:\Users\sara.hamida\Desktop\diagramme_sequence.PNG"/>
          <p:cNvPicPr/>
          <p:nvPr/>
        </p:nvPicPr>
        <p:blipFill>
          <a:blip r:embed="rId3">
            <a:extLst>
              <a:ext uri="{28A0092B-C50C-407E-A947-70E740481C1C}">
                <a14:useLocalDpi xmlns:a14="http://schemas.microsoft.com/office/drawing/2010/main" val="0"/>
              </a:ext>
            </a:extLst>
          </a:blip>
          <a:srcRect/>
          <a:stretch>
            <a:fillRect/>
          </a:stretch>
        </p:blipFill>
        <p:spPr bwMode="auto">
          <a:xfrm>
            <a:off x="1524258" y="1592717"/>
            <a:ext cx="9220200" cy="4899523"/>
          </a:xfrm>
          <a:prstGeom prst="rect">
            <a:avLst/>
          </a:prstGeom>
          <a:noFill/>
          <a:ln>
            <a:noFill/>
          </a:ln>
        </p:spPr>
      </p:pic>
      <p:sp>
        <p:nvSpPr>
          <p:cNvPr id="14" name="Text Box 12"/>
          <p:cNvSpPr txBox="1">
            <a:spLocks noChangeArrowheads="1"/>
          </p:cNvSpPr>
          <p:nvPr/>
        </p:nvSpPr>
        <p:spPr bwMode="auto">
          <a:xfrm>
            <a:off x="1972491" y="650480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Tree>
    <p:extLst>
      <p:ext uri="{BB962C8B-B14F-4D97-AF65-F5344CB8AC3E}">
        <p14:creationId xmlns:p14="http://schemas.microsoft.com/office/powerpoint/2010/main" val="1965957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600" b="1" dirty="0">
                <a:solidFill>
                  <a:schemeClr val="bg1"/>
                </a:solidFill>
              </a:rPr>
              <a:t>Analyse fonctionnelle du projet</a:t>
            </a:r>
            <a:endParaRPr sz="36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1" name="Text Box 12"/>
          <p:cNvSpPr txBox="1">
            <a:spLocks noChangeArrowheads="1"/>
          </p:cNvSpPr>
          <p:nvPr/>
        </p:nvSpPr>
        <p:spPr bwMode="auto">
          <a:xfrm>
            <a:off x="10336117" y="6524758"/>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12"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prstClr val="white"/>
                </a:solidFill>
              </a:rPr>
              <a:t>15</a:t>
            </a:r>
            <a:endParaRPr lang="en-US" sz="1600" b="1" dirty="0">
              <a:solidFill>
                <a:prstClr val="white"/>
              </a:solidFill>
            </a:endParaRPr>
          </a:p>
        </p:txBody>
      </p:sp>
      <p:sp>
        <p:nvSpPr>
          <p:cNvPr id="15" name="Shape 172">
            <a:extLst>
              <a:ext uri="{FF2B5EF4-FFF2-40B4-BE49-F238E27FC236}">
                <a16:creationId xmlns:a16="http://schemas.microsoft.com/office/drawing/2014/main" id="{5EE507CF-CD23-4958-8996-468B57D2D6E5}"/>
              </a:ext>
            </a:extLst>
          </p:cNvPr>
          <p:cNvSpPr/>
          <p:nvPr/>
        </p:nvSpPr>
        <p:spPr>
          <a:xfrm>
            <a:off x="841997" y="950856"/>
            <a:ext cx="2166146"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Acteurs du système</a:t>
            </a:r>
          </a:p>
        </p:txBody>
      </p:sp>
      <p:sp>
        <p:nvSpPr>
          <p:cNvPr id="27" name="Shape 172">
            <a:extLst>
              <a:ext uri="{FF2B5EF4-FFF2-40B4-BE49-F238E27FC236}">
                <a16:creationId xmlns:a16="http://schemas.microsoft.com/office/drawing/2014/main" id="{C18124FA-496C-4BA9-B874-B0F16E0675F3}"/>
              </a:ext>
            </a:extLst>
          </p:cNvPr>
          <p:cNvSpPr/>
          <p:nvPr/>
        </p:nvSpPr>
        <p:spPr>
          <a:xfrm>
            <a:off x="3474065" y="956847"/>
            <a:ext cx="2500015"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Diagramme de cas d’utilisation</a:t>
            </a:r>
          </a:p>
        </p:txBody>
      </p:sp>
      <p:sp>
        <p:nvSpPr>
          <p:cNvPr id="28" name="Shape 173">
            <a:extLst>
              <a:ext uri="{FF2B5EF4-FFF2-40B4-BE49-F238E27FC236}">
                <a16:creationId xmlns:a16="http://schemas.microsoft.com/office/drawing/2014/main" id="{5E8FD000-B2E4-40F2-9491-8C77E8E5C8A7}"/>
              </a:ext>
            </a:extLst>
          </p:cNvPr>
          <p:cNvSpPr/>
          <p:nvPr/>
        </p:nvSpPr>
        <p:spPr>
          <a:xfrm>
            <a:off x="6440002" y="938595"/>
            <a:ext cx="2417835"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Diagramme de séquence</a:t>
            </a:r>
            <a:endParaRPr sz="1700" b="1" dirty="0">
              <a:solidFill>
                <a:srgbClr val="043179"/>
              </a:solidFill>
            </a:endParaRPr>
          </a:p>
        </p:txBody>
      </p:sp>
      <p:sp>
        <p:nvSpPr>
          <p:cNvPr id="29" name="Shape 172">
            <a:extLst>
              <a:ext uri="{FF2B5EF4-FFF2-40B4-BE49-F238E27FC236}">
                <a16:creationId xmlns:a16="http://schemas.microsoft.com/office/drawing/2014/main" id="{C18124FA-496C-4BA9-B874-B0F16E0675F3}"/>
              </a:ext>
            </a:extLst>
          </p:cNvPr>
          <p:cNvSpPr/>
          <p:nvPr/>
        </p:nvSpPr>
        <p:spPr>
          <a:xfrm>
            <a:off x="9323759" y="956847"/>
            <a:ext cx="2546137" cy="508222"/>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FR" sz="1600" b="1" dirty="0">
                <a:solidFill>
                  <a:srgbClr val="FFC000"/>
                </a:solidFill>
              </a:rPr>
              <a:t>Besoins non fonctionnels</a:t>
            </a:r>
          </a:p>
        </p:txBody>
      </p:sp>
      <p:sp>
        <p:nvSpPr>
          <p:cNvPr id="2" name="Rectangle 1"/>
          <p:cNvSpPr/>
          <p:nvPr/>
        </p:nvSpPr>
        <p:spPr>
          <a:xfrm>
            <a:off x="2984328" y="1831778"/>
            <a:ext cx="6982632" cy="3970318"/>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pPr>
            <a:r>
              <a:rPr lang="fr-MA" sz="2000" b="1"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Sécurité</a:t>
            </a:r>
          </a:p>
          <a:p>
            <a:pPr lvl="0" algn="just">
              <a:lnSpc>
                <a:spcPct val="150000"/>
              </a:lnSpc>
              <a:spcAft>
                <a:spcPts val="0"/>
              </a:spcAft>
            </a:pPr>
            <a:endParaRPr lang="fr-FR" sz="1600" b="1"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pPr>
            <a:r>
              <a:rPr lang="fr-MA" sz="2000" b="1"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Efficacité</a:t>
            </a:r>
          </a:p>
          <a:p>
            <a:pPr lvl="0" algn="just">
              <a:lnSpc>
                <a:spcPct val="150000"/>
              </a:lnSpc>
              <a:spcAft>
                <a:spcPts val="0"/>
              </a:spcAft>
            </a:pPr>
            <a:endParaRPr lang="fr-FR" sz="1600" b="1"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pPr>
            <a:r>
              <a:rPr lang="fr-MA" sz="2000" b="1"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Disponibilité</a:t>
            </a:r>
          </a:p>
          <a:p>
            <a:pPr lvl="0" algn="just">
              <a:lnSpc>
                <a:spcPct val="150000"/>
              </a:lnSpc>
              <a:spcAft>
                <a:spcPts val="0"/>
              </a:spcAft>
            </a:pPr>
            <a:endParaRPr lang="fr-FR" sz="1600" b="1"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pPr>
            <a:r>
              <a:rPr lang="fr-MA" sz="2000" b="1"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Flexibilité</a:t>
            </a:r>
          </a:p>
          <a:p>
            <a:pPr lvl="0" algn="just">
              <a:lnSpc>
                <a:spcPct val="150000"/>
              </a:lnSpc>
              <a:spcAft>
                <a:spcPts val="0"/>
              </a:spcAft>
            </a:pPr>
            <a:endParaRPr lang="fr-MA" sz="2000" b="1"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pPr>
            <a:r>
              <a:rPr lang="fr-MA" sz="2000" b="1"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Lisibilité</a:t>
            </a:r>
            <a:endParaRPr lang="fr-FR" sz="1600" b="1"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endParaRPr>
          </a:p>
        </p:txBody>
      </p:sp>
      <p:sp>
        <p:nvSpPr>
          <p:cNvPr id="14" name="Text Box 12"/>
          <p:cNvSpPr txBox="1">
            <a:spLocks noChangeArrowheads="1"/>
          </p:cNvSpPr>
          <p:nvPr/>
        </p:nvSpPr>
        <p:spPr bwMode="auto">
          <a:xfrm>
            <a:off x="1972491" y="650480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Tree>
    <p:extLst>
      <p:ext uri="{BB962C8B-B14F-4D97-AF65-F5344CB8AC3E}">
        <p14:creationId xmlns:p14="http://schemas.microsoft.com/office/powerpoint/2010/main" val="3848132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600" b="1" dirty="0"/>
              <a:t>Réalisation de l’extracteur JIRA</a:t>
            </a:r>
            <a:endParaRPr sz="36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1" name="Text Box 12"/>
          <p:cNvSpPr txBox="1">
            <a:spLocks noChangeArrowheads="1"/>
          </p:cNvSpPr>
          <p:nvPr/>
        </p:nvSpPr>
        <p:spPr bwMode="auto">
          <a:xfrm>
            <a:off x="10416156"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12" name="Espace réservé du numéro de diapositive 1"/>
          <p:cNvSpPr>
            <a:spLocks noGrp="1"/>
          </p:cNvSpPr>
          <p:nvPr>
            <p:ph type="sldNum" sz="quarter" idx="11"/>
          </p:nvPr>
        </p:nvSpPr>
        <p:spPr>
          <a:xfrm>
            <a:off x="11299260" y="6459820"/>
            <a:ext cx="802587" cy="374167"/>
          </a:xfrm>
        </p:spPr>
        <p:txBody>
          <a:bodyPr/>
          <a:lstStyle/>
          <a:p>
            <a:r>
              <a:rPr lang="en-US" sz="1800" b="1" dirty="0">
                <a:solidFill>
                  <a:prstClr val="white"/>
                </a:solidFill>
              </a:rPr>
              <a:t>16</a:t>
            </a:r>
            <a:endParaRPr lang="en-US" sz="1600" b="1" dirty="0">
              <a:solidFill>
                <a:prstClr val="white"/>
              </a:solidFill>
            </a:endParaRPr>
          </a:p>
        </p:txBody>
      </p:sp>
      <p:sp>
        <p:nvSpPr>
          <p:cNvPr id="15" name="Shape 172">
            <a:extLst>
              <a:ext uri="{FF2B5EF4-FFF2-40B4-BE49-F238E27FC236}">
                <a16:creationId xmlns:a16="http://schemas.microsoft.com/office/drawing/2014/main" id="{5EE507CF-CD23-4958-8996-468B57D2D6E5}"/>
              </a:ext>
            </a:extLst>
          </p:cNvPr>
          <p:cNvSpPr/>
          <p:nvPr/>
        </p:nvSpPr>
        <p:spPr>
          <a:xfrm>
            <a:off x="3469050" y="896895"/>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Fichiers Config</a:t>
            </a:r>
          </a:p>
        </p:txBody>
      </p:sp>
      <p:sp>
        <p:nvSpPr>
          <p:cNvPr id="16" name="Shape 172">
            <a:extLst>
              <a:ext uri="{FF2B5EF4-FFF2-40B4-BE49-F238E27FC236}">
                <a16:creationId xmlns:a16="http://schemas.microsoft.com/office/drawing/2014/main" id="{43D523FD-74C2-4016-8502-A01C6E66E0FF}"/>
              </a:ext>
            </a:extLst>
          </p:cNvPr>
          <p:cNvSpPr/>
          <p:nvPr/>
        </p:nvSpPr>
        <p:spPr>
          <a:xfrm>
            <a:off x="655320" y="894595"/>
            <a:ext cx="2413829" cy="496775"/>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FR" sz="1600" b="1" dirty="0">
                <a:solidFill>
                  <a:srgbClr val="FFC000"/>
                </a:solidFill>
              </a:rPr>
              <a:t>Outils technologiques</a:t>
            </a:r>
          </a:p>
        </p:txBody>
      </p:sp>
      <p:sp>
        <p:nvSpPr>
          <p:cNvPr id="17" name="Shape 174">
            <a:extLst>
              <a:ext uri="{FF2B5EF4-FFF2-40B4-BE49-F238E27FC236}">
                <a16:creationId xmlns:a16="http://schemas.microsoft.com/office/drawing/2014/main" id="{CBE751CB-B472-4389-B1A0-F46414E299EA}"/>
              </a:ext>
            </a:extLst>
          </p:cNvPr>
          <p:cNvSpPr/>
          <p:nvPr/>
        </p:nvSpPr>
        <p:spPr>
          <a:xfrm>
            <a:off x="8666033" y="896895"/>
            <a:ext cx="2166146"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Les jobs d’extracteur JIRA</a:t>
            </a:r>
          </a:p>
        </p:txBody>
      </p:sp>
      <p:sp>
        <p:nvSpPr>
          <p:cNvPr id="18" name="Shape 174">
            <a:extLst>
              <a:ext uri="{FF2B5EF4-FFF2-40B4-BE49-F238E27FC236}">
                <a16:creationId xmlns:a16="http://schemas.microsoft.com/office/drawing/2014/main" id="{5446CF09-01A9-4F25-9919-676A7285EAD2}"/>
              </a:ext>
            </a:extLst>
          </p:cNvPr>
          <p:cNvSpPr/>
          <p:nvPr/>
        </p:nvSpPr>
        <p:spPr>
          <a:xfrm>
            <a:off x="6143542" y="894595"/>
            <a:ext cx="2166146"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MA" sz="1700" b="1" dirty="0">
                <a:solidFill>
                  <a:srgbClr val="043179"/>
                </a:solidFill>
              </a:rPr>
              <a:t>fichier</a:t>
            </a:r>
            <a:r>
              <a:rPr lang="fr-MA" b="1" dirty="0">
                <a:effectLst>
                  <a:outerShdw blurRad="38100" dist="19050" dir="2700000" algn="tl">
                    <a:schemeClr val="dk1">
                      <a:alpha val="40000"/>
                    </a:schemeClr>
                  </a:outerShdw>
                </a:effectLst>
              </a:rPr>
              <a:t> </a:t>
            </a:r>
            <a:r>
              <a:rPr lang="fr-MA" sz="1700" b="1" dirty="0" err="1">
                <a:solidFill>
                  <a:srgbClr val="043179"/>
                </a:solidFill>
              </a:rPr>
              <a:t>mapping</a:t>
            </a:r>
            <a:endParaRPr lang="fr-FR" sz="1700" b="1" dirty="0">
              <a:solidFill>
                <a:srgbClr val="043179"/>
              </a:solidFill>
            </a:endParaRPr>
          </a:p>
        </p:txBody>
      </p:sp>
      <p:pic>
        <p:nvPicPr>
          <p:cNvPr id="19" name="Image 18" descr="RÃ©sultat de recherche d'images pour &quot;talend logo&quo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9569" y="1848938"/>
            <a:ext cx="3678555" cy="1580062"/>
          </a:xfrm>
          <a:prstGeom prst="rect">
            <a:avLst/>
          </a:prstGeom>
          <a:noFill/>
          <a:ln>
            <a:noFill/>
          </a:ln>
        </p:spPr>
      </p:pic>
      <p:pic>
        <p:nvPicPr>
          <p:cNvPr id="20" name="Image 19" descr="RÃ©sultat de recherche d'images pour &quot;qliksens logo&quot;"/>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7113" y="3067081"/>
            <a:ext cx="2921953" cy="1659901"/>
          </a:xfrm>
          <a:prstGeom prst="rect">
            <a:avLst/>
          </a:prstGeom>
          <a:noFill/>
          <a:ln>
            <a:noFill/>
          </a:ln>
        </p:spPr>
      </p:pic>
      <p:pic>
        <p:nvPicPr>
          <p:cNvPr id="21" name="Image 20" descr="RÃ©sultat de recherche d'images pour &quot;PostgreSQL logo&quot;"/>
          <p:cNvPicPr/>
          <p:nvPr/>
        </p:nvPicPr>
        <p:blipFill>
          <a:blip r:embed="rId5">
            <a:extLst>
              <a:ext uri="{28A0092B-C50C-407E-A947-70E740481C1C}">
                <a14:useLocalDpi xmlns:a14="http://schemas.microsoft.com/office/drawing/2010/main" val="0"/>
              </a:ext>
            </a:extLst>
          </a:blip>
          <a:srcRect/>
          <a:stretch>
            <a:fillRect/>
          </a:stretch>
        </p:blipFill>
        <p:spPr bwMode="auto">
          <a:xfrm>
            <a:off x="1543168" y="3741147"/>
            <a:ext cx="2491356" cy="1792011"/>
          </a:xfrm>
          <a:prstGeom prst="rect">
            <a:avLst/>
          </a:prstGeom>
          <a:noFill/>
          <a:ln>
            <a:noFill/>
          </a:ln>
        </p:spPr>
      </p:pic>
      <p:pic>
        <p:nvPicPr>
          <p:cNvPr id="23" name="Image 22" descr="RÃ©sultat de recherche d'images pour &quot;svn logo&quot;"/>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12666" y="2608574"/>
            <a:ext cx="2219513" cy="1536289"/>
          </a:xfrm>
          <a:prstGeom prst="rect">
            <a:avLst/>
          </a:prstGeom>
          <a:noFill/>
          <a:ln>
            <a:noFill/>
          </a:ln>
        </p:spPr>
      </p:pic>
      <p:sp>
        <p:nvSpPr>
          <p:cNvPr id="24" name="Text Box 12"/>
          <p:cNvSpPr txBox="1">
            <a:spLocks noChangeArrowheads="1"/>
          </p:cNvSpPr>
          <p:nvPr/>
        </p:nvSpPr>
        <p:spPr bwMode="auto">
          <a:xfrm>
            <a:off x="1972491" y="656576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Tree>
    <p:extLst>
      <p:ext uri="{BB962C8B-B14F-4D97-AF65-F5344CB8AC3E}">
        <p14:creationId xmlns:p14="http://schemas.microsoft.com/office/powerpoint/2010/main" val="3609462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600" b="1" dirty="0"/>
              <a:t>Réalisation de l’extracteur JIRA</a:t>
            </a:r>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2"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prstClr val="white"/>
                </a:solidFill>
              </a:rPr>
              <a:t>17</a:t>
            </a:r>
            <a:endParaRPr lang="en-US" sz="1600" b="1" dirty="0">
              <a:solidFill>
                <a:prstClr val="white"/>
              </a:solidFill>
            </a:endParaRPr>
          </a:p>
        </p:txBody>
      </p:sp>
      <p:sp>
        <p:nvSpPr>
          <p:cNvPr id="15" name="Shape 172">
            <a:extLst>
              <a:ext uri="{FF2B5EF4-FFF2-40B4-BE49-F238E27FC236}">
                <a16:creationId xmlns:a16="http://schemas.microsoft.com/office/drawing/2014/main" id="{5EE507CF-CD23-4958-8996-468B57D2D6E5}"/>
              </a:ext>
            </a:extLst>
          </p:cNvPr>
          <p:cNvSpPr/>
          <p:nvPr/>
        </p:nvSpPr>
        <p:spPr>
          <a:xfrm>
            <a:off x="3621450" y="896895"/>
            <a:ext cx="2318148" cy="508222"/>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FR" sz="1600" b="1" dirty="0">
                <a:solidFill>
                  <a:srgbClr val="FFC000"/>
                </a:solidFill>
              </a:rPr>
              <a:t>Fichiers Config</a:t>
            </a:r>
          </a:p>
        </p:txBody>
      </p:sp>
      <p:sp>
        <p:nvSpPr>
          <p:cNvPr id="20" name="Shape 172">
            <a:extLst>
              <a:ext uri="{FF2B5EF4-FFF2-40B4-BE49-F238E27FC236}">
                <a16:creationId xmlns:a16="http://schemas.microsoft.com/office/drawing/2014/main" id="{43D523FD-74C2-4016-8502-A01C6E66E0FF}"/>
              </a:ext>
            </a:extLst>
          </p:cNvPr>
          <p:cNvSpPr/>
          <p:nvPr/>
        </p:nvSpPr>
        <p:spPr>
          <a:xfrm>
            <a:off x="807720" y="894595"/>
            <a:ext cx="2413829"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Outils technologiques</a:t>
            </a:r>
          </a:p>
        </p:txBody>
      </p:sp>
      <p:sp>
        <p:nvSpPr>
          <p:cNvPr id="21" name="Shape 174">
            <a:extLst>
              <a:ext uri="{FF2B5EF4-FFF2-40B4-BE49-F238E27FC236}">
                <a16:creationId xmlns:a16="http://schemas.microsoft.com/office/drawing/2014/main" id="{CBE751CB-B472-4389-B1A0-F46414E299EA}"/>
              </a:ext>
            </a:extLst>
          </p:cNvPr>
          <p:cNvSpPr/>
          <p:nvPr/>
        </p:nvSpPr>
        <p:spPr>
          <a:xfrm>
            <a:off x="8818433" y="896895"/>
            <a:ext cx="2166146"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Les jobs d’extracteur JIRA</a:t>
            </a:r>
          </a:p>
        </p:txBody>
      </p:sp>
      <p:sp>
        <p:nvSpPr>
          <p:cNvPr id="23" name="Shape 174">
            <a:extLst>
              <a:ext uri="{FF2B5EF4-FFF2-40B4-BE49-F238E27FC236}">
                <a16:creationId xmlns:a16="http://schemas.microsoft.com/office/drawing/2014/main" id="{5446CF09-01A9-4F25-9919-676A7285EAD2}"/>
              </a:ext>
            </a:extLst>
          </p:cNvPr>
          <p:cNvSpPr/>
          <p:nvPr/>
        </p:nvSpPr>
        <p:spPr>
          <a:xfrm>
            <a:off x="6295942" y="894595"/>
            <a:ext cx="2166146"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MA" sz="1700" b="1" dirty="0">
                <a:solidFill>
                  <a:srgbClr val="043179"/>
                </a:solidFill>
              </a:rPr>
              <a:t>fichier</a:t>
            </a:r>
            <a:r>
              <a:rPr lang="fr-MA" b="1" dirty="0">
                <a:effectLst>
                  <a:outerShdw blurRad="38100" dist="19050" dir="2700000" algn="tl">
                    <a:schemeClr val="dk1">
                      <a:alpha val="40000"/>
                    </a:schemeClr>
                  </a:outerShdw>
                </a:effectLst>
              </a:rPr>
              <a:t> </a:t>
            </a:r>
            <a:r>
              <a:rPr lang="fr-MA" sz="1700" b="1" dirty="0" err="1">
                <a:solidFill>
                  <a:srgbClr val="043179"/>
                </a:solidFill>
              </a:rPr>
              <a:t>mapping</a:t>
            </a:r>
            <a:endParaRPr lang="fr-FR" sz="1700" b="1" dirty="0">
              <a:solidFill>
                <a:srgbClr val="043179"/>
              </a:solidFill>
            </a:endParaRPr>
          </a:p>
        </p:txBody>
      </p:sp>
      <p:pic>
        <p:nvPicPr>
          <p:cNvPr id="24" name="Image 23"/>
          <p:cNvPicPr/>
          <p:nvPr/>
        </p:nvPicPr>
        <p:blipFill>
          <a:blip r:embed="rId3">
            <a:extLst>
              <a:ext uri="{28A0092B-C50C-407E-A947-70E740481C1C}">
                <a14:useLocalDpi xmlns:a14="http://schemas.microsoft.com/office/drawing/2010/main" val="0"/>
              </a:ext>
            </a:extLst>
          </a:blip>
          <a:stretch>
            <a:fillRect/>
          </a:stretch>
        </p:blipFill>
        <p:spPr>
          <a:xfrm>
            <a:off x="3004568" y="1558056"/>
            <a:ext cx="5901055" cy="4918648"/>
          </a:xfrm>
          <a:prstGeom prst="rect">
            <a:avLst/>
          </a:prstGeom>
        </p:spPr>
      </p:pic>
      <p:sp>
        <p:nvSpPr>
          <p:cNvPr id="27" name="Text Box 12"/>
          <p:cNvSpPr txBox="1">
            <a:spLocks noChangeArrowheads="1"/>
          </p:cNvSpPr>
          <p:nvPr/>
        </p:nvSpPr>
        <p:spPr bwMode="auto">
          <a:xfrm>
            <a:off x="10416156"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28" name="Text Box 12"/>
          <p:cNvSpPr txBox="1">
            <a:spLocks noChangeArrowheads="1"/>
          </p:cNvSpPr>
          <p:nvPr/>
        </p:nvSpPr>
        <p:spPr bwMode="auto">
          <a:xfrm>
            <a:off x="1972491" y="653528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Tree>
    <p:extLst>
      <p:ext uri="{BB962C8B-B14F-4D97-AF65-F5344CB8AC3E}">
        <p14:creationId xmlns:p14="http://schemas.microsoft.com/office/powerpoint/2010/main" val="3833149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600" b="1" dirty="0"/>
              <a:t>Réalisation de l’extracteur JIRA</a:t>
            </a:r>
            <a:endParaRPr sz="36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2"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prstClr val="white"/>
                </a:solidFill>
              </a:rPr>
              <a:t>18</a:t>
            </a:r>
            <a:endParaRPr lang="en-US" sz="1600" b="1" dirty="0">
              <a:solidFill>
                <a:prstClr val="white"/>
              </a:solidFill>
            </a:endParaRPr>
          </a:p>
        </p:txBody>
      </p:sp>
      <p:sp>
        <p:nvSpPr>
          <p:cNvPr id="15" name="Shape 172">
            <a:extLst>
              <a:ext uri="{FF2B5EF4-FFF2-40B4-BE49-F238E27FC236}">
                <a16:creationId xmlns:a16="http://schemas.microsoft.com/office/drawing/2014/main" id="{5EE507CF-CD23-4958-8996-468B57D2D6E5}"/>
              </a:ext>
            </a:extLst>
          </p:cNvPr>
          <p:cNvSpPr/>
          <p:nvPr/>
        </p:nvSpPr>
        <p:spPr>
          <a:xfrm>
            <a:off x="3621450" y="896895"/>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Fichiers Config</a:t>
            </a:r>
          </a:p>
        </p:txBody>
      </p:sp>
      <p:sp>
        <p:nvSpPr>
          <p:cNvPr id="20" name="Shape 172">
            <a:extLst>
              <a:ext uri="{FF2B5EF4-FFF2-40B4-BE49-F238E27FC236}">
                <a16:creationId xmlns:a16="http://schemas.microsoft.com/office/drawing/2014/main" id="{43D523FD-74C2-4016-8502-A01C6E66E0FF}"/>
              </a:ext>
            </a:extLst>
          </p:cNvPr>
          <p:cNvSpPr/>
          <p:nvPr/>
        </p:nvSpPr>
        <p:spPr>
          <a:xfrm>
            <a:off x="807720" y="894595"/>
            <a:ext cx="2413829"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Outils technologiques</a:t>
            </a:r>
          </a:p>
        </p:txBody>
      </p:sp>
      <p:sp>
        <p:nvSpPr>
          <p:cNvPr id="22" name="Shape 174">
            <a:extLst>
              <a:ext uri="{FF2B5EF4-FFF2-40B4-BE49-F238E27FC236}">
                <a16:creationId xmlns:a16="http://schemas.microsoft.com/office/drawing/2014/main" id="{CBE751CB-B472-4389-B1A0-F46414E299EA}"/>
              </a:ext>
            </a:extLst>
          </p:cNvPr>
          <p:cNvSpPr/>
          <p:nvPr/>
        </p:nvSpPr>
        <p:spPr>
          <a:xfrm>
            <a:off x="8818433" y="896895"/>
            <a:ext cx="2166146"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Les jobs d’extracteur JIRA</a:t>
            </a:r>
          </a:p>
        </p:txBody>
      </p:sp>
      <p:sp>
        <p:nvSpPr>
          <p:cNvPr id="23" name="Shape 174">
            <a:extLst>
              <a:ext uri="{FF2B5EF4-FFF2-40B4-BE49-F238E27FC236}">
                <a16:creationId xmlns:a16="http://schemas.microsoft.com/office/drawing/2014/main" id="{5446CF09-01A9-4F25-9919-676A7285EAD2}"/>
              </a:ext>
            </a:extLst>
          </p:cNvPr>
          <p:cNvSpPr/>
          <p:nvPr/>
        </p:nvSpPr>
        <p:spPr>
          <a:xfrm>
            <a:off x="6295942" y="894595"/>
            <a:ext cx="2166146" cy="496775"/>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MA" sz="1600" b="1" dirty="0">
                <a:solidFill>
                  <a:srgbClr val="FFC000"/>
                </a:solidFill>
              </a:rPr>
              <a:t>fichier mapping</a:t>
            </a:r>
            <a:endParaRPr lang="fr-FR" sz="1600" b="1" dirty="0">
              <a:solidFill>
                <a:srgbClr val="FFC000"/>
              </a:solidFill>
            </a:endParaRPr>
          </a:p>
        </p:txBody>
      </p:sp>
      <p:graphicFrame>
        <p:nvGraphicFramePr>
          <p:cNvPr id="5" name="Tableau 4"/>
          <p:cNvGraphicFramePr>
            <a:graphicFrameLocks noGrp="1"/>
          </p:cNvGraphicFramePr>
          <p:nvPr>
            <p:extLst>
              <p:ext uri="{D42A27DB-BD31-4B8C-83A1-F6EECF244321}">
                <p14:modId xmlns:p14="http://schemas.microsoft.com/office/powerpoint/2010/main" val="895026506"/>
              </p:ext>
            </p:extLst>
          </p:nvPr>
        </p:nvGraphicFramePr>
        <p:xfrm>
          <a:off x="2293749" y="1937288"/>
          <a:ext cx="7607897" cy="4023820"/>
        </p:xfrm>
        <a:graphic>
          <a:graphicData uri="http://schemas.openxmlformats.org/drawingml/2006/table">
            <a:tbl>
              <a:tblPr firstRow="1" firstCol="1" bandRow="1"/>
              <a:tblGrid>
                <a:gridCol w="4400517">
                  <a:extLst>
                    <a:ext uri="{9D8B030D-6E8A-4147-A177-3AD203B41FA5}">
                      <a16:colId xmlns:a16="http://schemas.microsoft.com/office/drawing/2014/main" val="392504394"/>
                    </a:ext>
                  </a:extLst>
                </a:gridCol>
                <a:gridCol w="3207380">
                  <a:extLst>
                    <a:ext uri="{9D8B030D-6E8A-4147-A177-3AD203B41FA5}">
                      <a16:colId xmlns:a16="http://schemas.microsoft.com/office/drawing/2014/main" val="1215988124"/>
                    </a:ext>
                  </a:extLst>
                </a:gridCol>
              </a:tblGrid>
              <a:tr h="1000405">
                <a:tc>
                  <a:txBody>
                    <a:bodyPr/>
                    <a:lstStyle/>
                    <a:p>
                      <a:pPr algn="just">
                        <a:lnSpc>
                          <a:spcPct val="107000"/>
                        </a:lnSpc>
                        <a:spcAft>
                          <a:spcPts val="0"/>
                        </a:spcAft>
                      </a:pPr>
                      <a:r>
                        <a:rPr lang="fr-MA" sz="1300" dirty="0">
                          <a:effectLst/>
                          <a:latin typeface="Times New Roman" panose="02020603050405020304" pitchFamily="18" charset="0"/>
                          <a:ea typeface="Calibri" panose="020F0502020204030204" pitchFamily="34" charset="0"/>
                          <a:cs typeface="Arial" panose="020B0604020202020204" pitchFamily="34" charset="0"/>
                        </a:rPr>
                        <a:t>Ressource_id</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just">
                        <a:lnSpc>
                          <a:spcPct val="107000"/>
                        </a:lnSpc>
                        <a:spcAft>
                          <a:spcPts val="0"/>
                        </a:spcAft>
                      </a:pPr>
                      <a:r>
                        <a:rPr lang="fr-MA" sz="1300" dirty="0">
                          <a:effectLst/>
                          <a:latin typeface="Times New Roman" panose="02020603050405020304" pitchFamily="18" charset="0"/>
                          <a:ea typeface="Calibri" panose="020F0502020204030204" pitchFamily="34" charset="0"/>
                          <a:cs typeface="Arial" panose="020B0604020202020204" pitchFamily="34" charset="0"/>
                        </a:rPr>
                        <a:t>Staff_number</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562342549"/>
                  </a:ext>
                </a:extLst>
              </a:tr>
              <a:tr h="1007805">
                <a:tc>
                  <a:txBody>
                    <a:bodyPr/>
                    <a:lstStyle/>
                    <a:p>
                      <a:pPr algn="just">
                        <a:lnSpc>
                          <a:spcPct val="107000"/>
                        </a:lnSpc>
                        <a:spcAft>
                          <a:spcPts val="0"/>
                        </a:spcAft>
                      </a:pPr>
                      <a:r>
                        <a:rPr lang="fr-MA" sz="1300" dirty="0">
                          <a:effectLst/>
                          <a:latin typeface="Times New Roman" panose="02020603050405020304" pitchFamily="18" charset="0"/>
                          <a:ea typeface="Calibri" panose="020F0502020204030204" pitchFamily="34" charset="0"/>
                          <a:cs typeface="Arial" panose="020B0604020202020204" pitchFamily="34" charset="0"/>
                        </a:rPr>
                        <a:t>Employee1</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MA" sz="1300" dirty="0">
                          <a:effectLst/>
                          <a:latin typeface="Times New Roman" panose="02020603050405020304" pitchFamily="18" charset="0"/>
                          <a:ea typeface="Calibri" panose="020F0502020204030204" pitchFamily="34" charset="0"/>
                          <a:cs typeface="Arial" panose="020B0604020202020204" pitchFamily="34" charset="0"/>
                        </a:rPr>
                        <a:t>135680</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3032941"/>
                  </a:ext>
                </a:extLst>
              </a:tr>
              <a:tr h="1007805">
                <a:tc>
                  <a:txBody>
                    <a:bodyPr/>
                    <a:lstStyle/>
                    <a:p>
                      <a:pPr algn="just">
                        <a:lnSpc>
                          <a:spcPct val="107000"/>
                        </a:lnSpc>
                        <a:spcAft>
                          <a:spcPts val="0"/>
                        </a:spcAft>
                      </a:pPr>
                      <a:r>
                        <a:rPr lang="fr-MA" sz="1300" dirty="0">
                          <a:effectLst/>
                          <a:latin typeface="Times New Roman" panose="02020603050405020304" pitchFamily="18" charset="0"/>
                          <a:ea typeface="Calibri" panose="020F0502020204030204" pitchFamily="34" charset="0"/>
                          <a:cs typeface="Arial" panose="020B0604020202020204" pitchFamily="34" charset="0"/>
                        </a:rPr>
                        <a:t>Employee2</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MA" sz="1300" dirty="0">
                          <a:effectLst/>
                          <a:latin typeface="Times New Roman" panose="02020603050405020304" pitchFamily="18" charset="0"/>
                          <a:ea typeface="Calibri" panose="020F0502020204030204" pitchFamily="34" charset="0"/>
                          <a:cs typeface="Arial" panose="020B0604020202020204" pitchFamily="34" charset="0"/>
                        </a:rPr>
                        <a:t>098732</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874103"/>
                  </a:ext>
                </a:extLst>
              </a:tr>
              <a:tr h="1007805">
                <a:tc>
                  <a:txBody>
                    <a:bodyPr/>
                    <a:lstStyle/>
                    <a:p>
                      <a:pPr algn="just">
                        <a:lnSpc>
                          <a:spcPct val="107000"/>
                        </a:lnSpc>
                        <a:spcAft>
                          <a:spcPts val="0"/>
                        </a:spcAft>
                      </a:pPr>
                      <a:r>
                        <a:rPr lang="fr-MA" sz="1300" dirty="0">
                          <a:effectLst/>
                          <a:latin typeface="Times New Roman" panose="02020603050405020304" pitchFamily="18" charset="0"/>
                          <a:ea typeface="Calibri" panose="020F0502020204030204" pitchFamily="34" charset="0"/>
                          <a:cs typeface="Arial" panose="020B0604020202020204" pitchFamily="34" charset="0"/>
                        </a:rPr>
                        <a:t>Employee3</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MA" sz="1300" dirty="0">
                          <a:effectLst/>
                          <a:latin typeface="Times New Roman" panose="02020603050405020304" pitchFamily="18" charset="0"/>
                          <a:ea typeface="Calibri" panose="020F0502020204030204" pitchFamily="34" charset="0"/>
                          <a:cs typeface="Arial" panose="020B0604020202020204" pitchFamily="34" charset="0"/>
                        </a:rPr>
                        <a:t>134579</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7974443"/>
                  </a:ext>
                </a:extLst>
              </a:tr>
            </a:tbl>
          </a:graphicData>
        </a:graphic>
      </p:graphicFrame>
      <p:sp>
        <p:nvSpPr>
          <p:cNvPr id="25" name="Text Box 12"/>
          <p:cNvSpPr txBox="1">
            <a:spLocks noChangeArrowheads="1"/>
          </p:cNvSpPr>
          <p:nvPr/>
        </p:nvSpPr>
        <p:spPr bwMode="auto">
          <a:xfrm>
            <a:off x="10416156"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26" name="Text Box 12"/>
          <p:cNvSpPr txBox="1">
            <a:spLocks noChangeArrowheads="1"/>
          </p:cNvSpPr>
          <p:nvPr/>
        </p:nvSpPr>
        <p:spPr bwMode="auto">
          <a:xfrm>
            <a:off x="1972491" y="653528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Tree>
    <p:extLst>
      <p:ext uri="{BB962C8B-B14F-4D97-AF65-F5344CB8AC3E}">
        <p14:creationId xmlns:p14="http://schemas.microsoft.com/office/powerpoint/2010/main" val="3423070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600" b="1" dirty="0"/>
              <a:t>Réalisation de l’extracteur JIRA</a:t>
            </a:r>
            <a:endParaRPr sz="36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9194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2"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prstClr val="white"/>
                </a:solidFill>
              </a:rPr>
              <a:t>19</a:t>
            </a:r>
            <a:endParaRPr lang="en-US" sz="1600" b="1" dirty="0">
              <a:solidFill>
                <a:prstClr val="white"/>
              </a:solidFill>
            </a:endParaRPr>
          </a:p>
        </p:txBody>
      </p:sp>
      <p:sp>
        <p:nvSpPr>
          <p:cNvPr id="15" name="Shape 172">
            <a:extLst>
              <a:ext uri="{FF2B5EF4-FFF2-40B4-BE49-F238E27FC236}">
                <a16:creationId xmlns:a16="http://schemas.microsoft.com/office/drawing/2014/main" id="{5EE507CF-CD23-4958-8996-468B57D2D6E5}"/>
              </a:ext>
            </a:extLst>
          </p:cNvPr>
          <p:cNvSpPr/>
          <p:nvPr/>
        </p:nvSpPr>
        <p:spPr>
          <a:xfrm>
            <a:off x="3621450" y="896895"/>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Fichiers Config</a:t>
            </a:r>
          </a:p>
        </p:txBody>
      </p:sp>
      <p:sp>
        <p:nvSpPr>
          <p:cNvPr id="20" name="Shape 172">
            <a:extLst>
              <a:ext uri="{FF2B5EF4-FFF2-40B4-BE49-F238E27FC236}">
                <a16:creationId xmlns:a16="http://schemas.microsoft.com/office/drawing/2014/main" id="{43D523FD-74C2-4016-8502-A01C6E66E0FF}"/>
              </a:ext>
            </a:extLst>
          </p:cNvPr>
          <p:cNvSpPr/>
          <p:nvPr/>
        </p:nvSpPr>
        <p:spPr>
          <a:xfrm>
            <a:off x="807720" y="894595"/>
            <a:ext cx="2413829"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Outils technologiques</a:t>
            </a:r>
          </a:p>
        </p:txBody>
      </p:sp>
      <p:sp>
        <p:nvSpPr>
          <p:cNvPr id="22" name="Shape 174">
            <a:extLst>
              <a:ext uri="{FF2B5EF4-FFF2-40B4-BE49-F238E27FC236}">
                <a16:creationId xmlns:a16="http://schemas.microsoft.com/office/drawing/2014/main" id="{CBE751CB-B472-4389-B1A0-F46414E299EA}"/>
              </a:ext>
            </a:extLst>
          </p:cNvPr>
          <p:cNvSpPr/>
          <p:nvPr/>
        </p:nvSpPr>
        <p:spPr>
          <a:xfrm>
            <a:off x="8818433" y="896895"/>
            <a:ext cx="2166146" cy="496775"/>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Les jobs d’extracteur JIRA</a:t>
            </a:r>
          </a:p>
        </p:txBody>
      </p:sp>
      <p:sp>
        <p:nvSpPr>
          <p:cNvPr id="23" name="Shape 174">
            <a:extLst>
              <a:ext uri="{FF2B5EF4-FFF2-40B4-BE49-F238E27FC236}">
                <a16:creationId xmlns:a16="http://schemas.microsoft.com/office/drawing/2014/main" id="{5446CF09-01A9-4F25-9919-676A7285EAD2}"/>
              </a:ext>
            </a:extLst>
          </p:cNvPr>
          <p:cNvSpPr/>
          <p:nvPr/>
        </p:nvSpPr>
        <p:spPr>
          <a:xfrm>
            <a:off x="6295942" y="894595"/>
            <a:ext cx="2166146" cy="496775"/>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MA" sz="1600" b="1" dirty="0">
                <a:solidFill>
                  <a:srgbClr val="FFC000"/>
                </a:solidFill>
              </a:rPr>
              <a:t>fichier mapping</a:t>
            </a:r>
            <a:endParaRPr lang="fr-FR" sz="1600" b="1" dirty="0">
              <a:solidFill>
                <a:srgbClr val="FFC000"/>
              </a:solidFill>
            </a:endParaRPr>
          </a:p>
        </p:txBody>
      </p:sp>
      <p:pic>
        <p:nvPicPr>
          <p:cNvPr id="24" name="Image 23"/>
          <p:cNvPicPr/>
          <p:nvPr/>
        </p:nvPicPr>
        <p:blipFill>
          <a:blip r:embed="rId3">
            <a:extLst>
              <a:ext uri="{28A0092B-C50C-407E-A947-70E740481C1C}">
                <a14:useLocalDpi xmlns:a14="http://schemas.microsoft.com/office/drawing/2010/main" val="0"/>
              </a:ext>
            </a:extLst>
          </a:blip>
          <a:stretch>
            <a:fillRect/>
          </a:stretch>
        </p:blipFill>
        <p:spPr>
          <a:xfrm>
            <a:off x="1128018" y="1589573"/>
            <a:ext cx="10273502" cy="4754546"/>
          </a:xfrm>
          <a:prstGeom prst="rect">
            <a:avLst/>
          </a:prstGeom>
        </p:spPr>
      </p:pic>
      <p:sp>
        <p:nvSpPr>
          <p:cNvPr id="16" name="Text Box 12"/>
          <p:cNvSpPr txBox="1">
            <a:spLocks noChangeArrowheads="1"/>
          </p:cNvSpPr>
          <p:nvPr/>
        </p:nvSpPr>
        <p:spPr bwMode="auto">
          <a:xfrm>
            <a:off x="10416156"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17" name="Text Box 12"/>
          <p:cNvSpPr txBox="1">
            <a:spLocks noChangeArrowheads="1"/>
          </p:cNvSpPr>
          <p:nvPr/>
        </p:nvSpPr>
        <p:spPr bwMode="auto">
          <a:xfrm>
            <a:off x="1972491" y="655052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Tree>
    <p:extLst>
      <p:ext uri="{BB962C8B-B14F-4D97-AF65-F5344CB8AC3E}">
        <p14:creationId xmlns:p14="http://schemas.microsoft.com/office/powerpoint/2010/main" val="124835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sz="3200" b="1" dirty="0"/>
              <a:t>Plan</a:t>
            </a:r>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a:p>
        </p:txBody>
      </p:sp>
      <p:cxnSp>
        <p:nvCxnSpPr>
          <p:cNvPr id="89" name="Straight Connector 20"/>
          <p:cNvCxnSpPr/>
          <p:nvPr/>
        </p:nvCxnSpPr>
        <p:spPr>
          <a:xfrm>
            <a:off x="2980049" y="1899697"/>
            <a:ext cx="3845348"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0" name="TextBox 21"/>
          <p:cNvSpPr txBox="1"/>
          <p:nvPr/>
        </p:nvSpPr>
        <p:spPr>
          <a:xfrm>
            <a:off x="2863147" y="1570013"/>
            <a:ext cx="4343400" cy="400110"/>
          </a:xfrm>
          <a:prstGeom prst="rect">
            <a:avLst/>
          </a:prstGeom>
          <a:noFill/>
        </p:spPr>
        <p:txBody>
          <a:bodyPr wrap="square" rtlCol="0">
            <a:spAutoFit/>
          </a:bodyPr>
          <a:lstStyle/>
          <a:p>
            <a:r>
              <a:rPr lang="fr-FR" sz="2000" b="1" dirty="0">
                <a:solidFill>
                  <a:schemeClr val="accent1">
                    <a:lumMod val="75000"/>
                  </a:schemeClr>
                </a:solidFill>
              </a:rPr>
              <a:t>Contexte général du projet</a:t>
            </a:r>
          </a:p>
        </p:txBody>
      </p:sp>
      <p:cxnSp>
        <p:nvCxnSpPr>
          <p:cNvPr id="91" name="Straight Connector 24"/>
          <p:cNvCxnSpPr/>
          <p:nvPr/>
        </p:nvCxnSpPr>
        <p:spPr>
          <a:xfrm flipV="1">
            <a:off x="3420418" y="2654673"/>
            <a:ext cx="3999909" cy="12904"/>
          </a:xfrm>
          <a:prstGeom prst="line">
            <a:avLst/>
          </a:prstGeom>
        </p:spPr>
        <p:style>
          <a:lnRef idx="3">
            <a:schemeClr val="accent4"/>
          </a:lnRef>
          <a:fillRef idx="0">
            <a:schemeClr val="accent4"/>
          </a:fillRef>
          <a:effectRef idx="2">
            <a:schemeClr val="accent4"/>
          </a:effectRef>
          <a:fontRef idx="minor">
            <a:schemeClr val="tx1"/>
          </a:fontRef>
        </p:style>
      </p:cxnSp>
      <p:sp>
        <p:nvSpPr>
          <p:cNvPr id="93" name="Rounded Rectangle 26"/>
          <p:cNvSpPr/>
          <p:nvPr/>
        </p:nvSpPr>
        <p:spPr>
          <a:xfrm>
            <a:off x="3292287" y="3034847"/>
            <a:ext cx="470647" cy="3766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a:solidFill>
                  <a:schemeClr val="bg1"/>
                </a:solidFill>
              </a:rPr>
              <a:t>3</a:t>
            </a:r>
          </a:p>
        </p:txBody>
      </p:sp>
      <p:cxnSp>
        <p:nvCxnSpPr>
          <p:cNvPr id="94" name="Straight Connector 27"/>
          <p:cNvCxnSpPr/>
          <p:nvPr/>
        </p:nvCxnSpPr>
        <p:spPr>
          <a:xfrm>
            <a:off x="3837325" y="3411497"/>
            <a:ext cx="4229099"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39"/>
          <p:cNvCxnSpPr/>
          <p:nvPr/>
        </p:nvCxnSpPr>
        <p:spPr>
          <a:xfrm>
            <a:off x="4357424" y="4194318"/>
            <a:ext cx="4413089" cy="0"/>
          </a:xfrm>
          <a:prstGeom prst="line">
            <a:avLst/>
          </a:prstGeom>
        </p:spPr>
        <p:style>
          <a:lnRef idx="3">
            <a:schemeClr val="accent4"/>
          </a:lnRef>
          <a:fillRef idx="0">
            <a:schemeClr val="accent4"/>
          </a:fillRef>
          <a:effectRef idx="2">
            <a:schemeClr val="accent4"/>
          </a:effectRef>
          <a:fontRef idx="minor">
            <a:schemeClr val="tx1"/>
          </a:fontRef>
        </p:style>
      </p:cxnSp>
      <p:sp>
        <p:nvSpPr>
          <p:cNvPr id="97" name="TextBox 40"/>
          <p:cNvSpPr txBox="1"/>
          <p:nvPr/>
        </p:nvSpPr>
        <p:spPr>
          <a:xfrm>
            <a:off x="3762934" y="3023746"/>
            <a:ext cx="5327489" cy="400110"/>
          </a:xfrm>
          <a:prstGeom prst="rect">
            <a:avLst/>
          </a:prstGeom>
          <a:noFill/>
        </p:spPr>
        <p:txBody>
          <a:bodyPr wrap="square" rtlCol="0">
            <a:spAutoFit/>
          </a:bodyPr>
          <a:lstStyle/>
          <a:p>
            <a:r>
              <a:rPr lang="fr-FR" sz="2000" b="1">
                <a:solidFill>
                  <a:schemeClr val="accent1">
                    <a:lumMod val="75000"/>
                  </a:schemeClr>
                </a:solidFill>
              </a:rPr>
              <a:t>Réalisation de l’extracteur JIRA</a:t>
            </a:r>
            <a:endParaRPr lang="fr-FR" sz="2000" b="1" dirty="0">
              <a:solidFill>
                <a:schemeClr val="accent1">
                  <a:lumMod val="75000"/>
                </a:schemeClr>
              </a:solidFill>
            </a:endParaRPr>
          </a:p>
        </p:txBody>
      </p:sp>
      <p:cxnSp>
        <p:nvCxnSpPr>
          <p:cNvPr id="98" name="Straight Connector 42"/>
          <p:cNvCxnSpPr/>
          <p:nvPr/>
        </p:nvCxnSpPr>
        <p:spPr>
          <a:xfrm>
            <a:off x="4767521" y="4930660"/>
            <a:ext cx="4439368" cy="3134"/>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9" name="TextBox 43"/>
          <p:cNvSpPr txBox="1"/>
          <p:nvPr/>
        </p:nvSpPr>
        <p:spPr>
          <a:xfrm>
            <a:off x="4212018" y="3826921"/>
            <a:ext cx="4878405" cy="400110"/>
          </a:xfrm>
          <a:prstGeom prst="rect">
            <a:avLst/>
          </a:prstGeom>
          <a:noFill/>
        </p:spPr>
        <p:txBody>
          <a:bodyPr wrap="square" rtlCol="0">
            <a:spAutoFit/>
          </a:bodyPr>
          <a:lstStyle/>
          <a:p>
            <a:r>
              <a:rPr lang="fr-FR" sz="2000" b="1" dirty="0">
                <a:solidFill>
                  <a:schemeClr val="accent1">
                    <a:lumMod val="75000"/>
                  </a:schemeClr>
                </a:solidFill>
              </a:rPr>
              <a:t>Chargement des données JIRA et Reporting</a:t>
            </a:r>
          </a:p>
        </p:txBody>
      </p:sp>
      <p:sp>
        <p:nvSpPr>
          <p:cNvPr id="100" name="Rounded Rectangle 29"/>
          <p:cNvSpPr/>
          <p:nvPr/>
        </p:nvSpPr>
        <p:spPr>
          <a:xfrm>
            <a:off x="2822962" y="2310020"/>
            <a:ext cx="470647" cy="376650"/>
          </a:xfrm>
          <a:prstGeom prst="round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MA" sz="2000" b="1" dirty="0">
                <a:solidFill>
                  <a:schemeClr val="bg1"/>
                </a:solidFill>
              </a:rPr>
              <a:t>2</a:t>
            </a:r>
            <a:endParaRPr lang="fr-FR" sz="2000" b="1" dirty="0">
              <a:solidFill>
                <a:schemeClr val="bg1"/>
              </a:solidFill>
            </a:endParaRPr>
          </a:p>
        </p:txBody>
      </p:sp>
      <p:sp>
        <p:nvSpPr>
          <p:cNvPr id="101" name="Rounded Rectangle 30"/>
          <p:cNvSpPr/>
          <p:nvPr/>
        </p:nvSpPr>
        <p:spPr>
          <a:xfrm>
            <a:off x="2352315" y="1523047"/>
            <a:ext cx="470647" cy="3766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b="1" dirty="0">
                <a:solidFill>
                  <a:schemeClr val="bg1"/>
                </a:solidFill>
              </a:rPr>
              <a:t>1</a:t>
            </a:r>
          </a:p>
        </p:txBody>
      </p:sp>
      <p:sp>
        <p:nvSpPr>
          <p:cNvPr id="102" name="Rounded Rectangle 31"/>
          <p:cNvSpPr/>
          <p:nvPr/>
        </p:nvSpPr>
        <p:spPr>
          <a:xfrm>
            <a:off x="3715026" y="3817668"/>
            <a:ext cx="449591" cy="376650"/>
          </a:xfrm>
          <a:prstGeom prst="roundRect">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MA" sz="2400" b="1" dirty="0">
                <a:solidFill>
                  <a:schemeClr val="bg1"/>
                </a:solidFill>
              </a:rPr>
              <a:t>4</a:t>
            </a:r>
            <a:endParaRPr lang="fr-FR" sz="2400" b="1" dirty="0">
              <a:solidFill>
                <a:schemeClr val="bg1"/>
              </a:solidFill>
            </a:endParaRPr>
          </a:p>
        </p:txBody>
      </p:sp>
      <p:sp>
        <p:nvSpPr>
          <p:cNvPr id="103" name="Rounded Rectangle 35"/>
          <p:cNvSpPr/>
          <p:nvPr/>
        </p:nvSpPr>
        <p:spPr>
          <a:xfrm>
            <a:off x="4155139" y="4540659"/>
            <a:ext cx="449591" cy="3766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a:solidFill>
                  <a:schemeClr val="bg1"/>
                </a:solidFill>
              </a:rPr>
              <a:t>5</a:t>
            </a:r>
          </a:p>
        </p:txBody>
      </p:sp>
      <p:sp>
        <p:nvSpPr>
          <p:cNvPr id="106" name="TextBox 43"/>
          <p:cNvSpPr txBox="1"/>
          <p:nvPr/>
        </p:nvSpPr>
        <p:spPr>
          <a:xfrm>
            <a:off x="4604730" y="4556661"/>
            <a:ext cx="4748276" cy="400110"/>
          </a:xfrm>
          <a:prstGeom prst="rect">
            <a:avLst/>
          </a:prstGeom>
          <a:noFill/>
        </p:spPr>
        <p:txBody>
          <a:bodyPr wrap="square" rtlCol="0">
            <a:spAutoFit/>
          </a:bodyPr>
          <a:lstStyle/>
          <a:p>
            <a:r>
              <a:rPr lang="fr-FR" sz="2000" b="1" dirty="0">
                <a:solidFill>
                  <a:schemeClr val="accent1">
                    <a:lumMod val="75000"/>
                  </a:schemeClr>
                </a:solidFill>
              </a:rPr>
              <a:t>        Conclusion et perspectives</a:t>
            </a:r>
          </a:p>
        </p:txBody>
      </p:sp>
      <p:sp>
        <p:nvSpPr>
          <p:cNvPr id="122" name="Rectangle 9"/>
          <p:cNvSpPr>
            <a:spLocks noChangeArrowheads="1"/>
          </p:cNvSpPr>
          <p:nvPr/>
        </p:nvSpPr>
        <p:spPr bwMode="gray">
          <a:xfrm flipV="1">
            <a:off x="0" y="65529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p>
        </p:txBody>
      </p:sp>
      <p:sp>
        <p:nvSpPr>
          <p:cNvPr id="123" name="Text Box 12"/>
          <p:cNvSpPr txBox="1">
            <a:spLocks noChangeArrowheads="1"/>
          </p:cNvSpPr>
          <p:nvPr/>
        </p:nvSpPr>
        <p:spPr bwMode="auto">
          <a:xfrm>
            <a:off x="1947027" y="6581001"/>
            <a:ext cx="9293004"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
        <p:nvSpPr>
          <p:cNvPr id="125"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schemeClr val="bg1"/>
                </a:solidFill>
              </a:rPr>
              <a:t>2</a:t>
            </a:r>
            <a:endParaRPr lang="en-US" sz="1600" b="1" dirty="0">
              <a:solidFill>
                <a:schemeClr val="bg1"/>
              </a:solidFill>
            </a:endParaRPr>
          </a:p>
        </p:txBody>
      </p:sp>
      <p:sp>
        <p:nvSpPr>
          <p:cNvPr id="27" name="Rectangle 26">
            <a:extLst>
              <a:ext uri="{FF2B5EF4-FFF2-40B4-BE49-F238E27FC236}">
                <a16:creationId xmlns:a16="http://schemas.microsoft.com/office/drawing/2014/main" id="{0F8CFF1C-17F1-4895-A796-3AD5BFCD1D6C}"/>
              </a:ext>
            </a:extLst>
          </p:cNvPr>
          <p:cNvSpPr/>
          <p:nvPr/>
        </p:nvSpPr>
        <p:spPr>
          <a:xfrm>
            <a:off x="3273485" y="2316027"/>
            <a:ext cx="4668732" cy="400110"/>
          </a:xfrm>
          <a:prstGeom prst="rect">
            <a:avLst/>
          </a:prstGeom>
        </p:spPr>
        <p:txBody>
          <a:bodyPr wrap="square">
            <a:spAutoFit/>
          </a:bodyPr>
          <a:lstStyle/>
          <a:p>
            <a:r>
              <a:rPr lang="fr-FR" sz="2000" b="1" dirty="0">
                <a:solidFill>
                  <a:schemeClr val="accent1">
                    <a:lumMod val="75000"/>
                  </a:schemeClr>
                </a:solidFill>
              </a:rPr>
              <a:t>Analyse fonctionnelle du projet</a:t>
            </a:r>
          </a:p>
        </p:txBody>
      </p:sp>
      <p:sp>
        <p:nvSpPr>
          <p:cNvPr id="31" name="Text Box 12"/>
          <p:cNvSpPr txBox="1">
            <a:spLocks noChangeArrowheads="1"/>
          </p:cNvSpPr>
          <p:nvPr/>
        </p:nvSpPr>
        <p:spPr bwMode="auto">
          <a:xfrm>
            <a:off x="10488045" y="6600612"/>
            <a:ext cx="963143" cy="276999"/>
          </a:xfrm>
          <a:prstGeom prst="rect">
            <a:avLst/>
          </a:prstGeom>
          <a:noFill/>
          <a:ln w="9525">
            <a:noFill/>
            <a:miter lim="800000"/>
            <a:headEnd/>
            <a:tailEnd/>
          </a:ln>
          <a:effectLst/>
        </p:spPr>
        <p:txBody>
          <a:bodyPr wrap="square">
            <a:spAutoFit/>
          </a:bodyPr>
          <a:lstStyle/>
          <a:p>
            <a:r>
              <a:rPr lang="fr-FR" sz="1200" b="1" dirty="0">
                <a:solidFill>
                  <a:schemeClr val="bg1"/>
                </a:solidFill>
              </a:rPr>
              <a:t>2021-2022</a:t>
            </a:r>
          </a:p>
        </p:txBody>
      </p:sp>
      <p:sp>
        <p:nvSpPr>
          <p:cNvPr id="26" name="Shape 141"/>
          <p:cNvSpPr/>
          <p:nvPr/>
        </p:nvSpPr>
        <p:spPr>
          <a:xfrm>
            <a:off x="0" y="0"/>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sz="3200" b="1" dirty="0"/>
              <a:t>Plan</a:t>
            </a:r>
          </a:p>
        </p:txBody>
      </p:sp>
      <p:sp>
        <p:nvSpPr>
          <p:cNvPr id="32" name="Shape 142"/>
          <p:cNvSpPr/>
          <p:nvPr/>
        </p:nvSpPr>
        <p:spPr>
          <a:xfrm rot="5400000">
            <a:off x="489322"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a:p>
        </p:txBody>
      </p:sp>
    </p:spTree>
    <p:extLst>
      <p:ext uri="{BB962C8B-B14F-4D97-AF65-F5344CB8AC3E}">
        <p14:creationId xmlns:p14="http://schemas.microsoft.com/office/powerpoint/2010/main" val="299838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p:tgtEl>
                                          <p:spTgt spid="101"/>
                                        </p:tgtEl>
                                        <p:attrNameLst>
                                          <p:attrName>ppt_y</p:attrName>
                                        </p:attrNameLst>
                                      </p:cBhvr>
                                      <p:tavLst>
                                        <p:tav tm="0">
                                          <p:val>
                                            <p:strVal val="#ppt_y+#ppt_h*1.125000"/>
                                          </p:val>
                                        </p:tav>
                                        <p:tav tm="100000">
                                          <p:val>
                                            <p:strVal val="#ppt_y"/>
                                          </p:val>
                                        </p:tav>
                                      </p:tavLst>
                                    </p:anim>
                                    <p:animEffect transition="in" filter="wipe(up)">
                                      <p:cBhvr>
                                        <p:cTn id="8" dur="500"/>
                                        <p:tgtEl>
                                          <p:spTgt spid="101"/>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90"/>
                                        </p:tgtEl>
                                        <p:attrNameLst>
                                          <p:attrName>style.visibility</p:attrName>
                                        </p:attrNameLst>
                                      </p:cBhvr>
                                      <p:to>
                                        <p:strVal val="visible"/>
                                      </p:to>
                                    </p:set>
                                    <p:anim calcmode="lin" valueType="num">
                                      <p:cBhvr additive="base">
                                        <p:cTn id="12" dur="500"/>
                                        <p:tgtEl>
                                          <p:spTgt spid="90"/>
                                        </p:tgtEl>
                                        <p:attrNameLst>
                                          <p:attrName>ppt_x</p:attrName>
                                        </p:attrNameLst>
                                      </p:cBhvr>
                                      <p:tavLst>
                                        <p:tav tm="0">
                                          <p:val>
                                            <p:strVal val="#ppt_x+#ppt_w*1.125000"/>
                                          </p:val>
                                        </p:tav>
                                        <p:tav tm="100000">
                                          <p:val>
                                            <p:strVal val="#ppt_x"/>
                                          </p:val>
                                        </p:tav>
                                      </p:tavLst>
                                    </p:anim>
                                    <p:animEffect transition="in" filter="wipe(left)">
                                      <p:cBhvr>
                                        <p:cTn id="13" dur="500"/>
                                        <p:tgtEl>
                                          <p:spTgt spid="90"/>
                                        </p:tgtEl>
                                      </p:cBhvr>
                                    </p:animEffect>
                                  </p:childTnLst>
                                </p:cTn>
                              </p:par>
                              <p:par>
                                <p:cTn id="14" presetID="12" presetClass="entr" presetSubtype="2" fill="hold" nodeType="withEffect">
                                  <p:stCondLst>
                                    <p:cond delay="0"/>
                                  </p:stCondLst>
                                  <p:childTnLst>
                                    <p:set>
                                      <p:cBhvr>
                                        <p:cTn id="15" dur="1" fill="hold">
                                          <p:stCondLst>
                                            <p:cond delay="0"/>
                                          </p:stCondLst>
                                        </p:cTn>
                                        <p:tgtEl>
                                          <p:spTgt spid="89"/>
                                        </p:tgtEl>
                                        <p:attrNameLst>
                                          <p:attrName>style.visibility</p:attrName>
                                        </p:attrNameLst>
                                      </p:cBhvr>
                                      <p:to>
                                        <p:strVal val="visible"/>
                                      </p:to>
                                    </p:set>
                                    <p:anim calcmode="lin" valueType="num">
                                      <p:cBhvr additive="base">
                                        <p:cTn id="16" dur="500"/>
                                        <p:tgtEl>
                                          <p:spTgt spid="89"/>
                                        </p:tgtEl>
                                        <p:attrNameLst>
                                          <p:attrName>ppt_x</p:attrName>
                                        </p:attrNameLst>
                                      </p:cBhvr>
                                      <p:tavLst>
                                        <p:tav tm="0">
                                          <p:val>
                                            <p:strVal val="#ppt_x+#ppt_w*1.125000"/>
                                          </p:val>
                                        </p:tav>
                                        <p:tav tm="100000">
                                          <p:val>
                                            <p:strVal val="#ppt_x"/>
                                          </p:val>
                                        </p:tav>
                                      </p:tavLst>
                                    </p:anim>
                                    <p:animEffect transition="in" filter="wipe(left)">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0"/>
                                        </p:tgtEl>
                                        <p:attrNameLst>
                                          <p:attrName>style.visibility</p:attrName>
                                        </p:attrNameLst>
                                      </p:cBhvr>
                                      <p:to>
                                        <p:strVal val="visible"/>
                                      </p:to>
                                    </p:set>
                                    <p:anim calcmode="lin" valueType="num">
                                      <p:cBhvr additive="base">
                                        <p:cTn id="22" dur="500"/>
                                        <p:tgtEl>
                                          <p:spTgt spid="100"/>
                                        </p:tgtEl>
                                        <p:attrNameLst>
                                          <p:attrName>ppt_y</p:attrName>
                                        </p:attrNameLst>
                                      </p:cBhvr>
                                      <p:tavLst>
                                        <p:tav tm="0">
                                          <p:val>
                                            <p:strVal val="#ppt_y+#ppt_h*1.125000"/>
                                          </p:val>
                                        </p:tav>
                                        <p:tav tm="100000">
                                          <p:val>
                                            <p:strVal val="#ppt_y"/>
                                          </p:val>
                                        </p:tav>
                                      </p:tavLst>
                                    </p:anim>
                                    <p:animEffect transition="in" filter="wipe(up)">
                                      <p:cBhvr>
                                        <p:cTn id="23" dur="500"/>
                                        <p:tgtEl>
                                          <p:spTgt spid="10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p:tgtEl>
                                          <p:spTgt spid="27"/>
                                        </p:tgtEl>
                                        <p:attrNameLst>
                                          <p:attrName>ppt_x</p:attrName>
                                        </p:attrNameLst>
                                      </p:cBhvr>
                                      <p:tavLst>
                                        <p:tav tm="0">
                                          <p:val>
                                            <p:strVal val="#ppt_x+#ppt_w*1.125000"/>
                                          </p:val>
                                        </p:tav>
                                        <p:tav tm="100000">
                                          <p:val>
                                            <p:strVal val="#ppt_x"/>
                                          </p:val>
                                        </p:tav>
                                      </p:tavLst>
                                    </p:anim>
                                    <p:animEffect transition="in" filter="wipe(left)">
                                      <p:cBhvr>
                                        <p:cTn id="29" dur="500"/>
                                        <p:tgtEl>
                                          <p:spTgt spid="27"/>
                                        </p:tgtEl>
                                      </p:cBhvr>
                                    </p:animEffect>
                                  </p:childTnLst>
                                </p:cTn>
                              </p:par>
                              <p:par>
                                <p:cTn id="30" presetID="12" presetClass="entr" presetSubtype="2" fill="hold" nodeType="withEffect">
                                  <p:stCondLst>
                                    <p:cond delay="0"/>
                                  </p:stCondLst>
                                  <p:childTnLst>
                                    <p:set>
                                      <p:cBhvr>
                                        <p:cTn id="31" dur="1" fill="hold">
                                          <p:stCondLst>
                                            <p:cond delay="0"/>
                                          </p:stCondLst>
                                        </p:cTn>
                                        <p:tgtEl>
                                          <p:spTgt spid="91"/>
                                        </p:tgtEl>
                                        <p:attrNameLst>
                                          <p:attrName>style.visibility</p:attrName>
                                        </p:attrNameLst>
                                      </p:cBhvr>
                                      <p:to>
                                        <p:strVal val="visible"/>
                                      </p:to>
                                    </p:set>
                                    <p:anim calcmode="lin" valueType="num">
                                      <p:cBhvr additive="base">
                                        <p:cTn id="32" dur="500"/>
                                        <p:tgtEl>
                                          <p:spTgt spid="91"/>
                                        </p:tgtEl>
                                        <p:attrNameLst>
                                          <p:attrName>ppt_x</p:attrName>
                                        </p:attrNameLst>
                                      </p:cBhvr>
                                      <p:tavLst>
                                        <p:tav tm="0">
                                          <p:val>
                                            <p:strVal val="#ppt_x+#ppt_w*1.125000"/>
                                          </p:val>
                                        </p:tav>
                                        <p:tav tm="100000">
                                          <p:val>
                                            <p:strVal val="#ppt_x"/>
                                          </p:val>
                                        </p:tav>
                                      </p:tavLst>
                                    </p:anim>
                                    <p:animEffect transition="in" filter="wipe(left)">
                                      <p:cBhvr>
                                        <p:cTn id="33" dur="500"/>
                                        <p:tgtEl>
                                          <p:spTgt spid="91"/>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anim calcmode="lin" valueType="num">
                                      <p:cBhvr additive="base">
                                        <p:cTn id="38" dur="500"/>
                                        <p:tgtEl>
                                          <p:spTgt spid="93"/>
                                        </p:tgtEl>
                                        <p:attrNameLst>
                                          <p:attrName>ppt_y</p:attrName>
                                        </p:attrNameLst>
                                      </p:cBhvr>
                                      <p:tavLst>
                                        <p:tav tm="0">
                                          <p:val>
                                            <p:strVal val="#ppt_y+#ppt_h*1.125000"/>
                                          </p:val>
                                        </p:tav>
                                        <p:tav tm="100000">
                                          <p:val>
                                            <p:strVal val="#ppt_y"/>
                                          </p:val>
                                        </p:tav>
                                      </p:tavLst>
                                    </p:anim>
                                    <p:animEffect transition="in" filter="wipe(up)">
                                      <p:cBhvr>
                                        <p:cTn id="39" dur="500"/>
                                        <p:tgtEl>
                                          <p:spTgt spid="93"/>
                                        </p:tgtEl>
                                      </p:cBhvr>
                                    </p:animEffect>
                                  </p:childTnLst>
                                </p:cTn>
                              </p:par>
                              <p:par>
                                <p:cTn id="40" presetID="12" presetClass="entr" presetSubtype="2"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anim calcmode="lin" valueType="num">
                                      <p:cBhvr additive="base">
                                        <p:cTn id="42" dur="500"/>
                                        <p:tgtEl>
                                          <p:spTgt spid="94"/>
                                        </p:tgtEl>
                                        <p:attrNameLst>
                                          <p:attrName>ppt_x</p:attrName>
                                        </p:attrNameLst>
                                      </p:cBhvr>
                                      <p:tavLst>
                                        <p:tav tm="0">
                                          <p:val>
                                            <p:strVal val="#ppt_x+#ppt_w*1.125000"/>
                                          </p:val>
                                        </p:tav>
                                        <p:tav tm="100000">
                                          <p:val>
                                            <p:strVal val="#ppt_x"/>
                                          </p:val>
                                        </p:tav>
                                      </p:tavLst>
                                    </p:anim>
                                    <p:animEffect transition="in" filter="wipe(left)">
                                      <p:cBhvr>
                                        <p:cTn id="43" dur="500"/>
                                        <p:tgtEl>
                                          <p:spTgt spid="94"/>
                                        </p:tgtEl>
                                      </p:cBhvr>
                                    </p:animEffect>
                                  </p:childTnLst>
                                </p:cTn>
                              </p:par>
                            </p:childTnLst>
                          </p:cTn>
                        </p:par>
                        <p:par>
                          <p:cTn id="44" fill="hold">
                            <p:stCondLst>
                              <p:cond delay="500"/>
                            </p:stCondLst>
                            <p:childTnLst>
                              <p:par>
                                <p:cTn id="45" presetID="12" presetClass="entr" presetSubtype="2" fill="hold" grpId="0" nodeType="after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p:tgtEl>
                                          <p:spTgt spid="97"/>
                                        </p:tgtEl>
                                        <p:attrNameLst>
                                          <p:attrName>ppt_x</p:attrName>
                                        </p:attrNameLst>
                                      </p:cBhvr>
                                      <p:tavLst>
                                        <p:tav tm="0">
                                          <p:val>
                                            <p:strVal val="#ppt_x+#ppt_w*1.125000"/>
                                          </p:val>
                                        </p:tav>
                                        <p:tav tm="100000">
                                          <p:val>
                                            <p:strVal val="#ppt_x"/>
                                          </p:val>
                                        </p:tav>
                                      </p:tavLst>
                                    </p:anim>
                                    <p:animEffect transition="in" filter="wipe(left)">
                                      <p:cBhvr>
                                        <p:cTn id="48" dur="500"/>
                                        <p:tgtEl>
                                          <p:spTgt spid="97"/>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300"/>
                                  </p:stCondLst>
                                  <p:childTnLst>
                                    <p:set>
                                      <p:cBhvr>
                                        <p:cTn id="52" dur="1" fill="hold">
                                          <p:stCondLst>
                                            <p:cond delay="0"/>
                                          </p:stCondLst>
                                        </p:cTn>
                                        <p:tgtEl>
                                          <p:spTgt spid="102"/>
                                        </p:tgtEl>
                                        <p:attrNameLst>
                                          <p:attrName>style.visibility</p:attrName>
                                        </p:attrNameLst>
                                      </p:cBhvr>
                                      <p:to>
                                        <p:strVal val="visible"/>
                                      </p:to>
                                    </p:set>
                                    <p:anim calcmode="lin" valueType="num">
                                      <p:cBhvr additive="base">
                                        <p:cTn id="53" dur="500"/>
                                        <p:tgtEl>
                                          <p:spTgt spid="102"/>
                                        </p:tgtEl>
                                        <p:attrNameLst>
                                          <p:attrName>ppt_y</p:attrName>
                                        </p:attrNameLst>
                                      </p:cBhvr>
                                      <p:tavLst>
                                        <p:tav tm="0">
                                          <p:val>
                                            <p:strVal val="#ppt_y+#ppt_h*1.125000"/>
                                          </p:val>
                                        </p:tav>
                                        <p:tav tm="100000">
                                          <p:val>
                                            <p:strVal val="#ppt_y"/>
                                          </p:val>
                                        </p:tav>
                                      </p:tavLst>
                                    </p:anim>
                                    <p:animEffect transition="in" filter="wipe(up)">
                                      <p:cBhvr>
                                        <p:cTn id="54" dur="500"/>
                                        <p:tgtEl>
                                          <p:spTgt spid="102"/>
                                        </p:tgtEl>
                                      </p:cBhvr>
                                    </p:animEffect>
                                  </p:childTnLst>
                                </p:cTn>
                              </p:par>
                              <p:par>
                                <p:cTn id="55" presetID="12" presetClass="entr" presetSubtype="2" fill="hold" nodeType="withEffect">
                                  <p:stCondLst>
                                    <p:cond delay="0"/>
                                  </p:stCondLst>
                                  <p:childTnLst>
                                    <p:set>
                                      <p:cBhvr>
                                        <p:cTn id="56" dur="1" fill="hold">
                                          <p:stCondLst>
                                            <p:cond delay="0"/>
                                          </p:stCondLst>
                                        </p:cTn>
                                        <p:tgtEl>
                                          <p:spTgt spid="96"/>
                                        </p:tgtEl>
                                        <p:attrNameLst>
                                          <p:attrName>style.visibility</p:attrName>
                                        </p:attrNameLst>
                                      </p:cBhvr>
                                      <p:to>
                                        <p:strVal val="visible"/>
                                      </p:to>
                                    </p:set>
                                    <p:anim calcmode="lin" valueType="num">
                                      <p:cBhvr additive="base">
                                        <p:cTn id="57" dur="500"/>
                                        <p:tgtEl>
                                          <p:spTgt spid="96"/>
                                        </p:tgtEl>
                                        <p:attrNameLst>
                                          <p:attrName>ppt_x</p:attrName>
                                        </p:attrNameLst>
                                      </p:cBhvr>
                                      <p:tavLst>
                                        <p:tav tm="0">
                                          <p:val>
                                            <p:strVal val="#ppt_x+#ppt_w*1.125000"/>
                                          </p:val>
                                        </p:tav>
                                        <p:tav tm="100000">
                                          <p:val>
                                            <p:strVal val="#ppt_x"/>
                                          </p:val>
                                        </p:tav>
                                      </p:tavLst>
                                    </p:anim>
                                    <p:animEffect transition="in" filter="wipe(left)">
                                      <p:cBhvr>
                                        <p:cTn id="58" dur="500"/>
                                        <p:tgtEl>
                                          <p:spTgt spid="96"/>
                                        </p:tgtEl>
                                      </p:cBhvr>
                                    </p:animEffect>
                                  </p:childTnLst>
                                </p:cTn>
                              </p:par>
                            </p:childTnLst>
                          </p:cTn>
                        </p:par>
                        <p:par>
                          <p:cTn id="59" fill="hold">
                            <p:stCondLst>
                              <p:cond delay="800"/>
                            </p:stCondLst>
                            <p:childTnLst>
                              <p:par>
                                <p:cTn id="60" presetID="12" presetClass="entr" presetSubtype="2" fill="hold" grpId="0" nodeType="afterEffect">
                                  <p:stCondLst>
                                    <p:cond delay="0"/>
                                  </p:stCondLst>
                                  <p:childTnLst>
                                    <p:set>
                                      <p:cBhvr>
                                        <p:cTn id="61" dur="1" fill="hold">
                                          <p:stCondLst>
                                            <p:cond delay="0"/>
                                          </p:stCondLst>
                                        </p:cTn>
                                        <p:tgtEl>
                                          <p:spTgt spid="99"/>
                                        </p:tgtEl>
                                        <p:attrNameLst>
                                          <p:attrName>style.visibility</p:attrName>
                                        </p:attrNameLst>
                                      </p:cBhvr>
                                      <p:to>
                                        <p:strVal val="visible"/>
                                      </p:to>
                                    </p:set>
                                    <p:anim calcmode="lin" valueType="num">
                                      <p:cBhvr additive="base">
                                        <p:cTn id="62" dur="500"/>
                                        <p:tgtEl>
                                          <p:spTgt spid="99"/>
                                        </p:tgtEl>
                                        <p:attrNameLst>
                                          <p:attrName>ppt_x</p:attrName>
                                        </p:attrNameLst>
                                      </p:cBhvr>
                                      <p:tavLst>
                                        <p:tav tm="0">
                                          <p:val>
                                            <p:strVal val="#ppt_x+#ppt_w*1.125000"/>
                                          </p:val>
                                        </p:tav>
                                        <p:tav tm="100000">
                                          <p:val>
                                            <p:strVal val="#ppt_x"/>
                                          </p:val>
                                        </p:tav>
                                      </p:tavLst>
                                    </p:anim>
                                    <p:animEffect transition="in" filter="wipe(left)">
                                      <p:cBhvr>
                                        <p:cTn id="63" dur="500"/>
                                        <p:tgtEl>
                                          <p:spTgt spid="99"/>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103"/>
                                        </p:tgtEl>
                                        <p:attrNameLst>
                                          <p:attrName>style.visibility</p:attrName>
                                        </p:attrNameLst>
                                      </p:cBhvr>
                                      <p:to>
                                        <p:strVal val="visible"/>
                                      </p:to>
                                    </p:set>
                                    <p:anim calcmode="lin" valueType="num">
                                      <p:cBhvr additive="base">
                                        <p:cTn id="68" dur="500"/>
                                        <p:tgtEl>
                                          <p:spTgt spid="103"/>
                                        </p:tgtEl>
                                        <p:attrNameLst>
                                          <p:attrName>ppt_y</p:attrName>
                                        </p:attrNameLst>
                                      </p:cBhvr>
                                      <p:tavLst>
                                        <p:tav tm="0">
                                          <p:val>
                                            <p:strVal val="#ppt_y+#ppt_h*1.125000"/>
                                          </p:val>
                                        </p:tav>
                                        <p:tav tm="100000">
                                          <p:val>
                                            <p:strVal val="#ppt_y"/>
                                          </p:val>
                                        </p:tav>
                                      </p:tavLst>
                                    </p:anim>
                                    <p:animEffect transition="in" filter="wipe(up)">
                                      <p:cBhvr>
                                        <p:cTn id="69" dur="500"/>
                                        <p:tgtEl>
                                          <p:spTgt spid="103"/>
                                        </p:tgtEl>
                                      </p:cBhvr>
                                    </p:animEffect>
                                  </p:childTnLst>
                                </p:cTn>
                              </p:par>
                              <p:par>
                                <p:cTn id="70" presetID="12" presetClass="entr" presetSubtype="2"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anim calcmode="lin" valueType="num">
                                      <p:cBhvr additive="base">
                                        <p:cTn id="72" dur="500"/>
                                        <p:tgtEl>
                                          <p:spTgt spid="98"/>
                                        </p:tgtEl>
                                        <p:attrNameLst>
                                          <p:attrName>ppt_x</p:attrName>
                                        </p:attrNameLst>
                                      </p:cBhvr>
                                      <p:tavLst>
                                        <p:tav tm="0">
                                          <p:val>
                                            <p:strVal val="#ppt_x+#ppt_w*1.125000"/>
                                          </p:val>
                                        </p:tav>
                                        <p:tav tm="100000">
                                          <p:val>
                                            <p:strVal val="#ppt_x"/>
                                          </p:val>
                                        </p:tav>
                                      </p:tavLst>
                                    </p:anim>
                                    <p:animEffect transition="in" filter="wipe(left)">
                                      <p:cBhvr>
                                        <p:cTn id="73" dur="500"/>
                                        <p:tgtEl>
                                          <p:spTgt spid="98"/>
                                        </p:tgtEl>
                                      </p:cBhvr>
                                    </p:animEffect>
                                  </p:childTnLst>
                                </p:cTn>
                              </p:par>
                            </p:childTnLst>
                          </p:cTn>
                        </p:par>
                        <p:par>
                          <p:cTn id="74" fill="hold">
                            <p:stCondLst>
                              <p:cond delay="500"/>
                            </p:stCondLst>
                            <p:childTnLst>
                              <p:par>
                                <p:cTn id="75" presetID="12" presetClass="entr" presetSubtype="2" fill="hold" grpId="0" nodeType="afterEffect">
                                  <p:stCondLst>
                                    <p:cond delay="0"/>
                                  </p:stCondLst>
                                  <p:childTnLst>
                                    <p:set>
                                      <p:cBhvr>
                                        <p:cTn id="76" dur="1" fill="hold">
                                          <p:stCondLst>
                                            <p:cond delay="0"/>
                                          </p:stCondLst>
                                        </p:cTn>
                                        <p:tgtEl>
                                          <p:spTgt spid="106"/>
                                        </p:tgtEl>
                                        <p:attrNameLst>
                                          <p:attrName>style.visibility</p:attrName>
                                        </p:attrNameLst>
                                      </p:cBhvr>
                                      <p:to>
                                        <p:strVal val="visible"/>
                                      </p:to>
                                    </p:set>
                                    <p:anim calcmode="lin" valueType="num">
                                      <p:cBhvr additive="base">
                                        <p:cTn id="77" dur="500"/>
                                        <p:tgtEl>
                                          <p:spTgt spid="106"/>
                                        </p:tgtEl>
                                        <p:attrNameLst>
                                          <p:attrName>ppt_x</p:attrName>
                                        </p:attrNameLst>
                                      </p:cBhvr>
                                      <p:tavLst>
                                        <p:tav tm="0">
                                          <p:val>
                                            <p:strVal val="#ppt_x+#ppt_w*1.125000"/>
                                          </p:val>
                                        </p:tav>
                                        <p:tav tm="100000">
                                          <p:val>
                                            <p:strVal val="#ppt_x"/>
                                          </p:val>
                                        </p:tav>
                                      </p:tavLst>
                                    </p:anim>
                                    <p:animEffect transition="in" filter="wipe(left)">
                                      <p:cBhvr>
                                        <p:cTn id="7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3" grpId="0" animBg="1"/>
      <p:bldP spid="97" grpId="0"/>
      <p:bldP spid="99" grpId="0"/>
      <p:bldP spid="100" grpId="0" animBg="1"/>
      <p:bldP spid="101" grpId="0" animBg="1"/>
      <p:bldP spid="102" grpId="0" animBg="1"/>
      <p:bldP spid="103" grpId="0" animBg="1"/>
      <p:bldP spid="10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200" b="1" dirty="0"/>
              <a:t>Technologies de développement</a:t>
            </a:r>
            <a:endParaRPr sz="32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9194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7" name="Shape 172">
            <a:extLst>
              <a:ext uri="{FF2B5EF4-FFF2-40B4-BE49-F238E27FC236}">
                <a16:creationId xmlns:a16="http://schemas.microsoft.com/office/drawing/2014/main" id="{5EE507CF-CD23-4958-8996-468B57D2D6E5}"/>
              </a:ext>
            </a:extLst>
          </p:cNvPr>
          <p:cNvSpPr/>
          <p:nvPr/>
        </p:nvSpPr>
        <p:spPr>
          <a:xfrm>
            <a:off x="3621450" y="896895"/>
            <a:ext cx="2318148" cy="508222"/>
          </a:xfrm>
          <a:prstGeom prst="roundRect">
            <a:avLst>
              <a:gd name="adj" fmla="val 37484"/>
            </a:avLst>
          </a:prstGeom>
          <a:solidFill>
            <a:srgbClr val="FFFFFF"/>
          </a:solidFill>
          <a:ln w="50800">
            <a:solidFill>
              <a:srgbClr val="1E70A2"/>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Fichiers Config</a:t>
            </a:r>
          </a:p>
        </p:txBody>
      </p:sp>
      <p:sp>
        <p:nvSpPr>
          <p:cNvPr id="19" name="Shape 172">
            <a:extLst>
              <a:ext uri="{FF2B5EF4-FFF2-40B4-BE49-F238E27FC236}">
                <a16:creationId xmlns:a16="http://schemas.microsoft.com/office/drawing/2014/main" id="{43D523FD-74C2-4016-8502-A01C6E66E0FF}"/>
              </a:ext>
            </a:extLst>
          </p:cNvPr>
          <p:cNvSpPr/>
          <p:nvPr/>
        </p:nvSpPr>
        <p:spPr>
          <a:xfrm>
            <a:off x="807720" y="894595"/>
            <a:ext cx="2413829" cy="496775"/>
          </a:xfrm>
          <a:prstGeom prst="roundRect">
            <a:avLst>
              <a:gd name="adj" fmla="val 37484"/>
            </a:avLst>
          </a:prstGeom>
          <a:solidFill>
            <a:srgbClr val="FFFFFF"/>
          </a:solidFill>
          <a:ln w="50800">
            <a:solidFill>
              <a:srgbClr val="1E70A2"/>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Outils technologiques</a:t>
            </a:r>
          </a:p>
        </p:txBody>
      </p:sp>
      <p:sp>
        <p:nvSpPr>
          <p:cNvPr id="21" name="Shape 174">
            <a:extLst>
              <a:ext uri="{FF2B5EF4-FFF2-40B4-BE49-F238E27FC236}">
                <a16:creationId xmlns:a16="http://schemas.microsoft.com/office/drawing/2014/main" id="{CBE751CB-B472-4389-B1A0-F46414E299EA}"/>
              </a:ext>
            </a:extLst>
          </p:cNvPr>
          <p:cNvSpPr/>
          <p:nvPr/>
        </p:nvSpPr>
        <p:spPr>
          <a:xfrm>
            <a:off x="8818433" y="896895"/>
            <a:ext cx="2166146" cy="496775"/>
          </a:xfrm>
          <a:prstGeom prst="roundRect">
            <a:avLst>
              <a:gd name="adj" fmla="val 37484"/>
            </a:avLst>
          </a:prstGeom>
          <a:solidFill>
            <a:srgbClr val="FFFFFF"/>
          </a:solidFill>
          <a:ln w="50800">
            <a:solidFill>
              <a:srgbClr val="FFC00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FR" sz="1600" b="1" dirty="0">
                <a:solidFill>
                  <a:srgbClr val="FFC000"/>
                </a:solidFill>
              </a:rPr>
              <a:t>Les jobs d’extracteur JIRA</a:t>
            </a:r>
          </a:p>
        </p:txBody>
      </p:sp>
      <p:sp>
        <p:nvSpPr>
          <p:cNvPr id="22" name="Shape 174">
            <a:extLst>
              <a:ext uri="{FF2B5EF4-FFF2-40B4-BE49-F238E27FC236}">
                <a16:creationId xmlns:a16="http://schemas.microsoft.com/office/drawing/2014/main" id="{5446CF09-01A9-4F25-9919-676A7285EAD2}"/>
              </a:ext>
            </a:extLst>
          </p:cNvPr>
          <p:cNvSpPr/>
          <p:nvPr/>
        </p:nvSpPr>
        <p:spPr>
          <a:xfrm>
            <a:off x="6295942" y="894595"/>
            <a:ext cx="2166146" cy="496775"/>
          </a:xfrm>
          <a:prstGeom prst="roundRect">
            <a:avLst>
              <a:gd name="adj" fmla="val 37484"/>
            </a:avLst>
          </a:prstGeom>
          <a:solidFill>
            <a:srgbClr val="FFFFFF"/>
          </a:solidFill>
          <a:ln w="50800">
            <a:solidFill>
              <a:srgbClr val="1E70A2"/>
            </a:solidFill>
            <a:miter/>
          </a:ln>
          <a:extLst>
            <a:ext uri="{C572A759-6A51-4108-AA02-DFA0A04FC94B}">
              <ma14:wrappingTextBoxFlag xmlns="" xmlns:ma14="http://schemas.microsoft.com/office/mac/drawingml/2011/main" val="1"/>
            </a:ext>
          </a:extLst>
        </p:spPr>
        <p:txBody>
          <a:bodyPr lIns="45719" rIns="45719" anchor="ctr"/>
          <a:lstStyle/>
          <a:p>
            <a:pPr algn="ctr"/>
            <a:r>
              <a:rPr lang="fr-MA" sz="1700" b="1" dirty="0">
                <a:solidFill>
                  <a:srgbClr val="043179"/>
                </a:solidFill>
              </a:rPr>
              <a:t>fichier mapping</a:t>
            </a:r>
            <a:endParaRPr lang="fr-FR" sz="1700" b="1" dirty="0">
              <a:solidFill>
                <a:srgbClr val="043179"/>
              </a:solidFill>
            </a:endParaRPr>
          </a:p>
        </p:txBody>
      </p:sp>
      <p:sp>
        <p:nvSpPr>
          <p:cNvPr id="14" name="Text Box 12"/>
          <p:cNvSpPr txBox="1">
            <a:spLocks noChangeArrowheads="1"/>
          </p:cNvSpPr>
          <p:nvPr/>
        </p:nvSpPr>
        <p:spPr bwMode="auto">
          <a:xfrm>
            <a:off x="10416156" y="654973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15" name="Text Box 12"/>
          <p:cNvSpPr txBox="1">
            <a:spLocks noChangeArrowheads="1"/>
          </p:cNvSpPr>
          <p:nvPr/>
        </p:nvSpPr>
        <p:spPr bwMode="auto">
          <a:xfrm>
            <a:off x="1972491" y="653528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
        <p:nvSpPr>
          <p:cNvPr id="11" name="Rectangle 10">
            <a:extLst>
              <a:ext uri="{FF2B5EF4-FFF2-40B4-BE49-F238E27FC236}">
                <a16:creationId xmlns:a16="http://schemas.microsoft.com/office/drawing/2014/main" id="{79A28DE9-9395-4D3B-A7EC-EC20576C5377}"/>
              </a:ext>
            </a:extLst>
          </p:cNvPr>
          <p:cNvSpPr/>
          <p:nvPr/>
        </p:nvSpPr>
        <p:spPr>
          <a:xfrm>
            <a:off x="-1276708" y="2076141"/>
            <a:ext cx="1370838" cy="1076400"/>
          </a:xfrm>
          <a:prstGeom prst="rect">
            <a:avLst/>
          </a:prstGeom>
          <a:solidFill>
            <a:srgbClr val="238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Problématique </a:t>
            </a:r>
          </a:p>
        </p:txBody>
      </p:sp>
      <p:sp>
        <p:nvSpPr>
          <p:cNvPr id="3" name="ZoneTexte 2"/>
          <p:cNvSpPr txBox="1"/>
          <p:nvPr/>
        </p:nvSpPr>
        <p:spPr>
          <a:xfrm>
            <a:off x="1008993" y="2076141"/>
            <a:ext cx="8560676" cy="523220"/>
          </a:xfrm>
          <a:prstGeom prst="rect">
            <a:avLst/>
          </a:prstGeom>
          <a:noFill/>
        </p:spPr>
        <p:txBody>
          <a:bodyPr wrap="square" rtlCol="0">
            <a:spAutoFit/>
          </a:bodyPr>
          <a:lstStyle/>
          <a:p>
            <a:r>
              <a:rPr lang="fr-FR"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Problématique du changement des tickets</a:t>
            </a:r>
          </a:p>
        </p:txBody>
      </p:sp>
      <p:sp>
        <p:nvSpPr>
          <p:cNvPr id="13" name="Espace réservé du numéro de diapositive 1">
            <a:extLst>
              <a:ext uri="{FF2B5EF4-FFF2-40B4-BE49-F238E27FC236}">
                <a16:creationId xmlns:a16="http://schemas.microsoft.com/office/drawing/2014/main" id="{AB176859-F3E6-4A16-A613-BD83D688ADB5}"/>
              </a:ext>
            </a:extLst>
          </p:cNvPr>
          <p:cNvSpPr>
            <a:spLocks noGrp="1"/>
          </p:cNvSpPr>
          <p:nvPr>
            <p:ph type="sldNum" sz="quarter" idx="11"/>
          </p:nvPr>
        </p:nvSpPr>
        <p:spPr>
          <a:xfrm>
            <a:off x="11299260" y="6505540"/>
            <a:ext cx="802587" cy="374167"/>
          </a:xfrm>
        </p:spPr>
        <p:txBody>
          <a:bodyPr/>
          <a:lstStyle/>
          <a:p>
            <a:r>
              <a:rPr lang="en-US" sz="1800" b="1" dirty="0">
                <a:solidFill>
                  <a:schemeClr val="bg1"/>
                </a:solidFill>
              </a:rPr>
              <a:t>21</a:t>
            </a:r>
          </a:p>
        </p:txBody>
      </p:sp>
    </p:spTree>
    <p:extLst>
      <p:ext uri="{BB962C8B-B14F-4D97-AF65-F5344CB8AC3E}">
        <p14:creationId xmlns:p14="http://schemas.microsoft.com/office/powerpoint/2010/main" val="319306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3.7037E-7 L 0.09935 -0.00069 " pathEditMode="relative" rAng="0" ptsTypes="AA">
                                      <p:cBhvr>
                                        <p:cTn id="6" dur="2000" fill="hold"/>
                                        <p:tgtEl>
                                          <p:spTgt spid="11"/>
                                        </p:tgtEl>
                                        <p:attrNameLst>
                                          <p:attrName>ppt_x</p:attrName>
                                          <p:attrName>ppt_y</p:attrName>
                                        </p:attrNameLst>
                                      </p:cBhvr>
                                      <p:rCtr x="496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200" b="1" dirty="0"/>
              <a:t>Technologies de développement</a:t>
            </a:r>
            <a:endParaRPr sz="32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7" name="Shape 172">
            <a:extLst>
              <a:ext uri="{FF2B5EF4-FFF2-40B4-BE49-F238E27FC236}">
                <a16:creationId xmlns:a16="http://schemas.microsoft.com/office/drawing/2014/main" id="{5EE507CF-CD23-4958-8996-468B57D2D6E5}"/>
              </a:ext>
            </a:extLst>
          </p:cNvPr>
          <p:cNvSpPr/>
          <p:nvPr/>
        </p:nvSpPr>
        <p:spPr>
          <a:xfrm>
            <a:off x="3621450" y="896895"/>
            <a:ext cx="2318148" cy="508222"/>
          </a:xfrm>
          <a:prstGeom prst="roundRect">
            <a:avLst>
              <a:gd name="adj" fmla="val 37484"/>
            </a:avLst>
          </a:prstGeom>
          <a:solidFill>
            <a:srgbClr val="FFFFFF"/>
          </a:solidFill>
          <a:ln w="50800">
            <a:solidFill>
              <a:srgbClr val="1E70A2"/>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Fichiers Config</a:t>
            </a:r>
          </a:p>
        </p:txBody>
      </p:sp>
      <p:sp>
        <p:nvSpPr>
          <p:cNvPr id="19" name="Shape 172">
            <a:extLst>
              <a:ext uri="{FF2B5EF4-FFF2-40B4-BE49-F238E27FC236}">
                <a16:creationId xmlns:a16="http://schemas.microsoft.com/office/drawing/2014/main" id="{43D523FD-74C2-4016-8502-A01C6E66E0FF}"/>
              </a:ext>
            </a:extLst>
          </p:cNvPr>
          <p:cNvSpPr/>
          <p:nvPr/>
        </p:nvSpPr>
        <p:spPr>
          <a:xfrm>
            <a:off x="807720" y="894595"/>
            <a:ext cx="2413829" cy="496775"/>
          </a:xfrm>
          <a:prstGeom prst="roundRect">
            <a:avLst>
              <a:gd name="adj" fmla="val 37484"/>
            </a:avLst>
          </a:prstGeom>
          <a:solidFill>
            <a:srgbClr val="FFFFFF"/>
          </a:solidFill>
          <a:ln w="50800">
            <a:solidFill>
              <a:srgbClr val="1E70A2"/>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Outils technologiques</a:t>
            </a:r>
          </a:p>
        </p:txBody>
      </p:sp>
      <p:sp>
        <p:nvSpPr>
          <p:cNvPr id="21" name="Shape 174">
            <a:extLst>
              <a:ext uri="{FF2B5EF4-FFF2-40B4-BE49-F238E27FC236}">
                <a16:creationId xmlns:a16="http://schemas.microsoft.com/office/drawing/2014/main" id="{CBE751CB-B472-4389-B1A0-F46414E299EA}"/>
              </a:ext>
            </a:extLst>
          </p:cNvPr>
          <p:cNvSpPr/>
          <p:nvPr/>
        </p:nvSpPr>
        <p:spPr>
          <a:xfrm>
            <a:off x="8818433" y="896895"/>
            <a:ext cx="2166146" cy="496775"/>
          </a:xfrm>
          <a:prstGeom prst="roundRect">
            <a:avLst>
              <a:gd name="adj" fmla="val 37484"/>
            </a:avLst>
          </a:prstGeom>
          <a:solidFill>
            <a:srgbClr val="FFFFFF"/>
          </a:solidFill>
          <a:ln w="50800">
            <a:solidFill>
              <a:srgbClr val="FFC00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FR" sz="1600" b="1" dirty="0">
                <a:solidFill>
                  <a:srgbClr val="FFC000"/>
                </a:solidFill>
              </a:rPr>
              <a:t>Les jobs d’extracteur JIRA</a:t>
            </a:r>
          </a:p>
        </p:txBody>
      </p:sp>
      <p:sp>
        <p:nvSpPr>
          <p:cNvPr id="22" name="Shape 174">
            <a:extLst>
              <a:ext uri="{FF2B5EF4-FFF2-40B4-BE49-F238E27FC236}">
                <a16:creationId xmlns:a16="http://schemas.microsoft.com/office/drawing/2014/main" id="{5446CF09-01A9-4F25-9919-676A7285EAD2}"/>
              </a:ext>
            </a:extLst>
          </p:cNvPr>
          <p:cNvSpPr/>
          <p:nvPr/>
        </p:nvSpPr>
        <p:spPr>
          <a:xfrm>
            <a:off x="6295942" y="894595"/>
            <a:ext cx="2166146" cy="496775"/>
          </a:xfrm>
          <a:prstGeom prst="roundRect">
            <a:avLst>
              <a:gd name="adj" fmla="val 37484"/>
            </a:avLst>
          </a:prstGeom>
          <a:solidFill>
            <a:srgbClr val="FFFFFF"/>
          </a:solidFill>
          <a:ln w="50800">
            <a:solidFill>
              <a:srgbClr val="1E70A2"/>
            </a:solidFill>
            <a:miter/>
          </a:ln>
          <a:extLst>
            <a:ext uri="{C572A759-6A51-4108-AA02-DFA0A04FC94B}">
              <ma14:wrappingTextBoxFlag xmlns="" xmlns:ma14="http://schemas.microsoft.com/office/mac/drawingml/2011/main" val="1"/>
            </a:ext>
          </a:extLst>
        </p:spPr>
        <p:txBody>
          <a:bodyPr lIns="45719" rIns="45719" anchor="ctr"/>
          <a:lstStyle/>
          <a:p>
            <a:pPr algn="ctr"/>
            <a:r>
              <a:rPr lang="fr-MA" sz="1700" b="1" dirty="0">
                <a:solidFill>
                  <a:srgbClr val="043179"/>
                </a:solidFill>
              </a:rPr>
              <a:t>fichier </a:t>
            </a:r>
            <a:r>
              <a:rPr lang="fr-MA" sz="1700" b="1" dirty="0" err="1">
                <a:solidFill>
                  <a:srgbClr val="043179"/>
                </a:solidFill>
              </a:rPr>
              <a:t>mapping</a:t>
            </a:r>
            <a:endParaRPr lang="fr-FR" sz="1700" b="1" dirty="0">
              <a:solidFill>
                <a:srgbClr val="043179"/>
              </a:solidFill>
            </a:endParaRPr>
          </a:p>
        </p:txBody>
      </p:sp>
      <p:sp>
        <p:nvSpPr>
          <p:cNvPr id="2" name="Rectangle 1"/>
          <p:cNvSpPr/>
          <p:nvPr/>
        </p:nvSpPr>
        <p:spPr>
          <a:xfrm>
            <a:off x="474784" y="2349795"/>
            <a:ext cx="912056" cy="9268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493540" y="4075203"/>
            <a:ext cx="1716260" cy="9268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3507544" y="2349795"/>
            <a:ext cx="713936" cy="9268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p:cNvSpPr/>
          <p:nvPr/>
        </p:nvSpPr>
        <p:spPr>
          <a:xfrm>
            <a:off x="4717886" y="4092670"/>
            <a:ext cx="1362874" cy="9268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 Box 12"/>
          <p:cNvSpPr txBox="1">
            <a:spLocks noChangeArrowheads="1"/>
          </p:cNvSpPr>
          <p:nvPr/>
        </p:nvSpPr>
        <p:spPr bwMode="auto">
          <a:xfrm>
            <a:off x="10416156"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24" name="Text Box 12"/>
          <p:cNvSpPr txBox="1">
            <a:spLocks noChangeArrowheads="1"/>
          </p:cNvSpPr>
          <p:nvPr/>
        </p:nvSpPr>
        <p:spPr bwMode="auto">
          <a:xfrm>
            <a:off x="1972491" y="653528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
        <p:nvSpPr>
          <p:cNvPr id="25" name="Espace réservé du numéro de diapositive 1">
            <a:extLst>
              <a:ext uri="{FF2B5EF4-FFF2-40B4-BE49-F238E27FC236}">
                <a16:creationId xmlns:a16="http://schemas.microsoft.com/office/drawing/2014/main" id="{FB827424-377B-4615-87D8-517D3DB09D6E}"/>
              </a:ext>
            </a:extLst>
          </p:cNvPr>
          <p:cNvSpPr>
            <a:spLocks noGrp="1"/>
          </p:cNvSpPr>
          <p:nvPr>
            <p:ph type="sldNum" sz="quarter" idx="11"/>
          </p:nvPr>
        </p:nvSpPr>
        <p:spPr>
          <a:xfrm>
            <a:off x="11299260" y="6505540"/>
            <a:ext cx="802587" cy="374167"/>
          </a:xfrm>
        </p:spPr>
        <p:txBody>
          <a:bodyPr/>
          <a:lstStyle/>
          <a:p>
            <a:r>
              <a:rPr lang="en-US" sz="1800" b="1" dirty="0">
                <a:solidFill>
                  <a:schemeClr val="bg1"/>
                </a:solidFill>
              </a:rPr>
              <a:t>22</a:t>
            </a:r>
          </a:p>
        </p:txBody>
      </p:sp>
      <p:pic>
        <p:nvPicPr>
          <p:cNvPr id="3" name="Image 2">
            <a:extLst>
              <a:ext uri="{FF2B5EF4-FFF2-40B4-BE49-F238E27FC236}">
                <a16:creationId xmlns:a16="http://schemas.microsoft.com/office/drawing/2014/main" id="{4377CBB7-8C9D-4711-8DC9-307E95EAE65E}"/>
              </a:ext>
            </a:extLst>
          </p:cNvPr>
          <p:cNvPicPr>
            <a:picLocks noChangeAspect="1"/>
          </p:cNvPicPr>
          <p:nvPr/>
        </p:nvPicPr>
        <p:blipFill>
          <a:blip r:embed="rId3"/>
          <a:stretch>
            <a:fillRect/>
          </a:stretch>
        </p:blipFill>
        <p:spPr>
          <a:xfrm>
            <a:off x="240632" y="2189973"/>
            <a:ext cx="11614484" cy="3504974"/>
          </a:xfrm>
          <a:prstGeom prst="rect">
            <a:avLst/>
          </a:prstGeom>
        </p:spPr>
      </p:pic>
    </p:spTree>
    <p:extLst>
      <p:ext uri="{BB962C8B-B14F-4D97-AF65-F5344CB8AC3E}">
        <p14:creationId xmlns:p14="http://schemas.microsoft.com/office/powerpoint/2010/main" val="3598348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200" b="1" dirty="0" err="1"/>
              <a:t>Reporting</a:t>
            </a:r>
            <a:endParaRPr lang="fr-FR" sz="32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23" name="Text Box 12"/>
          <p:cNvSpPr txBox="1">
            <a:spLocks noChangeArrowheads="1"/>
          </p:cNvSpPr>
          <p:nvPr/>
        </p:nvSpPr>
        <p:spPr bwMode="auto">
          <a:xfrm>
            <a:off x="10416156"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24" name="Text Box 12"/>
          <p:cNvSpPr txBox="1">
            <a:spLocks noChangeArrowheads="1"/>
          </p:cNvSpPr>
          <p:nvPr/>
        </p:nvSpPr>
        <p:spPr bwMode="auto">
          <a:xfrm>
            <a:off x="1972491" y="653528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pic>
        <p:nvPicPr>
          <p:cNvPr id="2" name="Image 1">
            <a:extLst>
              <a:ext uri="{FF2B5EF4-FFF2-40B4-BE49-F238E27FC236}">
                <a16:creationId xmlns:a16="http://schemas.microsoft.com/office/drawing/2014/main" id="{0193C8EF-EE13-4150-8666-B834FBDD7CC8}"/>
              </a:ext>
            </a:extLst>
          </p:cNvPr>
          <p:cNvPicPr>
            <a:picLocks noChangeAspect="1"/>
          </p:cNvPicPr>
          <p:nvPr/>
        </p:nvPicPr>
        <p:blipFill>
          <a:blip r:embed="rId3"/>
          <a:stretch>
            <a:fillRect/>
          </a:stretch>
        </p:blipFill>
        <p:spPr>
          <a:xfrm>
            <a:off x="247972" y="991892"/>
            <a:ext cx="11685723" cy="5222928"/>
          </a:xfrm>
          <a:prstGeom prst="rect">
            <a:avLst/>
          </a:prstGeom>
        </p:spPr>
      </p:pic>
      <p:sp>
        <p:nvSpPr>
          <p:cNvPr id="10" name="Espace réservé du numéro de diapositive 1">
            <a:extLst>
              <a:ext uri="{FF2B5EF4-FFF2-40B4-BE49-F238E27FC236}">
                <a16:creationId xmlns:a16="http://schemas.microsoft.com/office/drawing/2014/main" id="{1429CB27-D215-4CD6-BBC5-D57DC890AF17}"/>
              </a:ext>
            </a:extLst>
          </p:cNvPr>
          <p:cNvSpPr>
            <a:spLocks noGrp="1"/>
          </p:cNvSpPr>
          <p:nvPr>
            <p:ph type="sldNum" sz="quarter" idx="11"/>
          </p:nvPr>
        </p:nvSpPr>
        <p:spPr>
          <a:xfrm>
            <a:off x="11299260" y="6505540"/>
            <a:ext cx="802587" cy="374167"/>
          </a:xfrm>
        </p:spPr>
        <p:txBody>
          <a:bodyPr/>
          <a:lstStyle/>
          <a:p>
            <a:r>
              <a:rPr lang="en-US" sz="1800" b="1" dirty="0">
                <a:solidFill>
                  <a:schemeClr val="bg1"/>
                </a:solidFill>
              </a:rPr>
              <a:t>23</a:t>
            </a:r>
          </a:p>
        </p:txBody>
      </p:sp>
    </p:spTree>
    <p:extLst>
      <p:ext uri="{BB962C8B-B14F-4D97-AF65-F5344CB8AC3E}">
        <p14:creationId xmlns:p14="http://schemas.microsoft.com/office/powerpoint/2010/main" val="2875665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200" b="1" dirty="0"/>
              <a:t>Reporting</a:t>
            </a:r>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23" name="Text Box 12"/>
          <p:cNvSpPr txBox="1">
            <a:spLocks noChangeArrowheads="1"/>
          </p:cNvSpPr>
          <p:nvPr/>
        </p:nvSpPr>
        <p:spPr bwMode="auto">
          <a:xfrm>
            <a:off x="10416156"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24" name="Text Box 12"/>
          <p:cNvSpPr txBox="1">
            <a:spLocks noChangeArrowheads="1"/>
          </p:cNvSpPr>
          <p:nvPr/>
        </p:nvSpPr>
        <p:spPr bwMode="auto">
          <a:xfrm>
            <a:off x="1972491" y="653528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pic>
        <p:nvPicPr>
          <p:cNvPr id="2" name="Image 1">
            <a:extLst>
              <a:ext uri="{FF2B5EF4-FFF2-40B4-BE49-F238E27FC236}">
                <a16:creationId xmlns:a16="http://schemas.microsoft.com/office/drawing/2014/main" id="{C33134CC-6C2C-4145-B1BF-A800830579FB}"/>
              </a:ext>
            </a:extLst>
          </p:cNvPr>
          <p:cNvPicPr>
            <a:picLocks noChangeAspect="1"/>
          </p:cNvPicPr>
          <p:nvPr/>
        </p:nvPicPr>
        <p:blipFill>
          <a:blip r:embed="rId3"/>
          <a:stretch>
            <a:fillRect/>
          </a:stretch>
        </p:blipFill>
        <p:spPr>
          <a:xfrm>
            <a:off x="573437" y="805552"/>
            <a:ext cx="10383865" cy="5523327"/>
          </a:xfrm>
          <a:prstGeom prst="rect">
            <a:avLst/>
          </a:prstGeom>
        </p:spPr>
      </p:pic>
      <p:sp>
        <p:nvSpPr>
          <p:cNvPr id="10" name="Espace réservé du numéro de diapositive 1">
            <a:extLst>
              <a:ext uri="{FF2B5EF4-FFF2-40B4-BE49-F238E27FC236}">
                <a16:creationId xmlns:a16="http://schemas.microsoft.com/office/drawing/2014/main" id="{7D473B06-5229-4F3A-9939-407DC76075E2}"/>
              </a:ext>
            </a:extLst>
          </p:cNvPr>
          <p:cNvSpPr>
            <a:spLocks noGrp="1"/>
          </p:cNvSpPr>
          <p:nvPr>
            <p:ph type="sldNum" sz="quarter" idx="11"/>
          </p:nvPr>
        </p:nvSpPr>
        <p:spPr>
          <a:xfrm>
            <a:off x="11299260" y="6505540"/>
            <a:ext cx="802587" cy="374167"/>
          </a:xfrm>
        </p:spPr>
        <p:txBody>
          <a:bodyPr/>
          <a:lstStyle/>
          <a:p>
            <a:r>
              <a:rPr lang="en-US" sz="1800" b="1" dirty="0">
                <a:solidFill>
                  <a:schemeClr val="bg1"/>
                </a:solidFill>
              </a:rPr>
              <a:t>24</a:t>
            </a:r>
          </a:p>
        </p:txBody>
      </p:sp>
    </p:spTree>
    <p:extLst>
      <p:ext uri="{BB962C8B-B14F-4D97-AF65-F5344CB8AC3E}">
        <p14:creationId xmlns:p14="http://schemas.microsoft.com/office/powerpoint/2010/main" val="3584115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200" b="1" dirty="0"/>
              <a:t>Reporting</a:t>
            </a:r>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23" name="Text Box 12"/>
          <p:cNvSpPr txBox="1">
            <a:spLocks noChangeArrowheads="1"/>
          </p:cNvSpPr>
          <p:nvPr/>
        </p:nvSpPr>
        <p:spPr bwMode="auto">
          <a:xfrm>
            <a:off x="10416156"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24" name="Text Box 12"/>
          <p:cNvSpPr txBox="1">
            <a:spLocks noChangeArrowheads="1"/>
          </p:cNvSpPr>
          <p:nvPr/>
        </p:nvSpPr>
        <p:spPr bwMode="auto">
          <a:xfrm>
            <a:off x="1972491" y="653528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pic>
        <p:nvPicPr>
          <p:cNvPr id="3" name="Image 2">
            <a:extLst>
              <a:ext uri="{FF2B5EF4-FFF2-40B4-BE49-F238E27FC236}">
                <a16:creationId xmlns:a16="http://schemas.microsoft.com/office/drawing/2014/main" id="{54C97256-DC0D-4BF4-ADCF-08EBB2533BC8}"/>
              </a:ext>
            </a:extLst>
          </p:cNvPr>
          <p:cNvPicPr>
            <a:picLocks noChangeAspect="1"/>
          </p:cNvPicPr>
          <p:nvPr/>
        </p:nvPicPr>
        <p:blipFill>
          <a:blip r:embed="rId3"/>
          <a:stretch>
            <a:fillRect/>
          </a:stretch>
        </p:blipFill>
        <p:spPr>
          <a:xfrm>
            <a:off x="356462" y="805553"/>
            <a:ext cx="11639226" cy="5523326"/>
          </a:xfrm>
          <a:prstGeom prst="rect">
            <a:avLst/>
          </a:prstGeom>
        </p:spPr>
      </p:pic>
      <p:sp>
        <p:nvSpPr>
          <p:cNvPr id="10" name="Espace réservé du numéro de diapositive 1">
            <a:extLst>
              <a:ext uri="{FF2B5EF4-FFF2-40B4-BE49-F238E27FC236}">
                <a16:creationId xmlns:a16="http://schemas.microsoft.com/office/drawing/2014/main" id="{9610A714-BAA3-4BCB-BF89-6CED43583607}"/>
              </a:ext>
            </a:extLst>
          </p:cNvPr>
          <p:cNvSpPr>
            <a:spLocks noGrp="1"/>
          </p:cNvSpPr>
          <p:nvPr>
            <p:ph type="sldNum" sz="quarter" idx="11"/>
          </p:nvPr>
        </p:nvSpPr>
        <p:spPr>
          <a:xfrm>
            <a:off x="11299260" y="6505540"/>
            <a:ext cx="802587" cy="374167"/>
          </a:xfrm>
        </p:spPr>
        <p:txBody>
          <a:bodyPr/>
          <a:lstStyle/>
          <a:p>
            <a:r>
              <a:rPr lang="en-US" sz="1800" b="1" dirty="0">
                <a:solidFill>
                  <a:schemeClr val="bg1"/>
                </a:solidFill>
              </a:rPr>
              <a:t>25</a:t>
            </a:r>
          </a:p>
        </p:txBody>
      </p:sp>
    </p:spTree>
    <p:extLst>
      <p:ext uri="{BB962C8B-B14F-4D97-AF65-F5344CB8AC3E}">
        <p14:creationId xmlns:p14="http://schemas.microsoft.com/office/powerpoint/2010/main" val="3561511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200" b="1" dirty="0"/>
              <a:t>Reporting</a:t>
            </a:r>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23" name="Text Box 12"/>
          <p:cNvSpPr txBox="1">
            <a:spLocks noChangeArrowheads="1"/>
          </p:cNvSpPr>
          <p:nvPr/>
        </p:nvSpPr>
        <p:spPr bwMode="auto">
          <a:xfrm>
            <a:off x="10416156"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24" name="Text Box 12"/>
          <p:cNvSpPr txBox="1">
            <a:spLocks noChangeArrowheads="1"/>
          </p:cNvSpPr>
          <p:nvPr/>
        </p:nvSpPr>
        <p:spPr bwMode="auto">
          <a:xfrm>
            <a:off x="1972491" y="653528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pic>
        <p:nvPicPr>
          <p:cNvPr id="3" name="Image 2">
            <a:extLst>
              <a:ext uri="{FF2B5EF4-FFF2-40B4-BE49-F238E27FC236}">
                <a16:creationId xmlns:a16="http://schemas.microsoft.com/office/drawing/2014/main" id="{A6D57D8F-76BB-41CF-806A-C2EAB940318B}"/>
              </a:ext>
            </a:extLst>
          </p:cNvPr>
          <p:cNvPicPr>
            <a:picLocks noChangeAspect="1"/>
          </p:cNvPicPr>
          <p:nvPr/>
        </p:nvPicPr>
        <p:blipFill>
          <a:blip r:embed="rId3"/>
          <a:stretch>
            <a:fillRect/>
          </a:stretch>
        </p:blipFill>
        <p:spPr>
          <a:xfrm>
            <a:off x="867905" y="1890793"/>
            <a:ext cx="10511394" cy="3967566"/>
          </a:xfrm>
          <a:prstGeom prst="rect">
            <a:avLst/>
          </a:prstGeom>
        </p:spPr>
      </p:pic>
      <p:sp>
        <p:nvSpPr>
          <p:cNvPr id="10" name="Espace réservé du numéro de diapositive 1">
            <a:extLst>
              <a:ext uri="{FF2B5EF4-FFF2-40B4-BE49-F238E27FC236}">
                <a16:creationId xmlns:a16="http://schemas.microsoft.com/office/drawing/2014/main" id="{57465476-3BC2-40EF-A3FF-697401B80A36}"/>
              </a:ext>
            </a:extLst>
          </p:cNvPr>
          <p:cNvSpPr>
            <a:spLocks noGrp="1"/>
          </p:cNvSpPr>
          <p:nvPr>
            <p:ph type="sldNum" sz="quarter" idx="11"/>
          </p:nvPr>
        </p:nvSpPr>
        <p:spPr>
          <a:xfrm>
            <a:off x="11299260" y="6505540"/>
            <a:ext cx="802587" cy="374167"/>
          </a:xfrm>
        </p:spPr>
        <p:txBody>
          <a:bodyPr/>
          <a:lstStyle/>
          <a:p>
            <a:r>
              <a:rPr lang="en-US" sz="1800" b="1" dirty="0">
                <a:solidFill>
                  <a:schemeClr val="bg1"/>
                </a:solidFill>
              </a:rPr>
              <a:t>26</a:t>
            </a:r>
          </a:p>
        </p:txBody>
      </p:sp>
    </p:spTree>
    <p:extLst>
      <p:ext uri="{BB962C8B-B14F-4D97-AF65-F5344CB8AC3E}">
        <p14:creationId xmlns:p14="http://schemas.microsoft.com/office/powerpoint/2010/main" val="1521914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200" b="1" dirty="0"/>
              <a:t>Reporting</a:t>
            </a:r>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23" name="Text Box 12"/>
          <p:cNvSpPr txBox="1">
            <a:spLocks noChangeArrowheads="1"/>
          </p:cNvSpPr>
          <p:nvPr/>
        </p:nvSpPr>
        <p:spPr bwMode="auto">
          <a:xfrm>
            <a:off x="10416156"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24" name="Text Box 12"/>
          <p:cNvSpPr txBox="1">
            <a:spLocks noChangeArrowheads="1"/>
          </p:cNvSpPr>
          <p:nvPr/>
        </p:nvSpPr>
        <p:spPr bwMode="auto">
          <a:xfrm>
            <a:off x="1972491" y="653528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pic>
        <p:nvPicPr>
          <p:cNvPr id="2" name="Image 1">
            <a:extLst>
              <a:ext uri="{FF2B5EF4-FFF2-40B4-BE49-F238E27FC236}">
                <a16:creationId xmlns:a16="http://schemas.microsoft.com/office/drawing/2014/main" id="{D9FA2376-90AE-4748-A5D7-5667679669A8}"/>
              </a:ext>
            </a:extLst>
          </p:cNvPr>
          <p:cNvPicPr>
            <a:picLocks noChangeAspect="1"/>
          </p:cNvPicPr>
          <p:nvPr/>
        </p:nvPicPr>
        <p:blipFill>
          <a:blip r:embed="rId3"/>
          <a:stretch>
            <a:fillRect/>
          </a:stretch>
        </p:blipFill>
        <p:spPr>
          <a:xfrm>
            <a:off x="170481" y="805552"/>
            <a:ext cx="11902699" cy="5618281"/>
          </a:xfrm>
          <a:prstGeom prst="rect">
            <a:avLst/>
          </a:prstGeom>
        </p:spPr>
      </p:pic>
      <p:sp>
        <p:nvSpPr>
          <p:cNvPr id="10" name="Espace réservé du numéro de diapositive 1">
            <a:extLst>
              <a:ext uri="{FF2B5EF4-FFF2-40B4-BE49-F238E27FC236}">
                <a16:creationId xmlns:a16="http://schemas.microsoft.com/office/drawing/2014/main" id="{57FA8A53-3DFB-49F9-B968-637AB572ED94}"/>
              </a:ext>
            </a:extLst>
          </p:cNvPr>
          <p:cNvSpPr>
            <a:spLocks noGrp="1"/>
          </p:cNvSpPr>
          <p:nvPr>
            <p:ph type="sldNum" sz="quarter" idx="11"/>
          </p:nvPr>
        </p:nvSpPr>
        <p:spPr>
          <a:xfrm>
            <a:off x="11299260" y="6505540"/>
            <a:ext cx="802587" cy="374167"/>
          </a:xfrm>
        </p:spPr>
        <p:txBody>
          <a:bodyPr/>
          <a:lstStyle/>
          <a:p>
            <a:r>
              <a:rPr lang="en-US" sz="1800" b="1" dirty="0">
                <a:solidFill>
                  <a:schemeClr val="bg1"/>
                </a:solidFill>
              </a:rPr>
              <a:t>27</a:t>
            </a:r>
          </a:p>
        </p:txBody>
      </p:sp>
    </p:spTree>
    <p:extLst>
      <p:ext uri="{BB962C8B-B14F-4D97-AF65-F5344CB8AC3E}">
        <p14:creationId xmlns:p14="http://schemas.microsoft.com/office/powerpoint/2010/main" val="3767013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200" b="1" dirty="0"/>
              <a:t>Conclusion et perspective</a:t>
            </a:r>
            <a:endParaRPr sz="32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5529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1" name="Text Box 12"/>
          <p:cNvSpPr txBox="1">
            <a:spLocks noChangeArrowheads="1"/>
          </p:cNvSpPr>
          <p:nvPr/>
        </p:nvSpPr>
        <p:spPr bwMode="auto">
          <a:xfrm>
            <a:off x="10336117" y="65954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14" name="Shape 863">
            <a:extLst>
              <a:ext uri="{FF2B5EF4-FFF2-40B4-BE49-F238E27FC236}">
                <a16:creationId xmlns:a16="http://schemas.microsoft.com/office/drawing/2014/main" id="{4B2E2F2D-3D05-4718-92FC-172F09B8DA8E}"/>
              </a:ext>
            </a:extLst>
          </p:cNvPr>
          <p:cNvSpPr/>
          <p:nvPr/>
        </p:nvSpPr>
        <p:spPr>
          <a:xfrm>
            <a:off x="2891825" y="1419094"/>
            <a:ext cx="1978184" cy="2281615"/>
          </a:xfrm>
          <a:prstGeom prst="roundRect">
            <a:avLst>
              <a:gd name="adj" fmla="val 40309"/>
            </a:avLst>
          </a:prstGeom>
          <a:solidFill>
            <a:srgbClr val="00B0F0"/>
          </a:solidFill>
          <a:ln w="25400" cap="flat" cmpd="sng">
            <a:solidFill>
              <a:srgbClr val="F2F2F2"/>
            </a:solidFill>
            <a:prstDash val="sysDot"/>
            <a:round/>
            <a:headEnd type="none" w="sm" len="sm"/>
            <a:tailEnd type="none" w="sm" len="sm"/>
          </a:ln>
          <a:effectLst>
            <a:outerShdw blurRad="50800" dist="38100" dir="5400000" sx="102000" sy="102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b="1" dirty="0">
                <a:solidFill>
                  <a:schemeClr val="dk1"/>
                </a:solidFill>
                <a:latin typeface="Times New Roman" panose="02020603050405020304" pitchFamily="18" charset="0"/>
                <a:ea typeface="Calibri"/>
                <a:cs typeface="Times New Roman" panose="02020603050405020304" pitchFamily="18" charset="0"/>
              </a:rPr>
              <a:t>Assistance au discussion des solutions envisagées</a:t>
            </a:r>
            <a:endParaRPr sz="1600" b="1" dirty="0">
              <a:solidFill>
                <a:schemeClr val="dk1"/>
              </a:solidFill>
              <a:latin typeface="Times New Roman" panose="02020603050405020304" pitchFamily="18" charset="0"/>
              <a:ea typeface="Calibri"/>
              <a:cs typeface="Times New Roman" panose="02020603050405020304" pitchFamily="18" charset="0"/>
            </a:endParaRPr>
          </a:p>
        </p:txBody>
      </p:sp>
      <p:pic>
        <p:nvPicPr>
          <p:cNvPr id="15" name="Shape 874" descr="C:\Users\Ayman\Documents\PFE\Presentation\check.png">
            <a:extLst>
              <a:ext uri="{FF2B5EF4-FFF2-40B4-BE49-F238E27FC236}">
                <a16:creationId xmlns:a16="http://schemas.microsoft.com/office/drawing/2014/main" id="{7D691AC2-0730-4725-A7E6-39522255DCB7}"/>
              </a:ext>
            </a:extLst>
          </p:cNvPr>
          <p:cNvPicPr preferRelativeResize="0"/>
          <p:nvPr/>
        </p:nvPicPr>
        <p:blipFill rotWithShape="1">
          <a:blip r:embed="rId3">
            <a:alphaModFix/>
          </a:blip>
          <a:srcRect/>
          <a:stretch/>
        </p:blipFill>
        <p:spPr>
          <a:xfrm>
            <a:off x="4089099" y="1180124"/>
            <a:ext cx="769762" cy="722870"/>
          </a:xfrm>
          <a:prstGeom prst="rect">
            <a:avLst/>
          </a:prstGeom>
          <a:noFill/>
          <a:ln>
            <a:noFill/>
          </a:ln>
        </p:spPr>
      </p:pic>
      <p:sp>
        <p:nvSpPr>
          <p:cNvPr id="16" name="Shape 863">
            <a:extLst>
              <a:ext uri="{FF2B5EF4-FFF2-40B4-BE49-F238E27FC236}">
                <a16:creationId xmlns:a16="http://schemas.microsoft.com/office/drawing/2014/main" id="{6EFC9F7B-5EED-41A7-B3F7-EA49DB23333E}"/>
              </a:ext>
            </a:extLst>
          </p:cNvPr>
          <p:cNvSpPr/>
          <p:nvPr/>
        </p:nvSpPr>
        <p:spPr>
          <a:xfrm>
            <a:off x="5445736" y="1412830"/>
            <a:ext cx="1763618" cy="2281615"/>
          </a:xfrm>
          <a:prstGeom prst="roundRect">
            <a:avLst>
              <a:gd name="adj" fmla="val 40309"/>
            </a:avLst>
          </a:prstGeom>
          <a:solidFill>
            <a:srgbClr val="00B0F0"/>
          </a:solidFill>
          <a:ln w="25400" cap="flat" cmpd="sng">
            <a:solidFill>
              <a:srgbClr val="F2F2F2"/>
            </a:solidFill>
            <a:prstDash val="sysDot"/>
            <a:round/>
            <a:headEnd type="none" w="sm" len="sm"/>
            <a:tailEnd type="none" w="sm" len="sm"/>
          </a:ln>
          <a:effectLst>
            <a:outerShdw blurRad="50800" dist="38100" dir="5400000" sx="102000" sy="102000" algn="t" rotWithShape="0">
              <a:srgbClr val="000000">
                <a:alpha val="40000"/>
              </a:srgbClr>
            </a:outerShdw>
          </a:effectLst>
        </p:spPr>
        <p:txBody>
          <a:bodyPr spcFirstLastPara="1" wrap="square" lIns="91425" tIns="45700" rIns="91425" bIns="45700" anchor="ctr" anchorCtr="0">
            <a:noAutofit/>
          </a:bodyPr>
          <a:lstStyle/>
          <a:p>
            <a:pPr lvl="0" algn="ctr"/>
            <a:r>
              <a:rPr lang="fr-FR" sz="1600" b="1" dirty="0">
                <a:solidFill>
                  <a:prstClr val="black"/>
                </a:solidFill>
                <a:latin typeface="Times New Roman" panose="02020603050405020304" pitchFamily="18" charset="0"/>
                <a:ea typeface="Calibri"/>
                <a:cs typeface="Times New Roman" panose="02020603050405020304" pitchFamily="18" charset="0"/>
              </a:rPr>
              <a:t>Proposition de nos points de vues et les défendre</a:t>
            </a:r>
          </a:p>
        </p:txBody>
      </p:sp>
      <p:pic>
        <p:nvPicPr>
          <p:cNvPr id="17" name="Shape 874" descr="C:\Users\Ayman\Documents\PFE\Presentation\check.png">
            <a:extLst>
              <a:ext uri="{FF2B5EF4-FFF2-40B4-BE49-F238E27FC236}">
                <a16:creationId xmlns:a16="http://schemas.microsoft.com/office/drawing/2014/main" id="{5E631CA1-3BBA-456C-BC9E-7D84CE022C3C}"/>
              </a:ext>
            </a:extLst>
          </p:cNvPr>
          <p:cNvPicPr preferRelativeResize="0"/>
          <p:nvPr/>
        </p:nvPicPr>
        <p:blipFill rotWithShape="1">
          <a:blip r:embed="rId3">
            <a:alphaModFix/>
          </a:blip>
          <a:srcRect/>
          <a:stretch/>
        </p:blipFill>
        <p:spPr>
          <a:xfrm>
            <a:off x="6563379" y="1163292"/>
            <a:ext cx="769762" cy="722870"/>
          </a:xfrm>
          <a:prstGeom prst="rect">
            <a:avLst/>
          </a:prstGeom>
          <a:noFill/>
          <a:ln>
            <a:noFill/>
          </a:ln>
        </p:spPr>
      </p:pic>
      <p:sp>
        <p:nvSpPr>
          <p:cNvPr id="18" name="Shape 863">
            <a:extLst>
              <a:ext uri="{FF2B5EF4-FFF2-40B4-BE49-F238E27FC236}">
                <a16:creationId xmlns:a16="http://schemas.microsoft.com/office/drawing/2014/main" id="{4365D989-463A-4F68-90E4-54EFEF3F7A5B}"/>
              </a:ext>
            </a:extLst>
          </p:cNvPr>
          <p:cNvSpPr/>
          <p:nvPr/>
        </p:nvSpPr>
        <p:spPr>
          <a:xfrm>
            <a:off x="7663639" y="1412830"/>
            <a:ext cx="1763618" cy="2281615"/>
          </a:xfrm>
          <a:prstGeom prst="roundRect">
            <a:avLst>
              <a:gd name="adj" fmla="val 40309"/>
            </a:avLst>
          </a:prstGeom>
          <a:solidFill>
            <a:srgbClr val="00B0F0"/>
          </a:solidFill>
          <a:ln w="25400" cap="flat" cmpd="sng">
            <a:solidFill>
              <a:srgbClr val="F2F2F2"/>
            </a:solidFill>
            <a:prstDash val="sysDot"/>
            <a:round/>
            <a:headEnd type="none" w="sm" len="sm"/>
            <a:tailEnd type="none" w="sm" len="sm"/>
          </a:ln>
          <a:effectLst>
            <a:outerShdw blurRad="50800" dist="38100" dir="5400000" sx="102000" sy="102000" algn="t" rotWithShape="0">
              <a:srgbClr val="000000">
                <a:alpha val="40000"/>
              </a:srgbClr>
            </a:outerShdw>
          </a:effectLst>
        </p:spPr>
        <p:txBody>
          <a:bodyPr spcFirstLastPara="1" wrap="square" lIns="91425" tIns="45700" rIns="91425" bIns="45700" anchor="ctr" anchorCtr="0">
            <a:noAutofit/>
          </a:bodyPr>
          <a:lstStyle/>
          <a:p>
            <a:pPr algn="ctr"/>
            <a:r>
              <a:rPr lang="fr-FR" sz="1600" b="1" dirty="0">
                <a:solidFill>
                  <a:schemeClr val="dk1"/>
                </a:solidFill>
                <a:latin typeface="Times New Roman" panose="02020603050405020304" pitchFamily="18" charset="0"/>
                <a:ea typeface="Calibri"/>
                <a:cs typeface="Times New Roman" panose="02020603050405020304" pitchFamily="18" charset="0"/>
              </a:rPr>
              <a:t>Travail en groupe</a:t>
            </a:r>
          </a:p>
        </p:txBody>
      </p:sp>
      <p:pic>
        <p:nvPicPr>
          <p:cNvPr id="19" name="Shape 874" descr="C:\Users\Ayman\Documents\PFE\Presentation\check.png">
            <a:extLst>
              <a:ext uri="{FF2B5EF4-FFF2-40B4-BE49-F238E27FC236}">
                <a16:creationId xmlns:a16="http://schemas.microsoft.com/office/drawing/2014/main" id="{EAD0EA95-AD6B-47D5-A45E-DF35D3532F1A}"/>
              </a:ext>
            </a:extLst>
          </p:cNvPr>
          <p:cNvPicPr preferRelativeResize="0"/>
          <p:nvPr/>
        </p:nvPicPr>
        <p:blipFill rotWithShape="1">
          <a:blip r:embed="rId3">
            <a:alphaModFix/>
          </a:blip>
          <a:srcRect/>
          <a:stretch/>
        </p:blipFill>
        <p:spPr>
          <a:xfrm>
            <a:off x="8928592" y="1264504"/>
            <a:ext cx="769762" cy="722870"/>
          </a:xfrm>
          <a:prstGeom prst="rect">
            <a:avLst/>
          </a:prstGeom>
          <a:noFill/>
          <a:ln>
            <a:noFill/>
          </a:ln>
        </p:spPr>
      </p:pic>
      <p:sp>
        <p:nvSpPr>
          <p:cNvPr id="20" name="Shape 863">
            <a:extLst>
              <a:ext uri="{FF2B5EF4-FFF2-40B4-BE49-F238E27FC236}">
                <a16:creationId xmlns:a16="http://schemas.microsoft.com/office/drawing/2014/main" id="{35C7D1F8-A347-435D-A6CE-FA2D5EED0B95}"/>
              </a:ext>
            </a:extLst>
          </p:cNvPr>
          <p:cNvSpPr/>
          <p:nvPr/>
        </p:nvSpPr>
        <p:spPr>
          <a:xfrm>
            <a:off x="281165" y="1419094"/>
            <a:ext cx="1978183" cy="2281615"/>
          </a:xfrm>
          <a:prstGeom prst="roundRect">
            <a:avLst>
              <a:gd name="adj" fmla="val 40309"/>
            </a:avLst>
          </a:prstGeom>
          <a:solidFill>
            <a:srgbClr val="00B0F0"/>
          </a:solidFill>
          <a:ln w="38100" cap="flat" cmpd="sng">
            <a:solidFill>
              <a:srgbClr val="F2F2F2"/>
            </a:solidFill>
            <a:prstDash val="sysDot"/>
            <a:round/>
            <a:headEnd type="none" w="sm" len="sm"/>
            <a:tailEnd type="none" w="sm" len="sm"/>
          </a:ln>
          <a:effectLst>
            <a:outerShdw blurRad="50800" dist="38100" dir="5400000" sx="102000" sy="102000" algn="t" rotWithShape="0">
              <a:srgbClr val="000000">
                <a:alpha val="40000"/>
              </a:srgbClr>
            </a:outerShdw>
          </a:effectLst>
        </p:spPr>
        <p:txBody>
          <a:bodyPr spcFirstLastPara="1" wrap="square" lIns="91425" tIns="45700" rIns="91425" bIns="45700" anchor="ctr" anchorCtr="0">
            <a:noAutofit/>
          </a:bodyPr>
          <a:lstStyle/>
          <a:p>
            <a:pPr lvl="0" algn="ctr"/>
            <a:r>
              <a:rPr lang="fr-FR" sz="1600" b="1" dirty="0">
                <a:solidFill>
                  <a:schemeClr val="dk1"/>
                </a:solidFill>
                <a:latin typeface="Times New Roman" panose="02020603050405020304" pitchFamily="18" charset="0"/>
                <a:ea typeface="Calibri"/>
                <a:cs typeface="Times New Roman" panose="02020603050405020304" pitchFamily="18" charset="0"/>
              </a:rPr>
              <a:t>Rédaction des spécifications de besoin</a:t>
            </a:r>
          </a:p>
        </p:txBody>
      </p:sp>
      <p:pic>
        <p:nvPicPr>
          <p:cNvPr id="21" name="Shape 874" descr="C:\Users\Ayman\Documents\PFE\Presentation\check.png">
            <a:extLst>
              <a:ext uri="{FF2B5EF4-FFF2-40B4-BE49-F238E27FC236}">
                <a16:creationId xmlns:a16="http://schemas.microsoft.com/office/drawing/2014/main" id="{04A5841B-346C-4987-A1FD-EA32B3CABC9E}"/>
              </a:ext>
            </a:extLst>
          </p:cNvPr>
          <p:cNvPicPr preferRelativeResize="0"/>
          <p:nvPr/>
        </p:nvPicPr>
        <p:blipFill rotWithShape="1">
          <a:blip r:embed="rId3">
            <a:alphaModFix/>
          </a:blip>
          <a:srcRect/>
          <a:stretch/>
        </p:blipFill>
        <p:spPr>
          <a:xfrm>
            <a:off x="1471108" y="1163187"/>
            <a:ext cx="769762" cy="722870"/>
          </a:xfrm>
          <a:prstGeom prst="rect">
            <a:avLst/>
          </a:prstGeom>
          <a:noFill/>
          <a:ln>
            <a:noFill/>
          </a:ln>
        </p:spPr>
      </p:pic>
      <p:cxnSp>
        <p:nvCxnSpPr>
          <p:cNvPr id="22" name="Straight Connector 3">
            <a:extLst>
              <a:ext uri="{FF2B5EF4-FFF2-40B4-BE49-F238E27FC236}">
                <a16:creationId xmlns:a16="http://schemas.microsoft.com/office/drawing/2014/main" id="{2C241AFD-03DF-40D3-84AD-5A4D800715D3}"/>
              </a:ext>
            </a:extLst>
          </p:cNvPr>
          <p:cNvCxnSpPr>
            <a:cxnSpLocks/>
            <a:stCxn id="20" idx="3"/>
            <a:endCxn id="14" idx="1"/>
          </p:cNvCxnSpPr>
          <p:nvPr/>
        </p:nvCxnSpPr>
        <p:spPr>
          <a:xfrm>
            <a:off x="2259348" y="2559902"/>
            <a:ext cx="632477"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5">
            <a:extLst>
              <a:ext uri="{FF2B5EF4-FFF2-40B4-BE49-F238E27FC236}">
                <a16:creationId xmlns:a16="http://schemas.microsoft.com/office/drawing/2014/main" id="{165B46F9-86A0-4C23-B923-A94E7118AF68}"/>
              </a:ext>
            </a:extLst>
          </p:cNvPr>
          <p:cNvCxnSpPr>
            <a:stCxn id="14" idx="3"/>
          </p:cNvCxnSpPr>
          <p:nvPr/>
        </p:nvCxnSpPr>
        <p:spPr>
          <a:xfrm flipV="1">
            <a:off x="4870009" y="2553638"/>
            <a:ext cx="574572" cy="6264"/>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11">
            <a:extLst>
              <a:ext uri="{FF2B5EF4-FFF2-40B4-BE49-F238E27FC236}">
                <a16:creationId xmlns:a16="http://schemas.microsoft.com/office/drawing/2014/main" id="{7DD6DB35-3195-4C34-ADBC-5D5FFA8B19FD}"/>
              </a:ext>
            </a:extLst>
          </p:cNvPr>
          <p:cNvCxnSpPr>
            <a:stCxn id="16" idx="3"/>
            <a:endCxn id="18" idx="1"/>
          </p:cNvCxnSpPr>
          <p:nvPr/>
        </p:nvCxnSpPr>
        <p:spPr>
          <a:xfrm>
            <a:off x="7209354" y="2553638"/>
            <a:ext cx="454285"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7" name="Shape 863">
            <a:extLst>
              <a:ext uri="{FF2B5EF4-FFF2-40B4-BE49-F238E27FC236}">
                <a16:creationId xmlns:a16="http://schemas.microsoft.com/office/drawing/2014/main" id="{C2A7B928-775B-41F7-808B-EA9579F70610}"/>
              </a:ext>
            </a:extLst>
          </p:cNvPr>
          <p:cNvSpPr/>
          <p:nvPr/>
        </p:nvSpPr>
        <p:spPr>
          <a:xfrm>
            <a:off x="1471930" y="3955170"/>
            <a:ext cx="4071898" cy="2286775"/>
          </a:xfrm>
          <a:prstGeom prst="roundRect">
            <a:avLst>
              <a:gd name="adj" fmla="val 40309"/>
            </a:avLst>
          </a:prstGeom>
          <a:solidFill>
            <a:srgbClr val="92D050"/>
          </a:solidFill>
          <a:ln w="25400" cap="flat" cmpd="sng">
            <a:solidFill>
              <a:srgbClr val="F2F2F2"/>
            </a:solidFill>
            <a:prstDash val="sysDot"/>
            <a:round/>
            <a:headEnd type="none" w="sm" len="sm"/>
            <a:tailEnd type="none" w="sm" len="sm"/>
          </a:ln>
          <a:effectLst>
            <a:outerShdw blurRad="50800" dist="38100" dir="5400000" sx="102000" sy="102000" algn="t" rotWithShape="0">
              <a:srgbClr val="000000">
                <a:alpha val="40000"/>
              </a:srgbClr>
            </a:outerShdw>
          </a:effectLst>
        </p:spPr>
        <p:txBody>
          <a:bodyPr spcFirstLastPara="1" wrap="square" lIns="91425" tIns="45700" rIns="91425" bIns="45700" anchor="ctr" anchorCtr="0">
            <a:noAutofit/>
          </a:bodyPr>
          <a:lstStyle/>
          <a:p>
            <a:pPr algn="ctr"/>
            <a:r>
              <a:rPr lang="fr-FR" dirty="0"/>
              <a:t>Extraction des données depuis JIRA en temps réel</a:t>
            </a:r>
            <a:endParaRPr lang="fr-FR" sz="1600" b="1" dirty="0">
              <a:solidFill>
                <a:schemeClr val="dk1"/>
              </a:solidFill>
              <a:latin typeface="Times New Roman" panose="02020603050405020304" pitchFamily="18" charset="0"/>
              <a:ea typeface="Calibri"/>
              <a:cs typeface="Times New Roman" panose="02020603050405020304" pitchFamily="18" charset="0"/>
            </a:endParaRPr>
          </a:p>
          <a:p>
            <a:pPr lvl="0" algn="ctr"/>
            <a:endParaRPr dirty="0">
              <a:latin typeface="Times New Roman" panose="02020603050405020304" pitchFamily="18" charset="0"/>
              <a:cs typeface="Times New Roman" panose="02020603050405020304" pitchFamily="18" charset="0"/>
            </a:endParaRPr>
          </a:p>
        </p:txBody>
      </p:sp>
      <p:sp>
        <p:nvSpPr>
          <p:cNvPr id="29" name="Shape 863">
            <a:extLst>
              <a:ext uri="{FF2B5EF4-FFF2-40B4-BE49-F238E27FC236}">
                <a16:creationId xmlns:a16="http://schemas.microsoft.com/office/drawing/2014/main" id="{C2A7B928-775B-41F7-808B-EA9579F70610}"/>
              </a:ext>
            </a:extLst>
          </p:cNvPr>
          <p:cNvSpPr/>
          <p:nvPr/>
        </p:nvSpPr>
        <p:spPr>
          <a:xfrm>
            <a:off x="9913878" y="1412829"/>
            <a:ext cx="1798554" cy="2281615"/>
          </a:xfrm>
          <a:prstGeom prst="roundRect">
            <a:avLst>
              <a:gd name="adj" fmla="val 40309"/>
            </a:avLst>
          </a:prstGeom>
          <a:solidFill>
            <a:srgbClr val="00B0F0"/>
          </a:solidFill>
          <a:ln w="25400" cap="flat" cmpd="sng">
            <a:solidFill>
              <a:srgbClr val="F2F2F2"/>
            </a:solidFill>
            <a:prstDash val="sysDot"/>
            <a:round/>
            <a:headEnd type="none" w="sm" len="sm"/>
            <a:tailEnd type="none" w="sm" len="sm"/>
          </a:ln>
          <a:effectLst>
            <a:outerShdw blurRad="50800" dist="38100" dir="5400000" sx="102000" sy="102000" algn="t" rotWithShape="0">
              <a:srgbClr val="000000">
                <a:alpha val="40000"/>
              </a:srgbClr>
            </a:outerShdw>
          </a:effectLst>
        </p:spPr>
        <p:txBody>
          <a:bodyPr spcFirstLastPara="1" wrap="square" lIns="91425" tIns="45700" rIns="91425" bIns="45700" anchor="ctr" anchorCtr="0">
            <a:noAutofit/>
          </a:bodyPr>
          <a:lstStyle/>
          <a:p>
            <a:pPr algn="ctr"/>
            <a:r>
              <a:rPr lang="fr-FR" sz="1600" b="1" dirty="0">
                <a:solidFill>
                  <a:schemeClr val="dk1"/>
                </a:solidFill>
                <a:latin typeface="Times New Roman" panose="02020603050405020304" pitchFamily="18" charset="0"/>
                <a:ea typeface="Calibri"/>
                <a:cs typeface="Times New Roman" panose="02020603050405020304" pitchFamily="18" charset="0"/>
              </a:rPr>
              <a:t>Implémenter un suivi des tickets des projets CGI FES</a:t>
            </a:r>
            <a:endParaRPr sz="1600" b="1" dirty="0">
              <a:solidFill>
                <a:schemeClr val="dk1"/>
              </a:solidFill>
              <a:latin typeface="Times New Roman" panose="02020603050405020304" pitchFamily="18" charset="0"/>
              <a:ea typeface="Calibri"/>
              <a:cs typeface="Times New Roman" panose="02020603050405020304" pitchFamily="18" charset="0"/>
            </a:endParaRPr>
          </a:p>
        </p:txBody>
      </p:sp>
      <p:pic>
        <p:nvPicPr>
          <p:cNvPr id="26" name="Shape 874" descr="C:\Users\Ayman\Documents\PFE\Presentation\check.png">
            <a:extLst>
              <a:ext uri="{FF2B5EF4-FFF2-40B4-BE49-F238E27FC236}">
                <a16:creationId xmlns:a16="http://schemas.microsoft.com/office/drawing/2014/main" id="{20D05523-8EB4-466D-8FC4-5E3D6C8DC7E4}"/>
              </a:ext>
            </a:extLst>
          </p:cNvPr>
          <p:cNvPicPr preferRelativeResize="0"/>
          <p:nvPr/>
        </p:nvPicPr>
        <p:blipFill rotWithShape="1">
          <a:blip r:embed="rId3">
            <a:alphaModFix/>
          </a:blip>
          <a:srcRect/>
          <a:stretch/>
        </p:blipFill>
        <p:spPr>
          <a:xfrm>
            <a:off x="11146495" y="1225192"/>
            <a:ext cx="769762" cy="722870"/>
          </a:xfrm>
          <a:prstGeom prst="rect">
            <a:avLst/>
          </a:prstGeom>
          <a:noFill/>
          <a:ln>
            <a:noFill/>
          </a:ln>
        </p:spPr>
      </p:pic>
      <p:cxnSp>
        <p:nvCxnSpPr>
          <p:cNvPr id="30" name="Straight Connector 11">
            <a:extLst>
              <a:ext uri="{FF2B5EF4-FFF2-40B4-BE49-F238E27FC236}">
                <a16:creationId xmlns:a16="http://schemas.microsoft.com/office/drawing/2014/main" id="{7DD6DB35-3195-4C34-ADBC-5D5FFA8B19FD}"/>
              </a:ext>
            </a:extLst>
          </p:cNvPr>
          <p:cNvCxnSpPr/>
          <p:nvPr/>
        </p:nvCxnSpPr>
        <p:spPr>
          <a:xfrm>
            <a:off x="9427257" y="2504903"/>
            <a:ext cx="454446"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6218750" y="4931676"/>
            <a:ext cx="300082" cy="369332"/>
          </a:xfrm>
          <a:prstGeom prst="rect">
            <a:avLst/>
          </a:prstGeom>
          <a:noFill/>
        </p:spPr>
        <p:txBody>
          <a:bodyPr wrap="none" rtlCol="0">
            <a:spAutoFit/>
          </a:bodyPr>
          <a:lstStyle/>
          <a:p>
            <a:r>
              <a:rPr lang="fr-FR" dirty="0"/>
              <a:t>+</a:t>
            </a:r>
          </a:p>
        </p:txBody>
      </p:sp>
      <p:pic>
        <p:nvPicPr>
          <p:cNvPr id="40" name="Shape 874" descr="C:\Users\Ayman\Documents\PFE\Presentation\check.png">
            <a:extLst>
              <a:ext uri="{FF2B5EF4-FFF2-40B4-BE49-F238E27FC236}">
                <a16:creationId xmlns:a16="http://schemas.microsoft.com/office/drawing/2014/main" id="{20D05523-8EB4-466D-8FC4-5E3D6C8DC7E4}"/>
              </a:ext>
            </a:extLst>
          </p:cNvPr>
          <p:cNvPicPr preferRelativeResize="0"/>
          <p:nvPr/>
        </p:nvPicPr>
        <p:blipFill rotWithShape="1">
          <a:blip r:embed="rId3">
            <a:alphaModFix/>
          </a:blip>
          <a:srcRect/>
          <a:stretch/>
        </p:blipFill>
        <p:spPr>
          <a:xfrm rot="21299760">
            <a:off x="10908777" y="3918087"/>
            <a:ext cx="769762" cy="722870"/>
          </a:xfrm>
          <a:prstGeom prst="rect">
            <a:avLst/>
          </a:prstGeom>
          <a:noFill/>
          <a:ln>
            <a:noFill/>
          </a:ln>
        </p:spPr>
      </p:pic>
      <p:sp>
        <p:nvSpPr>
          <p:cNvPr id="33" name="Text Box 12"/>
          <p:cNvSpPr txBox="1">
            <a:spLocks noChangeArrowheads="1"/>
          </p:cNvSpPr>
          <p:nvPr/>
        </p:nvSpPr>
        <p:spPr bwMode="auto">
          <a:xfrm>
            <a:off x="1972491" y="656576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pic>
        <p:nvPicPr>
          <p:cNvPr id="48" name="Shape 874" descr="C:\Users\Ayman\Documents\PFE\Presentation\check.png">
            <a:extLst>
              <a:ext uri="{FF2B5EF4-FFF2-40B4-BE49-F238E27FC236}">
                <a16:creationId xmlns:a16="http://schemas.microsoft.com/office/drawing/2014/main" id="{F0491300-5BA2-410D-A466-7F6101B7FF31}"/>
              </a:ext>
            </a:extLst>
          </p:cNvPr>
          <p:cNvPicPr preferRelativeResize="0"/>
          <p:nvPr/>
        </p:nvPicPr>
        <p:blipFill rotWithShape="1">
          <a:blip r:embed="rId3">
            <a:alphaModFix/>
          </a:blip>
          <a:srcRect/>
          <a:stretch/>
        </p:blipFill>
        <p:spPr>
          <a:xfrm>
            <a:off x="5208811" y="3860361"/>
            <a:ext cx="769762" cy="722870"/>
          </a:xfrm>
          <a:prstGeom prst="rect">
            <a:avLst/>
          </a:prstGeom>
          <a:noFill/>
          <a:ln>
            <a:noFill/>
          </a:ln>
        </p:spPr>
      </p:pic>
      <p:sp>
        <p:nvSpPr>
          <p:cNvPr id="50" name="Shape 863">
            <a:extLst>
              <a:ext uri="{FF2B5EF4-FFF2-40B4-BE49-F238E27FC236}">
                <a16:creationId xmlns:a16="http://schemas.microsoft.com/office/drawing/2014/main" id="{4FEAD431-20A2-451A-83E2-F17583A83944}"/>
              </a:ext>
            </a:extLst>
          </p:cNvPr>
          <p:cNvSpPr/>
          <p:nvPr/>
        </p:nvSpPr>
        <p:spPr>
          <a:xfrm>
            <a:off x="7193754" y="4076890"/>
            <a:ext cx="4071898" cy="2176386"/>
          </a:xfrm>
          <a:prstGeom prst="roundRect">
            <a:avLst>
              <a:gd name="adj" fmla="val 40309"/>
            </a:avLst>
          </a:prstGeom>
          <a:solidFill>
            <a:srgbClr val="92D050"/>
          </a:solidFill>
          <a:ln w="25400" cap="flat" cmpd="sng">
            <a:solidFill>
              <a:srgbClr val="F2F2F2"/>
            </a:solidFill>
            <a:prstDash val="sysDot"/>
            <a:round/>
            <a:headEnd type="none" w="sm" len="sm"/>
            <a:tailEnd type="none" w="sm" len="sm"/>
          </a:ln>
          <a:effectLst>
            <a:outerShdw blurRad="50800" dist="38100" dir="5400000" sx="102000" sy="102000" algn="t" rotWithShape="0">
              <a:srgbClr val="000000">
                <a:alpha val="40000"/>
              </a:srgbClr>
            </a:outerShdw>
          </a:effectLst>
        </p:spPr>
        <p:txBody>
          <a:bodyPr spcFirstLastPara="1" wrap="square" lIns="91425" tIns="45700" rIns="91425" bIns="45700" anchor="ctr" anchorCtr="0">
            <a:noAutofit/>
          </a:bodyPr>
          <a:lstStyle/>
          <a:p>
            <a:pPr algn="ctr"/>
            <a:r>
              <a:rPr lang="fr-FR" dirty="0"/>
              <a:t>Réalisation un modèle de Machine Learning pour l’automatisation de correspondance des tickets par domaine</a:t>
            </a:r>
            <a:endParaRPr dirty="0">
              <a:latin typeface="Times New Roman" panose="02020603050405020304" pitchFamily="18" charset="0"/>
              <a:cs typeface="Times New Roman" panose="02020603050405020304" pitchFamily="18" charset="0"/>
            </a:endParaRPr>
          </a:p>
        </p:txBody>
      </p:sp>
      <p:sp>
        <p:nvSpPr>
          <p:cNvPr id="56" name="Espace réservé du numéro de diapositive 1">
            <a:extLst>
              <a:ext uri="{FF2B5EF4-FFF2-40B4-BE49-F238E27FC236}">
                <a16:creationId xmlns:a16="http://schemas.microsoft.com/office/drawing/2014/main" id="{0E66122B-860A-447D-805A-5AC34466D9C2}"/>
              </a:ext>
            </a:extLst>
          </p:cNvPr>
          <p:cNvSpPr>
            <a:spLocks noGrp="1"/>
          </p:cNvSpPr>
          <p:nvPr>
            <p:ph type="sldNum" sz="quarter" idx="11"/>
          </p:nvPr>
        </p:nvSpPr>
        <p:spPr>
          <a:xfrm>
            <a:off x="11299260" y="6505540"/>
            <a:ext cx="802587" cy="374167"/>
          </a:xfrm>
        </p:spPr>
        <p:txBody>
          <a:bodyPr/>
          <a:lstStyle/>
          <a:p>
            <a:r>
              <a:rPr lang="en-US" sz="1800" b="1" dirty="0">
                <a:solidFill>
                  <a:schemeClr val="bg1"/>
                </a:solidFill>
              </a:rPr>
              <a:t>27</a:t>
            </a:r>
          </a:p>
        </p:txBody>
      </p:sp>
    </p:spTree>
    <p:extLst>
      <p:ext uri="{BB962C8B-B14F-4D97-AF65-F5344CB8AC3E}">
        <p14:creationId xmlns:p14="http://schemas.microsoft.com/office/powerpoint/2010/main" val="348134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50"/>
                                        <p:tgtEl>
                                          <p:spTgt spid="14"/>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250"/>
                                        <p:tgtEl>
                                          <p:spTgt spid="22"/>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250"/>
                                        <p:tgtEl>
                                          <p:spTgt spid="16"/>
                                        </p:tgtEl>
                                      </p:cBhvr>
                                    </p:animEffect>
                                  </p:childTnLst>
                                </p:cTn>
                              </p:par>
                            </p:childTnLst>
                          </p:cTn>
                        </p:par>
                        <p:par>
                          <p:cTn id="24" fill="hold">
                            <p:stCondLst>
                              <p:cond delay="75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5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childTnLst>
                          </p:cTn>
                        </p:par>
                        <p:par>
                          <p:cTn id="35" fill="hold">
                            <p:stCondLst>
                              <p:cond delay="1250"/>
                            </p:stCondLst>
                            <p:childTnLst>
                              <p:par>
                                <p:cTn id="36" presetID="10"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250"/>
                                        <p:tgtEl>
                                          <p:spTgt spid="19"/>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250"/>
                                        <p:tgtEl>
                                          <p:spTgt spid="24"/>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250"/>
                                        <p:tgtEl>
                                          <p:spTgt spid="26"/>
                                        </p:tgtEl>
                                      </p:cBhvr>
                                    </p:animEffect>
                                  </p:childTnLst>
                                </p:cTn>
                              </p:par>
                            </p:childTnLst>
                          </p:cTn>
                        </p:par>
                        <p:par>
                          <p:cTn id="46" fill="hold">
                            <p:stCondLst>
                              <p:cond delay="1750"/>
                            </p:stCondLst>
                            <p:childTnLst>
                              <p:par>
                                <p:cTn id="47" presetID="10"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250"/>
                                        <p:tgtEl>
                                          <p:spTgt spid="27"/>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25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250"/>
                                        <p:tgtEl>
                                          <p:spTgt spid="30"/>
                                        </p:tgtEl>
                                      </p:cBhvr>
                                    </p:animEffect>
                                  </p:childTnLst>
                                </p:cTn>
                              </p:par>
                            </p:childTnLst>
                          </p:cTn>
                        </p:par>
                        <p:par>
                          <p:cTn id="57" fill="hold">
                            <p:stCondLst>
                              <p:cond delay="2250"/>
                            </p:stCondLst>
                            <p:childTnLst>
                              <p:par>
                                <p:cTn id="58" presetID="10" presetClass="entr" presetSubtype="0" fill="hold"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250"/>
                                        <p:tgtEl>
                                          <p:spTgt spid="40"/>
                                        </p:tgtEl>
                                      </p:cBhvr>
                                    </p:animEffect>
                                  </p:childTnLst>
                                </p:cTn>
                              </p:par>
                            </p:childTnLst>
                          </p:cTn>
                        </p:par>
                        <p:par>
                          <p:cTn id="61" fill="hold">
                            <p:stCondLst>
                              <p:cond delay="2500"/>
                            </p:stCondLst>
                            <p:childTnLst>
                              <p:par>
                                <p:cTn id="62" presetID="10" presetClass="entr" presetSubtype="0"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250"/>
                                        <p:tgtEl>
                                          <p:spTgt spid="48"/>
                                        </p:tgtEl>
                                      </p:cBhvr>
                                    </p:animEffect>
                                  </p:childTnLst>
                                </p:cTn>
                              </p:par>
                            </p:childTnLst>
                          </p:cTn>
                        </p:par>
                        <p:par>
                          <p:cTn id="65" fill="hold">
                            <p:stCondLst>
                              <p:cond delay="275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2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20" grpId="0" animBg="1"/>
      <p:bldP spid="27" grpId="0" animBg="1"/>
      <p:bldP spid="29" grpId="0" animBg="1"/>
      <p:bldP spid="5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endParaRPr lang="fr-FR" sz="32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4767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23" name="Text Box 12"/>
          <p:cNvSpPr txBox="1">
            <a:spLocks noChangeArrowheads="1"/>
          </p:cNvSpPr>
          <p:nvPr/>
        </p:nvSpPr>
        <p:spPr bwMode="auto">
          <a:xfrm>
            <a:off x="10416156" y="651925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24" name="Text Box 12"/>
          <p:cNvSpPr txBox="1">
            <a:spLocks noChangeArrowheads="1"/>
          </p:cNvSpPr>
          <p:nvPr/>
        </p:nvSpPr>
        <p:spPr bwMode="auto">
          <a:xfrm>
            <a:off x="1972491" y="653528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
        <p:nvSpPr>
          <p:cNvPr id="10" name="Espace réservé du numéro de diapositive 1">
            <a:extLst>
              <a:ext uri="{FF2B5EF4-FFF2-40B4-BE49-F238E27FC236}">
                <a16:creationId xmlns:a16="http://schemas.microsoft.com/office/drawing/2014/main" id="{57465476-3BC2-40EF-A3FF-697401B80A36}"/>
              </a:ext>
            </a:extLst>
          </p:cNvPr>
          <p:cNvSpPr>
            <a:spLocks noGrp="1"/>
          </p:cNvSpPr>
          <p:nvPr>
            <p:ph type="sldNum" sz="quarter" idx="11"/>
          </p:nvPr>
        </p:nvSpPr>
        <p:spPr>
          <a:xfrm>
            <a:off x="11299260" y="6505540"/>
            <a:ext cx="802587" cy="374167"/>
          </a:xfrm>
        </p:spPr>
        <p:txBody>
          <a:bodyPr/>
          <a:lstStyle/>
          <a:p>
            <a:r>
              <a:rPr lang="en-US" sz="1800" b="1" dirty="0">
                <a:solidFill>
                  <a:schemeClr val="bg1"/>
                </a:solidFill>
              </a:rPr>
              <a:t>28</a:t>
            </a:r>
          </a:p>
        </p:txBody>
      </p:sp>
      <p:sp>
        <p:nvSpPr>
          <p:cNvPr id="4" name="Larme 3">
            <a:extLst>
              <a:ext uri="{FF2B5EF4-FFF2-40B4-BE49-F238E27FC236}">
                <a16:creationId xmlns:a16="http://schemas.microsoft.com/office/drawing/2014/main" id="{EB69EF68-3FED-4B53-AC29-53B3763C0C57}"/>
              </a:ext>
            </a:extLst>
          </p:cNvPr>
          <p:cNvSpPr/>
          <p:nvPr/>
        </p:nvSpPr>
        <p:spPr>
          <a:xfrm>
            <a:off x="1848504" y="1004096"/>
            <a:ext cx="9681567" cy="4048352"/>
          </a:xfrm>
          <a:prstGeom prst="teardrop">
            <a:avLst>
              <a:gd name="adj" fmla="val 113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b="1" dirty="0">
                <a:solidFill>
                  <a:schemeClr val="bg1"/>
                </a:solidFill>
              </a:rPr>
              <a:t>Merci pour votre</a:t>
            </a:r>
          </a:p>
          <a:p>
            <a:pPr algn="ctr"/>
            <a:r>
              <a:rPr lang="fr-FR" sz="6000" b="1" dirty="0">
                <a:solidFill>
                  <a:schemeClr val="bg1"/>
                </a:solidFill>
              </a:rPr>
              <a:t> attention</a:t>
            </a:r>
          </a:p>
          <a:p>
            <a:pPr algn="ctr"/>
            <a:endParaRPr lang="fr-FR" dirty="0"/>
          </a:p>
        </p:txBody>
      </p:sp>
    </p:spTree>
    <p:extLst>
      <p:ext uri="{BB962C8B-B14F-4D97-AF65-F5344CB8AC3E}">
        <p14:creationId xmlns:p14="http://schemas.microsoft.com/office/powerpoint/2010/main" val="51593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 name="Rectangle 88"/>
          <p:cNvSpPr/>
          <p:nvPr/>
        </p:nvSpPr>
        <p:spPr>
          <a:xfrm>
            <a:off x="4467166" y="6366423"/>
            <a:ext cx="7724834" cy="4915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 de texte 9"/>
          <p:cNvSpPr txBox="1"/>
          <p:nvPr/>
        </p:nvSpPr>
        <p:spPr>
          <a:xfrm>
            <a:off x="3381575" y="1168458"/>
            <a:ext cx="5322200" cy="139806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fr-FR" b="1" dirty="0">
                <a:solidFill>
                  <a:schemeClr val="accent5">
                    <a:lumMod val="75000"/>
                  </a:schemeClr>
                </a:solidFill>
                <a:latin typeface="Arial Black" panose="020B0A04020102020204" pitchFamily="34" charset="0"/>
                <a:cs typeface="Segoe UI" panose="020B0502040204020203" pitchFamily="34" charset="0"/>
              </a:rPr>
              <a:t>Soutenance du Projet de Fin d’Etudes en vue d’Obtention </a:t>
            </a:r>
            <a:r>
              <a:rPr lang="fr-FR" b="1" i="1" dirty="0">
                <a:solidFill>
                  <a:schemeClr val="accent5">
                    <a:lumMod val="75000"/>
                  </a:schemeClr>
                </a:solidFill>
                <a:latin typeface="Arial Black" panose="020B0A04020102020204" pitchFamily="34" charset="0"/>
                <a:cs typeface="Times New Roman" panose="02020603050405020304" pitchFamily="18" charset="0"/>
              </a:rPr>
              <a:t>du diplôme de master recherche en Informatique décisionnelle</a:t>
            </a:r>
          </a:p>
          <a:p>
            <a:pPr algn="ctr"/>
            <a:r>
              <a:rPr lang="fr-FR" b="1" i="1" dirty="0">
                <a:solidFill>
                  <a:schemeClr val="accent5">
                    <a:lumMod val="75000"/>
                  </a:schemeClr>
                </a:solidFill>
                <a:latin typeface="Arial Black" panose="020B0A04020102020204" pitchFamily="34" charset="0"/>
                <a:cs typeface="Times New Roman" panose="02020603050405020304" pitchFamily="18" charset="0"/>
              </a:rPr>
              <a:t>Et  Vision Intelligente</a:t>
            </a:r>
          </a:p>
          <a:p>
            <a:pPr algn="ctr"/>
            <a:r>
              <a:rPr lang="fr-FR" b="1" i="1" dirty="0">
                <a:solidFill>
                  <a:schemeClr val="accent5">
                    <a:lumMod val="75000"/>
                  </a:schemeClr>
                </a:solidFill>
                <a:latin typeface="Arial Black" panose="020B0A04020102020204" pitchFamily="34" charset="0"/>
                <a:cs typeface="Times New Roman" panose="02020603050405020304" pitchFamily="18" charset="0"/>
              </a:rPr>
              <a:t>MIDVI</a:t>
            </a:r>
          </a:p>
          <a:p>
            <a:pPr algn="ctr" fontAlgn="auto">
              <a:spcBef>
                <a:spcPts val="0"/>
              </a:spcBef>
              <a:spcAft>
                <a:spcPts val="0"/>
              </a:spcAft>
              <a:defRPr/>
            </a:pPr>
            <a:r>
              <a:rPr lang="fr-FR" sz="1600" b="1" dirty="0">
                <a:solidFill>
                  <a:schemeClr val="accent1">
                    <a:lumMod val="50000"/>
                  </a:schemeClr>
                </a:solidFill>
                <a:latin typeface="Segoe UI" panose="020B0502040204020203" pitchFamily="34" charset="0"/>
                <a:cs typeface="Segoe UI" panose="020B0502040204020203" pitchFamily="34" charset="0"/>
              </a:rPr>
              <a:t>Sous le thème:</a:t>
            </a:r>
          </a:p>
          <a:p>
            <a:pPr algn="ctr">
              <a:lnSpc>
                <a:spcPct val="107000"/>
              </a:lnSpc>
              <a:spcAft>
                <a:spcPts val="800"/>
              </a:spcAft>
            </a:pPr>
            <a:br>
              <a:rPr lang="fr-FR"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br>
            <a:r>
              <a:rPr lang="fr-FR"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 </a:t>
            </a:r>
          </a:p>
        </p:txBody>
      </p:sp>
      <p:sp>
        <p:nvSpPr>
          <p:cNvPr id="12" name="TextBox 11"/>
          <p:cNvSpPr txBox="1"/>
          <p:nvPr/>
        </p:nvSpPr>
        <p:spPr>
          <a:xfrm>
            <a:off x="3601476" y="4422775"/>
            <a:ext cx="4857417" cy="830997"/>
          </a:xfrm>
          <a:prstGeom prst="rect">
            <a:avLst/>
          </a:prstGeom>
          <a:noFill/>
        </p:spPr>
        <p:txBody>
          <a:bodyPr wrap="square" rtlCol="0">
            <a:spAutoFit/>
          </a:bodyPr>
          <a:lstStyle/>
          <a:p>
            <a:pPr algn="ctr">
              <a:lnSpc>
                <a:spcPct val="150000"/>
              </a:lnSpc>
            </a:pPr>
            <a:r>
              <a:rPr lang="fr-FR" sz="2000" b="1" dirty="0">
                <a:latin typeface="Times New Roman" panose="02020603050405020304" pitchFamily="18" charset="0"/>
                <a:cs typeface="Times New Roman" panose="02020603050405020304" pitchFamily="18" charset="0"/>
              </a:rPr>
              <a:t>Soutenu</a:t>
            </a:r>
            <a:r>
              <a:rPr lang="fr-FR" dirty="0">
                <a:solidFill>
                  <a:prstClr val="black"/>
                </a:solidFill>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par</a:t>
            </a:r>
            <a:r>
              <a:rPr lang="fr-FR" dirty="0">
                <a:solidFill>
                  <a:prstClr val="black"/>
                </a:solidFill>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a:t>
            </a:r>
            <a:r>
              <a:rPr lang="fr-FR" dirty="0">
                <a:solidFill>
                  <a:prstClr val="black"/>
                </a:solidFill>
                <a:latin typeface="Times New Roman" panose="02020603050405020304" pitchFamily="18" charset="0"/>
                <a:cs typeface="Times New Roman" panose="02020603050405020304" pitchFamily="18" charset="0"/>
              </a:rPr>
              <a:t>   </a:t>
            </a:r>
          </a:p>
          <a:p>
            <a:pPr algn="ctr"/>
            <a:r>
              <a:rPr lang="fr-FR" dirty="0">
                <a:solidFill>
                  <a:prstClr val="black"/>
                </a:solidFill>
                <a:latin typeface="Times New Roman" panose="02020603050405020304" pitchFamily="18" charset="0"/>
                <a:cs typeface="Times New Roman" panose="02020603050405020304" pitchFamily="18" charset="0"/>
              </a:rPr>
              <a:t>MAIMAI El-houssine</a:t>
            </a:r>
          </a:p>
        </p:txBody>
      </p:sp>
      <p:sp>
        <p:nvSpPr>
          <p:cNvPr id="13" name="TextBox 12"/>
          <p:cNvSpPr txBox="1"/>
          <p:nvPr/>
        </p:nvSpPr>
        <p:spPr>
          <a:xfrm>
            <a:off x="8555011" y="4366317"/>
            <a:ext cx="3436957" cy="1169551"/>
          </a:xfrm>
          <a:prstGeom prst="rect">
            <a:avLst/>
          </a:prstGeom>
          <a:noFill/>
        </p:spPr>
        <p:txBody>
          <a:bodyPr wrap="square" rtlCol="0">
            <a:spAutoFit/>
          </a:bodyPr>
          <a:lstStyle/>
          <a:p>
            <a:pPr>
              <a:lnSpc>
                <a:spcPct val="150000"/>
              </a:lnSpc>
            </a:pPr>
            <a:r>
              <a:rPr lang="fr-FR" sz="2000" b="1" dirty="0">
                <a:latin typeface="Times New Roman" panose="02020603050405020304" pitchFamily="18" charset="0"/>
                <a:cs typeface="Times New Roman" panose="02020603050405020304" pitchFamily="18" charset="0"/>
              </a:rPr>
              <a:t>Devant le jury :</a:t>
            </a:r>
          </a:p>
          <a:p>
            <a:r>
              <a:rPr lang="fr-FR" sz="2000" dirty="0">
                <a:solidFill>
                  <a:prstClr val="black"/>
                </a:solidFill>
                <a:latin typeface="Calibri" panose="020F0502020204030204" pitchFamily="34" charset="0"/>
                <a:cs typeface="Calibri" panose="020F0502020204030204" pitchFamily="34" charset="0"/>
              </a:rPr>
              <a:t>Mr BOUMHIDI Jaouad</a:t>
            </a:r>
          </a:p>
          <a:p>
            <a:r>
              <a:rPr lang="fr-FR" sz="2000" dirty="0">
                <a:solidFill>
                  <a:prstClr val="black"/>
                </a:solidFill>
                <a:latin typeface="Calibri" panose="020F0502020204030204" pitchFamily="34" charset="0"/>
                <a:cs typeface="Calibri" panose="020F0502020204030204" pitchFamily="34" charset="0"/>
              </a:rPr>
              <a:t>Mr SABRI Abdelouhed</a:t>
            </a:r>
          </a:p>
        </p:txBody>
      </p:sp>
      <p:sp>
        <p:nvSpPr>
          <p:cNvPr id="65" name="Rectangle 64"/>
          <p:cNvSpPr/>
          <p:nvPr/>
        </p:nvSpPr>
        <p:spPr>
          <a:xfrm>
            <a:off x="7715395" y="-16869"/>
            <a:ext cx="4476605" cy="5337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6" name="Rectangle 65"/>
          <p:cNvSpPr/>
          <p:nvPr/>
        </p:nvSpPr>
        <p:spPr>
          <a:xfrm>
            <a:off x="-9439" y="6366423"/>
            <a:ext cx="4476605" cy="51770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TextBox 12"/>
          <p:cNvSpPr txBox="1"/>
          <p:nvPr/>
        </p:nvSpPr>
        <p:spPr>
          <a:xfrm>
            <a:off x="382391" y="4429601"/>
            <a:ext cx="4772517" cy="1446550"/>
          </a:xfrm>
          <a:prstGeom prst="rect">
            <a:avLst/>
          </a:prstGeom>
          <a:noFill/>
        </p:spPr>
        <p:txBody>
          <a:bodyPr wrap="square" rtlCol="0">
            <a:spAutoFit/>
          </a:bodyPr>
          <a:lstStyle/>
          <a:p>
            <a:pPr>
              <a:lnSpc>
                <a:spcPct val="150000"/>
              </a:lnSpc>
            </a:pPr>
            <a:r>
              <a:rPr lang="fr-FR" sz="2000" b="1" dirty="0">
                <a:latin typeface="Times New Roman" panose="02020603050405020304" pitchFamily="18" charset="0"/>
                <a:cs typeface="Times New Roman" panose="02020603050405020304" pitchFamily="18" charset="0"/>
              </a:rPr>
              <a:t>Encadré par:</a:t>
            </a:r>
          </a:p>
          <a:p>
            <a:r>
              <a:rPr lang="fr-FR" dirty="0">
                <a:solidFill>
                  <a:prstClr val="black"/>
                </a:solidFill>
                <a:latin typeface="Times New Roman" panose="02020603050405020304" pitchFamily="18" charset="0"/>
                <a:cs typeface="Times New Roman" panose="02020603050405020304" pitchFamily="18" charset="0"/>
              </a:rPr>
              <a:t>Mr OUBENAALLA Youness – fsdm</a:t>
            </a:r>
          </a:p>
          <a:p>
            <a:r>
              <a:rPr lang="fr-FR" dirty="0">
                <a:solidFill>
                  <a:prstClr val="black"/>
                </a:solidFill>
                <a:latin typeface="Times New Roman" panose="02020603050405020304" pitchFamily="18" charset="0"/>
                <a:cs typeface="Times New Roman" panose="02020603050405020304" pitchFamily="18" charset="0"/>
              </a:rPr>
              <a:t>Mr EL JASSIFI Youssef  – CGI</a:t>
            </a:r>
          </a:p>
          <a:p>
            <a:endParaRPr lang="fr-FR" sz="2200" b="1" dirty="0"/>
          </a:p>
        </p:txBody>
      </p:sp>
      <p:sp>
        <p:nvSpPr>
          <p:cNvPr id="61" name="Text Box 12"/>
          <p:cNvSpPr txBox="1">
            <a:spLocks noChangeArrowheads="1"/>
          </p:cNvSpPr>
          <p:nvPr/>
        </p:nvSpPr>
        <p:spPr bwMode="auto">
          <a:xfrm>
            <a:off x="714748" y="6428561"/>
            <a:ext cx="2376443" cy="369332"/>
          </a:xfrm>
          <a:prstGeom prst="rect">
            <a:avLst/>
          </a:prstGeom>
          <a:noFill/>
          <a:ln w="9525">
            <a:noFill/>
            <a:miter lim="800000"/>
            <a:headEnd/>
            <a:tailEnd/>
          </a:ln>
          <a:effectLst/>
        </p:spPr>
        <p:txBody>
          <a:bodyPr wrap="square">
            <a:spAutoFit/>
          </a:bodyPr>
          <a:lstStyle/>
          <a:p>
            <a:r>
              <a:rPr lang="fr-FR" b="1" dirty="0">
                <a:solidFill>
                  <a:schemeClr val="bg1"/>
                </a:solidFill>
                <a:latin typeface="Times New Roman" panose="02020603050405020304" pitchFamily="18" charset="0"/>
                <a:cs typeface="Times New Roman" panose="02020603050405020304" pitchFamily="18" charset="0"/>
              </a:rPr>
              <a:t>Projet de fin d’études</a:t>
            </a:r>
          </a:p>
        </p:txBody>
      </p:sp>
      <p:sp>
        <p:nvSpPr>
          <p:cNvPr id="62" name="Text Box 12"/>
          <p:cNvSpPr txBox="1">
            <a:spLocks noChangeArrowheads="1"/>
          </p:cNvSpPr>
          <p:nvPr/>
        </p:nvSpPr>
        <p:spPr bwMode="auto">
          <a:xfrm>
            <a:off x="10273490" y="6459339"/>
            <a:ext cx="1478080" cy="307777"/>
          </a:xfrm>
          <a:prstGeom prst="rect">
            <a:avLst/>
          </a:prstGeom>
          <a:noFill/>
          <a:ln w="9525">
            <a:noFill/>
            <a:miter lim="800000"/>
            <a:headEnd/>
            <a:tailEnd/>
          </a:ln>
          <a:effectLst/>
        </p:spPr>
        <p:txBody>
          <a:bodyPr wrap="square">
            <a:spAutoFit/>
          </a:bodyPr>
          <a:lstStyle/>
          <a:p>
            <a:r>
              <a:rPr lang="fr-FR" sz="1400" b="1" dirty="0">
                <a:latin typeface="Century Gothic" pitchFamily="34" charset="0"/>
              </a:rPr>
              <a:t>2021-2022</a:t>
            </a:r>
          </a:p>
        </p:txBody>
      </p:sp>
      <p:sp>
        <p:nvSpPr>
          <p:cNvPr id="2" name="Rectangle 1"/>
          <p:cNvSpPr/>
          <p:nvPr/>
        </p:nvSpPr>
        <p:spPr>
          <a:xfrm>
            <a:off x="-9439" y="-13137"/>
            <a:ext cx="9291944" cy="510711"/>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F1808BA5-9198-436F-A557-D7636B858A16}"/>
              </a:ext>
            </a:extLst>
          </p:cNvPr>
          <p:cNvSpPr>
            <a:spLocks noGrp="1"/>
          </p:cNvSpPr>
          <p:nvPr>
            <p:ph type="sldNum" sz="quarter" idx="11"/>
          </p:nvPr>
        </p:nvSpPr>
        <p:spPr>
          <a:xfrm>
            <a:off x="9416715" y="6448926"/>
            <a:ext cx="2725535" cy="358910"/>
          </a:xfrm>
        </p:spPr>
        <p:txBody>
          <a:bodyPr/>
          <a:lstStyle/>
          <a:p>
            <a:pPr>
              <a:defRPr/>
            </a:pPr>
            <a:fld id="{4975A2B7-2FEA-4FC8-BE74-7CE6D4E4767C}" type="slidenum">
              <a:rPr lang="en-GB" sz="1800" b="1" smtClean="0"/>
              <a:pPr>
                <a:defRPr/>
              </a:pPr>
              <a:t>29</a:t>
            </a:fld>
            <a:endParaRPr lang="en-GB" sz="1800" b="1" dirty="0"/>
          </a:p>
        </p:txBody>
      </p:sp>
      <p:pic>
        <p:nvPicPr>
          <p:cNvPr id="25" name="Image 24" descr="RÃ©sultat de recherche d'images pour &quot;cgi logo&quot;">
            <a:extLst>
              <a:ext uri="{FF2B5EF4-FFF2-40B4-BE49-F238E27FC236}">
                <a16:creationId xmlns:a16="http://schemas.microsoft.com/office/drawing/2014/main" id="{242E10AF-C390-4C5A-82B5-334D2CADA3A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3647" y="602938"/>
            <a:ext cx="2627086" cy="1398063"/>
          </a:xfrm>
          <a:prstGeom prst="rect">
            <a:avLst/>
          </a:prstGeom>
          <a:noFill/>
          <a:ln>
            <a:noFill/>
          </a:ln>
        </p:spPr>
      </p:pic>
      <p:pic>
        <p:nvPicPr>
          <p:cNvPr id="26" name="Image 25">
            <a:extLst>
              <a:ext uri="{FF2B5EF4-FFF2-40B4-BE49-F238E27FC236}">
                <a16:creationId xmlns:a16="http://schemas.microsoft.com/office/drawing/2014/main" id="{7FBE7314-4BFE-4785-98BF-AFC3CECE7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504399"/>
            <a:ext cx="3091191" cy="1878279"/>
          </a:xfrm>
          <a:prstGeom prst="rect">
            <a:avLst/>
          </a:prstGeom>
        </p:spPr>
      </p:pic>
      <p:sp>
        <p:nvSpPr>
          <p:cNvPr id="27" name="Rectangle : coins arrondis 26">
            <a:extLst>
              <a:ext uri="{FF2B5EF4-FFF2-40B4-BE49-F238E27FC236}">
                <a16:creationId xmlns:a16="http://schemas.microsoft.com/office/drawing/2014/main" id="{54C9D02A-0E75-463D-BCB5-E5DF13754022}"/>
              </a:ext>
            </a:extLst>
          </p:cNvPr>
          <p:cNvSpPr/>
          <p:nvPr/>
        </p:nvSpPr>
        <p:spPr>
          <a:xfrm>
            <a:off x="2444147" y="3084870"/>
            <a:ext cx="7635651" cy="1146488"/>
          </a:xfrm>
          <a:prstGeom prst="roundRect">
            <a:avLst/>
          </a:prstGeom>
          <a:solidFill>
            <a:schemeClr val="accent6">
              <a:lumMod val="75000"/>
            </a:schemeClr>
          </a:solidFill>
          <a:ln w="762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00" b="1" dirty="0"/>
              <a:t>Mise en place d’un système décisionnel pour le suivi des tickets de l’ensemble des projets CGI</a:t>
            </a:r>
          </a:p>
        </p:txBody>
      </p:sp>
    </p:spTree>
    <p:extLst>
      <p:ext uri="{BB962C8B-B14F-4D97-AF65-F5344CB8AC3E}">
        <p14:creationId xmlns:p14="http://schemas.microsoft.com/office/powerpoint/2010/main" val="8304310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p:nvPr/>
        </p:nvSpPr>
        <p:spPr>
          <a:xfrm>
            <a:off x="-2"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200" b="1" dirty="0"/>
              <a:t>Introduction</a:t>
            </a:r>
            <a:endParaRPr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a:p>
        </p:txBody>
      </p:sp>
      <p:sp>
        <p:nvSpPr>
          <p:cNvPr id="122" name="Rectangle 9"/>
          <p:cNvSpPr>
            <a:spLocks noChangeArrowheads="1"/>
          </p:cNvSpPr>
          <p:nvPr/>
        </p:nvSpPr>
        <p:spPr bwMode="gray">
          <a:xfrm flipV="1">
            <a:off x="0" y="65529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p>
        </p:txBody>
      </p:sp>
      <p:sp>
        <p:nvSpPr>
          <p:cNvPr id="123" name="Text Box 12"/>
          <p:cNvSpPr txBox="1">
            <a:spLocks noChangeArrowheads="1"/>
          </p:cNvSpPr>
          <p:nvPr/>
        </p:nvSpPr>
        <p:spPr bwMode="auto">
          <a:xfrm>
            <a:off x="862806" y="6595451"/>
            <a:ext cx="9364319"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
        <p:nvSpPr>
          <p:cNvPr id="124" name="Text Box 12"/>
          <p:cNvSpPr txBox="1">
            <a:spLocks noChangeArrowheads="1"/>
          </p:cNvSpPr>
          <p:nvPr/>
        </p:nvSpPr>
        <p:spPr bwMode="auto">
          <a:xfrm>
            <a:off x="10455960" y="6581001"/>
            <a:ext cx="963143" cy="276999"/>
          </a:xfrm>
          <a:prstGeom prst="rect">
            <a:avLst/>
          </a:prstGeom>
          <a:noFill/>
          <a:ln w="9525">
            <a:noFill/>
            <a:miter lim="800000"/>
            <a:headEnd/>
            <a:tailEnd/>
          </a:ln>
          <a:effectLst/>
        </p:spPr>
        <p:txBody>
          <a:bodyPr wrap="square">
            <a:spAutoFit/>
          </a:bodyPr>
          <a:lstStyle/>
          <a:p>
            <a:r>
              <a:rPr lang="fr-FR" sz="1200" b="1" dirty="0">
                <a:solidFill>
                  <a:schemeClr val="bg1"/>
                </a:solidFill>
              </a:rPr>
              <a:t>2021-2022</a:t>
            </a:r>
          </a:p>
        </p:txBody>
      </p:sp>
      <p:sp>
        <p:nvSpPr>
          <p:cNvPr id="125"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schemeClr val="bg1"/>
                </a:solidFill>
              </a:rPr>
              <a:t>3</a:t>
            </a:r>
          </a:p>
        </p:txBody>
      </p:sp>
      <p:pic>
        <p:nvPicPr>
          <p:cNvPr id="9" name="Image 8">
            <a:extLst>
              <a:ext uri="{FF2B5EF4-FFF2-40B4-BE49-F238E27FC236}">
                <a16:creationId xmlns:a16="http://schemas.microsoft.com/office/drawing/2014/main" id="{C75A6EF4-7027-413F-A45E-0A9E49839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90" y="746975"/>
            <a:ext cx="11317363" cy="5784222"/>
          </a:xfrm>
          <a:prstGeom prst="rect">
            <a:avLst/>
          </a:prstGeom>
        </p:spPr>
      </p:pic>
    </p:spTree>
    <p:extLst>
      <p:ext uri="{BB962C8B-B14F-4D97-AF65-F5344CB8AC3E}">
        <p14:creationId xmlns:p14="http://schemas.microsoft.com/office/powerpoint/2010/main" val="350668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2"/>
          <p:cNvSpPr/>
          <p:nvPr/>
        </p:nvSpPr>
        <p:spPr>
          <a:xfrm>
            <a:off x="864876" y="831739"/>
            <a:ext cx="2318148" cy="508222"/>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lvl1pPr algn="ctr">
              <a:defRPr sz="1700" b="0">
                <a:solidFill>
                  <a:srgbClr val="FA621A"/>
                </a:solidFill>
                <a:latin typeface="+mn-lt"/>
                <a:ea typeface="+mn-ea"/>
                <a:cs typeface="+mn-cs"/>
                <a:sym typeface="Calibri"/>
              </a:defRPr>
            </a:lvl1pPr>
          </a:lstStyle>
          <a:p>
            <a:r>
              <a:rPr lang="fr-FR" b="1" dirty="0">
                <a:solidFill>
                  <a:srgbClr val="FFC000"/>
                </a:solidFill>
              </a:rPr>
              <a:t>Organisme d’accueil </a:t>
            </a:r>
          </a:p>
        </p:txBody>
      </p:sp>
      <p:sp>
        <p:nvSpPr>
          <p:cNvPr id="3" name="Shape 173"/>
          <p:cNvSpPr/>
          <p:nvPr/>
        </p:nvSpPr>
        <p:spPr>
          <a:xfrm>
            <a:off x="3631427"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MA" b="1" dirty="0"/>
              <a:t>Organisme client</a:t>
            </a:r>
            <a:endParaRPr b="1" dirty="0"/>
          </a:p>
        </p:txBody>
      </p:sp>
      <p:sp>
        <p:nvSpPr>
          <p:cNvPr id="11"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MA" sz="3200" b="1" dirty="0"/>
              <a:t>Contexte générale du projet</a:t>
            </a:r>
            <a:endParaRPr sz="3200" b="1" dirty="0"/>
          </a:p>
        </p:txBody>
      </p:sp>
      <p:sp>
        <p:nvSpPr>
          <p:cNvPr id="12"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p>
        </p:txBody>
      </p:sp>
      <p:sp>
        <p:nvSpPr>
          <p:cNvPr id="28" name="Rectangle 27"/>
          <p:cNvSpPr/>
          <p:nvPr/>
        </p:nvSpPr>
        <p:spPr>
          <a:xfrm>
            <a:off x="-66395" y="4463650"/>
            <a:ext cx="160524" cy="1076400"/>
          </a:xfrm>
          <a:prstGeom prst="rect">
            <a:avLst/>
          </a:prstGeom>
          <a:solidFill>
            <a:srgbClr val="299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9" name="Rectangle 28"/>
          <p:cNvSpPr/>
          <p:nvPr/>
        </p:nvSpPr>
        <p:spPr>
          <a:xfrm>
            <a:off x="-66395" y="3018478"/>
            <a:ext cx="160524" cy="1076400"/>
          </a:xfrm>
          <a:prstGeom prst="rect">
            <a:avLst/>
          </a:prstGeom>
          <a:solidFill>
            <a:srgbClr val="238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30" name="Rectangle 29"/>
          <p:cNvSpPr/>
          <p:nvPr/>
        </p:nvSpPr>
        <p:spPr>
          <a:xfrm>
            <a:off x="-80681" y="1573306"/>
            <a:ext cx="160524" cy="1076400"/>
          </a:xfrm>
          <a:prstGeom prst="rect">
            <a:avLst/>
          </a:prstGeom>
          <a:solidFill>
            <a:srgbClr val="1A5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32" name="Rectangle 31"/>
          <p:cNvSpPr/>
          <p:nvPr/>
        </p:nvSpPr>
        <p:spPr>
          <a:xfrm>
            <a:off x="-981635" y="4463650"/>
            <a:ext cx="1075764" cy="1076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latin typeface="Calibri" panose="020F0502020204030204" pitchFamily="34" charset="0"/>
                <a:cs typeface="Calibri" panose="020F0502020204030204" pitchFamily="34" charset="0"/>
              </a:rPr>
              <a:t>Missions de CGI</a:t>
            </a:r>
          </a:p>
        </p:txBody>
      </p:sp>
      <p:sp>
        <p:nvSpPr>
          <p:cNvPr id="33" name="Rectangle 9"/>
          <p:cNvSpPr>
            <a:spLocks noChangeArrowheads="1"/>
          </p:cNvSpPr>
          <p:nvPr/>
        </p:nvSpPr>
        <p:spPr bwMode="gray">
          <a:xfrm flipV="1">
            <a:off x="0" y="65529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p>
        </p:txBody>
      </p:sp>
      <p:sp>
        <p:nvSpPr>
          <p:cNvPr id="36"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schemeClr val="bg1"/>
                </a:solidFill>
              </a:rPr>
              <a:t>4</a:t>
            </a:r>
          </a:p>
        </p:txBody>
      </p:sp>
      <p:sp>
        <p:nvSpPr>
          <p:cNvPr id="27" name="Shape 173">
            <a:extLst>
              <a:ext uri="{FF2B5EF4-FFF2-40B4-BE49-F238E27FC236}">
                <a16:creationId xmlns:a16="http://schemas.microsoft.com/office/drawing/2014/main" id="{8843A97F-64A8-4A4F-91F5-3A73A431AA56}"/>
              </a:ext>
            </a:extLst>
          </p:cNvPr>
          <p:cNvSpPr/>
          <p:nvPr/>
        </p:nvSpPr>
        <p:spPr>
          <a:xfrm>
            <a:off x="6397978" y="860267"/>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t>Etude de l’existant</a:t>
            </a:r>
            <a:endParaRPr b="1" dirty="0"/>
          </a:p>
        </p:txBody>
      </p:sp>
      <p:sp>
        <p:nvSpPr>
          <p:cNvPr id="38" name="Shape 173">
            <a:extLst>
              <a:ext uri="{FF2B5EF4-FFF2-40B4-BE49-F238E27FC236}">
                <a16:creationId xmlns:a16="http://schemas.microsoft.com/office/drawing/2014/main" id="{195ECF96-A7ED-44CD-A1BB-9F3970E0E5AB}"/>
              </a:ext>
            </a:extLst>
          </p:cNvPr>
          <p:cNvSpPr/>
          <p:nvPr/>
        </p:nvSpPr>
        <p:spPr>
          <a:xfrm>
            <a:off x="9164529" y="847705"/>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t>Conduite du projet</a:t>
            </a:r>
            <a:endParaRPr b="1" dirty="0"/>
          </a:p>
        </p:txBody>
      </p:sp>
      <p:sp>
        <p:nvSpPr>
          <p:cNvPr id="4" name="ZoneTexte 3">
            <a:extLst>
              <a:ext uri="{FF2B5EF4-FFF2-40B4-BE49-F238E27FC236}">
                <a16:creationId xmlns:a16="http://schemas.microsoft.com/office/drawing/2014/main" id="{A03E7701-006C-40B8-A35B-85A6B23518A2}"/>
              </a:ext>
            </a:extLst>
          </p:cNvPr>
          <p:cNvSpPr txBox="1"/>
          <p:nvPr/>
        </p:nvSpPr>
        <p:spPr>
          <a:xfrm>
            <a:off x="3729477" y="6191641"/>
            <a:ext cx="5887440" cy="338554"/>
          </a:xfrm>
          <a:prstGeom prst="rect">
            <a:avLst/>
          </a:prstGeom>
          <a:noFill/>
        </p:spPr>
        <p:txBody>
          <a:bodyPr wrap="square" rtlCol="0">
            <a:spAutoFit/>
          </a:bodyPr>
          <a:lstStyle/>
          <a:p>
            <a:pPr algn="ctr"/>
            <a:r>
              <a:rPr lang="fr-FR" sz="1600" dirty="0">
                <a:solidFill>
                  <a:schemeClr val="tx1">
                    <a:lumMod val="50000"/>
                    <a:lumOff val="50000"/>
                  </a:schemeClr>
                </a:solidFill>
              </a:rPr>
              <a:t>Figure 1 : Local de CGI FES</a:t>
            </a:r>
          </a:p>
        </p:txBody>
      </p:sp>
      <p:sp>
        <p:nvSpPr>
          <p:cNvPr id="5" name="ZoneTexte 4">
            <a:extLst>
              <a:ext uri="{FF2B5EF4-FFF2-40B4-BE49-F238E27FC236}">
                <a16:creationId xmlns:a16="http://schemas.microsoft.com/office/drawing/2014/main" id="{07E9FA85-0B32-419B-9021-FFB579C82B3D}"/>
              </a:ext>
            </a:extLst>
          </p:cNvPr>
          <p:cNvSpPr txBox="1"/>
          <p:nvPr/>
        </p:nvSpPr>
        <p:spPr>
          <a:xfrm>
            <a:off x="7434457" y="3899228"/>
            <a:ext cx="2332406" cy="461665"/>
          </a:xfrm>
          <a:prstGeom prst="rect">
            <a:avLst/>
          </a:prstGeom>
          <a:noFill/>
        </p:spPr>
        <p:txBody>
          <a:bodyPr wrap="square" rtlCol="0">
            <a:spAutoFit/>
          </a:bodyPr>
          <a:lstStyle/>
          <a:p>
            <a:pPr algn="ctr"/>
            <a:r>
              <a:rPr lang="fr-FR" sz="2400" b="1" dirty="0">
                <a:solidFill>
                  <a:schemeClr val="bg1"/>
                </a:solidFill>
              </a:rPr>
              <a:t>Création :2005</a:t>
            </a:r>
          </a:p>
        </p:txBody>
      </p:sp>
      <p:sp>
        <p:nvSpPr>
          <p:cNvPr id="39" name="Text Box 12"/>
          <p:cNvSpPr txBox="1">
            <a:spLocks noChangeArrowheads="1"/>
          </p:cNvSpPr>
          <p:nvPr/>
        </p:nvSpPr>
        <p:spPr bwMode="auto">
          <a:xfrm>
            <a:off x="10455960" y="6581001"/>
            <a:ext cx="963143" cy="276999"/>
          </a:xfrm>
          <a:prstGeom prst="rect">
            <a:avLst/>
          </a:prstGeom>
          <a:noFill/>
          <a:ln w="9525">
            <a:noFill/>
            <a:miter lim="800000"/>
            <a:headEnd/>
            <a:tailEnd/>
          </a:ln>
          <a:effectLst/>
        </p:spPr>
        <p:txBody>
          <a:bodyPr wrap="square">
            <a:spAutoFit/>
          </a:bodyPr>
          <a:lstStyle/>
          <a:p>
            <a:r>
              <a:rPr lang="fr-FR" sz="1200" b="1" dirty="0">
                <a:solidFill>
                  <a:schemeClr val="bg1"/>
                </a:solidFill>
              </a:rPr>
              <a:t>2021-2022</a:t>
            </a:r>
          </a:p>
        </p:txBody>
      </p:sp>
      <p:sp>
        <p:nvSpPr>
          <p:cNvPr id="6" name="AutoShape 2" descr="RÃ©sultat de recherche d'images pour &quot;cgi fes&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8" name="Picture 4" descr="RÃ©sultat de recherche d'images pour &quot;cgi fe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05" y="1523520"/>
            <a:ext cx="9719712" cy="4859856"/>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e 39"/>
          <p:cNvGrpSpPr/>
          <p:nvPr/>
        </p:nvGrpSpPr>
        <p:grpSpPr>
          <a:xfrm>
            <a:off x="7447797" y="1504727"/>
            <a:ext cx="4550422" cy="4963413"/>
            <a:chOff x="2452133" y="858483"/>
            <a:chExt cx="4439972" cy="5711150"/>
          </a:xfrm>
        </p:grpSpPr>
        <p:sp>
          <p:nvSpPr>
            <p:cNvPr id="41" name="Rectangle 40"/>
            <p:cNvSpPr/>
            <p:nvPr/>
          </p:nvSpPr>
          <p:spPr>
            <a:xfrm>
              <a:off x="2452133" y="858483"/>
              <a:ext cx="4369303" cy="5711150"/>
            </a:xfrm>
            <a:prstGeom prst="rect">
              <a:avLst/>
            </a:prstGeom>
            <a:solidFill>
              <a:srgbClr val="3DA4B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44" name="Espace réservé du texte 6"/>
            <p:cNvSpPr txBox="1">
              <a:spLocks/>
            </p:cNvSpPr>
            <p:nvPr/>
          </p:nvSpPr>
          <p:spPr>
            <a:xfrm>
              <a:off x="2939247" y="4366179"/>
              <a:ext cx="3952858" cy="1807838"/>
            </a:xfrm>
            <a:prstGeom prst="rect">
              <a:avLst/>
            </a:prstGeom>
            <a:noFill/>
          </p:spPr>
          <p:txBody>
            <a:bodyPr vert="horz" lIns="163275" tIns="81638" rIns="163275" bIns="81638" rtlCol="0" anchor="t">
              <a:noAutofit/>
            </a:bodyPr>
            <a:lstStyle>
              <a:lvl1pPr marL="0" indent="0" algn="ctr" defTabSz="1088556" rtl="0" eaLnBrk="1" latinLnBrk="0" hangingPunct="1">
                <a:lnSpc>
                  <a:spcPct val="100000"/>
                </a:lnSpc>
                <a:spcBef>
                  <a:spcPts val="0"/>
                </a:spcBef>
                <a:buFont typeface="Arial" panose="020B0604020202020204" pitchFamily="34" charset="0"/>
                <a:buNone/>
                <a:defRPr sz="2933" kern="1200" baseline="0">
                  <a:solidFill>
                    <a:schemeClr val="bg1"/>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sz="1867"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sz="1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sz="1867"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sz="1867"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l"/>
              <a:r>
                <a:rPr lang="fr-FR" sz="2000" b="1" dirty="0"/>
                <a:t>se classe aujourd’hui parmi les cinq plus grands groupes mondiaux dans le secteur d’IT</a:t>
              </a:r>
              <a:endParaRPr lang="en-US" sz="2000" b="1" dirty="0"/>
            </a:p>
          </p:txBody>
        </p:sp>
        <p:pic>
          <p:nvPicPr>
            <p:cNvPr id="46" name="Imag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8736" y="4528487"/>
              <a:ext cx="468298" cy="468298"/>
            </a:xfrm>
            <a:prstGeom prst="rect">
              <a:avLst/>
            </a:prstGeom>
          </p:spPr>
        </p:pic>
      </p:grpSp>
      <p:pic>
        <p:nvPicPr>
          <p:cNvPr id="48" name="Image 47" descr="RÃ©sultat de recherche d'images pour &quot;cgi logo&quot;"/>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18829" y="1622763"/>
            <a:ext cx="2343196" cy="1056781"/>
          </a:xfrm>
          <a:prstGeom prst="rect">
            <a:avLst/>
          </a:prstGeom>
          <a:noFill/>
          <a:ln>
            <a:noFill/>
          </a:ln>
        </p:spPr>
      </p:pic>
      <p:sp>
        <p:nvSpPr>
          <p:cNvPr id="51" name="Espace réservé du texte 6"/>
          <p:cNvSpPr txBox="1">
            <a:spLocks/>
          </p:cNvSpPr>
          <p:nvPr/>
        </p:nvSpPr>
        <p:spPr>
          <a:xfrm>
            <a:off x="7979152" y="2908906"/>
            <a:ext cx="3243253" cy="439100"/>
          </a:xfrm>
          <a:prstGeom prst="rect">
            <a:avLst/>
          </a:prstGeom>
        </p:spPr>
        <p:txBody>
          <a:bodyPr/>
          <a:lstStyle>
            <a:lvl1pPr marL="0" indent="0" algn="l" defTabSz="914324" rtl="0" eaLnBrk="1" latinLnBrk="0" hangingPunct="1">
              <a:lnSpc>
                <a:spcPct val="130000"/>
              </a:lnSpc>
              <a:spcBef>
                <a:spcPts val="800"/>
              </a:spcBef>
              <a:buFontTx/>
              <a:buNone/>
              <a:defRPr sz="1600" kern="1200" baseline="0">
                <a:solidFill>
                  <a:schemeClr val="tx2"/>
                </a:solidFill>
                <a:latin typeface="+mn-lt"/>
                <a:ea typeface="+mn-ea"/>
                <a:cs typeface="+mn-cs"/>
              </a:defRPr>
            </a:lvl1pPr>
            <a:lvl2pPr marL="457162" indent="0" algn="l" defTabSz="914324" rtl="0" eaLnBrk="1" latinLnBrk="0" hangingPunct="1">
              <a:lnSpc>
                <a:spcPct val="90000"/>
              </a:lnSpc>
              <a:spcBef>
                <a:spcPts val="500"/>
              </a:spcBef>
              <a:buFontTx/>
              <a:buNone/>
              <a:defRPr sz="24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Tx/>
              <a:buNone/>
              <a:defRPr sz="20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b="1" dirty="0">
                <a:solidFill>
                  <a:schemeClr val="bg1"/>
                </a:solidFill>
              </a:rPr>
              <a:t>Rabat: Depuis 2004</a:t>
            </a:r>
          </a:p>
          <a:p>
            <a:endParaRPr lang="en-US" sz="2000" b="1" dirty="0">
              <a:solidFill>
                <a:schemeClr val="bg1"/>
              </a:solidFill>
            </a:endParaRPr>
          </a:p>
        </p:txBody>
      </p:sp>
      <p:sp>
        <p:nvSpPr>
          <p:cNvPr id="52" name="Text Box 12"/>
          <p:cNvSpPr txBox="1">
            <a:spLocks noChangeArrowheads="1"/>
          </p:cNvSpPr>
          <p:nvPr/>
        </p:nvSpPr>
        <p:spPr bwMode="auto">
          <a:xfrm>
            <a:off x="1972491" y="658100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
        <p:nvSpPr>
          <p:cNvPr id="34" name="Espace réservé du texte 6"/>
          <p:cNvSpPr txBox="1">
            <a:spLocks/>
          </p:cNvSpPr>
          <p:nvPr/>
        </p:nvSpPr>
        <p:spPr>
          <a:xfrm>
            <a:off x="8000727" y="3387415"/>
            <a:ext cx="3243253" cy="439100"/>
          </a:xfrm>
          <a:prstGeom prst="rect">
            <a:avLst/>
          </a:prstGeom>
        </p:spPr>
        <p:txBody>
          <a:bodyPr/>
          <a:lstStyle>
            <a:lvl1pPr marL="0" indent="0" algn="l" defTabSz="914324" rtl="0" eaLnBrk="1" latinLnBrk="0" hangingPunct="1">
              <a:lnSpc>
                <a:spcPct val="130000"/>
              </a:lnSpc>
              <a:spcBef>
                <a:spcPts val="800"/>
              </a:spcBef>
              <a:buFontTx/>
              <a:buNone/>
              <a:defRPr sz="1600" kern="1200" baseline="0">
                <a:solidFill>
                  <a:schemeClr val="tx2"/>
                </a:solidFill>
                <a:latin typeface="+mn-lt"/>
                <a:ea typeface="+mn-ea"/>
                <a:cs typeface="+mn-cs"/>
              </a:defRPr>
            </a:lvl1pPr>
            <a:lvl2pPr marL="457162" indent="0" algn="l" defTabSz="914324" rtl="0" eaLnBrk="1" latinLnBrk="0" hangingPunct="1">
              <a:lnSpc>
                <a:spcPct val="90000"/>
              </a:lnSpc>
              <a:spcBef>
                <a:spcPts val="500"/>
              </a:spcBef>
              <a:buFontTx/>
              <a:buNone/>
              <a:defRPr sz="24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Tx/>
              <a:buNone/>
              <a:defRPr sz="20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b="1" dirty="0">
                <a:solidFill>
                  <a:schemeClr val="bg1"/>
                </a:solidFill>
              </a:rPr>
              <a:t>Casablanca:Depuis  2006</a:t>
            </a:r>
          </a:p>
          <a:p>
            <a:endParaRPr lang="en-US" sz="2000" b="1" dirty="0">
              <a:solidFill>
                <a:schemeClr val="bg1"/>
              </a:solidFill>
            </a:endParaRPr>
          </a:p>
        </p:txBody>
      </p:sp>
      <p:sp>
        <p:nvSpPr>
          <p:cNvPr id="35" name="Espace réservé du texte 6"/>
          <p:cNvSpPr txBox="1">
            <a:spLocks/>
          </p:cNvSpPr>
          <p:nvPr/>
        </p:nvSpPr>
        <p:spPr>
          <a:xfrm>
            <a:off x="8041754" y="3921760"/>
            <a:ext cx="3243253" cy="439100"/>
          </a:xfrm>
          <a:prstGeom prst="rect">
            <a:avLst/>
          </a:prstGeom>
        </p:spPr>
        <p:txBody>
          <a:bodyPr/>
          <a:lstStyle>
            <a:lvl1pPr marL="0" indent="0" algn="l" defTabSz="914324" rtl="0" eaLnBrk="1" latinLnBrk="0" hangingPunct="1">
              <a:lnSpc>
                <a:spcPct val="130000"/>
              </a:lnSpc>
              <a:spcBef>
                <a:spcPts val="800"/>
              </a:spcBef>
              <a:buFontTx/>
              <a:buNone/>
              <a:defRPr sz="1600" kern="1200" baseline="0">
                <a:solidFill>
                  <a:schemeClr val="tx2"/>
                </a:solidFill>
                <a:latin typeface="+mn-lt"/>
                <a:ea typeface="+mn-ea"/>
                <a:cs typeface="+mn-cs"/>
              </a:defRPr>
            </a:lvl1pPr>
            <a:lvl2pPr marL="457162" indent="0" algn="l" defTabSz="914324" rtl="0" eaLnBrk="1" latinLnBrk="0" hangingPunct="1">
              <a:lnSpc>
                <a:spcPct val="90000"/>
              </a:lnSpc>
              <a:spcBef>
                <a:spcPts val="500"/>
              </a:spcBef>
              <a:buFontTx/>
              <a:buNone/>
              <a:defRPr sz="24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Tx/>
              <a:buNone/>
              <a:defRPr sz="20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b="1" dirty="0">
                <a:solidFill>
                  <a:schemeClr val="bg1"/>
                </a:solidFill>
              </a:rPr>
              <a:t>Fès: Depuis </a:t>
            </a:r>
            <a:r>
              <a:rPr lang="fr-FR" sz="2000" b="1" dirty="0">
                <a:solidFill>
                  <a:srgbClr val="FF0000"/>
                </a:solidFill>
              </a:rPr>
              <a:t>2018</a:t>
            </a:r>
          </a:p>
          <a:p>
            <a:endParaRPr lang="en-US" sz="2000" b="1" dirty="0">
              <a:solidFill>
                <a:schemeClr val="bg1"/>
              </a:solidFill>
            </a:endParaRPr>
          </a:p>
        </p:txBody>
      </p:sp>
      <p:sp>
        <p:nvSpPr>
          <p:cNvPr id="37" name="Rectangle 36"/>
          <p:cNvSpPr/>
          <p:nvPr/>
        </p:nvSpPr>
        <p:spPr>
          <a:xfrm>
            <a:off x="-1006993" y="1582013"/>
            <a:ext cx="1075764" cy="1076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latin typeface="Calibri" panose="020F0502020204030204" pitchFamily="34" charset="0"/>
                <a:cs typeface="Calibri" panose="020F0502020204030204" pitchFamily="34" charset="0"/>
              </a:rPr>
              <a:t>CGI en bref</a:t>
            </a:r>
          </a:p>
        </p:txBody>
      </p:sp>
      <p:sp>
        <p:nvSpPr>
          <p:cNvPr id="8" name="ZoneTexte 7">
            <a:extLst>
              <a:ext uri="{FF2B5EF4-FFF2-40B4-BE49-F238E27FC236}">
                <a16:creationId xmlns:a16="http://schemas.microsoft.com/office/drawing/2014/main" id="{C8B21B40-FBF0-4AAB-A546-7CDE2C8F4F5B}"/>
              </a:ext>
            </a:extLst>
          </p:cNvPr>
          <p:cNvSpPr txBox="1"/>
          <p:nvPr/>
        </p:nvSpPr>
        <p:spPr>
          <a:xfrm>
            <a:off x="1429975" y="1407751"/>
            <a:ext cx="6762749" cy="1938992"/>
          </a:xfrm>
          <a:prstGeom prst="rect">
            <a:avLst/>
          </a:prstGeom>
          <a:noFill/>
        </p:spPr>
        <p:txBody>
          <a:bodyPr wrap="none" rtlCol="0">
            <a:spAutoFit/>
          </a:bodyPr>
          <a:lstStyle/>
          <a:p>
            <a:pPr>
              <a:lnSpc>
                <a:spcPct val="150000"/>
              </a:lnSpc>
              <a:buFont typeface="Arial" pitchFamily="34" charset="0"/>
              <a:buChar char="•"/>
              <a:defRPr/>
            </a:pPr>
            <a:r>
              <a:rPr lang="fr-FR" sz="1600" dirty="0">
                <a:latin typeface="Times New Roman" pitchFamily="18" charset="0"/>
                <a:cs typeface="Times New Roman" pitchFamily="18" charset="0"/>
              </a:rPr>
              <a:t> </a:t>
            </a:r>
            <a:r>
              <a:rPr lang="fr-FR" dirty="0">
                <a:latin typeface="Calibri" panose="020F0502020204030204" pitchFamily="34" charset="0"/>
                <a:ea typeface="Calibri" panose="020F0502020204030204" pitchFamily="34" charset="0"/>
              </a:rPr>
              <a:t>Fondée en 1976 par Serge Godin </a:t>
            </a:r>
            <a:endParaRPr lang="fr-FR" sz="1600" dirty="0">
              <a:latin typeface="Times New Roman" pitchFamily="18" charset="0"/>
              <a:cs typeface="Times New Roman" pitchFamily="18" charset="0"/>
            </a:endParaRPr>
          </a:p>
          <a:p>
            <a:pPr>
              <a:lnSpc>
                <a:spcPct val="150000"/>
              </a:lnSpc>
              <a:buFont typeface="Arial" pitchFamily="34" charset="0"/>
              <a:buChar char="•"/>
              <a:defRPr/>
            </a:pPr>
            <a:r>
              <a:rPr lang="fr-FR" dirty="0">
                <a:latin typeface="Calibri" panose="020F0502020204030204" pitchFamily="34" charset="0"/>
                <a:ea typeface="Calibri" panose="020F0502020204030204" pitchFamily="34" charset="0"/>
              </a:rPr>
              <a:t> La cinquième plus importante entreprise au monde dans son secteur</a:t>
            </a:r>
            <a:endParaRPr lang="fr-FR" sz="1600" dirty="0">
              <a:latin typeface="Times New Roman" pitchFamily="18" charset="0"/>
              <a:cs typeface="Times New Roman" pitchFamily="18" charset="0"/>
            </a:endParaRPr>
          </a:p>
          <a:p>
            <a:pPr>
              <a:lnSpc>
                <a:spcPct val="150000"/>
              </a:lnSpc>
              <a:buFont typeface="Arial" pitchFamily="34" charset="0"/>
              <a:buChar char="•"/>
              <a:defRPr/>
            </a:pPr>
            <a:r>
              <a:rPr lang="fr-FR" sz="1600" dirty="0">
                <a:latin typeface="Times New Roman" pitchFamily="18" charset="0"/>
                <a:cs typeface="Times New Roman" pitchFamily="18" charset="0"/>
              </a:rPr>
              <a:t> Plus de </a:t>
            </a:r>
            <a:r>
              <a:rPr lang="fr-FR" sz="1600" dirty="0">
                <a:latin typeface="Arial" panose="020B0604020202020204" pitchFamily="34" charset="0"/>
              </a:rPr>
              <a:t>77 000 professionnels </a:t>
            </a:r>
            <a:r>
              <a:rPr lang="fr-FR" sz="1600" dirty="0">
                <a:latin typeface="arial" panose="020B0604020202020204" pitchFamily="34" charset="0"/>
              </a:rPr>
              <a:t>à</a:t>
            </a:r>
            <a:r>
              <a:rPr lang="fr-FR" sz="1600" dirty="0">
                <a:latin typeface="Arial" panose="020B0604020202020204" pitchFamily="34" charset="0"/>
              </a:rPr>
              <a:t> travers le monde </a:t>
            </a:r>
            <a:endParaRPr lang="fr-FR" sz="1600" dirty="0">
              <a:latin typeface="Times New Roman" pitchFamily="18" charset="0"/>
              <a:cs typeface="Times New Roman" pitchFamily="18" charset="0"/>
            </a:endParaRPr>
          </a:p>
          <a:p>
            <a:pPr>
              <a:lnSpc>
                <a:spcPct val="150000"/>
              </a:lnSpc>
              <a:buFont typeface="Arial" pitchFamily="34" charset="0"/>
              <a:buChar char="•"/>
              <a:defRPr/>
            </a:pPr>
            <a:r>
              <a:rPr lang="fr-FR" sz="1600" dirty="0">
                <a:latin typeface="Times New Roman" pitchFamily="18" charset="0"/>
                <a:cs typeface="Times New Roman" pitchFamily="18" charset="0"/>
              </a:rPr>
              <a:t> CA : plus de 11,5 </a:t>
            </a:r>
            <a:r>
              <a:rPr lang="fr-FR" sz="1600" dirty="0">
                <a:latin typeface="Arial" panose="020B0604020202020204" pitchFamily="34" charset="0"/>
                <a:cs typeface="Times New Roman" pitchFamily="18" charset="0"/>
              </a:rPr>
              <a:t>M</a:t>
            </a:r>
            <a:r>
              <a:rPr lang="fr-FR" sz="1600" dirty="0">
                <a:latin typeface="Arial" panose="020B0604020202020204" pitchFamily="34" charset="0"/>
              </a:rPr>
              <a:t>illiards </a:t>
            </a:r>
            <a:r>
              <a:rPr lang="fr-FR" sz="1600" dirty="0">
                <a:latin typeface="Times New Roman" pitchFamily="18" charset="0"/>
                <a:cs typeface="Times New Roman" pitchFamily="18" charset="0"/>
              </a:rPr>
              <a:t>$</a:t>
            </a:r>
          </a:p>
          <a:p>
            <a:endParaRPr lang="fr-FR" dirty="0"/>
          </a:p>
        </p:txBody>
      </p:sp>
    </p:spTree>
    <p:extLst>
      <p:ext uri="{BB962C8B-B14F-4D97-AF65-F5344CB8AC3E}">
        <p14:creationId xmlns:p14="http://schemas.microsoft.com/office/powerpoint/2010/main" val="159390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grpId="0" nodeType="clickEffect">
                                  <p:stCondLst>
                                    <p:cond delay="0"/>
                                  </p:stCondLst>
                                  <p:childTnLst>
                                    <p:animMotion origin="layout" path="M -1.66667E-6 -4.81481E-6 L 0.08021 0.00023 " pathEditMode="relative" rAng="0" ptsTypes="AA">
                                      <p:cBhvr>
                                        <p:cTn id="19" dur="500" fill="hold"/>
                                        <p:tgtEl>
                                          <p:spTgt spid="37"/>
                                        </p:tgtEl>
                                        <p:attrNameLst>
                                          <p:attrName>ppt_x</p:attrName>
                                          <p:attrName>ppt_y</p:attrName>
                                        </p:attrNameLst>
                                      </p:cBhvr>
                                      <p:rCtr x="401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66395" y="4463650"/>
            <a:ext cx="160524" cy="1076400"/>
          </a:xfrm>
          <a:prstGeom prst="rect">
            <a:avLst/>
          </a:prstGeom>
          <a:solidFill>
            <a:srgbClr val="299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prstClr val="white"/>
              </a:solidFill>
            </a:endParaRPr>
          </a:p>
        </p:txBody>
      </p:sp>
      <p:sp>
        <p:nvSpPr>
          <p:cNvPr id="38" name="Rectangle 37"/>
          <p:cNvSpPr/>
          <p:nvPr/>
        </p:nvSpPr>
        <p:spPr>
          <a:xfrm>
            <a:off x="-66395" y="3018478"/>
            <a:ext cx="160524" cy="1076400"/>
          </a:xfrm>
          <a:prstGeom prst="rect">
            <a:avLst/>
          </a:prstGeom>
          <a:solidFill>
            <a:srgbClr val="238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prstClr val="white"/>
              </a:solidFill>
            </a:endParaRPr>
          </a:p>
        </p:txBody>
      </p:sp>
      <p:sp>
        <p:nvSpPr>
          <p:cNvPr id="5" name="Rectangle 4"/>
          <p:cNvSpPr/>
          <p:nvPr/>
        </p:nvSpPr>
        <p:spPr>
          <a:xfrm>
            <a:off x="-80681" y="1573306"/>
            <a:ext cx="160524" cy="1076400"/>
          </a:xfrm>
          <a:prstGeom prst="rect">
            <a:avLst/>
          </a:prstGeom>
          <a:solidFill>
            <a:srgbClr val="1A5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prstClr val="white"/>
              </a:solidFill>
            </a:endParaRPr>
          </a:p>
        </p:txBody>
      </p:sp>
      <p:sp>
        <p:nvSpPr>
          <p:cNvPr id="2" name="Rectangle 1"/>
          <p:cNvSpPr/>
          <p:nvPr/>
        </p:nvSpPr>
        <p:spPr>
          <a:xfrm>
            <a:off x="-981635" y="1573306"/>
            <a:ext cx="1075764" cy="1076400"/>
          </a:xfrm>
          <a:prstGeom prst="rect">
            <a:avLst/>
          </a:prstGeom>
          <a:solidFill>
            <a:srgbClr val="1A5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CGI de Value Pass</a:t>
            </a:r>
          </a:p>
        </p:txBody>
      </p:sp>
      <p:sp>
        <p:nvSpPr>
          <p:cNvPr id="37" name="Rectangle 36"/>
          <p:cNvSpPr/>
          <p:nvPr/>
        </p:nvSpPr>
        <p:spPr>
          <a:xfrm>
            <a:off x="-981635" y="4463650"/>
            <a:ext cx="1075764" cy="1076400"/>
          </a:xfrm>
          <a:prstGeom prst="rect">
            <a:avLst/>
          </a:prstGeom>
          <a:solidFill>
            <a:srgbClr val="299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Hiérarchie Value Pass</a:t>
            </a:r>
          </a:p>
        </p:txBody>
      </p:sp>
      <p:sp>
        <p:nvSpPr>
          <p:cNvPr id="46" name="Oval 17"/>
          <p:cNvSpPr/>
          <p:nvPr/>
        </p:nvSpPr>
        <p:spPr>
          <a:xfrm>
            <a:off x="1961755" y="3677654"/>
            <a:ext cx="1438201" cy="1438201"/>
          </a:xfrm>
          <a:prstGeom prst="ellipse">
            <a:avLst/>
          </a:prstGeom>
          <a:noFill/>
          <a:ln w="38100" cmpd="sng">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47" name="TextBox 26"/>
          <p:cNvSpPr txBox="1"/>
          <p:nvPr/>
        </p:nvSpPr>
        <p:spPr>
          <a:xfrm>
            <a:off x="1495183" y="5267546"/>
            <a:ext cx="2368351" cy="646331"/>
          </a:xfrm>
          <a:prstGeom prst="rect">
            <a:avLst/>
          </a:prstGeom>
          <a:noFill/>
          <a:ln>
            <a:noFill/>
          </a:ln>
        </p:spPr>
        <p:txBody>
          <a:bodyPr wrap="square" rtlCol="0">
            <a:spAutoFit/>
          </a:bodyPr>
          <a:lstStyle/>
          <a:p>
            <a:pPr algn="ctr"/>
            <a:r>
              <a:rPr lang="fr-FR" b="1" dirty="0">
                <a:solidFill>
                  <a:prstClr val="black"/>
                </a:solidFill>
              </a:rPr>
              <a:t>Implémentation des solutions IT</a:t>
            </a:r>
            <a:endParaRPr lang="fr-FR" b="1" dirty="0">
              <a:solidFill>
                <a:prstClr val="white"/>
              </a:solidFill>
            </a:endParaRPr>
          </a:p>
        </p:txBody>
      </p:sp>
      <p:sp>
        <p:nvSpPr>
          <p:cNvPr id="48" name="Oval 67"/>
          <p:cNvSpPr/>
          <p:nvPr/>
        </p:nvSpPr>
        <p:spPr>
          <a:xfrm>
            <a:off x="1874998" y="3590906"/>
            <a:ext cx="1620000" cy="1620000"/>
          </a:xfrm>
          <a:prstGeom prst="ellipse">
            <a:avLst/>
          </a:prstGeom>
          <a:noFill/>
          <a:ln w="63500" cmpd="sng">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49" name="Oval 17"/>
          <p:cNvSpPr/>
          <p:nvPr/>
        </p:nvSpPr>
        <p:spPr>
          <a:xfrm>
            <a:off x="5492404" y="3661915"/>
            <a:ext cx="1438201" cy="1438201"/>
          </a:xfrm>
          <a:prstGeom prst="ellipse">
            <a:avLst/>
          </a:prstGeom>
          <a:noFill/>
          <a:ln w="38100" cmpd="sng">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50" name="TextBox 26"/>
          <p:cNvSpPr txBox="1"/>
          <p:nvPr/>
        </p:nvSpPr>
        <p:spPr>
          <a:xfrm>
            <a:off x="5125849" y="5262848"/>
            <a:ext cx="2171309" cy="646331"/>
          </a:xfrm>
          <a:prstGeom prst="rect">
            <a:avLst/>
          </a:prstGeom>
          <a:noFill/>
          <a:ln>
            <a:noFill/>
          </a:ln>
        </p:spPr>
        <p:txBody>
          <a:bodyPr wrap="square" rtlCol="0">
            <a:spAutoFit/>
          </a:bodyPr>
          <a:lstStyle/>
          <a:p>
            <a:pPr algn="ctr"/>
            <a:r>
              <a:rPr lang="fr-FR" b="1" dirty="0">
                <a:solidFill>
                  <a:prstClr val="black"/>
                </a:solidFill>
              </a:rPr>
              <a:t>Assistance à la Maîtrise d'Ouvrage</a:t>
            </a:r>
            <a:endParaRPr lang="id-ID" sz="1200" dirty="0">
              <a:solidFill>
                <a:srgbClr val="FFC000"/>
              </a:solidFill>
              <a:ea typeface="Roboto" panose="02000000000000000000" pitchFamily="2" charset="0"/>
            </a:endParaRPr>
          </a:p>
        </p:txBody>
      </p:sp>
      <p:sp>
        <p:nvSpPr>
          <p:cNvPr id="51" name="Oval 67"/>
          <p:cNvSpPr/>
          <p:nvPr/>
        </p:nvSpPr>
        <p:spPr>
          <a:xfrm>
            <a:off x="5405647" y="3575167"/>
            <a:ext cx="1620000" cy="1620000"/>
          </a:xfrm>
          <a:prstGeom prst="ellipse">
            <a:avLst/>
          </a:prstGeom>
          <a:noFill/>
          <a:ln w="63500" cmpd="sng">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52" name="Oval 17"/>
          <p:cNvSpPr/>
          <p:nvPr/>
        </p:nvSpPr>
        <p:spPr>
          <a:xfrm>
            <a:off x="9023053" y="3643788"/>
            <a:ext cx="1438201" cy="1438201"/>
          </a:xfrm>
          <a:prstGeom prst="ellipse">
            <a:avLst/>
          </a:prstGeom>
          <a:noFill/>
          <a:ln w="38100" cmpd="sng">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53" name="TextBox 26"/>
          <p:cNvSpPr txBox="1"/>
          <p:nvPr/>
        </p:nvSpPr>
        <p:spPr>
          <a:xfrm>
            <a:off x="8443856" y="5246494"/>
            <a:ext cx="2596594" cy="923330"/>
          </a:xfrm>
          <a:prstGeom prst="rect">
            <a:avLst/>
          </a:prstGeom>
          <a:noFill/>
          <a:ln>
            <a:noFill/>
          </a:ln>
        </p:spPr>
        <p:txBody>
          <a:bodyPr wrap="square" rtlCol="0">
            <a:spAutoFit/>
          </a:bodyPr>
          <a:lstStyle/>
          <a:p>
            <a:pPr algn="ctr"/>
            <a:r>
              <a:rPr lang="fr-FR" b="1" dirty="0">
                <a:solidFill>
                  <a:prstClr val="black"/>
                </a:solidFill>
              </a:rPr>
              <a:t>Conseil en Management et Systèmes d'information </a:t>
            </a:r>
            <a:endParaRPr lang="fr-FR" b="1" dirty="0">
              <a:solidFill>
                <a:prstClr val="white"/>
              </a:solidFill>
            </a:endParaRPr>
          </a:p>
        </p:txBody>
      </p:sp>
      <p:sp>
        <p:nvSpPr>
          <p:cNvPr id="54" name="Oval 67"/>
          <p:cNvSpPr/>
          <p:nvPr/>
        </p:nvSpPr>
        <p:spPr>
          <a:xfrm>
            <a:off x="8936296" y="3557040"/>
            <a:ext cx="1620000" cy="1620000"/>
          </a:xfrm>
          <a:prstGeom prst="ellipse">
            <a:avLst/>
          </a:prstGeom>
          <a:noFill/>
          <a:ln w="63500" cmpd="sng">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pic>
        <p:nvPicPr>
          <p:cNvPr id="55" name="Imag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044" y="3841799"/>
            <a:ext cx="1109909" cy="1109909"/>
          </a:xfrm>
          <a:prstGeom prst="rect">
            <a:avLst/>
          </a:prstGeom>
        </p:spPr>
      </p:pic>
      <p:pic>
        <p:nvPicPr>
          <p:cNvPr id="56" name="Imag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2553" y="3803805"/>
            <a:ext cx="1185895" cy="1185895"/>
          </a:xfrm>
          <a:prstGeom prst="rect">
            <a:avLst/>
          </a:prstGeom>
        </p:spPr>
      </p:pic>
      <p:pic>
        <p:nvPicPr>
          <p:cNvPr id="57" name="Imag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7817" y="3841799"/>
            <a:ext cx="1024647" cy="1024647"/>
          </a:xfrm>
          <a:prstGeom prst="rect">
            <a:avLst/>
          </a:prstGeom>
        </p:spPr>
      </p:pic>
      <p:sp>
        <p:nvSpPr>
          <p:cNvPr id="65" name="Shape 172"/>
          <p:cNvSpPr/>
          <p:nvPr/>
        </p:nvSpPr>
        <p:spPr>
          <a:xfrm>
            <a:off x="864876" y="864826"/>
            <a:ext cx="2318148" cy="508222"/>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lvl1pPr algn="ctr">
              <a:defRPr sz="1700" b="0">
                <a:solidFill>
                  <a:srgbClr val="FA621A"/>
                </a:solidFill>
                <a:latin typeface="+mn-lt"/>
                <a:ea typeface="+mn-ea"/>
                <a:cs typeface="+mn-cs"/>
                <a:sym typeface="Calibri"/>
              </a:defRPr>
            </a:lvl1pPr>
          </a:lstStyle>
          <a:p>
            <a:r>
              <a:rPr lang="fr-FR" b="1" dirty="0">
                <a:solidFill>
                  <a:srgbClr val="FFC000"/>
                </a:solidFill>
              </a:rPr>
              <a:t>Organisme d’accueil </a:t>
            </a:r>
          </a:p>
        </p:txBody>
      </p:sp>
      <p:sp>
        <p:nvSpPr>
          <p:cNvPr id="66" name="Shape 173"/>
          <p:cNvSpPr/>
          <p:nvPr/>
        </p:nvSpPr>
        <p:spPr>
          <a:xfrm>
            <a:off x="3631427"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MA" b="1" dirty="0"/>
              <a:t>Organisme client</a:t>
            </a:r>
            <a:endParaRPr b="1" dirty="0"/>
          </a:p>
        </p:txBody>
      </p:sp>
      <p:sp>
        <p:nvSpPr>
          <p:cNvPr id="69"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MA" sz="3200" b="1" dirty="0"/>
              <a:t>Contexte générale du projet</a:t>
            </a:r>
            <a:endParaRPr sz="3200" b="1" dirty="0"/>
          </a:p>
        </p:txBody>
      </p:sp>
      <p:sp>
        <p:nvSpPr>
          <p:cNvPr id="70"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p>
        </p:txBody>
      </p:sp>
      <p:sp>
        <p:nvSpPr>
          <p:cNvPr id="72" name="Rectangle 9"/>
          <p:cNvSpPr>
            <a:spLocks noChangeArrowheads="1"/>
          </p:cNvSpPr>
          <p:nvPr/>
        </p:nvSpPr>
        <p:spPr bwMode="gray">
          <a:xfrm flipV="1">
            <a:off x="0" y="65529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p>
        </p:txBody>
      </p:sp>
      <p:sp>
        <p:nvSpPr>
          <p:cNvPr id="75"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schemeClr val="bg1"/>
                </a:solidFill>
              </a:rPr>
              <a:t>5</a:t>
            </a:r>
          </a:p>
        </p:txBody>
      </p:sp>
      <p:sp>
        <p:nvSpPr>
          <p:cNvPr id="33" name="Shape 173">
            <a:extLst>
              <a:ext uri="{FF2B5EF4-FFF2-40B4-BE49-F238E27FC236}">
                <a16:creationId xmlns:a16="http://schemas.microsoft.com/office/drawing/2014/main" id="{4F18B7AE-F411-42D4-83B1-5DD3102D1F04}"/>
              </a:ext>
            </a:extLst>
          </p:cNvPr>
          <p:cNvSpPr/>
          <p:nvPr/>
        </p:nvSpPr>
        <p:spPr>
          <a:xfrm>
            <a:off x="6397978" y="860267"/>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t>Etude de l’existant</a:t>
            </a:r>
            <a:endParaRPr b="1" dirty="0"/>
          </a:p>
        </p:txBody>
      </p:sp>
      <p:sp>
        <p:nvSpPr>
          <p:cNvPr id="34" name="Shape 173">
            <a:extLst>
              <a:ext uri="{FF2B5EF4-FFF2-40B4-BE49-F238E27FC236}">
                <a16:creationId xmlns:a16="http://schemas.microsoft.com/office/drawing/2014/main" id="{338BB1DE-973A-42AD-9C81-8F9425E55204}"/>
              </a:ext>
            </a:extLst>
          </p:cNvPr>
          <p:cNvSpPr/>
          <p:nvPr/>
        </p:nvSpPr>
        <p:spPr>
          <a:xfrm>
            <a:off x="9164529"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t>Conduite du projet</a:t>
            </a:r>
            <a:endParaRPr b="1" dirty="0"/>
          </a:p>
        </p:txBody>
      </p:sp>
      <p:sp>
        <p:nvSpPr>
          <p:cNvPr id="35" name="Text Box 12"/>
          <p:cNvSpPr txBox="1">
            <a:spLocks noChangeArrowheads="1"/>
          </p:cNvSpPr>
          <p:nvPr/>
        </p:nvSpPr>
        <p:spPr bwMode="auto">
          <a:xfrm>
            <a:off x="10455960" y="6581001"/>
            <a:ext cx="963143" cy="276999"/>
          </a:xfrm>
          <a:prstGeom prst="rect">
            <a:avLst/>
          </a:prstGeom>
          <a:noFill/>
          <a:ln w="9525">
            <a:noFill/>
            <a:miter lim="800000"/>
            <a:headEnd/>
            <a:tailEnd/>
          </a:ln>
          <a:effectLst/>
        </p:spPr>
        <p:txBody>
          <a:bodyPr wrap="square">
            <a:spAutoFit/>
          </a:bodyPr>
          <a:lstStyle/>
          <a:p>
            <a:r>
              <a:rPr lang="fr-FR" sz="1200" b="1" dirty="0">
                <a:solidFill>
                  <a:schemeClr val="bg1"/>
                </a:solidFill>
              </a:rPr>
              <a:t>2021-2022</a:t>
            </a:r>
          </a:p>
        </p:txBody>
      </p:sp>
      <p:pic>
        <p:nvPicPr>
          <p:cNvPr id="36" name="Image 35" descr="RÃ©sultat de recherche d'images pour &quot;cgi logo&quot;"/>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4508" y="1751569"/>
            <a:ext cx="2902983" cy="1347996"/>
          </a:xfrm>
          <a:prstGeom prst="rect">
            <a:avLst/>
          </a:prstGeom>
          <a:noFill/>
          <a:ln>
            <a:noFill/>
          </a:ln>
        </p:spPr>
      </p:pic>
      <p:sp>
        <p:nvSpPr>
          <p:cNvPr id="32" name="Rectangle 31"/>
          <p:cNvSpPr/>
          <p:nvPr/>
        </p:nvSpPr>
        <p:spPr>
          <a:xfrm>
            <a:off x="-999051" y="3027185"/>
            <a:ext cx="1075764" cy="1076400"/>
          </a:xfrm>
          <a:prstGeom prst="rect">
            <a:avLst/>
          </a:prstGeom>
          <a:solidFill>
            <a:srgbClr val="238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Clients de CGI</a:t>
            </a:r>
          </a:p>
        </p:txBody>
      </p:sp>
      <p:sp>
        <p:nvSpPr>
          <p:cNvPr id="41" name="Text Box 12"/>
          <p:cNvSpPr txBox="1">
            <a:spLocks noChangeArrowheads="1"/>
          </p:cNvSpPr>
          <p:nvPr/>
        </p:nvSpPr>
        <p:spPr bwMode="auto">
          <a:xfrm>
            <a:off x="1972491" y="658100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Tree>
    <p:extLst>
      <p:ext uri="{BB962C8B-B14F-4D97-AF65-F5344CB8AC3E}">
        <p14:creationId xmlns:p14="http://schemas.microsoft.com/office/powerpoint/2010/main" val="95979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heel(4)">
                                      <p:cBhvr>
                                        <p:cTn id="7" dur="500"/>
                                        <p:tgtEl>
                                          <p:spTgt spid="4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500" fill="hold"/>
                                        <p:tgtEl>
                                          <p:spTgt spid="47"/>
                                        </p:tgtEl>
                                        <p:attrNameLst>
                                          <p:attrName>ppt_w</p:attrName>
                                        </p:attrNameLst>
                                      </p:cBhvr>
                                      <p:tavLst>
                                        <p:tav tm="0">
                                          <p:val>
                                            <p:fltVal val="0"/>
                                          </p:val>
                                        </p:tav>
                                        <p:tav tm="100000">
                                          <p:val>
                                            <p:strVal val="#ppt_w"/>
                                          </p:val>
                                        </p:tav>
                                      </p:tavLst>
                                    </p:anim>
                                    <p:anim calcmode="lin" valueType="num">
                                      <p:cBhvr>
                                        <p:cTn id="12" dur="500" fill="hold"/>
                                        <p:tgtEl>
                                          <p:spTgt spid="47"/>
                                        </p:tgtEl>
                                        <p:attrNameLst>
                                          <p:attrName>ppt_h</p:attrName>
                                        </p:attrNameLst>
                                      </p:cBhvr>
                                      <p:tavLst>
                                        <p:tav tm="0">
                                          <p:val>
                                            <p:fltVal val="0"/>
                                          </p:val>
                                        </p:tav>
                                        <p:tav tm="100000">
                                          <p:val>
                                            <p:strVal val="#ppt_h"/>
                                          </p:val>
                                        </p:tav>
                                      </p:tavLst>
                                    </p:anim>
                                    <p:animEffect transition="in" filter="fade">
                                      <p:cBhvr>
                                        <p:cTn id="13" dur="500"/>
                                        <p:tgtEl>
                                          <p:spTgt spid="47"/>
                                        </p:tgtEl>
                                      </p:cBhvr>
                                    </p:animEffect>
                                  </p:childTnLst>
                                </p:cTn>
                              </p:par>
                            </p:childTnLst>
                          </p:cTn>
                        </p:par>
                        <p:par>
                          <p:cTn id="14" fill="hold">
                            <p:stCondLst>
                              <p:cond delay="1000"/>
                            </p:stCondLst>
                            <p:childTnLst>
                              <p:par>
                                <p:cTn id="15" presetID="21" presetClass="entr" presetSubtype="4"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heel(4)">
                                      <p:cBhvr>
                                        <p:cTn id="17" dur="500"/>
                                        <p:tgtEl>
                                          <p:spTgt spid="48"/>
                                        </p:tgtEl>
                                      </p:cBhvr>
                                    </p:animEffect>
                                  </p:childTnLst>
                                </p:cTn>
                              </p:par>
                              <p:par>
                                <p:cTn id="18" presetID="10" presetClass="entr" presetSubtype="0"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heel(4)">
                                      <p:cBhvr>
                                        <p:cTn id="25" dur="500"/>
                                        <p:tgtEl>
                                          <p:spTgt spid="49"/>
                                        </p:tgtEl>
                                      </p:cBhvr>
                                    </p:animEffect>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childTnLst>
                          </p:cTn>
                        </p:par>
                        <p:par>
                          <p:cTn id="32" fill="hold">
                            <p:stCondLst>
                              <p:cond delay="1000"/>
                            </p:stCondLst>
                            <p:childTnLst>
                              <p:par>
                                <p:cTn id="33" presetID="21" presetClass="entr" presetSubtype="4"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heel(4)">
                                      <p:cBhvr>
                                        <p:cTn id="35" dur="500"/>
                                        <p:tgtEl>
                                          <p:spTgt spid="51"/>
                                        </p:tgtEl>
                                      </p:cBhvr>
                                    </p:animEffect>
                                  </p:childTnLst>
                                </p:cTn>
                              </p:par>
                              <p:par>
                                <p:cTn id="36" presetID="10" presetClass="entr" presetSubtype="0"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4"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heel(4)">
                                      <p:cBhvr>
                                        <p:cTn id="43" dur="500"/>
                                        <p:tgtEl>
                                          <p:spTgt spid="52"/>
                                        </p:tgtEl>
                                      </p:cBhvr>
                                    </p:animEffect>
                                  </p:childTnLst>
                                </p:cTn>
                              </p:par>
                            </p:childTnLst>
                          </p:cTn>
                        </p:par>
                        <p:par>
                          <p:cTn id="44" fill="hold">
                            <p:stCondLst>
                              <p:cond delay="500"/>
                            </p:stCondLst>
                            <p:childTnLst>
                              <p:par>
                                <p:cTn id="45" presetID="53" presetClass="entr" presetSubtype="16"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500" fill="hold"/>
                                        <p:tgtEl>
                                          <p:spTgt spid="53"/>
                                        </p:tgtEl>
                                        <p:attrNameLst>
                                          <p:attrName>ppt_w</p:attrName>
                                        </p:attrNameLst>
                                      </p:cBhvr>
                                      <p:tavLst>
                                        <p:tav tm="0">
                                          <p:val>
                                            <p:fltVal val="0"/>
                                          </p:val>
                                        </p:tav>
                                        <p:tav tm="100000">
                                          <p:val>
                                            <p:strVal val="#ppt_w"/>
                                          </p:val>
                                        </p:tav>
                                      </p:tavLst>
                                    </p:anim>
                                    <p:anim calcmode="lin" valueType="num">
                                      <p:cBhvr>
                                        <p:cTn id="48" dur="500" fill="hold"/>
                                        <p:tgtEl>
                                          <p:spTgt spid="53"/>
                                        </p:tgtEl>
                                        <p:attrNameLst>
                                          <p:attrName>ppt_h</p:attrName>
                                        </p:attrNameLst>
                                      </p:cBhvr>
                                      <p:tavLst>
                                        <p:tav tm="0">
                                          <p:val>
                                            <p:fltVal val="0"/>
                                          </p:val>
                                        </p:tav>
                                        <p:tav tm="100000">
                                          <p:val>
                                            <p:strVal val="#ppt_h"/>
                                          </p:val>
                                        </p:tav>
                                      </p:tavLst>
                                    </p:anim>
                                    <p:animEffect transition="in" filter="fade">
                                      <p:cBhvr>
                                        <p:cTn id="49" dur="500"/>
                                        <p:tgtEl>
                                          <p:spTgt spid="53"/>
                                        </p:tgtEl>
                                      </p:cBhvr>
                                    </p:animEffect>
                                  </p:childTnLst>
                                </p:cTn>
                              </p:par>
                            </p:childTnLst>
                          </p:cTn>
                        </p:par>
                        <p:par>
                          <p:cTn id="50" fill="hold">
                            <p:stCondLst>
                              <p:cond delay="1000"/>
                            </p:stCondLst>
                            <p:childTnLst>
                              <p:par>
                                <p:cTn id="51" presetID="21" presetClass="entr" presetSubtype="4" fill="hold" grpId="0" nodeType="after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heel(4)">
                                      <p:cBhvr>
                                        <p:cTn id="53" dur="500"/>
                                        <p:tgtEl>
                                          <p:spTgt spid="54"/>
                                        </p:tgtEl>
                                      </p:cBhvr>
                                    </p:animEffect>
                                  </p:childTnLst>
                                </p:cTn>
                              </p:par>
                              <p:par>
                                <p:cTn id="54" presetID="10"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grpId="0" nodeType="clickEffect">
                                  <p:stCondLst>
                                    <p:cond delay="0"/>
                                  </p:stCondLst>
                                  <p:childTnLst>
                                    <p:animMotion origin="layout" path="M -1.875E-6 1.48148E-6 L 0.08021 0.00023 " pathEditMode="relative" rAng="0" ptsTypes="AA">
                                      <p:cBhvr>
                                        <p:cTn id="60" dur="500" fill="hold"/>
                                        <p:tgtEl>
                                          <p:spTgt spid="32"/>
                                        </p:tgtEl>
                                        <p:attrNameLst>
                                          <p:attrName>ppt_x</p:attrName>
                                          <p:attrName>ppt_y</p:attrName>
                                        </p:attrNameLst>
                                      </p:cBhvr>
                                      <p:rCtr x="4010" y="0"/>
                                    </p:animMotion>
                                  </p:childTnLst>
                                </p:cTn>
                              </p:par>
                            </p:childTnLst>
                          </p:cTn>
                        </p:par>
                      </p:childTnLst>
                    </p:cTn>
                  </p:par>
                  <p:par>
                    <p:cTn id="61" fill="hold">
                      <p:stCondLst>
                        <p:cond delay="indefinite"/>
                      </p:stCondLst>
                      <p:childTnLst>
                        <p:par>
                          <p:cTn id="62" fill="hold">
                            <p:stCondLst>
                              <p:cond delay="0"/>
                            </p:stCondLst>
                            <p:childTnLst>
                              <p:par>
                                <p:cTn id="63" presetID="2" presetClass="exit" presetSubtype="8" fill="hold" grpId="1" nodeType="clickEffect">
                                  <p:stCondLst>
                                    <p:cond delay="0"/>
                                  </p:stCondLst>
                                  <p:childTnLst>
                                    <p:anim calcmode="lin" valueType="num">
                                      <p:cBhvr additive="base">
                                        <p:cTn id="64" dur="250"/>
                                        <p:tgtEl>
                                          <p:spTgt spid="32"/>
                                        </p:tgtEl>
                                        <p:attrNameLst>
                                          <p:attrName>ppt_x</p:attrName>
                                        </p:attrNameLst>
                                      </p:cBhvr>
                                      <p:tavLst>
                                        <p:tav tm="0">
                                          <p:val>
                                            <p:strVal val="ppt_x"/>
                                          </p:val>
                                        </p:tav>
                                        <p:tav tm="100000">
                                          <p:val>
                                            <p:strVal val="0-ppt_w/2"/>
                                          </p:val>
                                        </p:tav>
                                      </p:tavLst>
                                    </p:anim>
                                    <p:anim calcmode="lin" valueType="num">
                                      <p:cBhvr additive="base">
                                        <p:cTn id="65" dur="250"/>
                                        <p:tgtEl>
                                          <p:spTgt spid="32"/>
                                        </p:tgtEl>
                                        <p:attrNameLst>
                                          <p:attrName>ppt_y</p:attrName>
                                        </p:attrNameLst>
                                      </p:cBhvr>
                                      <p:tavLst>
                                        <p:tav tm="0">
                                          <p:val>
                                            <p:strVal val="ppt_y"/>
                                          </p:val>
                                        </p:tav>
                                        <p:tav tm="100000">
                                          <p:val>
                                            <p:strVal val="ppt_y"/>
                                          </p:val>
                                        </p:tav>
                                      </p:tavLst>
                                    </p:anim>
                                    <p:set>
                                      <p:cBhvr>
                                        <p:cTn id="66" dur="1" fill="hold">
                                          <p:stCondLst>
                                            <p:cond delay="24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animBg="1"/>
      <p:bldP spid="50" grpId="0"/>
      <p:bldP spid="51" grpId="0" animBg="1"/>
      <p:bldP spid="52" grpId="0" animBg="1"/>
      <p:bldP spid="53" grpId="0"/>
      <p:bldP spid="54" grpId="0" animBg="1"/>
      <p:bldP spid="32" grpId="0" animBg="1"/>
      <p:bldP spid="3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66395" y="4463650"/>
            <a:ext cx="160524" cy="1076400"/>
          </a:xfrm>
          <a:prstGeom prst="rect">
            <a:avLst/>
          </a:prstGeom>
          <a:solidFill>
            <a:srgbClr val="299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prstClr val="white"/>
              </a:solidFill>
            </a:endParaRPr>
          </a:p>
        </p:txBody>
      </p:sp>
      <p:sp>
        <p:nvSpPr>
          <p:cNvPr id="38" name="Rectangle 37"/>
          <p:cNvSpPr/>
          <p:nvPr/>
        </p:nvSpPr>
        <p:spPr>
          <a:xfrm>
            <a:off x="-66395" y="3018478"/>
            <a:ext cx="160524" cy="1076400"/>
          </a:xfrm>
          <a:prstGeom prst="rect">
            <a:avLst/>
          </a:prstGeom>
          <a:solidFill>
            <a:srgbClr val="238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prstClr val="white"/>
              </a:solidFill>
            </a:endParaRPr>
          </a:p>
        </p:txBody>
      </p:sp>
      <p:sp>
        <p:nvSpPr>
          <p:cNvPr id="5" name="Rectangle 4"/>
          <p:cNvSpPr/>
          <p:nvPr/>
        </p:nvSpPr>
        <p:spPr>
          <a:xfrm>
            <a:off x="-80681" y="1573306"/>
            <a:ext cx="160524" cy="1076400"/>
          </a:xfrm>
          <a:prstGeom prst="rect">
            <a:avLst/>
          </a:prstGeom>
          <a:solidFill>
            <a:srgbClr val="1A5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prstClr val="white"/>
              </a:solidFill>
            </a:endParaRPr>
          </a:p>
        </p:txBody>
      </p:sp>
      <p:sp>
        <p:nvSpPr>
          <p:cNvPr id="2" name="Rectangle 1"/>
          <p:cNvSpPr/>
          <p:nvPr/>
        </p:nvSpPr>
        <p:spPr>
          <a:xfrm>
            <a:off x="-981635" y="1573306"/>
            <a:ext cx="1075764" cy="1076400"/>
          </a:xfrm>
          <a:prstGeom prst="rect">
            <a:avLst/>
          </a:prstGeom>
          <a:solidFill>
            <a:srgbClr val="1A5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CGI de Value Pass</a:t>
            </a:r>
          </a:p>
        </p:txBody>
      </p:sp>
      <p:sp>
        <p:nvSpPr>
          <p:cNvPr id="37" name="Rectangle 36"/>
          <p:cNvSpPr/>
          <p:nvPr/>
        </p:nvSpPr>
        <p:spPr>
          <a:xfrm>
            <a:off x="-981635" y="4463650"/>
            <a:ext cx="1075764" cy="1076400"/>
          </a:xfrm>
          <a:prstGeom prst="rect">
            <a:avLst/>
          </a:prstGeom>
          <a:solidFill>
            <a:srgbClr val="299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Hiérarchie Value Pass</a:t>
            </a:r>
          </a:p>
        </p:txBody>
      </p:sp>
      <p:sp>
        <p:nvSpPr>
          <p:cNvPr id="65" name="Shape 172"/>
          <p:cNvSpPr/>
          <p:nvPr/>
        </p:nvSpPr>
        <p:spPr>
          <a:xfrm>
            <a:off x="864876" y="864826"/>
            <a:ext cx="2318148" cy="508222"/>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lvl1pPr algn="ctr">
              <a:defRPr sz="1700" b="0">
                <a:solidFill>
                  <a:srgbClr val="FA621A"/>
                </a:solidFill>
                <a:latin typeface="+mn-lt"/>
                <a:ea typeface="+mn-ea"/>
                <a:cs typeface="+mn-cs"/>
                <a:sym typeface="Calibri"/>
              </a:defRPr>
            </a:lvl1pPr>
          </a:lstStyle>
          <a:p>
            <a:r>
              <a:rPr lang="fr-FR" b="1" dirty="0">
                <a:solidFill>
                  <a:srgbClr val="FFC000"/>
                </a:solidFill>
              </a:rPr>
              <a:t>Organisme d’accueil </a:t>
            </a:r>
          </a:p>
        </p:txBody>
      </p:sp>
      <p:sp>
        <p:nvSpPr>
          <p:cNvPr id="66" name="Shape 173"/>
          <p:cNvSpPr/>
          <p:nvPr/>
        </p:nvSpPr>
        <p:spPr>
          <a:xfrm>
            <a:off x="3631427"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MA" b="1" dirty="0"/>
              <a:t>Organisme client</a:t>
            </a:r>
            <a:endParaRPr b="1" dirty="0"/>
          </a:p>
        </p:txBody>
      </p:sp>
      <p:sp>
        <p:nvSpPr>
          <p:cNvPr id="69"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MA" sz="3200" b="1" dirty="0"/>
              <a:t>Contexte générale du projet</a:t>
            </a:r>
            <a:endParaRPr sz="3200" b="1" dirty="0"/>
          </a:p>
        </p:txBody>
      </p:sp>
      <p:sp>
        <p:nvSpPr>
          <p:cNvPr id="70"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p>
        </p:txBody>
      </p:sp>
      <p:sp>
        <p:nvSpPr>
          <p:cNvPr id="72" name="Rectangle 9"/>
          <p:cNvSpPr>
            <a:spLocks noChangeArrowheads="1"/>
          </p:cNvSpPr>
          <p:nvPr/>
        </p:nvSpPr>
        <p:spPr bwMode="gray">
          <a:xfrm flipV="1">
            <a:off x="0" y="65529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p>
        </p:txBody>
      </p:sp>
      <p:sp>
        <p:nvSpPr>
          <p:cNvPr id="75"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schemeClr val="bg1"/>
                </a:solidFill>
              </a:rPr>
              <a:t>6</a:t>
            </a:r>
          </a:p>
        </p:txBody>
      </p:sp>
      <p:sp>
        <p:nvSpPr>
          <p:cNvPr id="33" name="Shape 173">
            <a:extLst>
              <a:ext uri="{FF2B5EF4-FFF2-40B4-BE49-F238E27FC236}">
                <a16:creationId xmlns:a16="http://schemas.microsoft.com/office/drawing/2014/main" id="{4F18B7AE-F411-42D4-83B1-5DD3102D1F04}"/>
              </a:ext>
            </a:extLst>
          </p:cNvPr>
          <p:cNvSpPr/>
          <p:nvPr/>
        </p:nvSpPr>
        <p:spPr>
          <a:xfrm>
            <a:off x="6397978" y="860267"/>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t>Etude de l’existant</a:t>
            </a:r>
            <a:endParaRPr b="1" dirty="0"/>
          </a:p>
        </p:txBody>
      </p:sp>
      <p:sp>
        <p:nvSpPr>
          <p:cNvPr id="34" name="Shape 173">
            <a:extLst>
              <a:ext uri="{FF2B5EF4-FFF2-40B4-BE49-F238E27FC236}">
                <a16:creationId xmlns:a16="http://schemas.microsoft.com/office/drawing/2014/main" id="{338BB1DE-973A-42AD-9C81-8F9425E55204}"/>
              </a:ext>
            </a:extLst>
          </p:cNvPr>
          <p:cNvSpPr/>
          <p:nvPr/>
        </p:nvSpPr>
        <p:spPr>
          <a:xfrm>
            <a:off x="9164529"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t>Conduite du projet</a:t>
            </a:r>
            <a:endParaRPr b="1" dirty="0"/>
          </a:p>
        </p:txBody>
      </p:sp>
      <p:sp>
        <p:nvSpPr>
          <p:cNvPr id="35" name="Text Box 12"/>
          <p:cNvSpPr txBox="1">
            <a:spLocks noChangeArrowheads="1"/>
          </p:cNvSpPr>
          <p:nvPr/>
        </p:nvSpPr>
        <p:spPr bwMode="auto">
          <a:xfrm>
            <a:off x="10455960" y="6581001"/>
            <a:ext cx="963143" cy="276999"/>
          </a:xfrm>
          <a:prstGeom prst="rect">
            <a:avLst/>
          </a:prstGeom>
          <a:noFill/>
          <a:ln w="9525">
            <a:noFill/>
            <a:miter lim="800000"/>
            <a:headEnd/>
            <a:tailEnd/>
          </a:ln>
          <a:effectLst/>
        </p:spPr>
        <p:txBody>
          <a:bodyPr wrap="square">
            <a:spAutoFit/>
          </a:bodyPr>
          <a:lstStyle/>
          <a:p>
            <a:r>
              <a:rPr lang="fr-FR" sz="1200" b="1" dirty="0">
                <a:solidFill>
                  <a:schemeClr val="bg1"/>
                </a:solidFill>
              </a:rPr>
              <a:t>2021-2022</a:t>
            </a:r>
          </a:p>
        </p:txBody>
      </p:sp>
      <p:sp>
        <p:nvSpPr>
          <p:cNvPr id="32" name="Rectangle 31"/>
          <p:cNvSpPr/>
          <p:nvPr/>
        </p:nvSpPr>
        <p:spPr>
          <a:xfrm>
            <a:off x="-999051" y="3027185"/>
            <a:ext cx="1075764" cy="1076400"/>
          </a:xfrm>
          <a:prstGeom prst="rect">
            <a:avLst/>
          </a:prstGeom>
          <a:solidFill>
            <a:srgbClr val="238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Equipe de travail</a:t>
            </a:r>
          </a:p>
        </p:txBody>
      </p:sp>
      <p:sp>
        <p:nvSpPr>
          <p:cNvPr id="41" name="Text Box 12"/>
          <p:cNvSpPr txBox="1">
            <a:spLocks noChangeArrowheads="1"/>
          </p:cNvSpPr>
          <p:nvPr/>
        </p:nvSpPr>
        <p:spPr bwMode="auto">
          <a:xfrm>
            <a:off x="1972491" y="658100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pic>
        <p:nvPicPr>
          <p:cNvPr id="31" name="Image 30" descr="C:\Users\el-houssine.maimai\AppData\Local\Microsoft\Windows\INetCache\Content.MSO\96DDE9F8.tmp">
            <a:extLst>
              <a:ext uri="{FF2B5EF4-FFF2-40B4-BE49-F238E27FC236}">
                <a16:creationId xmlns:a16="http://schemas.microsoft.com/office/drawing/2014/main" id="{E3B2C514-64B8-4294-BBE1-4CC056989A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4877" y="1573306"/>
            <a:ext cx="10743354" cy="4814889"/>
          </a:xfrm>
          <a:prstGeom prst="rect">
            <a:avLst/>
          </a:prstGeom>
          <a:noFill/>
          <a:ln>
            <a:noFill/>
          </a:ln>
        </p:spPr>
      </p:pic>
    </p:spTree>
    <p:extLst>
      <p:ext uri="{BB962C8B-B14F-4D97-AF65-F5344CB8AC3E}">
        <p14:creationId xmlns:p14="http://schemas.microsoft.com/office/powerpoint/2010/main" val="311037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875E-6 1.48148E-6 L 0.08021 0.00023 " pathEditMode="relative" rAng="0" ptsTypes="AA">
                                      <p:cBhvr>
                                        <p:cTn id="6" dur="500" fill="hold"/>
                                        <p:tgtEl>
                                          <p:spTgt spid="32"/>
                                        </p:tgtEl>
                                        <p:attrNameLst>
                                          <p:attrName>ppt_x</p:attrName>
                                          <p:attrName>ppt_y</p:attrName>
                                        </p:attrNameLst>
                                      </p:cBhvr>
                                      <p:rCtr x="4010" y="0"/>
                                    </p:animMotion>
                                  </p:childTnLst>
                                </p:cTn>
                              </p:par>
                            </p:childTnLst>
                          </p:cTn>
                        </p:par>
                      </p:childTnLst>
                    </p:cTn>
                  </p:par>
                  <p:par>
                    <p:cTn id="7" fill="hold">
                      <p:stCondLst>
                        <p:cond delay="indefinite"/>
                      </p:stCondLst>
                      <p:childTnLst>
                        <p:par>
                          <p:cTn id="8" fill="hold">
                            <p:stCondLst>
                              <p:cond delay="0"/>
                            </p:stCondLst>
                            <p:childTnLst>
                              <p:par>
                                <p:cTn id="9" presetID="2" presetClass="exit" presetSubtype="8" fill="hold" grpId="1" nodeType="clickEffect">
                                  <p:stCondLst>
                                    <p:cond delay="0"/>
                                  </p:stCondLst>
                                  <p:childTnLst>
                                    <p:anim calcmode="lin" valueType="num">
                                      <p:cBhvr additive="base">
                                        <p:cTn id="10" dur="250"/>
                                        <p:tgtEl>
                                          <p:spTgt spid="32"/>
                                        </p:tgtEl>
                                        <p:attrNameLst>
                                          <p:attrName>ppt_x</p:attrName>
                                        </p:attrNameLst>
                                      </p:cBhvr>
                                      <p:tavLst>
                                        <p:tav tm="0">
                                          <p:val>
                                            <p:strVal val="ppt_x"/>
                                          </p:val>
                                        </p:tav>
                                        <p:tav tm="100000">
                                          <p:val>
                                            <p:strVal val="0-ppt_w/2"/>
                                          </p:val>
                                        </p:tav>
                                      </p:tavLst>
                                    </p:anim>
                                    <p:anim calcmode="lin" valueType="num">
                                      <p:cBhvr additive="base">
                                        <p:cTn id="11" dur="250"/>
                                        <p:tgtEl>
                                          <p:spTgt spid="32"/>
                                        </p:tgtEl>
                                        <p:attrNameLst>
                                          <p:attrName>ppt_y</p:attrName>
                                        </p:attrNameLst>
                                      </p:cBhvr>
                                      <p:tavLst>
                                        <p:tav tm="0">
                                          <p:val>
                                            <p:strVal val="ppt_y"/>
                                          </p:val>
                                        </p:tav>
                                        <p:tav tm="100000">
                                          <p:val>
                                            <p:strVal val="ppt_y"/>
                                          </p:val>
                                        </p:tav>
                                      </p:tavLst>
                                    </p:anim>
                                    <p:set>
                                      <p:cBhvr>
                                        <p:cTn id="12" dur="1" fill="hold">
                                          <p:stCondLst>
                                            <p:cond delay="24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681" y="1573306"/>
            <a:ext cx="160524" cy="1076400"/>
          </a:xfrm>
          <a:prstGeom prst="rect">
            <a:avLst/>
          </a:prstGeom>
          <a:solidFill>
            <a:srgbClr val="1A5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prstClr val="white"/>
              </a:solidFill>
            </a:endParaRPr>
          </a:p>
        </p:txBody>
      </p:sp>
      <p:sp>
        <p:nvSpPr>
          <p:cNvPr id="64" name="Rectangle 63"/>
          <p:cNvSpPr/>
          <p:nvPr/>
        </p:nvSpPr>
        <p:spPr>
          <a:xfrm>
            <a:off x="-981635" y="1573306"/>
            <a:ext cx="1075764" cy="1076400"/>
          </a:xfrm>
          <a:prstGeom prst="rect">
            <a:avLst/>
          </a:prstGeom>
          <a:solidFill>
            <a:srgbClr val="1A5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FGDC</a:t>
            </a:r>
          </a:p>
        </p:txBody>
      </p:sp>
      <p:sp>
        <p:nvSpPr>
          <p:cNvPr id="52" name="Shape 172"/>
          <p:cNvSpPr/>
          <p:nvPr/>
        </p:nvSpPr>
        <p:spPr>
          <a:xfrm>
            <a:off x="864876"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Organisme d’accueil </a:t>
            </a:r>
          </a:p>
        </p:txBody>
      </p:sp>
      <p:sp>
        <p:nvSpPr>
          <p:cNvPr id="55" name="Shape 173"/>
          <p:cNvSpPr/>
          <p:nvPr/>
        </p:nvSpPr>
        <p:spPr>
          <a:xfrm>
            <a:off x="3631427" y="864826"/>
            <a:ext cx="2318148" cy="508222"/>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MA" sz="1700" b="1" dirty="0">
                <a:solidFill>
                  <a:srgbClr val="FFC000"/>
                </a:solidFill>
              </a:rPr>
              <a:t>Organisme client</a:t>
            </a:r>
            <a:endParaRPr sz="1700" b="1" dirty="0">
              <a:solidFill>
                <a:srgbClr val="FFC000"/>
              </a:solidFill>
            </a:endParaRPr>
          </a:p>
        </p:txBody>
      </p:sp>
      <p:sp>
        <p:nvSpPr>
          <p:cNvPr id="6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MA" sz="3200" b="1" dirty="0"/>
              <a:t>Contexte générale du projet</a:t>
            </a:r>
            <a:endParaRPr sz="3200" b="1" dirty="0"/>
          </a:p>
        </p:txBody>
      </p:sp>
      <p:sp>
        <p:nvSpPr>
          <p:cNvPr id="6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p>
        </p:txBody>
      </p:sp>
      <p:sp>
        <p:nvSpPr>
          <p:cNvPr id="70" name="Rectangle 9"/>
          <p:cNvSpPr>
            <a:spLocks noChangeArrowheads="1"/>
          </p:cNvSpPr>
          <p:nvPr/>
        </p:nvSpPr>
        <p:spPr bwMode="gray">
          <a:xfrm flipV="1">
            <a:off x="0" y="65529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p>
        </p:txBody>
      </p:sp>
      <p:sp>
        <p:nvSpPr>
          <p:cNvPr id="73"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schemeClr val="bg1"/>
                </a:solidFill>
              </a:rPr>
              <a:t>7</a:t>
            </a:r>
            <a:endParaRPr lang="en-US" sz="1600" b="1" dirty="0">
              <a:solidFill>
                <a:schemeClr val="bg1"/>
              </a:solidFill>
            </a:endParaRPr>
          </a:p>
        </p:txBody>
      </p:sp>
      <p:sp>
        <p:nvSpPr>
          <p:cNvPr id="19" name="Shape 173">
            <a:extLst>
              <a:ext uri="{FF2B5EF4-FFF2-40B4-BE49-F238E27FC236}">
                <a16:creationId xmlns:a16="http://schemas.microsoft.com/office/drawing/2014/main" id="{C2477A91-91A3-477D-829C-879AF72D1808}"/>
              </a:ext>
            </a:extLst>
          </p:cNvPr>
          <p:cNvSpPr/>
          <p:nvPr/>
        </p:nvSpPr>
        <p:spPr>
          <a:xfrm>
            <a:off x="6397978" y="860267"/>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t>Etude de l’existant</a:t>
            </a:r>
            <a:endParaRPr b="1" dirty="0"/>
          </a:p>
        </p:txBody>
      </p:sp>
      <p:sp>
        <p:nvSpPr>
          <p:cNvPr id="20" name="Shape 173">
            <a:extLst>
              <a:ext uri="{FF2B5EF4-FFF2-40B4-BE49-F238E27FC236}">
                <a16:creationId xmlns:a16="http://schemas.microsoft.com/office/drawing/2014/main" id="{36F924AC-457B-460A-8C07-AED4718E9400}"/>
              </a:ext>
            </a:extLst>
          </p:cNvPr>
          <p:cNvSpPr/>
          <p:nvPr/>
        </p:nvSpPr>
        <p:spPr>
          <a:xfrm>
            <a:off x="9164529" y="847705"/>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t>Conduite du projet</a:t>
            </a:r>
            <a:endParaRPr b="1" dirty="0"/>
          </a:p>
        </p:txBody>
      </p:sp>
      <p:sp>
        <p:nvSpPr>
          <p:cNvPr id="18" name="ZoneTexte 17"/>
          <p:cNvSpPr txBox="1"/>
          <p:nvPr/>
        </p:nvSpPr>
        <p:spPr>
          <a:xfrm>
            <a:off x="2752163" y="1661616"/>
            <a:ext cx="6307625" cy="4632037"/>
          </a:xfrm>
          <a:prstGeom prst="rect">
            <a:avLst/>
          </a:prstGeom>
          <a:noFill/>
          <a:ln>
            <a:solidFill>
              <a:srgbClr val="0070C0"/>
            </a:solidFill>
          </a:ln>
        </p:spPr>
        <p:txBody>
          <a:bodyPr wrap="square" rtlCol="0">
            <a:spAutoFit/>
          </a:bodyPr>
          <a:lstStyle/>
          <a:p>
            <a:pPr marL="285750" indent="-285750">
              <a:buFont typeface="Wingdings" panose="05000000000000000000" pitchFamily="2" charset="2"/>
              <a:buChar char="ü"/>
            </a:pPr>
            <a:r>
              <a:rPr lang="fr-FR" sz="1600" dirty="0"/>
              <a:t>Le client  est  CGI elle-même :</a:t>
            </a:r>
            <a:r>
              <a:rPr lang="fr-FR" sz="1600" u="sng" dirty="0">
                <a:ln w="0"/>
                <a:solidFill>
                  <a:schemeClr val="accent1"/>
                </a:solidFill>
                <a:effectLst>
                  <a:outerShdw blurRad="38100" dist="25400" dir="5400000" algn="ctr" rotWithShape="0">
                    <a:srgbClr val="6E747A">
                      <a:alpha val="43000"/>
                    </a:srgbClr>
                  </a:outerShdw>
                </a:effectLst>
              </a:rPr>
              <a:t>Projet Interne</a:t>
            </a:r>
            <a:endParaRPr lang="fr-FR" sz="1600" u="sng" dirty="0"/>
          </a:p>
          <a:p>
            <a:endParaRPr lang="fr-FR" sz="1600" dirty="0"/>
          </a:p>
          <a:p>
            <a:pPr marL="285750" indent="-285750">
              <a:buFont typeface="Wingdings" panose="05000000000000000000" pitchFamily="2" charset="2"/>
              <a:buChar char="ü"/>
            </a:pPr>
            <a:r>
              <a:rPr lang="fr-FR" sz="1600" dirty="0"/>
              <a:t>Le projet est destiné a l’équipe  </a:t>
            </a:r>
            <a:r>
              <a:rPr lang="fr-FR" sz="1600" dirty="0">
                <a:ln w="0"/>
                <a:solidFill>
                  <a:schemeClr val="accent1"/>
                </a:solidFill>
                <a:effectLst>
                  <a:outerShdw blurRad="38100" dist="25400" dir="5400000" algn="ctr" rotWithShape="0">
                    <a:srgbClr val="6E747A">
                      <a:alpha val="43000"/>
                    </a:srgbClr>
                  </a:outerShdw>
                </a:effectLst>
              </a:rPr>
              <a:t>FGDC INDUS</a:t>
            </a:r>
            <a:endParaRPr lang="fr-FR" sz="1600" dirty="0"/>
          </a:p>
          <a:p>
            <a:endParaRPr lang="fr-FR" sz="1600" dirty="0"/>
          </a:p>
          <a:p>
            <a:pPr marL="285750" indent="-285750">
              <a:buFont typeface="Wingdings" panose="05000000000000000000" pitchFamily="2" charset="2"/>
              <a:buChar char="ü"/>
            </a:pPr>
            <a:r>
              <a:rPr lang="fr-FR" sz="1600" dirty="0"/>
              <a:t>L’Equipe </a:t>
            </a:r>
            <a:r>
              <a:rPr lang="fr-FR" sz="1600" dirty="0">
                <a:ln w="0"/>
                <a:solidFill>
                  <a:schemeClr val="accent1"/>
                </a:solidFill>
                <a:effectLst>
                  <a:outerShdw blurRad="38100" dist="25400" dir="5400000" algn="ctr" rotWithShape="0">
                    <a:srgbClr val="6E747A">
                      <a:alpha val="43000"/>
                    </a:srgbClr>
                  </a:outerShdw>
                </a:effectLst>
              </a:rPr>
              <a:t>FGDC INDUS </a:t>
            </a:r>
            <a:r>
              <a:rPr lang="fr-FR" sz="1600" dirty="0"/>
              <a:t>gère tous les projets interne de CGI.</a:t>
            </a:r>
          </a:p>
          <a:p>
            <a:endParaRPr lang="fr-FR" sz="1600" dirty="0"/>
          </a:p>
          <a:p>
            <a:pPr marL="285750" indent="-285750">
              <a:buFont typeface="Wingdings" panose="05000000000000000000" pitchFamily="2" charset="2"/>
              <a:buChar char="ü"/>
            </a:pPr>
            <a:r>
              <a:rPr lang="fr-FR" sz="1600" dirty="0"/>
              <a:t>Les Projet de l’entité FGDC sur plusieurs projets:</a:t>
            </a:r>
          </a:p>
          <a:p>
            <a:pPr>
              <a:lnSpc>
                <a:spcPct val="150000"/>
              </a:lnSpc>
            </a:pPr>
            <a:r>
              <a:rPr lang="fr-FR" sz="1600" dirty="0"/>
              <a:t>	-GrecO’nline</a:t>
            </a:r>
          </a:p>
          <a:p>
            <a:pPr>
              <a:lnSpc>
                <a:spcPct val="150000"/>
              </a:lnSpc>
            </a:pPr>
            <a:r>
              <a:rPr lang="fr-FR" sz="1600" dirty="0"/>
              <a:t>	-</a:t>
            </a:r>
            <a:r>
              <a:rPr lang="fr-FR" dirty="0">
                <a:ln w="0"/>
                <a:solidFill>
                  <a:srgbClr val="FF0000"/>
                </a:solidFill>
                <a:effectLst>
                  <a:outerShdw blurRad="38100" dist="25400" dir="5400000" algn="ctr" rotWithShape="0">
                    <a:srgbClr val="6E747A">
                      <a:alpha val="43000"/>
                    </a:srgbClr>
                  </a:outerShdw>
                </a:effectLst>
              </a:rPr>
              <a:t>Datamart</a:t>
            </a:r>
          </a:p>
          <a:p>
            <a:pPr>
              <a:lnSpc>
                <a:spcPct val="150000"/>
              </a:lnSpc>
            </a:pPr>
            <a:r>
              <a:rPr lang="fr-FR" sz="1600" dirty="0"/>
              <a:t>	-GDM</a:t>
            </a:r>
          </a:p>
          <a:p>
            <a:pPr>
              <a:lnSpc>
                <a:spcPct val="150000"/>
              </a:lnSpc>
            </a:pPr>
            <a:r>
              <a:rPr lang="fr-FR" sz="1600" dirty="0"/>
              <a:t>	-AppScan </a:t>
            </a:r>
          </a:p>
          <a:p>
            <a:pPr>
              <a:lnSpc>
                <a:spcPct val="150000"/>
              </a:lnSpc>
            </a:pPr>
            <a:r>
              <a:rPr lang="fr-FR" sz="1600" dirty="0"/>
              <a:t>	-Digital Kan</a:t>
            </a:r>
          </a:p>
          <a:p>
            <a:pPr>
              <a:lnSpc>
                <a:spcPct val="150000"/>
              </a:lnSpc>
            </a:pPr>
            <a:r>
              <a:rPr lang="fr-FR" sz="1600" dirty="0"/>
              <a:t>	-Cockpit</a:t>
            </a:r>
          </a:p>
          <a:p>
            <a:r>
              <a:rPr lang="fr-FR" dirty="0"/>
              <a:t>		</a:t>
            </a:r>
          </a:p>
          <a:p>
            <a:pPr marL="285750" indent="-285750">
              <a:buFont typeface="Wingdings" panose="05000000000000000000" pitchFamily="2" charset="2"/>
              <a:buChar char="ü"/>
            </a:pPr>
            <a:endParaRPr lang="fr-FR" dirty="0"/>
          </a:p>
        </p:txBody>
      </p:sp>
      <p:sp>
        <p:nvSpPr>
          <p:cNvPr id="21" name="Text Box 12"/>
          <p:cNvSpPr txBox="1">
            <a:spLocks noChangeArrowheads="1"/>
          </p:cNvSpPr>
          <p:nvPr/>
        </p:nvSpPr>
        <p:spPr bwMode="auto">
          <a:xfrm>
            <a:off x="1972491" y="658100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
        <p:nvSpPr>
          <p:cNvPr id="22" name="Text Box 12"/>
          <p:cNvSpPr txBox="1">
            <a:spLocks noChangeArrowheads="1"/>
          </p:cNvSpPr>
          <p:nvPr/>
        </p:nvSpPr>
        <p:spPr bwMode="auto">
          <a:xfrm>
            <a:off x="10455960" y="6581001"/>
            <a:ext cx="963143" cy="276999"/>
          </a:xfrm>
          <a:prstGeom prst="rect">
            <a:avLst/>
          </a:prstGeom>
          <a:noFill/>
          <a:ln w="9525">
            <a:noFill/>
            <a:miter lim="800000"/>
            <a:headEnd/>
            <a:tailEnd/>
          </a:ln>
          <a:effectLst/>
        </p:spPr>
        <p:txBody>
          <a:bodyPr wrap="square">
            <a:spAutoFit/>
          </a:bodyPr>
          <a:lstStyle/>
          <a:p>
            <a:r>
              <a:rPr lang="fr-FR" sz="1200" b="1" dirty="0">
                <a:solidFill>
                  <a:schemeClr val="bg1"/>
                </a:solidFill>
              </a:rPr>
              <a:t>2021-2022</a:t>
            </a:r>
          </a:p>
        </p:txBody>
      </p:sp>
    </p:spTree>
    <p:extLst>
      <p:ext uri="{BB962C8B-B14F-4D97-AF65-F5344CB8AC3E}">
        <p14:creationId xmlns:p14="http://schemas.microsoft.com/office/powerpoint/2010/main" val="8649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875E-6 -3.7037E-7 L 0.08021 0.00023 " pathEditMode="relative" rAng="0" ptsTypes="AA">
                                      <p:cBhvr>
                                        <p:cTn id="6" dur="500" fill="hold"/>
                                        <p:tgtEl>
                                          <p:spTgt spid="64"/>
                                        </p:tgtEl>
                                        <p:attrNameLst>
                                          <p:attrName>ppt_x</p:attrName>
                                          <p:attrName>ppt_y</p:attrName>
                                        </p:attrNameLst>
                                      </p:cBhvr>
                                      <p:rCtr x="4010"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73"/>
          <p:cNvSpPr/>
          <p:nvPr/>
        </p:nvSpPr>
        <p:spPr>
          <a:xfrm>
            <a:off x="3631427"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MA" b="1" dirty="0"/>
              <a:t>Organisme client</a:t>
            </a:r>
            <a:endParaRPr b="1" dirty="0"/>
          </a:p>
        </p:txBody>
      </p:sp>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FR" sz="3600" b="1" dirty="0"/>
              <a:t>Contexte général du projet</a:t>
            </a:r>
            <a:endParaRPr sz="36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5529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2"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prstClr val="white"/>
                </a:solidFill>
              </a:rPr>
              <a:t>8</a:t>
            </a:r>
          </a:p>
        </p:txBody>
      </p:sp>
      <p:sp>
        <p:nvSpPr>
          <p:cNvPr id="15" name="Rectangle 14">
            <a:extLst>
              <a:ext uri="{FF2B5EF4-FFF2-40B4-BE49-F238E27FC236}">
                <a16:creationId xmlns:a16="http://schemas.microsoft.com/office/drawing/2014/main" id="{6A88E7CA-98F2-4D87-BB39-E8BB236435B4}"/>
              </a:ext>
            </a:extLst>
          </p:cNvPr>
          <p:cNvSpPr/>
          <p:nvPr/>
        </p:nvSpPr>
        <p:spPr>
          <a:xfrm>
            <a:off x="-981635" y="1759523"/>
            <a:ext cx="1075764" cy="1076400"/>
          </a:xfrm>
          <a:prstGeom prst="rect">
            <a:avLst/>
          </a:prstGeom>
          <a:solidFill>
            <a:srgbClr val="1A5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Le SI d’ABCDIS.</a:t>
            </a:r>
          </a:p>
        </p:txBody>
      </p:sp>
      <p:sp>
        <p:nvSpPr>
          <p:cNvPr id="17" name="Rectangle 16">
            <a:extLst>
              <a:ext uri="{FF2B5EF4-FFF2-40B4-BE49-F238E27FC236}">
                <a16:creationId xmlns:a16="http://schemas.microsoft.com/office/drawing/2014/main" id="{79A28DE9-9395-4D3B-A7EC-EC20576C5377}"/>
              </a:ext>
            </a:extLst>
          </p:cNvPr>
          <p:cNvSpPr/>
          <p:nvPr/>
        </p:nvSpPr>
        <p:spPr>
          <a:xfrm>
            <a:off x="-1276708" y="3416215"/>
            <a:ext cx="1370838" cy="1076400"/>
          </a:xfrm>
          <a:prstGeom prst="rect">
            <a:avLst/>
          </a:prstGeom>
          <a:solidFill>
            <a:srgbClr val="238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JIRA </a:t>
            </a:r>
          </a:p>
        </p:txBody>
      </p:sp>
      <p:sp>
        <p:nvSpPr>
          <p:cNvPr id="24" name="Shape 172">
            <a:extLst>
              <a:ext uri="{FF2B5EF4-FFF2-40B4-BE49-F238E27FC236}">
                <a16:creationId xmlns:a16="http://schemas.microsoft.com/office/drawing/2014/main" id="{45B4D0A6-A7A6-432E-8F22-4D6EF7EE270D}"/>
              </a:ext>
            </a:extLst>
          </p:cNvPr>
          <p:cNvSpPr/>
          <p:nvPr/>
        </p:nvSpPr>
        <p:spPr>
          <a:xfrm>
            <a:off x="864876"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Organisme d’accueil </a:t>
            </a:r>
          </a:p>
        </p:txBody>
      </p:sp>
      <p:sp>
        <p:nvSpPr>
          <p:cNvPr id="25" name="Shape 173">
            <a:extLst>
              <a:ext uri="{FF2B5EF4-FFF2-40B4-BE49-F238E27FC236}">
                <a16:creationId xmlns:a16="http://schemas.microsoft.com/office/drawing/2014/main" id="{6D7D50DC-A527-4062-A004-27EB4BCBEE1A}"/>
              </a:ext>
            </a:extLst>
          </p:cNvPr>
          <p:cNvSpPr/>
          <p:nvPr/>
        </p:nvSpPr>
        <p:spPr>
          <a:xfrm>
            <a:off x="6397978" y="860267"/>
            <a:ext cx="2318148" cy="508222"/>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solidFill>
                  <a:srgbClr val="FFC000"/>
                </a:solidFill>
              </a:rPr>
              <a:t>Etude de l’existant</a:t>
            </a:r>
            <a:endParaRPr b="1" dirty="0">
              <a:solidFill>
                <a:srgbClr val="FFC000"/>
              </a:solidFill>
            </a:endParaRPr>
          </a:p>
        </p:txBody>
      </p:sp>
      <p:sp>
        <p:nvSpPr>
          <p:cNvPr id="26" name="Shape 173">
            <a:extLst>
              <a:ext uri="{FF2B5EF4-FFF2-40B4-BE49-F238E27FC236}">
                <a16:creationId xmlns:a16="http://schemas.microsoft.com/office/drawing/2014/main" id="{307036F4-615A-4885-9668-7B7DFB6DECC0}"/>
              </a:ext>
            </a:extLst>
          </p:cNvPr>
          <p:cNvSpPr/>
          <p:nvPr/>
        </p:nvSpPr>
        <p:spPr>
          <a:xfrm>
            <a:off x="9164529" y="847705"/>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FR" b="1" dirty="0"/>
              <a:t>Conduite du projet</a:t>
            </a:r>
            <a:endParaRPr b="1" dirty="0"/>
          </a:p>
        </p:txBody>
      </p:sp>
      <p:pic>
        <p:nvPicPr>
          <p:cNvPr id="1026" name="Picture 2" descr="RÃ©sultat de recherche d'images pour &quot;jira&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169" y="2503950"/>
            <a:ext cx="4432515" cy="2291978"/>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12"/>
          <p:cNvSpPr txBox="1">
            <a:spLocks noChangeArrowheads="1"/>
          </p:cNvSpPr>
          <p:nvPr/>
        </p:nvSpPr>
        <p:spPr bwMode="auto">
          <a:xfrm>
            <a:off x="1972491" y="658100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
        <p:nvSpPr>
          <p:cNvPr id="19" name="Text Box 12"/>
          <p:cNvSpPr txBox="1">
            <a:spLocks noChangeArrowheads="1"/>
          </p:cNvSpPr>
          <p:nvPr/>
        </p:nvSpPr>
        <p:spPr bwMode="auto">
          <a:xfrm>
            <a:off x="10455960" y="6581001"/>
            <a:ext cx="963143" cy="276999"/>
          </a:xfrm>
          <a:prstGeom prst="rect">
            <a:avLst/>
          </a:prstGeom>
          <a:noFill/>
          <a:ln w="9525">
            <a:noFill/>
            <a:miter lim="800000"/>
            <a:headEnd/>
            <a:tailEnd/>
          </a:ln>
          <a:effectLst/>
        </p:spPr>
        <p:txBody>
          <a:bodyPr wrap="square">
            <a:spAutoFit/>
          </a:bodyPr>
          <a:lstStyle/>
          <a:p>
            <a:r>
              <a:rPr lang="fr-FR" sz="1200" b="1" dirty="0">
                <a:solidFill>
                  <a:schemeClr val="bg1"/>
                </a:solidFill>
              </a:rPr>
              <a:t>2021-2022</a:t>
            </a:r>
          </a:p>
        </p:txBody>
      </p:sp>
      <p:pic>
        <p:nvPicPr>
          <p:cNvPr id="2" name="Image 1">
            <a:extLst>
              <a:ext uri="{FF2B5EF4-FFF2-40B4-BE49-F238E27FC236}">
                <a16:creationId xmlns:a16="http://schemas.microsoft.com/office/drawing/2014/main" id="{2392CD67-F67F-48A1-B85D-F7586A2487D8}"/>
              </a:ext>
            </a:extLst>
          </p:cNvPr>
          <p:cNvPicPr>
            <a:picLocks noChangeAspect="1"/>
          </p:cNvPicPr>
          <p:nvPr/>
        </p:nvPicPr>
        <p:blipFill>
          <a:blip r:embed="rId4"/>
          <a:stretch>
            <a:fillRect/>
          </a:stretch>
        </p:blipFill>
        <p:spPr>
          <a:xfrm>
            <a:off x="6124964" y="1759524"/>
            <a:ext cx="5545260" cy="3602890"/>
          </a:xfrm>
          <a:prstGeom prst="rect">
            <a:avLst/>
          </a:prstGeom>
        </p:spPr>
      </p:pic>
    </p:spTree>
    <p:extLst>
      <p:ext uri="{BB962C8B-B14F-4D97-AF65-F5344CB8AC3E}">
        <p14:creationId xmlns:p14="http://schemas.microsoft.com/office/powerpoint/2010/main" val="409263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3.7037E-7 L 0.09935 -0.00069 " pathEditMode="relative" rAng="0" ptsTypes="AA">
                                      <p:cBhvr>
                                        <p:cTn id="6" dur="2000" fill="hold"/>
                                        <p:tgtEl>
                                          <p:spTgt spid="17"/>
                                        </p:tgtEl>
                                        <p:attrNameLst>
                                          <p:attrName>ppt_x</p:attrName>
                                          <p:attrName>ppt_y</p:attrName>
                                        </p:attrNameLst>
                                      </p:cBhvr>
                                      <p:rCtr x="496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72"/>
          <p:cNvSpPr/>
          <p:nvPr/>
        </p:nvSpPr>
        <p:spPr>
          <a:xfrm>
            <a:off x="864876"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p>
            <a:pPr algn="ctr"/>
            <a:r>
              <a:rPr lang="fr-FR" sz="1700" b="1" dirty="0">
                <a:solidFill>
                  <a:srgbClr val="043179"/>
                </a:solidFill>
              </a:rPr>
              <a:t>Organisme d’accueil </a:t>
            </a:r>
          </a:p>
        </p:txBody>
      </p:sp>
      <p:sp>
        <p:nvSpPr>
          <p:cNvPr id="4" name="Shape 173"/>
          <p:cNvSpPr/>
          <p:nvPr/>
        </p:nvSpPr>
        <p:spPr>
          <a:xfrm>
            <a:off x="3631427"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MA" b="1" dirty="0"/>
              <a:t>Organisme client</a:t>
            </a:r>
            <a:endParaRPr b="1" dirty="0"/>
          </a:p>
        </p:txBody>
      </p:sp>
      <p:sp>
        <p:nvSpPr>
          <p:cNvPr id="5" name="Shape 174"/>
          <p:cNvSpPr/>
          <p:nvPr/>
        </p:nvSpPr>
        <p:spPr>
          <a:xfrm>
            <a:off x="6397978" y="864826"/>
            <a:ext cx="2318148" cy="508222"/>
          </a:xfrm>
          <a:prstGeom prst="roundRect">
            <a:avLst>
              <a:gd name="adj" fmla="val 37484"/>
            </a:avLst>
          </a:prstGeom>
          <a:solidFill>
            <a:srgbClr val="FFFFFF"/>
          </a:solidFill>
          <a:ln w="50800">
            <a:solidFill>
              <a:srgbClr val="00B050"/>
            </a:solidFill>
            <a:miter/>
          </a:ln>
          <a:effectLst>
            <a:outerShdw blurRad="355600" rotWithShape="0">
              <a:srgbClr val="000000">
                <a:alpha val="75000"/>
              </a:srgbClr>
            </a:outerShdw>
          </a:effectLst>
          <a:extLst>
            <a:ext uri="{C572A759-6A51-4108-AA02-DFA0A04FC94B}">
              <ma14:wrappingTextBoxFlag xmlns="" xmlns:ma14="http://schemas.microsoft.com/office/mac/drawingml/2011/main" val="1"/>
            </a:ext>
          </a:extLst>
        </p:spPr>
        <p:txBody>
          <a:bodyPr lIns="45719" rIns="45719" anchor="ctr"/>
          <a:lstStyle/>
          <a:p>
            <a:pPr algn="ctr"/>
            <a:r>
              <a:rPr lang="fr-FR" sz="1600" b="1" dirty="0">
                <a:solidFill>
                  <a:srgbClr val="FFC000"/>
                </a:solidFill>
              </a:rPr>
              <a:t>Etude de l’existant</a:t>
            </a:r>
          </a:p>
        </p:txBody>
      </p:sp>
      <p:sp>
        <p:nvSpPr>
          <p:cNvPr id="6" name="Shape 175"/>
          <p:cNvSpPr/>
          <p:nvPr/>
        </p:nvSpPr>
        <p:spPr>
          <a:xfrm>
            <a:off x="9164529" y="864826"/>
            <a:ext cx="2318148" cy="508222"/>
          </a:xfrm>
          <a:prstGeom prst="roundRect">
            <a:avLst>
              <a:gd name="adj" fmla="val 37484"/>
            </a:avLst>
          </a:prstGeom>
          <a:solidFill>
            <a:srgbClr val="FFFFFF"/>
          </a:solidFill>
          <a:ln w="50800">
            <a:solidFill>
              <a:schemeClr val="accent6">
                <a:lumMod val="75000"/>
              </a:schemeClr>
            </a:solidFill>
            <a:miter/>
          </a:ln>
          <a:extLst>
            <a:ext uri="{C572A759-6A51-4108-AA02-DFA0A04FC94B}">
              <ma14:wrappingTextBoxFlag xmlns="" xmlns:ma14="http://schemas.microsoft.com/office/mac/drawingml/2011/main" val="1"/>
            </a:ext>
          </a:extLst>
        </p:spPr>
        <p:txBody>
          <a:bodyPr lIns="45719" rIns="45719" anchor="ctr"/>
          <a:lstStyle>
            <a:lvl1pPr algn="ctr">
              <a:defRPr sz="1700" b="0">
                <a:solidFill>
                  <a:srgbClr val="043179"/>
                </a:solidFill>
                <a:latin typeface="+mn-lt"/>
                <a:ea typeface="+mn-ea"/>
                <a:cs typeface="+mn-cs"/>
                <a:sym typeface="Calibri"/>
              </a:defRPr>
            </a:lvl1pPr>
          </a:lstStyle>
          <a:p>
            <a:r>
              <a:rPr lang="fr-MA" b="1" dirty="0"/>
              <a:t>Conduite du projet</a:t>
            </a:r>
            <a:endParaRPr b="1" dirty="0"/>
          </a:p>
        </p:txBody>
      </p:sp>
      <p:sp>
        <p:nvSpPr>
          <p:cNvPr id="7" name="Shape 141"/>
          <p:cNvSpPr/>
          <p:nvPr/>
        </p:nvSpPr>
        <p:spPr>
          <a:xfrm>
            <a:off x="0" y="1"/>
            <a:ext cx="12192001" cy="746974"/>
          </a:xfrm>
          <a:prstGeom prst="rect">
            <a:avLst/>
          </a:prstGeom>
          <a:gradFill>
            <a:gsLst>
              <a:gs pos="0">
                <a:srgbClr val="002C77"/>
              </a:gs>
              <a:gs pos="100000">
                <a:srgbClr val="3CB6CE"/>
              </a:gs>
            </a:gsLst>
          </a:gradFill>
          <a:ln w="12700">
            <a:miter lim="400000"/>
          </a:ln>
          <a:extLst>
            <a:ext uri="{C572A759-6A51-4108-AA02-DFA0A04FC94B}">
              <ma14:wrappingTextBoxFlag xmlns="" xmlns:ma14="http://schemas.microsoft.com/office/mac/drawingml/2011/main" val="1"/>
            </a:ext>
          </a:extLst>
        </p:spPr>
        <p:txBody>
          <a:bodyPr lIns="0" tIns="0" rIns="0" bIns="0" anchor="ctr"/>
          <a:lstStyle>
            <a:lvl1pPr algn="ctr" defTabSz="457200">
              <a:defRPr sz="2500">
                <a:solidFill>
                  <a:srgbClr val="FFFFFF"/>
                </a:solidFill>
              </a:defRPr>
            </a:lvl1pPr>
          </a:lstStyle>
          <a:p>
            <a:r>
              <a:rPr lang="fr-MA" sz="3200" b="1" dirty="0"/>
              <a:t>Contexte général du projet</a:t>
            </a:r>
            <a:endParaRPr sz="3200" b="1" dirty="0"/>
          </a:p>
        </p:txBody>
      </p:sp>
      <p:sp>
        <p:nvSpPr>
          <p:cNvPr id="8" name="Shape 142"/>
          <p:cNvSpPr/>
          <p:nvPr/>
        </p:nvSpPr>
        <p:spPr>
          <a:xfrm rot="5400000">
            <a:off x="489321" y="-489319"/>
            <a:ext cx="746975" cy="1725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a:miter lim="400000"/>
          </a:ln>
        </p:spPr>
        <p:txBody>
          <a:bodyPr lIns="0" tIns="0" rIns="0" bIns="0" anchor="ctr"/>
          <a:lstStyle/>
          <a:p>
            <a:pPr algn="ctr" defTabSz="457200">
              <a:defRPr b="0">
                <a:solidFill>
                  <a:srgbClr val="FFFFFF"/>
                </a:solidFill>
                <a:latin typeface="+mn-lt"/>
                <a:ea typeface="+mn-ea"/>
                <a:cs typeface="+mn-cs"/>
                <a:sym typeface="Calibri"/>
              </a:defRPr>
            </a:pPr>
            <a:endParaRPr dirty="0">
              <a:solidFill>
                <a:srgbClr val="FFFFFF"/>
              </a:solidFill>
              <a:sym typeface="Calibri"/>
            </a:endParaRPr>
          </a:p>
        </p:txBody>
      </p:sp>
      <p:sp>
        <p:nvSpPr>
          <p:cNvPr id="9" name="Rectangle 9"/>
          <p:cNvSpPr>
            <a:spLocks noChangeArrowheads="1"/>
          </p:cNvSpPr>
          <p:nvPr/>
        </p:nvSpPr>
        <p:spPr bwMode="gray">
          <a:xfrm flipV="1">
            <a:off x="0" y="6552904"/>
            <a:ext cx="12192000" cy="372417"/>
          </a:xfrm>
          <a:prstGeom prst="rect">
            <a:avLst/>
          </a:prstGeom>
          <a:solidFill>
            <a:schemeClr val="accent1">
              <a:lumMod val="75000"/>
            </a:schemeClr>
          </a:solidFill>
          <a:ln w="9525" algn="ctr">
            <a:solidFill>
              <a:schemeClr val="accent1">
                <a:lumMod val="60000"/>
                <a:lumOff val="40000"/>
              </a:schemeClr>
            </a:solidFill>
            <a:miter lim="800000"/>
            <a:headEnd/>
            <a:tailEnd/>
          </a:ln>
        </p:spPr>
        <p:txBody>
          <a:bodyPr wrap="none" anchor="ctr"/>
          <a:lstStyle/>
          <a:p>
            <a:endParaRPr lang="fr-FR" dirty="0">
              <a:solidFill>
                <a:prstClr val="black"/>
              </a:solidFill>
            </a:endParaRPr>
          </a:p>
        </p:txBody>
      </p:sp>
      <p:sp>
        <p:nvSpPr>
          <p:cNvPr id="11" name="Text Box 12"/>
          <p:cNvSpPr txBox="1">
            <a:spLocks noChangeArrowheads="1"/>
          </p:cNvSpPr>
          <p:nvPr/>
        </p:nvSpPr>
        <p:spPr bwMode="auto">
          <a:xfrm>
            <a:off x="10519534" y="6581001"/>
            <a:ext cx="963143" cy="276999"/>
          </a:xfrm>
          <a:prstGeom prst="rect">
            <a:avLst/>
          </a:prstGeom>
          <a:noFill/>
          <a:ln w="9525">
            <a:noFill/>
            <a:miter lim="800000"/>
            <a:headEnd/>
            <a:tailEnd/>
          </a:ln>
          <a:effectLst/>
        </p:spPr>
        <p:txBody>
          <a:bodyPr wrap="square">
            <a:spAutoFit/>
          </a:bodyPr>
          <a:lstStyle/>
          <a:p>
            <a:r>
              <a:rPr lang="fr-FR" sz="1200" b="1" dirty="0">
                <a:solidFill>
                  <a:prstClr val="white"/>
                </a:solidFill>
              </a:rPr>
              <a:t>2021-2022</a:t>
            </a:r>
          </a:p>
        </p:txBody>
      </p:sp>
      <p:sp>
        <p:nvSpPr>
          <p:cNvPr id="12" name="Espace réservé du numéro de diapositive 1"/>
          <p:cNvSpPr>
            <a:spLocks noGrp="1"/>
          </p:cNvSpPr>
          <p:nvPr>
            <p:ph type="sldNum" sz="quarter" idx="11"/>
          </p:nvPr>
        </p:nvSpPr>
        <p:spPr>
          <a:xfrm>
            <a:off x="11299260" y="6505540"/>
            <a:ext cx="802587" cy="374167"/>
          </a:xfrm>
        </p:spPr>
        <p:txBody>
          <a:bodyPr/>
          <a:lstStyle/>
          <a:p>
            <a:r>
              <a:rPr lang="en-US" sz="1800" b="1" dirty="0">
                <a:solidFill>
                  <a:prstClr val="white"/>
                </a:solidFill>
              </a:rPr>
              <a:t>9</a:t>
            </a:r>
            <a:endParaRPr lang="en-US" sz="1600" b="1" dirty="0">
              <a:solidFill>
                <a:prstClr val="white"/>
              </a:solidFill>
            </a:endParaRPr>
          </a:p>
        </p:txBody>
      </p:sp>
      <p:sp>
        <p:nvSpPr>
          <p:cNvPr id="15" name="Rectangle 14">
            <a:extLst>
              <a:ext uri="{FF2B5EF4-FFF2-40B4-BE49-F238E27FC236}">
                <a16:creationId xmlns:a16="http://schemas.microsoft.com/office/drawing/2014/main" id="{6A88E7CA-98F2-4D87-BB39-E8BB236435B4}"/>
              </a:ext>
            </a:extLst>
          </p:cNvPr>
          <p:cNvSpPr/>
          <p:nvPr/>
        </p:nvSpPr>
        <p:spPr>
          <a:xfrm>
            <a:off x="-981635" y="1759523"/>
            <a:ext cx="1075764" cy="1076400"/>
          </a:xfrm>
          <a:prstGeom prst="rect">
            <a:avLst/>
          </a:prstGeom>
          <a:solidFill>
            <a:srgbClr val="1A5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FGDC</a:t>
            </a:r>
          </a:p>
        </p:txBody>
      </p:sp>
      <p:sp>
        <p:nvSpPr>
          <p:cNvPr id="17" name="Rectangle 16">
            <a:extLst>
              <a:ext uri="{FF2B5EF4-FFF2-40B4-BE49-F238E27FC236}">
                <a16:creationId xmlns:a16="http://schemas.microsoft.com/office/drawing/2014/main" id="{79A28DE9-9395-4D3B-A7EC-EC20576C5377}"/>
              </a:ext>
            </a:extLst>
          </p:cNvPr>
          <p:cNvSpPr/>
          <p:nvPr/>
        </p:nvSpPr>
        <p:spPr>
          <a:xfrm>
            <a:off x="-1219200" y="3018478"/>
            <a:ext cx="1313329" cy="1076400"/>
          </a:xfrm>
          <a:prstGeom prst="rect">
            <a:avLst/>
          </a:prstGeom>
          <a:solidFill>
            <a:srgbClr val="238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Problématique</a:t>
            </a:r>
          </a:p>
        </p:txBody>
      </p:sp>
      <p:sp>
        <p:nvSpPr>
          <p:cNvPr id="18" name="Rectangle 17">
            <a:extLst>
              <a:ext uri="{FF2B5EF4-FFF2-40B4-BE49-F238E27FC236}">
                <a16:creationId xmlns:a16="http://schemas.microsoft.com/office/drawing/2014/main" id="{7C7940AC-0676-4BD9-BB74-540BD000398D}"/>
              </a:ext>
            </a:extLst>
          </p:cNvPr>
          <p:cNvSpPr/>
          <p:nvPr/>
        </p:nvSpPr>
        <p:spPr>
          <a:xfrm>
            <a:off x="-49324" y="4252714"/>
            <a:ext cx="160524" cy="1076400"/>
          </a:xfrm>
          <a:prstGeom prst="rect">
            <a:avLst/>
          </a:prstGeom>
          <a:solidFill>
            <a:srgbClr val="299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prstClr val="white"/>
              </a:solidFill>
            </a:endParaRPr>
          </a:p>
        </p:txBody>
      </p:sp>
      <p:sp>
        <p:nvSpPr>
          <p:cNvPr id="20" name="Rectangle 19">
            <a:extLst>
              <a:ext uri="{FF2B5EF4-FFF2-40B4-BE49-F238E27FC236}">
                <a16:creationId xmlns:a16="http://schemas.microsoft.com/office/drawing/2014/main" id="{ED716D9E-D748-446E-BE8F-2CD16686E3A5}"/>
              </a:ext>
            </a:extLst>
          </p:cNvPr>
          <p:cNvSpPr/>
          <p:nvPr/>
        </p:nvSpPr>
        <p:spPr>
          <a:xfrm>
            <a:off x="-981635" y="4242393"/>
            <a:ext cx="1075764" cy="1076400"/>
          </a:xfrm>
          <a:prstGeom prst="rect">
            <a:avLst/>
          </a:prstGeom>
          <a:solidFill>
            <a:srgbClr val="238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400" dirty="0">
                <a:solidFill>
                  <a:prstClr val="white"/>
                </a:solidFill>
                <a:cs typeface="Calibri" panose="020F0502020204030204" pitchFamily="34" charset="0"/>
              </a:rPr>
              <a:t>Mission globale</a:t>
            </a:r>
          </a:p>
        </p:txBody>
      </p:sp>
      <p:sp>
        <p:nvSpPr>
          <p:cNvPr id="14" name="ZoneTexte 13">
            <a:extLst>
              <a:ext uri="{FF2B5EF4-FFF2-40B4-BE49-F238E27FC236}">
                <a16:creationId xmlns:a16="http://schemas.microsoft.com/office/drawing/2014/main" id="{CF48D092-8601-4645-B4AF-EC9E48BC0DF1}"/>
              </a:ext>
            </a:extLst>
          </p:cNvPr>
          <p:cNvSpPr txBox="1"/>
          <p:nvPr/>
        </p:nvSpPr>
        <p:spPr>
          <a:xfrm>
            <a:off x="1725616" y="2242226"/>
            <a:ext cx="9045548" cy="502105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fr-FR" sz="2400" b="1" dirty="0">
                <a:solidFill>
                  <a:schemeClr val="accent1">
                    <a:lumMod val="50000"/>
                  </a:schemeClr>
                </a:solidFill>
              </a:rPr>
              <a:t>Avoir une solution d'analyse de données de projet global</a:t>
            </a:r>
          </a:p>
          <a:p>
            <a:pPr marL="342900" indent="-342900">
              <a:lnSpc>
                <a:spcPct val="150000"/>
              </a:lnSpc>
              <a:buFont typeface="Wingdings" panose="05000000000000000000" pitchFamily="2" charset="2"/>
              <a:buChar char="Ø"/>
            </a:pPr>
            <a:r>
              <a:rPr lang="fr-FR" sz="2400" b="1" dirty="0">
                <a:solidFill>
                  <a:schemeClr val="accent1">
                    <a:lumMod val="50000"/>
                  </a:schemeClr>
                </a:solidFill>
              </a:rPr>
              <a:t>Fournir des tableaux de bord quotidiens</a:t>
            </a:r>
          </a:p>
          <a:p>
            <a:pPr marL="342900" indent="-342900">
              <a:lnSpc>
                <a:spcPct val="150000"/>
              </a:lnSpc>
              <a:buFont typeface="Wingdings" panose="05000000000000000000" pitchFamily="2" charset="2"/>
              <a:buChar char="Ø"/>
            </a:pPr>
            <a:r>
              <a:rPr lang="fr-FR" sz="2400" b="1" dirty="0">
                <a:solidFill>
                  <a:schemeClr val="accent1">
                    <a:lumMod val="50000"/>
                  </a:schemeClr>
                </a:solidFill>
              </a:rPr>
              <a:t>Opérations (incidents, problèmes, changements)</a:t>
            </a:r>
          </a:p>
          <a:p>
            <a:pPr marL="342900" indent="-342900">
              <a:lnSpc>
                <a:spcPct val="150000"/>
              </a:lnSpc>
              <a:buFont typeface="Wingdings" panose="05000000000000000000" pitchFamily="2" charset="2"/>
              <a:buChar char="Ø"/>
            </a:pPr>
            <a:r>
              <a:rPr lang="fr-FR" sz="2400" b="1" dirty="0">
                <a:solidFill>
                  <a:schemeClr val="accent1">
                    <a:lumMod val="50000"/>
                  </a:schemeClr>
                </a:solidFill>
              </a:rPr>
              <a:t>Suivi des incidents, demandes de changements et problèmes</a:t>
            </a:r>
          </a:p>
          <a:p>
            <a:pPr marL="342900" indent="-342900">
              <a:lnSpc>
                <a:spcPct val="150000"/>
              </a:lnSpc>
              <a:buFont typeface="Wingdings" panose="05000000000000000000" pitchFamily="2" charset="2"/>
              <a:buChar char="Ø"/>
            </a:pPr>
            <a:r>
              <a:rPr lang="fr-FR" sz="2400" b="1" dirty="0">
                <a:solidFill>
                  <a:schemeClr val="accent1">
                    <a:lumMod val="50000"/>
                  </a:schemeClr>
                </a:solidFill>
              </a:rPr>
              <a:t>Analyses des tendances</a:t>
            </a:r>
          </a:p>
          <a:p>
            <a:pPr marL="342900" indent="-342900">
              <a:lnSpc>
                <a:spcPct val="150000"/>
              </a:lnSpc>
              <a:buFont typeface="Wingdings" panose="05000000000000000000" pitchFamily="2" charset="2"/>
              <a:buChar char="Ø"/>
            </a:pPr>
            <a:r>
              <a:rPr lang="fr-FR" sz="2400" b="1" dirty="0">
                <a:solidFill>
                  <a:schemeClr val="accent1">
                    <a:lumMod val="50000"/>
                  </a:schemeClr>
                </a:solidFill>
              </a:rPr>
              <a:t>Détails des tickets (demandes)</a:t>
            </a:r>
          </a:p>
          <a:p>
            <a:pPr marL="285750" indent="-285750">
              <a:lnSpc>
                <a:spcPct val="150000"/>
              </a:lnSpc>
              <a:buFont typeface="Arial" panose="020B0604020202020204" pitchFamily="34" charset="0"/>
              <a:buChar char="•"/>
            </a:pPr>
            <a:endParaRPr lang="fr-FR" sz="2400" b="1" dirty="0">
              <a:solidFill>
                <a:schemeClr val="accent1">
                  <a:lumMod val="50000"/>
                </a:schemeClr>
              </a:solidFill>
            </a:endParaRPr>
          </a:p>
          <a:p>
            <a:pPr marL="285750" indent="-285750">
              <a:lnSpc>
                <a:spcPct val="150000"/>
              </a:lnSpc>
              <a:buFont typeface="Arial" panose="020B0604020202020204" pitchFamily="34" charset="0"/>
              <a:buChar char="•"/>
            </a:pPr>
            <a:endParaRPr lang="fr-FR" sz="2400" b="1" dirty="0">
              <a:solidFill>
                <a:schemeClr val="accent1">
                  <a:lumMod val="50000"/>
                </a:schemeClr>
              </a:solidFill>
            </a:endParaRPr>
          </a:p>
          <a:p>
            <a:pPr marL="285750" indent="-285750">
              <a:lnSpc>
                <a:spcPct val="150000"/>
              </a:lnSpc>
              <a:buFont typeface="Arial" panose="020B0604020202020204" pitchFamily="34" charset="0"/>
              <a:buChar char="•"/>
            </a:pPr>
            <a:endParaRPr lang="fr-FR" sz="2400" b="1" dirty="0">
              <a:solidFill>
                <a:schemeClr val="accent1">
                  <a:lumMod val="50000"/>
                </a:schemeClr>
              </a:solidFill>
            </a:endParaRPr>
          </a:p>
        </p:txBody>
      </p:sp>
      <p:sp>
        <p:nvSpPr>
          <p:cNvPr id="19" name="Text Box 12"/>
          <p:cNvSpPr txBox="1">
            <a:spLocks noChangeArrowheads="1"/>
          </p:cNvSpPr>
          <p:nvPr/>
        </p:nvSpPr>
        <p:spPr bwMode="auto">
          <a:xfrm>
            <a:off x="1972491" y="6581001"/>
            <a:ext cx="7929155" cy="461665"/>
          </a:xfrm>
          <a:prstGeom prst="rect">
            <a:avLst/>
          </a:prstGeom>
          <a:noFill/>
          <a:ln w="9525">
            <a:noFill/>
            <a:miter lim="800000"/>
            <a:headEnd/>
            <a:tailEnd/>
          </a:ln>
          <a:effectLst/>
        </p:spPr>
        <p:txBody>
          <a:bodyPr wrap="square">
            <a:spAutoFit/>
          </a:bodyPr>
          <a:lstStyle/>
          <a:p>
            <a:r>
              <a:rPr lang="fr-FR" sz="1200" b="1" dirty="0">
                <a:solidFill>
                  <a:schemeClr val="bg1"/>
                </a:solidFill>
                <a:latin typeface="Book Antiqua" panose="02040602050305030304" pitchFamily="18" charset="0"/>
              </a:rPr>
              <a:t>Mise en place d’un système décisionnel pour le suivi des tickets de l’ensemble des projets CGI</a:t>
            </a:r>
            <a:endParaRPr lang="fr-FR" sz="1200" b="1" dirty="0">
              <a:solidFill>
                <a:schemeClr val="bg1"/>
              </a:solidFill>
            </a:endParaRPr>
          </a:p>
          <a:p>
            <a:endParaRPr lang="fr-FR" sz="1200" b="1" dirty="0">
              <a:solidFill>
                <a:schemeClr val="bg1"/>
              </a:solidFill>
            </a:endParaRPr>
          </a:p>
        </p:txBody>
      </p:sp>
    </p:spTree>
    <p:extLst>
      <p:ext uri="{BB962C8B-B14F-4D97-AF65-F5344CB8AC3E}">
        <p14:creationId xmlns:p14="http://schemas.microsoft.com/office/powerpoint/2010/main" val="136105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25E-6 3.7037E-6 L 0.07787 0.00139 " pathEditMode="relative" rAng="0" ptsTypes="AA">
                                      <p:cBhvr>
                                        <p:cTn id="6" dur="500" fill="hold"/>
                                        <p:tgtEl>
                                          <p:spTgt spid="20"/>
                                        </p:tgtEl>
                                        <p:attrNameLst>
                                          <p:attrName>ppt_x</p:attrName>
                                          <p:attrName>ppt_y</p:attrName>
                                        </p:attrNameLst>
                                      </p:cBhvr>
                                      <p:rCtr x="3893" y="69"/>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4"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3010</TotalTime>
  <Words>2412</Words>
  <Application>Microsoft Office PowerPoint</Application>
  <PresentationFormat>Grand écran</PresentationFormat>
  <Paragraphs>365</Paragraphs>
  <Slides>29</Slides>
  <Notes>29</Notes>
  <HiddenSlides>0</HiddenSlides>
  <MMClips>0</MMClips>
  <ScaleCrop>false</ScaleCrop>
  <HeadingPairs>
    <vt:vector size="6" baseType="variant">
      <vt:variant>
        <vt:lpstr>Polices utilisées</vt:lpstr>
      </vt:variant>
      <vt:variant>
        <vt:i4>13</vt:i4>
      </vt:variant>
      <vt:variant>
        <vt:lpstr>Thème</vt:lpstr>
      </vt:variant>
      <vt:variant>
        <vt:i4>2</vt:i4>
      </vt:variant>
      <vt:variant>
        <vt:lpstr>Titres des diapositives</vt:lpstr>
      </vt:variant>
      <vt:variant>
        <vt:i4>29</vt:i4>
      </vt:variant>
    </vt:vector>
  </HeadingPairs>
  <TitlesOfParts>
    <vt:vector size="44" baseType="lpstr">
      <vt:lpstr>ＭＳ Ｐゴシック</vt:lpstr>
      <vt:lpstr>Arial</vt:lpstr>
      <vt:lpstr>Arial</vt:lpstr>
      <vt:lpstr>Arial Black</vt:lpstr>
      <vt:lpstr>Book Antiqua</vt:lpstr>
      <vt:lpstr>Calibri</vt:lpstr>
      <vt:lpstr>Calibri Light</vt:lpstr>
      <vt:lpstr>Century Gothic</vt:lpstr>
      <vt:lpstr>Roboto</vt:lpstr>
      <vt:lpstr>Segoe UI</vt:lpstr>
      <vt:lpstr>Symbol</vt:lpstr>
      <vt:lpstr>Times New Roman</vt:lpstr>
      <vt:lpstr>Wingdings</vt:lpstr>
      <vt:lpstr>Thème Office</vt:lpstr>
      <vt:lpstr>1_Thème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NeadleSword</dc:creator>
  <cp:lastModifiedBy>MAIMAI, EL-HOUSSINE</cp:lastModifiedBy>
  <cp:revision>401</cp:revision>
  <dcterms:created xsi:type="dcterms:W3CDTF">2018-06-10T11:01:54Z</dcterms:created>
  <dcterms:modified xsi:type="dcterms:W3CDTF">2022-07-01T09:51:04Z</dcterms:modified>
</cp:coreProperties>
</file>