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000"/>
            </a:lvl1pPr>
            <a:lvl2pPr lvl="1" rtl="0" algn="ctr">
              <a:spcBef>
                <a:spcPts val="0"/>
              </a:spcBef>
              <a:buSzPct val="100000"/>
              <a:defRPr sz="4000"/>
            </a:lvl2pPr>
            <a:lvl3pPr lvl="2" rtl="0" algn="ctr">
              <a:spcBef>
                <a:spcPts val="0"/>
              </a:spcBef>
              <a:buSzPct val="100000"/>
              <a:defRPr sz="4000"/>
            </a:lvl3pPr>
            <a:lvl4pPr lvl="3" rtl="0" algn="ctr">
              <a:spcBef>
                <a:spcPts val="0"/>
              </a:spcBef>
              <a:buSzPct val="100000"/>
              <a:defRPr sz="4000"/>
            </a:lvl4pPr>
            <a:lvl5pPr lvl="4" rtl="0" algn="ctr">
              <a:spcBef>
                <a:spcPts val="0"/>
              </a:spcBef>
              <a:buSzPct val="100000"/>
              <a:defRPr sz="4000"/>
            </a:lvl5pPr>
            <a:lvl6pPr lvl="5" rtl="0" algn="ctr">
              <a:spcBef>
                <a:spcPts val="0"/>
              </a:spcBef>
              <a:buSzPct val="100000"/>
              <a:defRPr sz="4000"/>
            </a:lvl6pPr>
            <a:lvl7pPr lvl="6" rtl="0" algn="ctr">
              <a:spcBef>
                <a:spcPts val="0"/>
              </a:spcBef>
              <a:buSzPct val="100000"/>
              <a:defRPr sz="4000"/>
            </a:lvl7pPr>
            <a:lvl8pPr lvl="7" rtl="0" algn="ctr">
              <a:spcBef>
                <a:spcPts val="0"/>
              </a:spcBef>
              <a:buSzPct val="100000"/>
              <a:defRPr sz="4000"/>
            </a:lvl8pPr>
            <a:lvl9pPr lvl="8"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4473175" y="1291100"/>
            <a:ext cx="37665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56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SEARCH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-429275" y="3343700"/>
            <a:ext cx="78429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9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“When you help one person, you truly </a:t>
            </a:r>
          </a:p>
          <a:p>
            <a:pPr lvl="0" rtl="0" algn="r">
              <a:spcBef>
                <a:spcPts val="0"/>
              </a:spcBef>
              <a:buNone/>
            </a:pPr>
            <a:r>
              <a:rPr i="1" lang="en" sz="19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do help change the world”</a:t>
            </a:r>
          </a:p>
          <a:p>
            <a:pPr lvl="0" algn="r">
              <a:spcBef>
                <a:spcPts val="0"/>
              </a:spcBef>
              <a:buNone/>
            </a:pPr>
            <a:r>
              <a:rPr i="1" lang="en" sz="19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-Wendi Hay, former SEARCH client</a:t>
            </a:r>
            <a:r>
              <a:rPr i="1" lang="en" sz="19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  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00" y="501825"/>
            <a:ext cx="2052600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4294967295" type="title"/>
          </p:nvPr>
        </p:nvSpPr>
        <p:spPr>
          <a:xfrm>
            <a:off x="3296225" y="4072425"/>
            <a:ext cx="5725200" cy="84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8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Thank you!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2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Objectives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Avenir"/>
            </a:pPr>
            <a:r>
              <a:rPr lang="en" sz="16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Calendar utility for admin/staff and volunteers: creativity, engaging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Avenir"/>
            </a:pPr>
            <a:r>
              <a:rPr lang="en" sz="16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Reduce administration overhead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Avenir"/>
            </a:pPr>
            <a:r>
              <a:rPr lang="en" sz="16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Convenient access to training tools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Avenir"/>
            </a:pPr>
            <a:r>
              <a:rPr lang="en" sz="16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Storytelling: </a:t>
            </a:r>
            <a:r>
              <a:rPr lang="en" sz="16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Storytelling</a:t>
            </a:r>
            <a:r>
              <a:rPr lang="en" sz="16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 for </a:t>
            </a:r>
            <a:r>
              <a:rPr lang="en" sz="16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Volunteers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Avenir"/>
            </a:pPr>
            <a:r>
              <a:rPr lang="en" sz="16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Self-service for volunteers</a:t>
            </a:r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Avenir"/>
            </a:pPr>
            <a:r>
              <a:rPr lang="en" sz="16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Gratitude</a:t>
            </a:r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756200" y="1489825"/>
            <a:ext cx="42375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Avenir"/>
              <a:buChar char="●"/>
            </a:pPr>
            <a:r>
              <a:rPr lang="en" sz="16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Creativity: Maps for enhanced visualization, better UX UI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Avenir"/>
              <a:buChar char="●"/>
            </a:pPr>
            <a:r>
              <a:rPr lang="en" sz="16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Reduces admin constant checking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Avenir"/>
              <a:buChar char="●"/>
            </a:pPr>
            <a:r>
              <a:rPr lang="en" sz="16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 Training tools directly on dashboard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Avenir"/>
              <a:buChar char="●"/>
            </a:pPr>
            <a:r>
              <a:rPr lang="en" sz="16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Map stories of events under development 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Avenir"/>
              <a:buChar char="●"/>
            </a:pPr>
            <a:r>
              <a:rPr lang="en" sz="16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Fast volunteer event sign up</a:t>
            </a:r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Avenir"/>
              <a:buChar char="●"/>
            </a:pPr>
            <a:r>
              <a:rPr lang="en" sz="16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Thank you notifications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526625" y="760525"/>
            <a:ext cx="8222100" cy="3198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60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1 out of 3</a:t>
            </a:r>
            <a:r>
              <a:rPr lang="en" sz="60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volunteers who volunteer in one year do not volunteer the next year.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930000" y="3748350"/>
            <a:ext cx="3030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“Volunteer Retention.” </a:t>
            </a:r>
            <a:r>
              <a:rPr i="1" lang="en" sz="900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Corporation for National &amp; Community Service</a:t>
            </a:r>
            <a:r>
              <a:rPr lang="en" sz="900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, Apr. 2007, pp. 1–4.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00" y="501825"/>
            <a:ext cx="2052600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en" sz="46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Application </a:t>
            </a:r>
            <a:r>
              <a:rPr b="1" lang="en" sz="46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Features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00" y="501825"/>
            <a:ext cx="2052600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2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Easy Log In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Font typeface="Avenir"/>
            </a:pPr>
            <a:r>
              <a:rPr lang="en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Connects to any email account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Font typeface="Avenir"/>
            </a:pPr>
            <a:r>
              <a:rPr lang="en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Do not have to create new information (no registration) 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Font typeface="Avenir"/>
            </a:pPr>
            <a:r>
              <a:rPr lang="en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Database:</a:t>
            </a:r>
          </a:p>
          <a:p>
            <a:pPr indent="-228600" lvl="1" marL="914400" rtl="0">
              <a:spcBef>
                <a:spcPts val="0"/>
              </a:spcBef>
              <a:buClr>
                <a:srgbClr val="F3F3F3"/>
              </a:buClr>
              <a:buFont typeface="Avenir"/>
            </a:pPr>
            <a:r>
              <a:rPr lang="en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Store volunteer information</a:t>
            </a:r>
          </a:p>
          <a:p>
            <a:pPr indent="-228600" lvl="1" marL="914400" rtl="0">
              <a:spcBef>
                <a:spcPts val="0"/>
              </a:spcBef>
              <a:buClr>
                <a:srgbClr val="F3F3F3"/>
              </a:buClr>
              <a:buFont typeface="Avenir"/>
            </a:pPr>
            <a:r>
              <a:rPr lang="en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Administrator access to volunteer profiles</a:t>
            </a:r>
          </a:p>
          <a:p>
            <a:pPr indent="-228600" lvl="1" marL="914400">
              <a:spcBef>
                <a:spcPts val="0"/>
              </a:spcBef>
              <a:buClr>
                <a:srgbClr val="F3F3F3"/>
              </a:buClr>
              <a:buFont typeface="Avenir"/>
            </a:pPr>
            <a:r>
              <a:rPr lang="en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Store event archive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200">
                <a:solidFill>
                  <a:srgbClr val="EFEFEF"/>
                </a:solidFill>
                <a:latin typeface="Avenir"/>
                <a:ea typeface="Avenir"/>
                <a:cs typeface="Avenir"/>
                <a:sym typeface="Avenir"/>
              </a:rPr>
              <a:t>Visual Mapping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Font typeface="Avenir"/>
            </a:pPr>
            <a:r>
              <a:rPr lang="en">
                <a:solidFill>
                  <a:srgbClr val="EFEFEF"/>
                </a:solidFill>
                <a:latin typeface="Avenir"/>
                <a:ea typeface="Avenir"/>
                <a:cs typeface="Avenir"/>
                <a:sym typeface="Avenir"/>
              </a:rPr>
              <a:t>Administrator adds events via calendar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Font typeface="Avenir"/>
            </a:pPr>
            <a:r>
              <a:rPr lang="en">
                <a:solidFill>
                  <a:srgbClr val="EFEFEF"/>
                </a:solidFill>
                <a:latin typeface="Avenir"/>
                <a:ea typeface="Avenir"/>
                <a:cs typeface="Avenir"/>
                <a:sym typeface="Avenir"/>
              </a:rPr>
              <a:t>Automatic map calendar integration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Font typeface="Avenir"/>
            </a:pPr>
            <a:r>
              <a:rPr lang="en">
                <a:solidFill>
                  <a:srgbClr val="EFEFEF"/>
                </a:solidFill>
                <a:latin typeface="Avenir"/>
                <a:ea typeface="Avenir"/>
                <a:cs typeface="Avenir"/>
                <a:sym typeface="Avenir"/>
              </a:rPr>
              <a:t>Volunteers can visually locate events easily</a:t>
            </a:r>
          </a:p>
          <a:p>
            <a:pPr indent="-228600" lvl="1" marL="914400" rtl="0">
              <a:spcBef>
                <a:spcPts val="0"/>
              </a:spcBef>
              <a:buClr>
                <a:srgbClr val="EFEFEF"/>
              </a:buClr>
              <a:buFont typeface="Avenir"/>
            </a:pPr>
            <a:r>
              <a:rPr lang="en">
                <a:solidFill>
                  <a:srgbClr val="EFEFEF"/>
                </a:solidFill>
                <a:latin typeface="Avenir"/>
                <a:ea typeface="Avenir"/>
                <a:cs typeface="Avenir"/>
                <a:sym typeface="Avenir"/>
              </a:rPr>
              <a:t>Easily find directions</a:t>
            </a:r>
          </a:p>
          <a:p>
            <a:pPr indent="-228600" lvl="1" marL="914400" rtl="0">
              <a:spcBef>
                <a:spcPts val="0"/>
              </a:spcBef>
              <a:buClr>
                <a:srgbClr val="EFEFEF"/>
              </a:buClr>
              <a:buFont typeface="Avenir"/>
            </a:pPr>
            <a:r>
              <a:rPr lang="en">
                <a:solidFill>
                  <a:srgbClr val="EFEFEF"/>
                </a:solidFill>
                <a:latin typeface="Avenir"/>
                <a:ea typeface="Avenir"/>
                <a:cs typeface="Avenir"/>
                <a:sym typeface="Avenir"/>
              </a:rPr>
              <a:t>Shows donors the spread out work of SEARCH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SzPct val="100000"/>
              <a:buFont typeface="Avenir"/>
            </a:pPr>
            <a:r>
              <a:rPr lang="en">
                <a:solidFill>
                  <a:srgbClr val="EFEFEF"/>
                </a:solidFill>
                <a:latin typeface="Avenir"/>
                <a:ea typeface="Avenir"/>
                <a:cs typeface="Avenir"/>
                <a:sym typeface="Avenir"/>
              </a:rPr>
              <a:t>Story integration: Heightening connection to each other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2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Notification Services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Avenir"/>
            </a:pPr>
            <a:r>
              <a:rPr lang="en" sz="2000">
                <a:latin typeface="Avenir"/>
                <a:ea typeface="Avenir"/>
                <a:cs typeface="Avenir"/>
                <a:sym typeface="Avenir"/>
              </a:rPr>
              <a:t>Thank you email to volunteer post-event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Avenir"/>
            </a:pPr>
            <a:r>
              <a:rPr lang="en" sz="2000">
                <a:latin typeface="Avenir"/>
                <a:ea typeface="Avenir"/>
                <a:cs typeface="Avenir"/>
                <a:sym typeface="Avenir"/>
              </a:rPr>
              <a:t>Email notifications to administrator:</a:t>
            </a:r>
          </a:p>
          <a:p>
            <a:pPr indent="-330200" lvl="1" marL="914400" rtl="0">
              <a:spcBef>
                <a:spcPts val="0"/>
              </a:spcBef>
              <a:buSzPct val="100000"/>
              <a:buFont typeface="Avenir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Volunteer signs up for event</a:t>
            </a:r>
          </a:p>
          <a:p>
            <a:pPr indent="-330200" lvl="1" marL="914400" rtl="0">
              <a:spcBef>
                <a:spcPts val="0"/>
              </a:spcBef>
              <a:buSzPct val="100000"/>
              <a:buFont typeface="Avenir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Event fills up</a:t>
            </a:r>
          </a:p>
          <a:p>
            <a:pPr indent="-330200" lvl="1" marL="914400" rtl="0">
              <a:spcBef>
                <a:spcPts val="0"/>
              </a:spcBef>
              <a:buSzPct val="100000"/>
              <a:buFont typeface="Avenir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Event not filled up before x deadline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Avenir"/>
            </a:pPr>
            <a:r>
              <a:rPr lang="en" sz="2000">
                <a:latin typeface="Avenir"/>
                <a:ea typeface="Avenir"/>
                <a:cs typeface="Avenir"/>
                <a:sym typeface="Avenir"/>
              </a:rPr>
              <a:t>Future directions: </a:t>
            </a:r>
          </a:p>
          <a:p>
            <a:pPr indent="-330200" lvl="1" marL="914400" rtl="0">
              <a:spcBef>
                <a:spcPts val="0"/>
              </a:spcBef>
              <a:buSzPct val="100000"/>
              <a:buFont typeface="Avenir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Notifications to administrator when volunteer cancels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59300" y="292625"/>
            <a:ext cx="4263900" cy="572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4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 Tools</a:t>
            </a:r>
          </a:p>
        </p:txBody>
      </p:sp>
      <p:pic>
        <p:nvPicPr>
          <p:cNvPr descr="IMG_0534.JPG" id="109" name="Shape 109"/>
          <p:cNvPicPr preferRelativeResize="0"/>
          <p:nvPr/>
        </p:nvPicPr>
        <p:blipFill rotWithShape="1">
          <a:blip r:embed="rId3">
            <a:alphaModFix/>
          </a:blip>
          <a:srcRect b="21403" l="0" r="0" t="8118"/>
          <a:stretch/>
        </p:blipFill>
        <p:spPr>
          <a:xfrm>
            <a:off x="2289800" y="0"/>
            <a:ext cx="547365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275" y="3888093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2825" y="3498100"/>
            <a:ext cx="390000" cy="3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3827" y="1894706"/>
            <a:ext cx="397542" cy="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1167" y="1801701"/>
            <a:ext cx="444920" cy="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26951" y="2139975"/>
            <a:ext cx="853676" cy="5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19657" y="1170750"/>
            <a:ext cx="390000" cy="4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200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We’d like to work with you to implement...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Font typeface="Avenir"/>
            </a:pPr>
            <a:r>
              <a:rPr lang="en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Mobile application on both Android and iOS 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Font typeface="Avenir"/>
            </a:pPr>
            <a:r>
              <a:rPr lang="en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Personalized thank you notes for volunteers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Font typeface="Avenir"/>
            </a:pPr>
            <a:r>
              <a:rPr lang="en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Approval event system for admin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Font typeface="Avenir"/>
            </a:pPr>
            <a:r>
              <a:rPr lang="en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Map viewer for homeless users 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Font typeface="Avenir"/>
            </a:pPr>
            <a:r>
              <a:rPr lang="en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Map viewer for donors to see what event(s) their money is going to</a:t>
            </a:r>
          </a:p>
          <a:p>
            <a:pPr indent="-228600" lvl="1" marL="914400" rtl="0">
              <a:spcBef>
                <a:spcPts val="0"/>
              </a:spcBef>
              <a:buClr>
                <a:srgbClr val="F3F3F3"/>
              </a:buClr>
              <a:buFont typeface="Avenir"/>
            </a:pPr>
            <a:r>
              <a:rPr lang="en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Tracking money flow</a:t>
            </a:r>
          </a:p>
          <a:p>
            <a:pPr indent="-228600" lvl="0" marL="457200">
              <a:spcBef>
                <a:spcPts val="0"/>
              </a:spcBef>
              <a:buFont typeface="Avenir"/>
            </a:pPr>
            <a:r>
              <a:rPr lang="en">
                <a:solidFill>
                  <a:srgbClr val="F3F3F3"/>
                </a:solidFill>
                <a:latin typeface="Avenir"/>
                <a:ea typeface="Avenir"/>
                <a:cs typeface="Avenir"/>
                <a:sym typeface="Avenir"/>
              </a:rPr>
              <a:t>Integrate social media directly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</a:t>
            </a:r>
            <a:br>
              <a:rPr lang="en">
                <a:latin typeface="Avenir"/>
                <a:ea typeface="Avenir"/>
                <a:cs typeface="Avenir"/>
                <a:sym typeface="Avenir"/>
              </a:rPr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