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309" r:id="rId3"/>
    <p:sldId id="265" r:id="rId4"/>
    <p:sldId id="304" r:id="rId5"/>
    <p:sldId id="305" r:id="rId6"/>
    <p:sldId id="257" r:id="rId7"/>
    <p:sldId id="267" r:id="rId8"/>
    <p:sldId id="306" r:id="rId9"/>
    <p:sldId id="307" r:id="rId10"/>
    <p:sldId id="283" r:id="rId11"/>
    <p:sldId id="264" r:id="rId12"/>
    <p:sldId id="263" r:id="rId13"/>
    <p:sldId id="308" r:id="rId14"/>
    <p:sldId id="272" r:id="rId15"/>
    <p:sldId id="273" r:id="rId16"/>
    <p:sldId id="260" r:id="rId17"/>
    <p:sldId id="271" r:id="rId18"/>
    <p:sldId id="310" r:id="rId19"/>
    <p:sldId id="318" r:id="rId20"/>
    <p:sldId id="311" r:id="rId21"/>
    <p:sldId id="312" r:id="rId22"/>
    <p:sldId id="313" r:id="rId23"/>
    <p:sldId id="316" r:id="rId24"/>
    <p:sldId id="324" r:id="rId25"/>
    <p:sldId id="329" r:id="rId26"/>
    <p:sldId id="328" r:id="rId27"/>
    <p:sldId id="326" r:id="rId28"/>
    <p:sldId id="327" r:id="rId29"/>
    <p:sldId id="325" r:id="rId30"/>
    <p:sldId id="330" r:id="rId31"/>
    <p:sldId id="333" r:id="rId32"/>
    <p:sldId id="334" r:id="rId33"/>
    <p:sldId id="338" r:id="rId34"/>
    <p:sldId id="339" r:id="rId35"/>
    <p:sldId id="340" r:id="rId36"/>
    <p:sldId id="341" r:id="rId37"/>
    <p:sldId id="331" r:id="rId38"/>
    <p:sldId id="286" r:id="rId39"/>
    <p:sldId id="288" r:id="rId40"/>
    <p:sldId id="289" r:id="rId41"/>
    <p:sldId id="336" r:id="rId42"/>
    <p:sldId id="268" r:id="rId43"/>
    <p:sldId id="337" r:id="rId44"/>
    <p:sldId id="317" r:id="rId45"/>
    <p:sldId id="319" r:id="rId46"/>
    <p:sldId id="279" r:id="rId47"/>
    <p:sldId id="320" r:id="rId48"/>
    <p:sldId id="321" r:id="rId49"/>
    <p:sldId id="322" r:id="rId50"/>
    <p:sldId id="262" r:id="rId51"/>
    <p:sldId id="323" r:id="rId52"/>
    <p:sldId id="281" r:id="rId53"/>
    <p:sldId id="282" r:id="rId54"/>
    <p:sldId id="301" r:id="rId55"/>
    <p:sldId id="302" r:id="rId56"/>
    <p:sldId id="332" r:id="rId57"/>
    <p:sldId id="266" r:id="rId58"/>
    <p:sldId id="303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1C918EC-5764-45DD-B5BD-C20580FE7F25}">
          <p14:sldIdLst>
            <p14:sldId id="256"/>
            <p14:sldId id="309"/>
            <p14:sldId id="265"/>
            <p14:sldId id="304"/>
            <p14:sldId id="305"/>
            <p14:sldId id="257"/>
            <p14:sldId id="267"/>
            <p14:sldId id="306"/>
            <p14:sldId id="307"/>
            <p14:sldId id="283"/>
            <p14:sldId id="264"/>
            <p14:sldId id="263"/>
            <p14:sldId id="308"/>
            <p14:sldId id="272"/>
            <p14:sldId id="273"/>
          </p14:sldIdLst>
        </p14:section>
        <p14:section name="MoreDetailedIntro" id="{0DDF854B-2A35-4DAA-8CFB-B326E5B82A2D}">
          <p14:sldIdLst>
            <p14:sldId id="260"/>
            <p14:sldId id="271"/>
            <p14:sldId id="310"/>
            <p14:sldId id="318"/>
            <p14:sldId id="311"/>
            <p14:sldId id="312"/>
            <p14:sldId id="313"/>
          </p14:sldIdLst>
        </p14:section>
        <p14:section name="Uconditional Change" id="{02EBAFCE-AD18-4FAC-B515-EA8E986112D2}">
          <p14:sldIdLst>
            <p14:sldId id="316"/>
            <p14:sldId id="324"/>
            <p14:sldId id="329"/>
            <p14:sldId id="328"/>
            <p14:sldId id="326"/>
            <p14:sldId id="327"/>
            <p14:sldId id="325"/>
            <p14:sldId id="330"/>
            <p14:sldId id="333"/>
            <p14:sldId id="334"/>
            <p14:sldId id="338"/>
            <p14:sldId id="339"/>
            <p14:sldId id="340"/>
            <p14:sldId id="341"/>
            <p14:sldId id="331"/>
            <p14:sldId id="286"/>
            <p14:sldId id="288"/>
            <p14:sldId id="289"/>
            <p14:sldId id="336"/>
            <p14:sldId id="268"/>
            <p14:sldId id="337"/>
          </p14:sldIdLst>
        </p14:section>
        <p14:section name="Unconditional Fluctation" id="{992E7BE5-DC38-46A2-8DA4-1F5A047DA1AC}">
          <p14:sldIdLst>
            <p14:sldId id="317"/>
            <p14:sldId id="319"/>
            <p14:sldId id="279"/>
            <p14:sldId id="320"/>
            <p14:sldId id="321"/>
            <p14:sldId id="322"/>
            <p14:sldId id="262"/>
            <p14:sldId id="323"/>
          </p14:sldIdLst>
        </p14:section>
        <p14:section name="Time Varying Predictors" id="{AFF0D8AC-893B-4F76-B940-C602BE526F79}">
          <p14:sldIdLst>
            <p14:sldId id="281"/>
            <p14:sldId id="282"/>
            <p14:sldId id="301"/>
            <p14:sldId id="302"/>
            <p14:sldId id="332"/>
            <p14:sldId id="266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324" autoAdjust="0"/>
  </p:normalViewPr>
  <p:slideViewPr>
    <p:cSldViewPr snapToGrid="0">
      <p:cViewPr varScale="1">
        <p:scale>
          <a:sx n="65" d="100"/>
          <a:sy n="65" d="100"/>
        </p:scale>
        <p:origin x="12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CEE93-298C-4979-BB92-BDD22746B61B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20844-4F09-4B2B-B3B1-DE82D71146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174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87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82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99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85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09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54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18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079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574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34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918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36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455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994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223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Naming conventions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6454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676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451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7175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5920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840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29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505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9402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362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422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89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234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655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549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187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3138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860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930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36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996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2157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94FCD-5B58-4BB0-89AA-2AE5BEF37C04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853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94FCD-5B58-4BB0-89AA-2AE5BEF37C04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742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7427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8331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63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84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33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324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69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20844-4F09-4B2B-B3B1-DE82D711465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4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CDD1E-2FED-4B9B-A185-CB48A8953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9DFBC-DAA3-40AA-988D-5F2690E39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4AF1B-8376-4A74-9BA1-519E85BB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016B-9A3B-4BB2-9BD0-65485C83C61A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8D8C1-E33D-4EF2-8C02-8CE1574A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D7603-AC71-4E74-BB28-9A58066C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8394-3F2E-40CB-86F8-D34EF074CE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5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81AF-7D14-4997-9DD7-4CC7756C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925D7-4031-4641-9FFF-F48095724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018EE-78A3-47A0-A024-D5DFCF62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016B-9A3B-4BB2-9BD0-65485C83C61A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B2376-6E7D-46D2-A6EF-5CC709BC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BEA43-B7E5-41A1-AB20-465708F8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8394-3F2E-40CB-86F8-D34EF074CE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1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5BC570-681A-44B0-BB7C-107E782F0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6ABC8-5A87-4A02-A01B-A19BFB3AF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7E70D-7297-4538-9D39-F81098BC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016B-9A3B-4BB2-9BD0-65485C83C61A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A73BB-FC08-4E5A-9D32-3CA206759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76F23-CF7F-40FF-9FFD-489F1E97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8394-3F2E-40CB-86F8-D34EF074CE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77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4D4EF-06D1-4E61-BF50-52EC4425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F161C-BF64-4D4C-940A-2725532F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AF5D5-274E-45A4-8A86-FFC3BF9D7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016B-9A3B-4BB2-9BD0-65485C83C61A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A2A05-1D4D-4DB1-8566-12810AA8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DDA24-51B5-4BBC-BB2E-43C8A58A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8394-3F2E-40CB-86F8-D34EF074CE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45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D23B-472A-4FED-92BD-2DA5ED58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C9632-AB0A-405F-9AE9-FA696AA55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26054-A63E-4E10-B596-A0A29964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016B-9A3B-4BB2-9BD0-65485C83C61A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320FE-91C0-4AA1-97FC-F2FFECE00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D378B-1A79-4AC1-BA2C-D65BBAF2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8394-3F2E-40CB-86F8-D34EF074CE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9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8964-AB42-4525-BE3A-FFCF3FD1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E4566-714E-4A84-9355-117F1928A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E894D-92CC-48CB-8593-F6A54FE13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1E0B3-1BD0-40C0-855D-F2615C28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016B-9A3B-4BB2-9BD0-65485C83C61A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29792-8FB7-4596-8F30-6CFA58DB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B7531-56C3-423C-BB83-A2BE75DC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8394-3F2E-40CB-86F8-D34EF074CE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5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AE50-679A-4094-B9C7-03D02CC2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14CDE-8D1B-4F58-9218-5D397E0C0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2E6FF-8BDD-4D2F-BA7B-CDAD20599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59C8B-1D69-49D2-B753-A2D861BC5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D7796-1782-4B09-8CBC-1945A2C6E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33C009-FDD2-452F-A2BA-153FC9ECF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016B-9A3B-4BB2-9BD0-65485C83C61A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29B59-A459-41FE-9D25-071BD7FF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C9DCC-BC11-496A-962F-5BA51DEF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8394-3F2E-40CB-86F8-D34EF074CE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3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6EBB-FFB8-49E3-B770-E22E53320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FC4B6-BB67-4482-8392-3788C06F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016B-9A3B-4BB2-9BD0-65485C83C61A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DF80A-4AF6-4599-A524-F0F087C8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D7941-63F4-4430-A254-AD4A1701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8394-3F2E-40CB-86F8-D34EF074CE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29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0AB40-7B07-4096-ACC3-9B51DCBF3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016B-9A3B-4BB2-9BD0-65485C83C61A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ABEC7-6EE5-4583-B73A-86755C6A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D6E2D-F239-4035-AE18-37B2F414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8394-3F2E-40CB-86F8-D34EF074CE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C15E9-90C8-4A57-AE04-01EFB50EA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4993E-5BE8-4392-BE35-2FA1B3571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C79C5-1EF2-44C6-94EF-E196A7FDF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1F50B-02C1-4A27-987B-D90CEDD73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016B-9A3B-4BB2-9BD0-65485C83C61A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1D01D-567E-4857-9512-3453E41E4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AD519-A3BE-4B3E-B6AF-EEF303D7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8394-3F2E-40CB-86F8-D34EF074CE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49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3DE1-D67E-4070-B7AB-AA6563B5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45BE3-DADF-4F51-A692-9C52BF4BF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007C9-FA23-4E93-9B5A-157F697F9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6CDFE-FA98-4D1B-A649-E040421A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016B-9A3B-4BB2-9BD0-65485C83C61A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37C55-BADC-4A59-9456-F59A541A3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2BD7C-413E-4828-9E55-59D0B510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8394-3F2E-40CB-86F8-D34EF074CE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9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AF3705-30D2-4A9D-AF80-C146D47D1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C889F-A72F-49A2-999E-AD540275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1B52D-7EC8-4D15-B580-072F13629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C016B-9A3B-4BB2-9BD0-65485C83C61A}" type="datetimeFigureOut">
              <a:rPr lang="en-US" smtClean="0"/>
              <a:t>7/12/2019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A2B3B-659C-4337-B8BC-672A1E72B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DF048-16DA-4803-822E-86620ABA8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08394-3F2E-40CB-86F8-D34EF074CE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3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2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windows/base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-project.org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products/rstudio/download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5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png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9.emf"/><Relationship Id="rId4" Type="http://schemas.openxmlformats.org/officeDocument/2006/relationships/oleObject" Target="../embeddings/oleObject2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42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0.png"/><Relationship Id="rId4" Type="http://schemas.openxmlformats.org/officeDocument/2006/relationships/image" Target="../media/image49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5.png"/><Relationship Id="rId5" Type="http://schemas.openxmlformats.org/officeDocument/2006/relationships/image" Target="../media/image54.wmf"/><Relationship Id="rId4" Type="http://schemas.openxmlformats.org/officeDocument/2006/relationships/oleObject" Target="../embeddings/oleObject31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32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sahoffman.com/PSYC945/945_Lecture1_MLM_Review.pdf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60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3.png"/><Relationship Id="rId5" Type="http://schemas.openxmlformats.org/officeDocument/2006/relationships/image" Target="../media/image62.wmf"/><Relationship Id="rId4" Type="http://schemas.openxmlformats.org/officeDocument/2006/relationships/oleObject" Target="../embeddings/oleObject38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39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sahoffman.com/Courses.html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ournal.r-project.org/archive/2018/RJ-2018-017/index.html" TargetMode="External"/><Relationship Id="rId4" Type="http://schemas.openxmlformats.org/officeDocument/2006/relationships/hyperlink" Target="https://www.jstatsoft.org/article/view/v080i01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3A0F-DA88-44E6-9507-68E86704E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Longitudinal Multilevel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AB60F-65D7-4075-8FE3-9A6FCA6C46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Houston F. Lester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EF895F-31DC-4522-B4C7-41DFCD0A3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34" y="10886"/>
            <a:ext cx="1552519" cy="150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61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3961-7132-44EB-B642-A84E4945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Longitudinal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AD52A-3BA9-41D7-B2DF-89E7CFBF1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384"/>
            <a:ext cx="10515600" cy="4351338"/>
          </a:xfrm>
        </p:spPr>
        <p:txBody>
          <a:bodyPr/>
          <a:lstStyle/>
          <a:p>
            <a:r>
              <a:rPr lang="en-US" dirty="0"/>
              <a:t>There are two major issues that make longitudinal multilevel modeling from more complicated than cross-sectional multilevel modeling</a:t>
            </a:r>
          </a:p>
          <a:p>
            <a:pPr lvl="1"/>
            <a:r>
              <a:rPr lang="en-US" dirty="0"/>
              <a:t>1. You have to model change over time or the lack thereof appropriately before adding in any predictors (other than time)</a:t>
            </a:r>
          </a:p>
          <a:p>
            <a:pPr lvl="1"/>
            <a:r>
              <a:rPr lang="en-US" dirty="0"/>
              <a:t>2. The model for the variances becomes more important</a:t>
            </a:r>
          </a:p>
          <a:p>
            <a:pPr lvl="2"/>
            <a:r>
              <a:rPr lang="en-US" dirty="0"/>
              <a:t>Time points are identifiable and likely not to be exchangeable (time points 1 and 2 are likely to be more correlated than time points 1 and 7). Your modeling should reflect that. </a:t>
            </a:r>
          </a:p>
          <a:p>
            <a:r>
              <a:rPr lang="en-US" dirty="0"/>
              <a:t>What you expect regarding the pattern of change over time will help you determine how many time points you need </a:t>
            </a:r>
          </a:p>
        </p:txBody>
      </p:sp>
    </p:spTree>
    <p:extLst>
      <p:ext uri="{BB962C8B-B14F-4D97-AF65-F5344CB8AC3E}">
        <p14:creationId xmlns:p14="http://schemas.microsoft.com/office/powerpoint/2010/main" val="2402779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65707-5AD5-4AEB-8209-8C2F2C2D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351" y="490973"/>
            <a:ext cx="8791298" cy="71744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Consequences of Dependency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E9E98A-85BF-4A5F-AE81-91BF9224E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984" y="1208414"/>
            <a:ext cx="5283387" cy="467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77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D537-66D0-441A-96F0-4CA83538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E4152-6E25-4BF9-8EB5-8089C13B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09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Between/within person or unit</a:t>
            </a:r>
          </a:p>
          <a:p>
            <a:pPr lvl="1"/>
            <a:r>
              <a:rPr lang="en-US" dirty="0"/>
              <a:t>Level 1 or within-person  is the “lower” level referred to as intra-individual difference or time-varying (Level-1/ intra-individual/time-varying)</a:t>
            </a:r>
          </a:p>
          <a:p>
            <a:pPr lvl="1"/>
            <a:r>
              <a:rPr lang="en-US" dirty="0"/>
              <a:t> Level 2 or between-person is the “higher” level referred to as inter-individual differences or time-invariant (Level-2/ inter-individual/time-invariant)</a:t>
            </a:r>
          </a:p>
          <a:p>
            <a:r>
              <a:rPr lang="en-US" dirty="0"/>
              <a:t>Outcome typically (almost always) measured at level-1 </a:t>
            </a:r>
          </a:p>
          <a:p>
            <a:r>
              <a:rPr lang="en-US" dirty="0"/>
              <a:t>Predictors may occur at either level</a:t>
            </a:r>
          </a:p>
          <a:p>
            <a:pPr lvl="1"/>
            <a:r>
              <a:rPr lang="en-US" dirty="0"/>
              <a:t>Time-varying (e.g., daily stress measurements; job satisfaction)</a:t>
            </a:r>
          </a:p>
          <a:p>
            <a:pPr lvl="1"/>
            <a:r>
              <a:rPr lang="en-US" dirty="0"/>
              <a:t>Time invariant (e.g., Demographic sorts of variables (department; biological sex); person average stress) </a:t>
            </a:r>
          </a:p>
          <a:p>
            <a:r>
              <a:rPr lang="en-US" dirty="0"/>
              <a:t>Hierarchically nested has nothing to do with hierarchical regression</a:t>
            </a:r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21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F0EA-3438-464E-A5ED-627C465A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Two Sides of Any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70246-AC4F-40BE-939D-6ACDA9B35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939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Model for the Means</a:t>
            </a:r>
          </a:p>
          <a:p>
            <a:pPr lvl="1"/>
            <a:r>
              <a:rPr lang="en-US" dirty="0"/>
              <a:t>Fixed effects – the portion of the model that is most commonly used to test hypotheses</a:t>
            </a:r>
          </a:p>
          <a:p>
            <a:pPr lvl="1"/>
            <a:r>
              <a:rPr lang="en-US" dirty="0"/>
              <a:t>How the expected outcome (predicted value or conditional mean) varies as a function of the predictor variables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 for the Variance</a:t>
            </a:r>
          </a:p>
          <a:p>
            <a:pPr lvl="1"/>
            <a:r>
              <a:rPr lang="en-US" dirty="0"/>
              <a:t>Random effects and residuals, stochastic part of the model </a:t>
            </a:r>
          </a:p>
          <a:p>
            <a:pPr lvl="1"/>
            <a:r>
              <a:rPr lang="en-US" dirty="0"/>
              <a:t>Typically assumptions are made regarding this portion of the model</a:t>
            </a:r>
          </a:p>
          <a:p>
            <a:pPr lvl="1"/>
            <a:r>
              <a:rPr lang="en-US" dirty="0"/>
              <a:t>Primary way multilevel models differ from traditional regression</a:t>
            </a:r>
          </a:p>
        </p:txBody>
      </p:sp>
    </p:spTree>
    <p:extLst>
      <p:ext uri="{BB962C8B-B14F-4D97-AF65-F5344CB8AC3E}">
        <p14:creationId xmlns:p14="http://schemas.microsoft.com/office/powerpoint/2010/main" val="3719936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C27A4-643F-46D9-A5DB-3D6767AD3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Longitudinal MLM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16C3-0564-4A00-BA39-CA925E8CD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974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7FBF"/>
                </a:solidFill>
              </a:rPr>
              <a:t>1. Is there significant between person variability? </a:t>
            </a:r>
          </a:p>
          <a:p>
            <a:pPr lvl="1"/>
            <a:r>
              <a:rPr lang="en-US" dirty="0"/>
              <a:t>Can be used to determine if you need to do a multilevel model</a:t>
            </a:r>
          </a:p>
          <a:p>
            <a:r>
              <a:rPr lang="en-US" dirty="0">
                <a:solidFill>
                  <a:srgbClr val="007FBF"/>
                </a:solidFill>
              </a:rPr>
              <a:t>2. What proportion of the variability is between/within person?</a:t>
            </a:r>
          </a:p>
          <a:p>
            <a:pPr lvl="1"/>
            <a:r>
              <a:rPr lang="en-US" dirty="0"/>
              <a:t>ICC= Between</a:t>
            </a:r>
            <a:r>
              <a:rPr lang="en-US" baseline="-25000" dirty="0"/>
              <a:t>var</a:t>
            </a:r>
            <a:r>
              <a:rPr lang="en-US" dirty="0"/>
              <a:t>/(Between</a:t>
            </a:r>
            <a:r>
              <a:rPr lang="en-US" baseline="-25000" dirty="0"/>
              <a:t>var </a:t>
            </a:r>
            <a:r>
              <a:rPr lang="en-US" dirty="0"/>
              <a:t> + Within</a:t>
            </a:r>
            <a:r>
              <a:rPr lang="en-US" baseline="-25000" dirty="0"/>
              <a:t>var</a:t>
            </a:r>
            <a:r>
              <a:rPr lang="en-US" dirty="0"/>
              <a:t>)</a:t>
            </a:r>
          </a:p>
          <a:p>
            <a:r>
              <a:rPr lang="en-US" dirty="0"/>
              <a:t>3. </a:t>
            </a:r>
            <a:r>
              <a:rPr lang="en-US" dirty="0">
                <a:solidFill>
                  <a:srgbClr val="FF0000"/>
                </a:solidFill>
              </a:rPr>
              <a:t>On average, is the time-varying effect of the predictor and outcome significant?</a:t>
            </a:r>
          </a:p>
          <a:p>
            <a:pPr lvl="1"/>
            <a:r>
              <a:rPr lang="en-US" dirty="0"/>
              <a:t>Do people tend to become more or less stressed over time?</a:t>
            </a:r>
          </a:p>
          <a:p>
            <a:r>
              <a:rPr lang="en-US" dirty="0">
                <a:solidFill>
                  <a:srgbClr val="007FBF"/>
                </a:solidFill>
              </a:rPr>
              <a:t>4. Does the effect of the level-1 predictor vary across the level-2 unit (person; i.e., random slope of level-1 predictor)?</a:t>
            </a:r>
          </a:p>
          <a:p>
            <a:pPr lvl="1"/>
            <a:r>
              <a:rPr lang="en-US" dirty="0"/>
              <a:t>Do some people become more stress over time while others do not? </a:t>
            </a:r>
          </a:p>
          <a:p>
            <a:r>
              <a:rPr lang="en-US" dirty="0">
                <a:solidFill>
                  <a:srgbClr val="007FBF"/>
                </a:solidFill>
              </a:rPr>
              <a:t>5. Are adjacent time points more related to one another than more distant occasions?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25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95ED-7132-46AB-8796-88ABB569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Longitudinal RQ’s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4F412-6ABB-4F9C-B1EF-7DCA24F01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9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6. </a:t>
            </a:r>
            <a:r>
              <a:rPr lang="en-US" dirty="0">
                <a:solidFill>
                  <a:srgbClr val="FF0000"/>
                </a:solidFill>
              </a:rPr>
              <a:t>Does a level-two variable explain between-person variability?</a:t>
            </a:r>
          </a:p>
          <a:p>
            <a:pPr lvl="1"/>
            <a:r>
              <a:rPr lang="en-US" dirty="0"/>
              <a:t>Variables can only explain variability at same level of analysis </a:t>
            </a:r>
          </a:p>
          <a:p>
            <a:pPr lvl="1"/>
            <a:r>
              <a:rPr lang="en-US" dirty="0"/>
              <a:t>Are males more or less stressed than females on average?</a:t>
            </a:r>
          </a:p>
          <a:p>
            <a:r>
              <a:rPr lang="en-US" dirty="0"/>
              <a:t>7. </a:t>
            </a:r>
            <a:r>
              <a:rPr lang="en-US" dirty="0">
                <a:solidFill>
                  <a:srgbClr val="FF0000"/>
                </a:solidFill>
              </a:rPr>
              <a:t>Does the level-one effect depend upon other level-two  predictors (cross-level interaction)?</a:t>
            </a:r>
          </a:p>
          <a:p>
            <a:pPr lvl="1"/>
            <a:r>
              <a:rPr lang="en-US" dirty="0"/>
              <a:t>Does the treatment group (assuming time-invariant treatment assignment) become less stressed while the control stays the same</a:t>
            </a:r>
          </a:p>
          <a:p>
            <a:r>
              <a:rPr lang="en-US" dirty="0"/>
              <a:t>8. </a:t>
            </a:r>
            <a:r>
              <a:rPr lang="en-US" dirty="0">
                <a:solidFill>
                  <a:srgbClr val="FF0000"/>
                </a:solidFill>
              </a:rPr>
              <a:t>Does the between-person effect equal the within-person effect of the same predictor?</a:t>
            </a:r>
          </a:p>
          <a:p>
            <a:pPr lvl="1"/>
            <a:r>
              <a:rPr lang="en-US" dirty="0"/>
              <a:t>Is there an incremental effect of being person that has a mean on the predictor (i.e., contextual effect)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74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3E96-0E5A-4EB9-9C8A-5FDE5F24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MLMs focus on model for the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A0FC-5E3D-4156-8293-DB5935D86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5052"/>
            <a:ext cx="10515600" cy="2412359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y</a:t>
            </a:r>
            <a:r>
              <a:rPr lang="en-US" baseline="-25000" dirty="0"/>
              <a:t>ti</a:t>
            </a:r>
            <a:r>
              <a:rPr lang="en-US" dirty="0"/>
              <a:t> is the outcome value for timepoint t from individual i</a:t>
            </a:r>
          </a:p>
          <a:p>
            <a:r>
              <a:rPr lang="el-GR" dirty="0"/>
              <a:t>Β</a:t>
            </a:r>
            <a:r>
              <a:rPr lang="en-US" baseline="-25000" dirty="0"/>
              <a:t>0i</a:t>
            </a:r>
            <a:r>
              <a:rPr lang="en-US" dirty="0"/>
              <a:t> is the intercept for person i</a:t>
            </a:r>
          </a:p>
          <a:p>
            <a:r>
              <a:rPr lang="en-US" dirty="0">
                <a:solidFill>
                  <a:srgbClr val="FF0000"/>
                </a:solidFill>
              </a:rPr>
              <a:t>γ</a:t>
            </a:r>
            <a:r>
              <a:rPr lang="en-US" baseline="-25000" dirty="0">
                <a:solidFill>
                  <a:srgbClr val="FF0000"/>
                </a:solidFill>
              </a:rPr>
              <a:t>00</a:t>
            </a:r>
            <a:r>
              <a:rPr lang="en-US" dirty="0"/>
              <a:t> is the grand mean (because there are no predictors)</a:t>
            </a:r>
          </a:p>
          <a:p>
            <a:r>
              <a:rPr lang="en-US" dirty="0">
                <a:solidFill>
                  <a:srgbClr val="007FBF"/>
                </a:solidFill>
              </a:rPr>
              <a:t>u</a:t>
            </a:r>
            <a:r>
              <a:rPr lang="en-US" baseline="-25000" dirty="0">
                <a:solidFill>
                  <a:srgbClr val="007FBF"/>
                </a:solidFill>
              </a:rPr>
              <a:t>0i</a:t>
            </a:r>
            <a:r>
              <a:rPr lang="en-US" dirty="0"/>
              <a:t> is a person’s deviation from the grand mean </a:t>
            </a:r>
          </a:p>
          <a:p>
            <a:r>
              <a:rPr lang="en-US" dirty="0">
                <a:solidFill>
                  <a:srgbClr val="007FBF"/>
                </a:solidFill>
              </a:rPr>
              <a:t>r</a:t>
            </a:r>
            <a:r>
              <a:rPr lang="en-US" baseline="-25000" dirty="0">
                <a:solidFill>
                  <a:srgbClr val="007FBF"/>
                </a:solidFill>
              </a:rPr>
              <a:t>ti</a:t>
            </a:r>
            <a:r>
              <a:rPr lang="en-US" dirty="0"/>
              <a:t> is the residual for occasion t from individual i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F91D789-3245-4B38-A58E-BE5B74C3E3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132609"/>
              </p:ext>
            </p:extLst>
          </p:nvPr>
        </p:nvGraphicFramePr>
        <p:xfrm>
          <a:off x="1135063" y="2763838"/>
          <a:ext cx="128587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97" name="Equation" r:id="rId4" imgW="863280" imgH="457200" progId="Equation.DSMT4">
                  <p:embed/>
                </p:oleObj>
              </mc:Choice>
              <mc:Fallback>
                <p:oleObj name="Equation" r:id="rId4" imgW="863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5063" y="2763838"/>
                        <a:ext cx="1285875" cy="681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30268D-72DE-43A5-9EF1-7CFC551090AF}"/>
              </a:ext>
            </a:extLst>
          </p:cNvPr>
          <p:cNvSpPr txBox="1"/>
          <p:nvPr/>
        </p:nvSpPr>
        <p:spPr>
          <a:xfrm>
            <a:off x="2515213" y="2721442"/>
            <a:ext cx="166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F88BCF-8B58-4472-ABF1-F1F37D240D42}"/>
              </a:ext>
            </a:extLst>
          </p:cNvPr>
          <p:cNvSpPr txBox="1"/>
          <p:nvPr/>
        </p:nvSpPr>
        <p:spPr>
          <a:xfrm>
            <a:off x="2515213" y="3134360"/>
            <a:ext cx="166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2 Model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62D4CA0-0132-46DC-ADEF-5653BABC94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67412"/>
              </p:ext>
            </p:extLst>
          </p:nvPr>
        </p:nvGraphicFramePr>
        <p:xfrm>
          <a:off x="4868863" y="1571625"/>
          <a:ext cx="10604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98" name="Equation" r:id="rId6" imgW="711000" imgH="228600" progId="Equation.DSMT4">
                  <p:embed/>
                </p:oleObj>
              </mc:Choice>
              <mc:Fallback>
                <p:oleObj name="Equation" r:id="rId6" imgW="711000" imgH="2286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F91D789-3245-4B38-A58E-BE5B74C3E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68863" y="1571625"/>
                        <a:ext cx="1060450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803D602-B89B-43E0-A56B-F95DE5C2CFF9}"/>
              </a:ext>
            </a:extLst>
          </p:cNvPr>
          <p:cNvSpPr txBox="1"/>
          <p:nvPr/>
        </p:nvSpPr>
        <p:spPr>
          <a:xfrm>
            <a:off x="954729" y="1549996"/>
            <a:ext cx="432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Typical Ordinary least squares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C8584-2939-4ADC-94D2-F8258E751AED}"/>
              </a:ext>
            </a:extLst>
          </p:cNvPr>
          <p:cNvSpPr txBox="1"/>
          <p:nvPr/>
        </p:nvSpPr>
        <p:spPr>
          <a:xfrm>
            <a:off x="954728" y="1934419"/>
            <a:ext cx="8683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MLM can be written as                                ; these sorts of models are referred to as unconditional models  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142E115-F7DE-4661-AEB0-6AD0FE5417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714227"/>
              </p:ext>
            </p:extLst>
          </p:nvPr>
        </p:nvGraphicFramePr>
        <p:xfrm>
          <a:off x="3233738" y="1966913"/>
          <a:ext cx="16478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99" name="Equation" r:id="rId8" imgW="1104840" imgH="228600" progId="Equation.DSMT4">
                  <p:embed/>
                </p:oleObj>
              </mc:Choice>
              <mc:Fallback>
                <p:oleObj name="Equation" r:id="rId8" imgW="1104840" imgH="2286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62D4CA0-0132-46DC-ADEF-5653BABC94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33738" y="1966913"/>
                        <a:ext cx="1647825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4271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67B60-3DFB-4D8C-95AA-73CA538C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05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FBF"/>
                </a:solidFill>
              </a:rPr>
              <a:t>Variance side of the model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D363F4-72B2-4A7D-A4A6-3DB8D3FDD32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306658"/>
              </p:ext>
            </p:extLst>
          </p:nvPr>
        </p:nvGraphicFramePr>
        <p:xfrm>
          <a:off x="1778452" y="1955699"/>
          <a:ext cx="2347517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26" name="Equation" r:id="rId4" imgW="711000" imgH="228600" progId="Equation.DSMT4">
                  <p:embed/>
                </p:oleObj>
              </mc:Choice>
              <mc:Fallback>
                <p:oleObj name="Equation" r:id="rId4" imgW="711000" imgH="2286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62D4CA0-0132-46DC-ADEF-5653BABC94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78452" y="1955699"/>
                        <a:ext cx="2347517" cy="75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D1CA803-B3DB-44A1-896C-2AA329A7E2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415315"/>
              </p:ext>
            </p:extLst>
          </p:nvPr>
        </p:nvGraphicFramePr>
        <p:xfrm>
          <a:off x="6738089" y="2077952"/>
          <a:ext cx="2655888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27" name="Equation" r:id="rId6" imgW="850680" imgH="241200" progId="Equation.DSMT4">
                  <p:embed/>
                </p:oleObj>
              </mc:Choice>
              <mc:Fallback>
                <p:oleObj name="Equation" r:id="rId6" imgW="850680" imgH="241200" progId="Equation.DSMT4">
                  <p:embed/>
                  <p:pic>
                    <p:nvPicPr>
                      <p:cNvPr id="4" name="Content Placeholder 3">
                        <a:extLst>
                          <a:ext uri="{FF2B5EF4-FFF2-40B4-BE49-F238E27FC236}">
                            <a16:creationId xmlns:a16="http://schemas.microsoft.com/office/drawing/2014/main" id="{61D363F4-72B2-4A7D-A4A6-3DB8D3FDD3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38089" y="2077952"/>
                        <a:ext cx="2655888" cy="75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0894D01-2C3D-4326-BD50-94BD13E920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277466"/>
              </p:ext>
            </p:extLst>
          </p:nvPr>
        </p:nvGraphicFramePr>
        <p:xfrm>
          <a:off x="1032837" y="2870200"/>
          <a:ext cx="4497388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28" name="Equation" r:id="rId8" imgW="1104840" imgH="228600" progId="Equation.DSMT4">
                  <p:embed/>
                </p:oleObj>
              </mc:Choice>
              <mc:Fallback>
                <p:oleObj name="Equation" r:id="rId8" imgW="1104840" imgH="2286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A142E115-F7DE-4661-AEB0-6AD0FE5417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32837" y="2870200"/>
                        <a:ext cx="4497388" cy="928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116824C4-B0C8-47A7-AB25-589208542F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65345"/>
              </p:ext>
            </p:extLst>
          </p:nvPr>
        </p:nvGraphicFramePr>
        <p:xfrm>
          <a:off x="6738089" y="4025987"/>
          <a:ext cx="2854325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29" name="Equation" r:id="rId10" imgW="914400" imgH="482400" progId="Equation.DSMT4">
                  <p:embed/>
                </p:oleObj>
              </mc:Choice>
              <mc:Fallback>
                <p:oleObj name="Equation" r:id="rId10" imgW="914400" imgH="482400" progId="Equation.DSMT4">
                  <p:embed/>
                  <p:pic>
                    <p:nvPicPr>
                      <p:cNvPr id="5" name="Content Placeholder 3">
                        <a:extLst>
                          <a:ext uri="{FF2B5EF4-FFF2-40B4-BE49-F238E27FC236}">
                            <a16:creationId xmlns:a16="http://schemas.microsoft.com/office/drawing/2014/main" id="{0D1CA803-B3DB-44A1-896C-2AA329A7E2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38089" y="4025987"/>
                        <a:ext cx="2854325" cy="150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BC70A1C-8FAF-4807-9C4D-EC7F5496ED9D}"/>
              </a:ext>
            </a:extLst>
          </p:cNvPr>
          <p:cNvSpPr/>
          <p:nvPr/>
        </p:nvSpPr>
        <p:spPr>
          <a:xfrm>
            <a:off x="5530225" y="13725"/>
            <a:ext cx="5071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RQ 1. Is there significant between group variability? 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E5FDCFF-6B73-4991-9320-122A7BEE75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878780"/>
              </p:ext>
            </p:extLst>
          </p:nvPr>
        </p:nvGraphicFramePr>
        <p:xfrm>
          <a:off x="1032837" y="4084167"/>
          <a:ext cx="44958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30" name="Equation" r:id="rId12" imgW="1104840" imgH="431640" progId="Equation.DSMT4">
                  <p:embed/>
                </p:oleObj>
              </mc:Choice>
              <mc:Fallback>
                <p:oleObj name="Equation" r:id="rId12" imgW="1104840" imgH="4316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0894D01-2C3D-4326-BD50-94BD13E920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32837" y="4084167"/>
                        <a:ext cx="4495800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68B6FE4-511C-4088-AB54-EE516BE1D516}"/>
              </a:ext>
            </a:extLst>
          </p:cNvPr>
          <p:cNvSpPr txBox="1"/>
          <p:nvPr/>
        </p:nvSpPr>
        <p:spPr>
          <a:xfrm>
            <a:off x="10091542" y="2308271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CDD98-9246-4745-A6CF-46673C79425F}"/>
              </a:ext>
            </a:extLst>
          </p:cNvPr>
          <p:cNvSpPr txBox="1"/>
          <p:nvPr/>
        </p:nvSpPr>
        <p:spPr>
          <a:xfrm>
            <a:off x="10091542" y="4520341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Multilevel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E3EB88-1980-4F66-B9E1-BA34261ED9CD}"/>
              </a:ext>
            </a:extLst>
          </p:cNvPr>
          <p:cNvSpPr/>
          <p:nvPr/>
        </p:nvSpPr>
        <p:spPr>
          <a:xfrm>
            <a:off x="5530225" y="333050"/>
            <a:ext cx="6377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RQ 2. What proportion of the variability is between/within group?</a:t>
            </a:r>
          </a:p>
        </p:txBody>
      </p:sp>
    </p:spTree>
    <p:extLst>
      <p:ext uri="{BB962C8B-B14F-4D97-AF65-F5344CB8AC3E}">
        <p14:creationId xmlns:p14="http://schemas.microsoft.com/office/powerpoint/2010/main" val="2587170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09BE-1606-484A-A36C-20972CA1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in Figures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E4A0D8-6497-4AF6-A94C-8B9A0C756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699" y="1414611"/>
            <a:ext cx="4174602" cy="30193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E4BC76-32A1-441E-A2D8-2687EE9C5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14611"/>
            <a:ext cx="4060371" cy="29367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8CBEB1-9084-4393-A243-3B645DF5D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1631" y="1414611"/>
            <a:ext cx="4035583" cy="29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62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6D50-3FB3-4A9E-AC5B-B668F70D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of Random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52EF0-F25D-440B-8208-0A8D699EC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315"/>
            <a:ext cx="10515600" cy="4351338"/>
          </a:xfrm>
        </p:spPr>
        <p:txBody>
          <a:bodyPr/>
          <a:lstStyle/>
          <a:p>
            <a:r>
              <a:rPr lang="en-US" dirty="0"/>
              <a:t>Matrices that describe the variances and covariances of the random effects </a:t>
            </a:r>
          </a:p>
          <a:p>
            <a:r>
              <a:rPr lang="en-US" dirty="0"/>
              <a:t>Level – 2 random effect variance and covariances are placed into the G matrix;</a:t>
            </a:r>
          </a:p>
          <a:p>
            <a:r>
              <a:rPr lang="en-US" dirty="0"/>
              <a:t>Level-1 random effect variance and covariances are in the R matrix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Combined to form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EC227F5-8C41-43D6-9FAB-4649BB9F34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111117"/>
              </p:ext>
            </p:extLst>
          </p:nvPr>
        </p:nvGraphicFramePr>
        <p:xfrm>
          <a:off x="5218678" y="3748413"/>
          <a:ext cx="1754644" cy="1119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07" name="Equation" r:id="rId4" imgW="1473120" imgH="939600" progId="Equation.DSMT4">
                  <p:embed/>
                </p:oleObj>
              </mc:Choice>
              <mc:Fallback>
                <p:oleObj name="Equation" r:id="rId4" imgW="147312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18678" y="3748413"/>
                        <a:ext cx="1754644" cy="11193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3B8C211-706E-4627-9671-A728D28DB5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171765"/>
              </p:ext>
            </p:extLst>
          </p:nvPr>
        </p:nvGraphicFramePr>
        <p:xfrm>
          <a:off x="2624260" y="2767373"/>
          <a:ext cx="1088519" cy="473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08" name="Equation" r:id="rId6" imgW="583920" imgH="253800" progId="Equation.DSMT4">
                  <p:embed/>
                </p:oleObj>
              </mc:Choice>
              <mc:Fallback>
                <p:oleObj name="Equation" r:id="rId6" imgW="583920" imgH="253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EC227F5-8C41-43D6-9FAB-4649BB9F34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24260" y="2767373"/>
                        <a:ext cx="1088519" cy="4732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ED4894A-2A19-4678-AA42-21BBAA7F79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248850"/>
              </p:ext>
            </p:extLst>
          </p:nvPr>
        </p:nvGraphicFramePr>
        <p:xfrm>
          <a:off x="3321161" y="5298367"/>
          <a:ext cx="5549677" cy="1548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09" name="Equation" r:id="rId8" imgW="5003640" imgH="1396800" progId="Equation.DSMT4">
                  <p:embed/>
                </p:oleObj>
              </mc:Choice>
              <mc:Fallback>
                <p:oleObj name="Equation" r:id="rId8" imgW="5003640" imgH="1396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EC227F5-8C41-43D6-9FAB-4649BB9F34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21161" y="5298367"/>
                        <a:ext cx="5549677" cy="1548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932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FFBFB-EA2A-4F28-BC01-699BF057D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5DB5F5-14C1-474C-A767-AFDDAD2F2A9E}"/>
              </a:ext>
            </a:extLst>
          </p:cNvPr>
          <p:cNvSpPr/>
          <p:nvPr/>
        </p:nvSpPr>
        <p:spPr>
          <a:xfrm>
            <a:off x="1066799" y="855588"/>
            <a:ext cx="9666515" cy="5607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Both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longitudinal analysis: 9 – 10:30* 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lphaL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General idea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detail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Both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Getting the pattern of change over time correct: 10:45 – 12:15*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versus Fluctuation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Time-invariant predictors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Both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Getting the pattern of change over time correct: 1:00 – 2:30*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versus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Fluctuation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Time-invariant predictors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Both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Adding predictors after getting the pattern of change over time right 2:45 – 4:15*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Time-varying predictors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 length data analysis example</a:t>
            </a:r>
          </a:p>
          <a:p>
            <a:pPr marL="1371600" marR="0" indent="-9715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*Last 15-30 minutes of each session will be working with R code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286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EA72-C1B6-43FB-9883-49285EFB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and Setting up R and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39FDE-6259-4760-A8C1-A37481AE0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R</a:t>
            </a:r>
          </a:p>
          <a:p>
            <a:pPr lvl="1"/>
            <a:r>
              <a:rPr lang="en-US" dirty="0"/>
              <a:t>Windows </a:t>
            </a:r>
          </a:p>
          <a:p>
            <a:pPr lvl="2"/>
            <a:r>
              <a:rPr lang="en-US" dirty="0">
                <a:hlinkClick r:id="rId3"/>
              </a:rPr>
              <a:t>https://cran.r-project.org/bin/windows/base/</a:t>
            </a:r>
            <a:endParaRPr lang="en-US" dirty="0"/>
          </a:p>
          <a:p>
            <a:pPr lvl="1"/>
            <a:r>
              <a:rPr lang="en-US" dirty="0"/>
              <a:t>Mac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AE238-4B90-460D-A71B-78A307AB0FA9}"/>
              </a:ext>
            </a:extLst>
          </p:cNvPr>
          <p:cNvSpPr/>
          <p:nvPr/>
        </p:nvSpPr>
        <p:spPr>
          <a:xfrm>
            <a:off x="1807029" y="3429000"/>
            <a:ext cx="8338457" cy="2315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ts val="1680"/>
              </a:lnSpc>
              <a:spcBef>
                <a:spcPts val="0"/>
              </a:spcBef>
              <a:spcAft>
                <a:spcPts val="850"/>
              </a:spcAft>
              <a:tabLst>
                <a:tab pos="457200" algn="l"/>
              </a:tabLst>
            </a:pPr>
            <a:r>
              <a:rPr lang="en-US" dirty="0">
                <a:solidFill>
                  <a:srgbClr val="313131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 an internet browser and go to </a:t>
            </a:r>
            <a:r>
              <a:rPr lang="en-US" dirty="0">
                <a:solidFill>
                  <a:srgbClr val="0075B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www.r-project.org</a:t>
            </a:r>
            <a:r>
              <a:rPr lang="en-US" dirty="0">
                <a:solidFill>
                  <a:srgbClr val="313131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680"/>
              </a:lnSpc>
              <a:spcBef>
                <a:spcPts val="0"/>
              </a:spcBef>
              <a:spcAft>
                <a:spcPts val="850"/>
              </a:spcAft>
              <a:tabLst>
                <a:tab pos="457200" algn="l"/>
              </a:tabLst>
            </a:pPr>
            <a:r>
              <a:rPr lang="en-US" dirty="0">
                <a:solidFill>
                  <a:srgbClr val="313131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the "download R" link in the middle of the page under "Getting Started."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680"/>
              </a:lnSpc>
              <a:spcBef>
                <a:spcPts val="0"/>
              </a:spcBef>
              <a:spcAft>
                <a:spcPts val="850"/>
              </a:spcAft>
              <a:tabLst>
                <a:tab pos="457200" algn="l"/>
              </a:tabLst>
            </a:pPr>
            <a:r>
              <a:rPr lang="en-US" dirty="0">
                <a:solidFill>
                  <a:srgbClr val="313131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a CRAN location (a mirror site) and click the corresponding link.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680"/>
              </a:lnSpc>
              <a:spcBef>
                <a:spcPts val="0"/>
              </a:spcBef>
              <a:spcAft>
                <a:spcPts val="850"/>
              </a:spcAft>
              <a:tabLst>
                <a:tab pos="457200" algn="l"/>
              </a:tabLst>
            </a:pPr>
            <a:r>
              <a:rPr lang="en-US" dirty="0">
                <a:solidFill>
                  <a:srgbClr val="313131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on the "Download R for (Mac) OS X" link at the top of the page.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680"/>
              </a:lnSpc>
              <a:spcBef>
                <a:spcPts val="0"/>
              </a:spcBef>
              <a:spcAft>
                <a:spcPts val="850"/>
              </a:spcAft>
              <a:tabLst>
                <a:tab pos="457200" algn="l"/>
              </a:tabLst>
            </a:pPr>
            <a:r>
              <a:rPr lang="en-US" dirty="0">
                <a:solidFill>
                  <a:srgbClr val="313131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on the file containing the latest version of R under "Files."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680"/>
              </a:lnSpc>
              <a:spcBef>
                <a:spcPts val="0"/>
              </a:spcBef>
              <a:spcAft>
                <a:spcPts val="850"/>
              </a:spcAft>
              <a:tabLst>
                <a:tab pos="457200" algn="l"/>
              </a:tabLst>
            </a:pPr>
            <a:r>
              <a:rPr lang="en-US" dirty="0">
                <a:solidFill>
                  <a:srgbClr val="313131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 the .pkg file, double-click it to open, and follow the installation instructions.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680"/>
              </a:lnSpc>
              <a:spcBef>
                <a:spcPts val="0"/>
              </a:spcBef>
              <a:spcAft>
                <a:spcPts val="850"/>
              </a:spcAft>
              <a:tabLst>
                <a:tab pos="457200" algn="l"/>
              </a:tabLst>
            </a:pPr>
            <a:r>
              <a:rPr lang="en-US" dirty="0">
                <a:solidFill>
                  <a:srgbClr val="313131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 that R is installed, you need to download and install RStudio.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38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B1D6A-D92F-4287-95BA-162BF5C3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372F-D3B8-4A9D-A4DE-A5B0A53F2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740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https://www.rstudio.com/products/rstudio/download/</a:t>
            </a:r>
            <a:endParaRPr lang="en-US" dirty="0"/>
          </a:p>
          <a:p>
            <a:r>
              <a:rPr lang="en-US" dirty="0"/>
              <a:t>Scroll a bit and select your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737858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4AE7-3B6C-47C2-BF8C-809FD2E60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598"/>
            <a:ext cx="10515600" cy="1325563"/>
          </a:xfrm>
        </p:spPr>
        <p:txBody>
          <a:bodyPr/>
          <a:lstStyle/>
          <a:p>
            <a:r>
              <a:rPr lang="en-US" dirty="0"/>
              <a:t>Getting a feel for 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EA851-154A-4BDC-87DE-8944E623C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282"/>
            <a:ext cx="10515600" cy="4351338"/>
          </a:xfrm>
        </p:spPr>
        <p:txBody>
          <a:bodyPr/>
          <a:lstStyle/>
          <a:p>
            <a:r>
              <a:rPr lang="en-US" dirty="0"/>
              <a:t>Let’s do some data management</a:t>
            </a:r>
          </a:p>
          <a:p>
            <a:pPr lvl="1"/>
            <a:r>
              <a:rPr lang="en-US" dirty="0"/>
              <a:t>Provide a bit of information about the data structure in R as well. </a:t>
            </a:r>
          </a:p>
          <a:p>
            <a:pPr lvl="1"/>
            <a:r>
              <a:rPr lang="en-US" dirty="0"/>
              <a:t>Please open the “DataManagement.R”</a:t>
            </a:r>
          </a:p>
        </p:txBody>
      </p:sp>
    </p:spTree>
    <p:extLst>
      <p:ext uri="{BB962C8B-B14F-4D97-AF65-F5344CB8AC3E}">
        <p14:creationId xmlns:p14="http://schemas.microsoft.com/office/powerpoint/2010/main" val="452353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DB9F-C654-4639-B106-C19AE21A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Unconditional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8ADEB-D846-4FCC-9619-3A11ED6AE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900"/>
            <a:ext cx="10515600" cy="4351338"/>
          </a:xfrm>
        </p:spPr>
        <p:txBody>
          <a:bodyPr/>
          <a:lstStyle/>
          <a:p>
            <a:r>
              <a:rPr lang="en-US" dirty="0"/>
              <a:t>Unconditional models are models that do not involve predictors other than time</a:t>
            </a:r>
          </a:p>
          <a:p>
            <a:r>
              <a:rPr lang="en-US" dirty="0"/>
              <a:t>Focus is on getting the random side of the model right before adding in the predictors of interest</a:t>
            </a:r>
          </a:p>
          <a:p>
            <a:r>
              <a:rPr lang="en-US" dirty="0"/>
              <a:t>Two different sorts of data – within-person variation and within-person change</a:t>
            </a:r>
          </a:p>
          <a:p>
            <a:r>
              <a:rPr lang="en-US" dirty="0"/>
              <a:t>Start with within-person change </a:t>
            </a:r>
          </a:p>
        </p:txBody>
      </p:sp>
    </p:spTree>
    <p:extLst>
      <p:ext uri="{BB962C8B-B14F-4D97-AF65-F5344CB8AC3E}">
        <p14:creationId xmlns:p14="http://schemas.microsoft.com/office/powerpoint/2010/main" val="1512819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BBDC-4E1F-4C00-9AFE-63EF3831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Unconditional Change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F75AC-200A-462A-BFCE-22A632D02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8508" cy="4351338"/>
          </a:xfrm>
        </p:spPr>
        <p:txBody>
          <a:bodyPr/>
          <a:lstStyle/>
          <a:p>
            <a:r>
              <a:rPr lang="en-US" dirty="0"/>
              <a:t>We do expect some improvement over time</a:t>
            </a:r>
          </a:p>
          <a:p>
            <a:r>
              <a:rPr lang="en-US" dirty="0"/>
              <a:t>Either natural development or an intervention has been performed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A0AB7D-5F6D-4334-AC5F-2FEC02678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153" y="2022200"/>
            <a:ext cx="5269203" cy="3789881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43A9EBB-5508-4C06-AAB8-241AADF8D5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876706"/>
              </p:ext>
            </p:extLst>
          </p:nvPr>
        </p:nvGraphicFramePr>
        <p:xfrm>
          <a:off x="1374095" y="4196443"/>
          <a:ext cx="251142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39" name="Equation" r:id="rId4" imgW="1409400" imgH="685800" progId="Equation.DSMT4">
                  <p:embed/>
                </p:oleObj>
              </mc:Choice>
              <mc:Fallback>
                <p:oleObj name="Equation" r:id="rId4" imgW="14094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4095" y="4196443"/>
                        <a:ext cx="2511425" cy="122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A545D4E-7239-4BD6-9296-42A4B134A625}"/>
              </a:ext>
            </a:extLst>
          </p:cNvPr>
          <p:cNvSpPr/>
          <p:nvPr/>
        </p:nvSpPr>
        <p:spPr>
          <a:xfrm>
            <a:off x="6660040" y="13429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RQ 3. On average, is the time-varying effect of the predictor and outcome significant?</a:t>
            </a:r>
          </a:p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RQ 4. Does the effect of the level-1 predictor vary across the level-2 unit?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25257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2F3A-EFEC-4400-977C-F3EAEFB5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for showing the different sorts of change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67065D-B3DE-4D43-9D3A-5A4FD43727B4}"/>
              </a:ext>
            </a:extLst>
          </p:cNvPr>
          <p:cNvSpPr txBox="1"/>
          <p:nvPr/>
        </p:nvSpPr>
        <p:spPr>
          <a:xfrm>
            <a:off x="947057" y="4586290"/>
            <a:ext cx="1502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Fixed and Random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AC6400-C20A-464B-B064-0505ECC2F70A}"/>
              </a:ext>
            </a:extLst>
          </p:cNvPr>
          <p:cNvSpPr txBox="1"/>
          <p:nvPr/>
        </p:nvSpPr>
        <p:spPr>
          <a:xfrm>
            <a:off x="947056" y="2271710"/>
            <a:ext cx="1502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and Random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C3ABE5-4A41-42C8-B53A-3D3902C38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114" y="3836074"/>
            <a:ext cx="2322659" cy="21467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2768A8-24C6-4919-85DB-EE26C328C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113" y="1510471"/>
            <a:ext cx="2322660" cy="21467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9C4DD4-9AE3-4AC8-AC82-F544F718DDE8}"/>
              </a:ext>
            </a:extLst>
          </p:cNvPr>
          <p:cNvSpPr txBox="1"/>
          <p:nvPr/>
        </p:nvSpPr>
        <p:spPr>
          <a:xfrm>
            <a:off x="5502728" y="2292962"/>
            <a:ext cx="1502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without Random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CE78A9-343A-4088-A635-C1731C4EC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1755" y="1510471"/>
            <a:ext cx="2322661" cy="21467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0B23C1-2AB6-446C-9AA6-745BCF5F3EE7}"/>
              </a:ext>
            </a:extLst>
          </p:cNvPr>
          <p:cNvSpPr txBox="1"/>
          <p:nvPr/>
        </p:nvSpPr>
        <p:spPr>
          <a:xfrm>
            <a:off x="5622471" y="4577219"/>
            <a:ext cx="1502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Fixed,  No random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3A1312-9A1D-45E9-9323-FCDB97B97C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1755" y="3836074"/>
            <a:ext cx="2403673" cy="222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69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80FA-9FFA-4E5C-BEA3-645DD926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09FAA-58DA-442D-B8B0-28C9BB7C3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656"/>
            <a:ext cx="10515600" cy="4351338"/>
          </a:xfrm>
        </p:spPr>
        <p:txBody>
          <a:bodyPr/>
          <a:lstStyle/>
          <a:p>
            <a:r>
              <a:rPr lang="en-US" dirty="0"/>
              <a:t>The type of change that you expect over time determines the number of time points that you need</a:t>
            </a:r>
          </a:p>
          <a:p>
            <a:r>
              <a:rPr lang="en-US" dirty="0"/>
              <a:t>If you know that your data demonstrate linear growth, then you only really need three time points.</a:t>
            </a:r>
          </a:p>
          <a:p>
            <a:pPr lvl="1"/>
            <a:r>
              <a:rPr lang="en-US" dirty="0"/>
              <a:t>However, I have been wrong once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The more curvy the trend over time, the more time points you need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F013BF-F637-4C2E-88A4-980D00029504}"/>
              </a:ext>
            </a:extLst>
          </p:cNvPr>
          <p:cNvGrpSpPr/>
          <p:nvPr/>
        </p:nvGrpSpPr>
        <p:grpSpPr>
          <a:xfrm>
            <a:off x="1194963" y="5110126"/>
            <a:ext cx="9802074" cy="524436"/>
            <a:chOff x="880726" y="4396153"/>
            <a:chExt cx="9802074" cy="52443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E9BEF20-53DC-4DFE-B895-594CCF16C252}"/>
                </a:ext>
              </a:extLst>
            </p:cNvPr>
            <p:cNvCxnSpPr>
              <a:cxnSpLocks/>
            </p:cNvCxnSpPr>
            <p:nvPr/>
          </p:nvCxnSpPr>
          <p:spPr>
            <a:xfrm>
              <a:off x="899510" y="4396153"/>
              <a:ext cx="906352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B91867-4705-444D-9AC9-9BF80D236641}"/>
                </a:ext>
              </a:extLst>
            </p:cNvPr>
            <p:cNvSpPr txBox="1"/>
            <p:nvPr/>
          </p:nvSpPr>
          <p:spPr>
            <a:xfrm>
              <a:off x="880726" y="4551257"/>
              <a:ext cx="1562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Parsimony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0178298-5EA1-4A9D-B8B1-9174548F16B2}"/>
                </a:ext>
              </a:extLst>
            </p:cNvPr>
            <p:cNvSpPr txBox="1"/>
            <p:nvPr/>
          </p:nvSpPr>
          <p:spPr>
            <a:xfrm>
              <a:off x="9120643" y="4521416"/>
              <a:ext cx="1562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Good Fit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70398D9-E697-456F-B715-5442909BA956}"/>
              </a:ext>
            </a:extLst>
          </p:cNvPr>
          <p:cNvSpPr txBox="1"/>
          <p:nvPr/>
        </p:nvSpPr>
        <p:spPr>
          <a:xfrm>
            <a:off x="1213747" y="4473082"/>
            <a:ext cx="201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F2F1B3-912E-4016-BD26-0EA410762F35}"/>
              </a:ext>
            </a:extLst>
          </p:cNvPr>
          <p:cNvSpPr txBox="1"/>
          <p:nvPr/>
        </p:nvSpPr>
        <p:spPr>
          <a:xfrm>
            <a:off x="9210908" y="4512207"/>
            <a:ext cx="201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Saturated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36807C-379D-44DF-9DF5-05375318C014}"/>
              </a:ext>
            </a:extLst>
          </p:cNvPr>
          <p:cNvSpPr txBox="1"/>
          <p:nvPr/>
        </p:nvSpPr>
        <p:spPr>
          <a:xfrm>
            <a:off x="5212327" y="4186796"/>
            <a:ext cx="2010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Polynomials, piecewise, and other alternatives</a:t>
            </a:r>
          </a:p>
        </p:txBody>
      </p:sp>
    </p:spTree>
    <p:extLst>
      <p:ext uri="{BB962C8B-B14F-4D97-AF65-F5344CB8AC3E}">
        <p14:creationId xmlns:p14="http://schemas.microsoft.com/office/powerpoint/2010/main" val="3257791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3E96-0E5A-4EB9-9C8A-5FDE5F24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Unconditional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A0FC-5E3D-4156-8293-DB5935D86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62" y="3197417"/>
            <a:ext cx="10515600" cy="2690236"/>
          </a:xfrm>
        </p:spPr>
        <p:txBody>
          <a:bodyPr>
            <a:noAutofit/>
          </a:bodyPr>
          <a:lstStyle/>
          <a:p>
            <a:r>
              <a:rPr lang="en-US" sz="2000" dirty="0"/>
              <a:t>y</a:t>
            </a:r>
            <a:r>
              <a:rPr lang="en-US" sz="2000" baseline="-25000" dirty="0"/>
              <a:t>ti</a:t>
            </a:r>
            <a:r>
              <a:rPr lang="en-US" sz="2000" dirty="0"/>
              <a:t> is the outcome value for timepoint t from individual i</a:t>
            </a:r>
          </a:p>
          <a:p>
            <a:r>
              <a:rPr lang="el-GR" sz="2000" dirty="0"/>
              <a:t>Β</a:t>
            </a:r>
            <a:r>
              <a:rPr lang="en-US" sz="2000" baseline="-25000" dirty="0"/>
              <a:t>0i</a:t>
            </a:r>
            <a:r>
              <a:rPr lang="en-US" sz="2000" dirty="0"/>
              <a:t> is the intercept for person i</a:t>
            </a:r>
          </a:p>
          <a:p>
            <a:r>
              <a:rPr lang="en-US" sz="2000" dirty="0"/>
              <a:t>B</a:t>
            </a:r>
            <a:r>
              <a:rPr lang="en-US" sz="2000" baseline="-25000" dirty="0"/>
              <a:t>1i </a:t>
            </a:r>
            <a:r>
              <a:rPr lang="en-US" sz="2000" dirty="0"/>
              <a:t>is the slope for person i</a:t>
            </a:r>
          </a:p>
          <a:p>
            <a:r>
              <a:rPr lang="en-US" sz="2000" dirty="0"/>
              <a:t>γ</a:t>
            </a:r>
            <a:r>
              <a:rPr lang="en-US" sz="2000" baseline="-25000" dirty="0"/>
              <a:t>00</a:t>
            </a:r>
            <a:r>
              <a:rPr lang="en-US" sz="2000" dirty="0"/>
              <a:t> is the predicted mean for at time point 0</a:t>
            </a:r>
          </a:p>
          <a:p>
            <a:r>
              <a:rPr lang="en-US" sz="2000" dirty="0"/>
              <a:t>γ</a:t>
            </a:r>
            <a:r>
              <a:rPr lang="en-US" sz="2000" baseline="-25000" dirty="0"/>
              <a:t>10</a:t>
            </a:r>
            <a:r>
              <a:rPr lang="en-US" sz="2000" dirty="0"/>
              <a:t> is the fixed slope for time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u</a:t>
            </a:r>
            <a:r>
              <a:rPr lang="en-US" sz="2000" baseline="-25000" dirty="0">
                <a:solidFill>
                  <a:schemeClr val="accent5">
                    <a:lumMod val="75000"/>
                  </a:schemeClr>
                </a:solidFill>
              </a:rPr>
              <a:t>0i</a:t>
            </a:r>
            <a:r>
              <a:rPr lang="en-US" sz="2000" dirty="0"/>
              <a:t> is a person’s deviation from the grand mean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u</a:t>
            </a:r>
            <a:r>
              <a:rPr lang="en-US" sz="2000" baseline="-25000" dirty="0">
                <a:solidFill>
                  <a:schemeClr val="accent5">
                    <a:lumMod val="75000"/>
                  </a:schemeClr>
                </a:solidFill>
              </a:rPr>
              <a:t>1i</a:t>
            </a:r>
            <a:r>
              <a:rPr lang="en-US" sz="2000" dirty="0"/>
              <a:t> is a person’s deviation from the grand mean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en-US" sz="2000" baseline="-25000" dirty="0">
                <a:solidFill>
                  <a:schemeClr val="accent5">
                    <a:lumMod val="75000"/>
                  </a:schemeClr>
                </a:solidFill>
              </a:rPr>
              <a:t>ti</a:t>
            </a:r>
            <a:r>
              <a:rPr lang="en-US" sz="2000" dirty="0"/>
              <a:t> is the residual for occasion t from individual i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F91D789-3245-4B38-A58E-BE5B74C3E3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939242"/>
              </p:ext>
            </p:extLst>
          </p:nvPr>
        </p:nvGraphicFramePr>
        <p:xfrm>
          <a:off x="681062" y="2162673"/>
          <a:ext cx="2097088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56" name="Equation" r:id="rId4" imgW="1409400" imgH="685800" progId="Equation.DSMT4">
                  <p:embed/>
                </p:oleObj>
              </mc:Choice>
              <mc:Fallback>
                <p:oleObj name="Equation" r:id="rId4" imgW="1409400" imgH="685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F91D789-3245-4B38-A58E-BE5B74C3E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1062" y="2162673"/>
                        <a:ext cx="2097088" cy="102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30268D-72DE-43A5-9EF1-7CFC551090AF}"/>
              </a:ext>
            </a:extLst>
          </p:cNvPr>
          <p:cNvSpPr txBox="1"/>
          <p:nvPr/>
        </p:nvSpPr>
        <p:spPr>
          <a:xfrm>
            <a:off x="2896214" y="2148691"/>
            <a:ext cx="166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Level-1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F88BCF-8B58-4472-ABF1-F1F37D240D42}"/>
              </a:ext>
            </a:extLst>
          </p:cNvPr>
          <p:cNvSpPr txBox="1"/>
          <p:nvPr/>
        </p:nvSpPr>
        <p:spPr>
          <a:xfrm>
            <a:off x="2896214" y="2673054"/>
            <a:ext cx="166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Level-2 Model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142E115-F7DE-4661-AEB0-6AD0FE5417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558905"/>
              </p:ext>
            </p:extLst>
          </p:nvPr>
        </p:nvGraphicFramePr>
        <p:xfrm>
          <a:off x="681062" y="1690688"/>
          <a:ext cx="322103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57" name="Equation" r:id="rId6" imgW="2158920" imgH="228600" progId="Equation.DSMT4">
                  <p:embed/>
                </p:oleObj>
              </mc:Choice>
              <mc:Fallback>
                <p:oleObj name="Equation" r:id="rId6" imgW="2158920" imgH="2286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A142E115-F7DE-4661-AEB0-6AD0FE5417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1062" y="1690688"/>
                        <a:ext cx="3221038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D8B0D8D-86F8-4D90-B48B-5D3B3A261A3B}"/>
              </a:ext>
            </a:extLst>
          </p:cNvPr>
          <p:cNvSpPr txBox="1"/>
          <p:nvPr/>
        </p:nvSpPr>
        <p:spPr>
          <a:xfrm>
            <a:off x="4235157" y="1720220"/>
            <a:ext cx="166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Mixed Model</a:t>
            </a:r>
          </a:p>
        </p:txBody>
      </p:sp>
    </p:spTree>
    <p:extLst>
      <p:ext uri="{BB962C8B-B14F-4D97-AF65-F5344CB8AC3E}">
        <p14:creationId xmlns:p14="http://schemas.microsoft.com/office/powerpoint/2010/main" val="2242702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67B60-3DFB-4D8C-95AA-73CA538C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08" y="191655"/>
            <a:ext cx="10515600" cy="1325563"/>
          </a:xfrm>
        </p:spPr>
        <p:txBody>
          <a:bodyPr/>
          <a:lstStyle/>
          <a:p>
            <a:r>
              <a:rPr lang="en-US" dirty="0"/>
              <a:t>Random effects structure for Random Linear 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E5FDCFF-6B73-4991-9320-122A7BEE75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301810"/>
              </p:ext>
            </p:extLst>
          </p:nvPr>
        </p:nvGraphicFramePr>
        <p:xfrm>
          <a:off x="507023" y="2947588"/>
          <a:ext cx="44958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8" name="Equation" r:id="rId4" imgW="1104840" imgH="431640" progId="Equation.DSMT4">
                  <p:embed/>
                </p:oleObj>
              </mc:Choice>
              <mc:Fallback>
                <p:oleObj name="Equation" r:id="rId4" imgW="1104840" imgH="43164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FE5FDCFF-6B73-4991-9320-122A7BEE75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7023" y="2947588"/>
                        <a:ext cx="4495800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A9CC8B36-56FB-4C04-9435-FFFB70DE87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838705"/>
              </p:ext>
            </p:extLst>
          </p:nvPr>
        </p:nvGraphicFramePr>
        <p:xfrm>
          <a:off x="1621344" y="1517218"/>
          <a:ext cx="2088173" cy="1086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9" name="Equation" r:id="rId6" imgW="927000" imgH="482400" progId="Equation.DSMT4">
                  <p:embed/>
                </p:oleObj>
              </mc:Choice>
              <mc:Fallback>
                <p:oleObj name="Equation" r:id="rId6" imgW="9270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21344" y="1517218"/>
                        <a:ext cx="2088173" cy="1086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2374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5941-AE04-463B-A597-46BC5688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sorts of change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DB2E-CC8E-4864-A620-5E13AD02E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854"/>
            <a:ext cx="10515600" cy="4351338"/>
          </a:xfrm>
        </p:spPr>
        <p:txBody>
          <a:bodyPr/>
          <a:lstStyle/>
          <a:p>
            <a:r>
              <a:rPr lang="en-US" b="1" dirty="0"/>
              <a:t>Polynomials</a:t>
            </a:r>
          </a:p>
          <a:p>
            <a:r>
              <a:rPr lang="en-US" b="1" dirty="0"/>
              <a:t>Splines</a:t>
            </a:r>
            <a:r>
              <a:rPr lang="en-US" dirty="0"/>
              <a:t> with theoretically chosen breakpoint</a:t>
            </a:r>
            <a:endParaRPr lang="en-US" b="1" dirty="0"/>
          </a:p>
          <a:p>
            <a:r>
              <a:rPr lang="en-US" dirty="0"/>
              <a:t>Other nonlinear options </a:t>
            </a:r>
          </a:p>
          <a:p>
            <a:pPr lvl="1"/>
            <a:r>
              <a:rPr lang="en-US" dirty="0"/>
              <a:t>Exponential models, s-shaped functions (e.g., Richards, Gompertz, and Logistic)</a:t>
            </a:r>
          </a:p>
          <a:p>
            <a:pPr lvl="1"/>
            <a:r>
              <a:rPr lang="en-US" dirty="0"/>
              <a:t>Exploratory or non-parametric options </a:t>
            </a:r>
          </a:p>
        </p:txBody>
      </p:sp>
    </p:spTree>
    <p:extLst>
      <p:ext uri="{BB962C8B-B14F-4D97-AF65-F5344CB8AC3E}">
        <p14:creationId xmlns:p14="http://schemas.microsoft.com/office/powerpoint/2010/main" val="6180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18C9A-8F82-4393-80BE-E3A3918E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67E2-6030-470C-86A3-E20A34B69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09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Present the terminology of longitudinal/multilevel models </a:t>
            </a:r>
          </a:p>
          <a:p>
            <a:r>
              <a:rPr lang="en-US" dirty="0"/>
              <a:t>Give you tools to answer your own questions regarding longitudinal data</a:t>
            </a:r>
          </a:p>
          <a:p>
            <a:r>
              <a:rPr lang="en-US" dirty="0"/>
              <a:t>Discuss and perform basic multilevel models and build toward complex models in R </a:t>
            </a:r>
          </a:p>
          <a:p>
            <a:pPr lvl="1"/>
            <a:r>
              <a:rPr lang="en-US" dirty="0"/>
              <a:t>Empty models (no predictors), means and slopes as outcomes, cross-level interactions, models for growth, and models for fluctuation</a:t>
            </a:r>
          </a:p>
          <a:p>
            <a:pPr lvl="1"/>
            <a:r>
              <a:rPr lang="en-US" dirty="0"/>
              <a:t>Introduce time invariant and time-varying predictors</a:t>
            </a:r>
          </a:p>
          <a:p>
            <a:pPr lvl="1"/>
            <a:r>
              <a:rPr lang="en-US" dirty="0"/>
              <a:t>Relevant data management will also be performed in R</a:t>
            </a:r>
          </a:p>
        </p:txBody>
      </p:sp>
    </p:spTree>
    <p:extLst>
      <p:ext uri="{BB962C8B-B14F-4D97-AF65-F5344CB8AC3E}">
        <p14:creationId xmlns:p14="http://schemas.microsoft.com/office/powerpoint/2010/main" val="3372703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D3E1-591B-40C0-9157-D43A1AB4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A8FEE-F39C-49B1-BAFA-A409A9700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07" y="3807229"/>
            <a:ext cx="4976120" cy="7933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Level 2 Equations for Quadratic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94FA9D9-F7D1-459C-B426-36A24E4526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507902"/>
              </p:ext>
            </p:extLst>
          </p:nvPr>
        </p:nvGraphicFramePr>
        <p:xfrm>
          <a:off x="593407" y="1536700"/>
          <a:ext cx="7566026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5" name="Equation" r:id="rId4" imgW="2946240" imgH="736560" progId="Equation.DSMT4">
                  <p:embed/>
                </p:oleObj>
              </mc:Choice>
              <mc:Fallback>
                <p:oleObj name="Equation" r:id="rId4" imgW="294624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3407" y="1536700"/>
                        <a:ext cx="7566026" cy="189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3BAD22-7831-4BFC-B003-203C9D119758}"/>
              </a:ext>
            </a:extLst>
          </p:cNvPr>
          <p:cNvSpPr txBox="1"/>
          <p:nvPr/>
        </p:nvSpPr>
        <p:spPr>
          <a:xfrm>
            <a:off x="7060276" y="1592740"/>
            <a:ext cx="349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Level-1: Linear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99F3D1-1F84-4147-BBC5-E2047168BC6A}"/>
              </a:ext>
            </a:extLst>
          </p:cNvPr>
          <p:cNvSpPr txBox="1"/>
          <p:nvPr/>
        </p:nvSpPr>
        <p:spPr>
          <a:xfrm>
            <a:off x="7060276" y="2219715"/>
            <a:ext cx="349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Level-1: Quadratic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6D54-8DBF-44CC-BA8D-00CE01FE6341}"/>
              </a:ext>
            </a:extLst>
          </p:cNvPr>
          <p:cNvSpPr txBox="1"/>
          <p:nvPr/>
        </p:nvSpPr>
        <p:spPr>
          <a:xfrm>
            <a:off x="8253644" y="2960966"/>
            <a:ext cx="349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Level-1: Cubic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418F406-85C7-4A7A-A622-9F14181798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623964"/>
              </p:ext>
            </p:extLst>
          </p:nvPr>
        </p:nvGraphicFramePr>
        <p:xfrm>
          <a:off x="2285827" y="4379906"/>
          <a:ext cx="2336050" cy="188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6" name="Equation" r:id="rId6" imgW="850680" imgH="685800" progId="Equation.DSMT4">
                  <p:embed/>
                </p:oleObj>
              </mc:Choice>
              <mc:Fallback>
                <p:oleObj name="Equation" r:id="rId6" imgW="85068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5827" y="4379906"/>
                        <a:ext cx="2336050" cy="188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282A4A4-7D2F-49F7-9996-BD72E47E0172}"/>
              </a:ext>
            </a:extLst>
          </p:cNvPr>
          <p:cNvSpPr txBox="1">
            <a:spLocks/>
          </p:cNvSpPr>
          <p:nvPr/>
        </p:nvSpPr>
        <p:spPr>
          <a:xfrm>
            <a:off x="6314297" y="3832788"/>
            <a:ext cx="5284296" cy="28506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Highest-order polynomial possible depends upon number of time points you have</a:t>
            </a:r>
          </a:p>
          <a:p>
            <a:r>
              <a:rPr lang="en-US" dirty="0"/>
              <a:t>n – 1 fixed</a:t>
            </a:r>
          </a:p>
          <a:p>
            <a:r>
              <a:rPr lang="en-US" dirty="0"/>
              <a:t>n – 2 random </a:t>
            </a:r>
          </a:p>
          <a:p>
            <a:r>
              <a:rPr lang="en-US" dirty="0"/>
              <a:t>4 time points is sufficient to get complicated (cubic fixed and quadratic random)</a:t>
            </a:r>
          </a:p>
        </p:txBody>
      </p:sp>
    </p:spTree>
    <p:extLst>
      <p:ext uri="{BB962C8B-B14F-4D97-AF65-F5344CB8AC3E}">
        <p14:creationId xmlns:p14="http://schemas.microsoft.com/office/powerpoint/2010/main" val="1215401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9569-BB35-4B75-8FD8-4A0721DB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Pictures of Polynomials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BB9F2D-13BE-4753-9562-68D34FE04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1" y="1840052"/>
            <a:ext cx="4610500" cy="4092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D1EE77-54C8-4F9F-8A4D-AE683A8CE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293" y="1840051"/>
            <a:ext cx="4610500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67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D06C-FB3B-49D7-A4CA-05BD5BB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D5300-06BA-4253-8B06-9C3730281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282"/>
            <a:ext cx="10515600" cy="4351338"/>
          </a:xfrm>
        </p:spPr>
        <p:txBody>
          <a:bodyPr/>
          <a:lstStyle/>
          <a:p>
            <a:r>
              <a:rPr lang="en-US" dirty="0"/>
              <a:t>Brief Review of interpreting interaction terms in general </a:t>
            </a:r>
          </a:p>
          <a:p>
            <a:pPr lvl="1"/>
            <a:r>
              <a:rPr lang="en-US" dirty="0"/>
              <a:t>Interaction and moderation are almost always used synonymously</a:t>
            </a:r>
          </a:p>
          <a:p>
            <a:pPr lvl="1"/>
            <a:r>
              <a:rPr lang="en-US" dirty="0"/>
              <a:t>The effect of the predictor depends upon the level of the moderator</a:t>
            </a:r>
          </a:p>
          <a:p>
            <a:pPr lvl="2"/>
            <a:r>
              <a:rPr lang="en-US" dirty="0"/>
              <a:t>Either variable could be thought of as the moderator – decision driven by theory</a:t>
            </a:r>
          </a:p>
          <a:p>
            <a:pPr lvl="1"/>
            <a:r>
              <a:rPr lang="en-US" dirty="0"/>
              <a:t>Interactions in longitudinal data analysis often involve time</a:t>
            </a:r>
          </a:p>
          <a:p>
            <a:pPr lvl="1"/>
            <a:r>
              <a:rPr lang="en-US" dirty="0"/>
              <a:t>The effect of time (i.e., the amount of improvement over time) depends upon on the moderator (e.g., treatment status) </a:t>
            </a:r>
          </a:p>
          <a:p>
            <a:pPr lvl="1"/>
            <a:r>
              <a:rPr lang="en-US" dirty="0"/>
              <a:t>Specifically, 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r>
              <a:rPr lang="en-US" dirty="0"/>
              <a:t> is the effect of x specifically when the moderator is 0 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EDFAFCE-78A2-467F-860E-87667059C5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51662"/>
              </p:ext>
            </p:extLst>
          </p:nvPr>
        </p:nvGraphicFramePr>
        <p:xfrm>
          <a:off x="4914900" y="2679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2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14900" y="26797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739E791-F102-4ECE-936E-3BC64E5F78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335054"/>
              </p:ext>
            </p:extLst>
          </p:nvPr>
        </p:nvGraphicFramePr>
        <p:xfrm>
          <a:off x="2195617" y="4708962"/>
          <a:ext cx="69056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25" name="Equation" r:id="rId6" imgW="3098520" imgH="457200" progId="Equation.DSMT4">
                  <p:embed/>
                </p:oleObj>
              </mc:Choice>
              <mc:Fallback>
                <p:oleObj name="Equation" r:id="rId6" imgW="30985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95617" y="4708962"/>
                        <a:ext cx="6905625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3370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8FFC-D075-4560-BB80-CB42D07F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Interactions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57FFC66-DCE5-40D5-8AC6-6CD128EF49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701035"/>
              </p:ext>
            </p:extLst>
          </p:nvPr>
        </p:nvGraphicFramePr>
        <p:xfrm>
          <a:off x="3292475" y="1433739"/>
          <a:ext cx="4243388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78" name="Equation" r:id="rId4" imgW="3098520" imgH="914400" progId="Equation.DSMT4">
                  <p:embed/>
                </p:oleObj>
              </mc:Choice>
              <mc:Fallback>
                <p:oleObj name="Equation" r:id="rId4" imgW="309852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92475" y="1433739"/>
                        <a:ext cx="4243388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5AE15B9-9C6A-4328-8562-3B56B01CCA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4492" y="2687864"/>
            <a:ext cx="4133221" cy="394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0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4BE4-4481-4916-A131-49D8444C0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Interpreting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DB74-B034-412A-B6E8-EACE62B54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396"/>
            <a:ext cx="10515600" cy="4351338"/>
          </a:xfrm>
        </p:spPr>
        <p:txBody>
          <a:bodyPr/>
          <a:lstStyle/>
          <a:p>
            <a:r>
              <a:rPr lang="en-US" dirty="0"/>
              <a:t>Linear – constant amount of change over time</a:t>
            </a:r>
          </a:p>
          <a:p>
            <a:r>
              <a:rPr lang="en-US" dirty="0"/>
              <a:t>Quadratic – change in the linear rate of change</a:t>
            </a:r>
          </a:p>
          <a:p>
            <a:r>
              <a:rPr lang="en-US" dirty="0"/>
              <a:t>Cubic – change in the acceleration (known as jerk is physics)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AC34CAA-B3F9-4770-88EB-AA0A6BF42A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74076"/>
              </p:ext>
            </p:extLst>
          </p:nvPr>
        </p:nvGraphicFramePr>
        <p:xfrm>
          <a:off x="2795135" y="3258911"/>
          <a:ext cx="755967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4" name="Equation" r:id="rId4" imgW="7558898" imgH="1882203" progId="Equation.DSMT4">
                  <p:embed/>
                </p:oleObj>
              </mc:Choice>
              <mc:Fallback>
                <p:oleObj name="Equation" r:id="rId4" imgW="7558898" imgH="188220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95135" y="3258911"/>
                        <a:ext cx="7559675" cy="188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8419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17CBF-52CE-45C3-B439-B02D2D06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Polynomial </a:t>
            </a:r>
            <a:r>
              <a:rPr lang="en-US" dirty="0">
                <a:solidFill>
                  <a:srgbClr val="FF0000"/>
                </a:solidFill>
              </a:rPr>
              <a:t>Fixed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49F63-8C10-4F7E-8E4C-9215730FC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537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Lower order terms are conditional on higher order terms</a:t>
            </a:r>
          </a:p>
          <a:p>
            <a:r>
              <a:rPr lang="en-US" b="1" dirty="0"/>
              <a:t>Fixed Intercept only</a:t>
            </a:r>
            <a:r>
              <a:rPr lang="en-US" dirty="0"/>
              <a:t> (</a:t>
            </a:r>
            <a:r>
              <a:rPr lang="el-GR" dirty="0">
                <a:solidFill>
                  <a:srgbClr val="FF0000"/>
                </a:solidFill>
              </a:rPr>
              <a:t>γ</a:t>
            </a:r>
            <a:r>
              <a:rPr lang="en-US" baseline="-25000" dirty="0">
                <a:solidFill>
                  <a:srgbClr val="FF0000"/>
                </a:solidFill>
              </a:rPr>
              <a:t>00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the predicted mean of y for any occasion, grand mean)</a:t>
            </a:r>
          </a:p>
          <a:p>
            <a:endParaRPr lang="en-US" dirty="0"/>
          </a:p>
          <a:p>
            <a:r>
              <a:rPr lang="en-US" b="1" dirty="0"/>
              <a:t>Fixed linear time </a:t>
            </a:r>
            <a:r>
              <a:rPr lang="en-US" dirty="0"/>
              <a:t>(</a:t>
            </a:r>
            <a:r>
              <a:rPr lang="el-GR" dirty="0"/>
              <a:t>γ</a:t>
            </a:r>
            <a:r>
              <a:rPr lang="en-US" baseline="-25000" dirty="0"/>
              <a:t>00</a:t>
            </a:r>
            <a:r>
              <a:rPr lang="en-US" dirty="0"/>
              <a:t> is the predicted mean of y at time 0)</a:t>
            </a:r>
          </a:p>
          <a:p>
            <a:pPr lvl="1"/>
            <a:r>
              <a:rPr lang="el-GR" dirty="0">
                <a:solidFill>
                  <a:srgbClr val="FF0000"/>
                </a:solidFill>
              </a:rPr>
              <a:t>γ</a:t>
            </a:r>
            <a:r>
              <a:rPr lang="el-GR" baseline="-25000" dirty="0">
                <a:solidFill>
                  <a:srgbClr val="FF0000"/>
                </a:solidFill>
              </a:rPr>
              <a:t>10</a:t>
            </a:r>
            <a:r>
              <a:rPr lang="en-US" baseline="-25000" dirty="0"/>
              <a:t> </a:t>
            </a:r>
            <a:r>
              <a:rPr lang="en-US" dirty="0"/>
              <a:t>is the mean linear rate of change over time</a:t>
            </a:r>
            <a:endParaRPr lang="en-US" baseline="-25000" dirty="0"/>
          </a:p>
          <a:p>
            <a:pPr lvl="1"/>
            <a:endParaRPr lang="en-US" dirty="0"/>
          </a:p>
          <a:p>
            <a:endParaRPr lang="en-US" b="1" dirty="0"/>
          </a:p>
          <a:p>
            <a:r>
              <a:rPr lang="en-US" b="1" dirty="0"/>
              <a:t>Fixed quadratic time </a:t>
            </a:r>
            <a:r>
              <a:rPr lang="en-US" dirty="0"/>
              <a:t>(</a:t>
            </a:r>
            <a:r>
              <a:rPr lang="el-GR" dirty="0">
                <a:solidFill>
                  <a:srgbClr val="FF0000"/>
                </a:solidFill>
              </a:rPr>
              <a:t>γ</a:t>
            </a:r>
            <a:r>
              <a:rPr lang="en-US" baseline="-25000" dirty="0">
                <a:solidFill>
                  <a:srgbClr val="FF0000"/>
                </a:solidFill>
              </a:rPr>
              <a:t>00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the predicted mean of y at time 0)</a:t>
            </a:r>
          </a:p>
          <a:p>
            <a:pPr lvl="1"/>
            <a:r>
              <a:rPr lang="el-GR" dirty="0">
                <a:solidFill>
                  <a:srgbClr val="FF0000"/>
                </a:solidFill>
              </a:rPr>
              <a:t>γ</a:t>
            </a:r>
            <a:r>
              <a:rPr lang="el-GR" baseline="-25000" dirty="0">
                <a:solidFill>
                  <a:srgbClr val="FF0000"/>
                </a:solidFill>
              </a:rPr>
              <a:t>10</a:t>
            </a:r>
            <a:r>
              <a:rPr lang="en-US" baseline="-25000" dirty="0"/>
              <a:t> </a:t>
            </a:r>
            <a:r>
              <a:rPr lang="en-US" dirty="0"/>
              <a:t>is the linear rate of change specifically at time = 0</a:t>
            </a:r>
          </a:p>
          <a:p>
            <a:pPr lvl="1"/>
            <a:r>
              <a:rPr lang="el-GR" dirty="0">
                <a:solidFill>
                  <a:srgbClr val="FF0000"/>
                </a:solidFill>
              </a:rPr>
              <a:t>γ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l-GR" baseline="-25000" dirty="0">
                <a:solidFill>
                  <a:srgbClr val="FF0000"/>
                </a:solidFill>
              </a:rPr>
              <a:t>0</a:t>
            </a:r>
            <a:r>
              <a:rPr lang="en-US" baseline="-25000" dirty="0"/>
              <a:t> </a:t>
            </a:r>
            <a:r>
              <a:rPr lang="en-US" dirty="0"/>
              <a:t>is half the mean rate of acceleration/deceleration of change across all occasions (i.e., the linear slope changes the same over time</a:t>
            </a:r>
          </a:p>
          <a:p>
            <a:pPr lvl="1"/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B0F3898-82FE-401E-92C0-B5F91DE676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771465"/>
              </p:ext>
            </p:extLst>
          </p:nvPr>
        </p:nvGraphicFramePr>
        <p:xfrm>
          <a:off x="1595437" y="5857875"/>
          <a:ext cx="875738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28" name="Equation" r:id="rId4" imgW="4178160" imgH="241200" progId="Equation.DSMT4">
                  <p:embed/>
                </p:oleObj>
              </mc:Choice>
              <mc:Fallback>
                <p:oleObj name="Equation" r:id="rId4" imgW="4178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5437" y="5857875"/>
                        <a:ext cx="8757382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64AC2F2-C9DE-4361-A9AA-B7A1E9F2EB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599330"/>
              </p:ext>
            </p:extLst>
          </p:nvPr>
        </p:nvGraphicFramePr>
        <p:xfrm>
          <a:off x="1595437" y="2408464"/>
          <a:ext cx="767873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29" name="Equation" r:id="rId6" imgW="3466800" imgH="228600" progId="Equation.DSMT4">
                  <p:embed/>
                </p:oleObj>
              </mc:Choice>
              <mc:Fallback>
                <p:oleObj name="Equation" r:id="rId6" imgW="3466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95437" y="2408464"/>
                        <a:ext cx="7678737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11C0754-B401-4329-8E10-12558FEC51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699690"/>
              </p:ext>
            </p:extLst>
          </p:nvPr>
        </p:nvGraphicFramePr>
        <p:xfrm>
          <a:off x="1595437" y="3632653"/>
          <a:ext cx="815886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30" name="Equation" r:id="rId8" imgW="3682800" imgH="228600" progId="Equation.DSMT4">
                  <p:embed/>
                </p:oleObj>
              </mc:Choice>
              <mc:Fallback>
                <p:oleObj name="Equation" r:id="rId8" imgW="3682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95437" y="3632653"/>
                        <a:ext cx="8158860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0188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728-7762-4589-9790-1E5AAFE6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Polynomial Random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EF79B-7EB6-4897-98AE-6D9D569BA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940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Polynomial random effects </a:t>
            </a:r>
            <a:r>
              <a:rPr lang="en-US" dirty="0"/>
              <a:t>– individual deviations from the fixed effect)</a:t>
            </a:r>
          </a:p>
          <a:p>
            <a:pPr lvl="1"/>
            <a:r>
              <a:rPr lang="en-US" dirty="0"/>
              <a:t>Can have up to number of time points minus two random effects</a:t>
            </a:r>
          </a:p>
          <a:p>
            <a:pPr lvl="1"/>
            <a:r>
              <a:rPr lang="en-US" dirty="0"/>
              <a:t>Random intercept variance = between unit variance in level (at time = 0) </a:t>
            </a:r>
          </a:p>
          <a:p>
            <a:pPr lvl="1"/>
            <a:r>
              <a:rPr lang="en-US" dirty="0"/>
              <a:t>Random slope of time variance = between unit variance in linear slope (at time 0)</a:t>
            </a:r>
          </a:p>
          <a:p>
            <a:pPr lvl="1"/>
            <a:r>
              <a:rPr lang="en-US" dirty="0"/>
              <a:t>Random Quadratic of time variance = between unit variance in quadratic slope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68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44D77-8EC4-4747-B77F-B6E66F41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Piecewise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7E012-DD27-4C08-90BC-E9DA52B59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82"/>
            <a:ext cx="10515600" cy="1037318"/>
          </a:xfrm>
        </p:spPr>
        <p:txBody>
          <a:bodyPr/>
          <a:lstStyle/>
          <a:p>
            <a:r>
              <a:rPr lang="en-US" dirty="0"/>
              <a:t>The overall trend over time is broken apart into multiple pieces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5BF104-E3EB-452E-9219-3FA4868AE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1053"/>
            <a:ext cx="4610500" cy="4092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116DF0-700C-463F-8AA3-8DEA1236F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21052"/>
            <a:ext cx="4610500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441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56F4-D393-45E5-9C59-4ECBF765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953"/>
            <a:ext cx="10515600" cy="1325563"/>
          </a:xfrm>
        </p:spPr>
        <p:txBody>
          <a:bodyPr/>
          <a:lstStyle/>
          <a:p>
            <a:r>
              <a:rPr lang="en-US" dirty="0"/>
              <a:t>Modeling time – assuming growth step by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C2CE5-9B22-4941-81DE-D67135F0A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2512"/>
            <a:ext cx="10515600" cy="3073315"/>
          </a:xfrm>
        </p:spPr>
        <p:txBody>
          <a:bodyPr/>
          <a:lstStyle/>
          <a:p>
            <a:r>
              <a:rPr lang="en-US" dirty="0"/>
              <a:t>The model on the right is normally the starting point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D2C4E1-B1A0-490B-B098-EB84AE71F763}"/>
              </a:ext>
            </a:extLst>
          </p:cNvPr>
          <p:cNvGrpSpPr/>
          <p:nvPr/>
        </p:nvGrpSpPr>
        <p:grpSpPr>
          <a:xfrm>
            <a:off x="838200" y="1484523"/>
            <a:ext cx="2958715" cy="776916"/>
            <a:chOff x="996950" y="2298204"/>
            <a:chExt cx="2958715" cy="776916"/>
          </a:xfrm>
        </p:grpSpPr>
        <p:graphicFrame>
          <p:nvGraphicFramePr>
            <p:cNvPr id="4" name="Object 3">
              <a:extLst>
                <a:ext uri="{FF2B5EF4-FFF2-40B4-BE49-F238E27FC236}">
                  <a16:creationId xmlns:a16="http://schemas.microsoft.com/office/drawing/2014/main" id="{1D2AFF14-C443-4B8E-A532-1B875B47FEA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3365288"/>
                </p:ext>
              </p:extLst>
            </p:nvPr>
          </p:nvGraphicFramePr>
          <p:xfrm>
            <a:off x="996950" y="2318631"/>
            <a:ext cx="1285875" cy="681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383" name="Equation" r:id="rId4" imgW="863280" imgH="457200" progId="Equation.DSMT4">
                    <p:embed/>
                  </p:oleObj>
                </mc:Choice>
                <mc:Fallback>
                  <p:oleObj name="Equation" r:id="rId4" imgW="863280" imgH="457200" progId="Equation.DSMT4">
                    <p:embed/>
                    <p:pic>
                      <p:nvPicPr>
                        <p:cNvPr id="4" name="Object 3">
                          <a:extLst>
                            <a:ext uri="{FF2B5EF4-FFF2-40B4-BE49-F238E27FC236}">
                              <a16:creationId xmlns:a16="http://schemas.microsoft.com/office/drawing/2014/main" id="{2F91D789-3245-4B38-A58E-BE5B74C3E30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96950" y="2318631"/>
                          <a:ext cx="1285875" cy="6810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506DA-E2F2-4661-B50C-D762789253C3}"/>
                </a:ext>
              </a:extLst>
            </p:cNvPr>
            <p:cNvSpPr txBox="1"/>
            <p:nvPr/>
          </p:nvSpPr>
          <p:spPr>
            <a:xfrm>
              <a:off x="2292235" y="2298204"/>
              <a:ext cx="1663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Level 1 Model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55EFA2-6B23-4287-81EC-0AD4F562AA0E}"/>
                </a:ext>
              </a:extLst>
            </p:cNvPr>
            <p:cNvSpPr txBox="1"/>
            <p:nvPr/>
          </p:nvSpPr>
          <p:spPr>
            <a:xfrm>
              <a:off x="2292235" y="2705788"/>
              <a:ext cx="1663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Level 2 Model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BD96121-B201-4779-8918-D3A1639EFF61}"/>
              </a:ext>
            </a:extLst>
          </p:cNvPr>
          <p:cNvGrpSpPr/>
          <p:nvPr/>
        </p:nvGrpSpPr>
        <p:grpSpPr>
          <a:xfrm>
            <a:off x="4494213" y="1382490"/>
            <a:ext cx="3811572" cy="1022573"/>
            <a:chOff x="590064" y="2149922"/>
            <a:chExt cx="3811572" cy="1022573"/>
          </a:xfrm>
        </p:grpSpPr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id="{A6EF45F5-568B-424A-9A31-F5884B4187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6374455"/>
                </p:ext>
              </p:extLst>
            </p:nvPr>
          </p:nvGraphicFramePr>
          <p:xfrm>
            <a:off x="590064" y="2150145"/>
            <a:ext cx="2098675" cy="1022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384" name="Equation" r:id="rId6" imgW="1409400" imgH="685800" progId="Equation.DSMT4">
                    <p:embed/>
                  </p:oleObj>
                </mc:Choice>
                <mc:Fallback>
                  <p:oleObj name="Equation" r:id="rId6" imgW="1409400" imgH="685800" progId="Equation.DSMT4">
                    <p:embed/>
                    <p:pic>
                      <p:nvPicPr>
                        <p:cNvPr id="4" name="Object 3">
                          <a:extLst>
                            <a:ext uri="{FF2B5EF4-FFF2-40B4-BE49-F238E27FC236}">
                              <a16:creationId xmlns:a16="http://schemas.microsoft.com/office/drawing/2014/main" id="{1D2AFF14-C443-4B8E-A532-1B875B47FEA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90064" y="2150145"/>
                          <a:ext cx="2098675" cy="1022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ADFB51-D67F-4875-85E7-F3D5FDD46B28}"/>
                </a:ext>
              </a:extLst>
            </p:cNvPr>
            <p:cNvSpPr txBox="1"/>
            <p:nvPr/>
          </p:nvSpPr>
          <p:spPr>
            <a:xfrm>
              <a:off x="2728796" y="2149922"/>
              <a:ext cx="1663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Level 1 Model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EB46F-0F6F-4AEA-8906-5327F7ABA814}"/>
                </a:ext>
              </a:extLst>
            </p:cNvPr>
            <p:cNvSpPr txBox="1"/>
            <p:nvPr/>
          </p:nvSpPr>
          <p:spPr>
            <a:xfrm>
              <a:off x="2738206" y="2595293"/>
              <a:ext cx="1663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Level 2 Model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D7F06C6-4520-4374-9A5F-FB735CED7D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240861"/>
            <a:ext cx="3027615" cy="3073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0A144A-1AAF-4C33-82FD-3AA6735217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2175" y="3240861"/>
            <a:ext cx="3232899" cy="292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469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E0EC-2CD3-4190-AF22-4845015D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Intercept model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C9A256-8D38-45E8-B84E-971D3A17CA12}"/>
              </a:ext>
            </a:extLst>
          </p:cNvPr>
          <p:cNvGrpSpPr/>
          <p:nvPr/>
        </p:nvGrpSpPr>
        <p:grpSpPr>
          <a:xfrm>
            <a:off x="3117850" y="1690688"/>
            <a:ext cx="4124870" cy="1022350"/>
            <a:chOff x="-1955342" y="3446287"/>
            <a:chExt cx="4124870" cy="1022350"/>
          </a:xfrm>
        </p:grpSpPr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8C9F6001-CC94-403A-9A14-DBA2F0C153F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5803700"/>
                </p:ext>
              </p:extLst>
            </p:nvPr>
          </p:nvGraphicFramePr>
          <p:xfrm>
            <a:off x="-1955342" y="3446287"/>
            <a:ext cx="2098675" cy="1022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017" name="Equation" r:id="rId3" imgW="1409400" imgH="685800" progId="Equation.DSMT4">
                    <p:embed/>
                  </p:oleObj>
                </mc:Choice>
                <mc:Fallback>
                  <p:oleObj name="Equation" r:id="rId3" imgW="1409400" imgH="685800" progId="Equation.DSMT4">
                    <p:embed/>
                    <p:pic>
                      <p:nvPicPr>
                        <p:cNvPr id="9" name="Object 8">
                          <a:extLst>
                            <a:ext uri="{FF2B5EF4-FFF2-40B4-BE49-F238E27FC236}">
                              <a16:creationId xmlns:a16="http://schemas.microsoft.com/office/drawing/2014/main" id="{A6EF45F5-568B-424A-9A31-F5884B41873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-1955342" y="3446287"/>
                          <a:ext cx="2098675" cy="1022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700919-F6EE-43E0-B35F-0FF397F56F56}"/>
                </a:ext>
              </a:extLst>
            </p:cNvPr>
            <p:cNvSpPr txBox="1"/>
            <p:nvPr/>
          </p:nvSpPr>
          <p:spPr>
            <a:xfrm>
              <a:off x="506098" y="3446287"/>
              <a:ext cx="1663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Level 1 Model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49FB71-4FE9-424A-AA78-2214ACA91FE1}"/>
                </a:ext>
              </a:extLst>
            </p:cNvPr>
            <p:cNvSpPr txBox="1"/>
            <p:nvPr/>
          </p:nvSpPr>
          <p:spPr>
            <a:xfrm>
              <a:off x="506098" y="3999177"/>
              <a:ext cx="1663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Level 2 Model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9810122-3286-4535-9EE9-40399BC04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007" y="3040284"/>
            <a:ext cx="3463120" cy="351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7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221E-722D-449D-81DA-6327FBBB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why these models are worth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E0A55-862B-4D83-AEDA-7333F63D7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Longitudinal data definition – multiple observations from the same unit</a:t>
            </a:r>
          </a:p>
          <a:p>
            <a:pPr lvl="1"/>
            <a:r>
              <a:rPr lang="en-US" dirty="0"/>
              <a:t>Time scale can be very different from one study to the next (milliseconds to decades)</a:t>
            </a:r>
          </a:p>
          <a:p>
            <a:pPr lvl="1"/>
            <a:r>
              <a:rPr lang="en-US" dirty="0"/>
              <a:t>Two is the minimum number of time points, but more is better</a:t>
            </a:r>
          </a:p>
          <a:p>
            <a:r>
              <a:rPr lang="en-US" dirty="0"/>
              <a:t>Why use these models as opposed to repeated measures ANOVA?</a:t>
            </a:r>
          </a:p>
          <a:p>
            <a:pPr lvl="1"/>
            <a:r>
              <a:rPr lang="en-US" dirty="0"/>
              <a:t>Multilevel model provides methodological middle-ground between two repeated measures ANOVA modeling alternatives (univariate approach and multivariate approach)</a:t>
            </a:r>
          </a:p>
          <a:p>
            <a:pPr lvl="1"/>
            <a:r>
              <a:rPr lang="en-US" dirty="0"/>
              <a:t>Univariate very simple (few parameters estimated), multivariate is very complex (all possible variance/covariance parameters estimated) </a:t>
            </a:r>
          </a:p>
        </p:txBody>
      </p:sp>
    </p:spTree>
    <p:extLst>
      <p:ext uri="{BB962C8B-B14F-4D97-AF65-F5344CB8AC3E}">
        <p14:creationId xmlns:p14="http://schemas.microsoft.com/office/powerpoint/2010/main" val="40420273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CB40-1DE7-4B99-AC11-A0C9F538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Linear Slope Model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9AF7D3-F97A-4A9A-9504-439FC0D32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900904" y="2905246"/>
            <a:ext cx="3534282" cy="358762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2DB0F8E-C18C-4E73-A972-CDBA2F4068AC}"/>
              </a:ext>
            </a:extLst>
          </p:cNvPr>
          <p:cNvGrpSpPr/>
          <p:nvPr/>
        </p:nvGrpSpPr>
        <p:grpSpPr>
          <a:xfrm>
            <a:off x="3781162" y="1530021"/>
            <a:ext cx="4124870" cy="1022350"/>
            <a:chOff x="-1955342" y="3446287"/>
            <a:chExt cx="4124870" cy="1022350"/>
          </a:xfrm>
        </p:grpSpPr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E4A646C4-591B-4F6E-AFD9-31048B569BF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915742"/>
                </p:ext>
              </p:extLst>
            </p:nvPr>
          </p:nvGraphicFramePr>
          <p:xfrm>
            <a:off x="-1955342" y="3446287"/>
            <a:ext cx="2098675" cy="1022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105" name="Equation" r:id="rId5" imgW="1409400" imgH="685800" progId="Equation.DSMT4">
                    <p:embed/>
                  </p:oleObj>
                </mc:Choice>
                <mc:Fallback>
                  <p:oleObj name="Equation" r:id="rId5" imgW="1409400" imgH="685800" progId="Equation.DSMT4">
                    <p:embed/>
                    <p:pic>
                      <p:nvPicPr>
                        <p:cNvPr id="5" name="Object 4">
                          <a:extLst>
                            <a:ext uri="{FF2B5EF4-FFF2-40B4-BE49-F238E27FC236}">
                              <a16:creationId xmlns:a16="http://schemas.microsoft.com/office/drawing/2014/main" id="{8C9F6001-CC94-403A-9A14-DBA2F0C153F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-1955342" y="3446287"/>
                          <a:ext cx="2098675" cy="1022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2B9D38-9176-42F3-91BB-8D0509161DE8}"/>
                </a:ext>
              </a:extLst>
            </p:cNvPr>
            <p:cNvSpPr txBox="1"/>
            <p:nvPr/>
          </p:nvSpPr>
          <p:spPr>
            <a:xfrm>
              <a:off x="506098" y="3446287"/>
              <a:ext cx="1663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Level 1 Model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B8584E7-0B22-4F32-BCE2-12C71EEDE8A9}"/>
                </a:ext>
              </a:extLst>
            </p:cNvPr>
            <p:cNvSpPr txBox="1"/>
            <p:nvPr/>
          </p:nvSpPr>
          <p:spPr>
            <a:xfrm>
              <a:off x="506098" y="3999177"/>
              <a:ext cx="1663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Level 2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47133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BCED-BBB9-416B-8977-DB01AE51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A7626-8D7C-46C1-9BFD-44C6BF1EC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968"/>
            <a:ext cx="10515600" cy="4351338"/>
          </a:xfrm>
        </p:spPr>
        <p:txBody>
          <a:bodyPr/>
          <a:lstStyle/>
          <a:p>
            <a:r>
              <a:rPr lang="en-US" dirty="0"/>
              <a:t>Two types of predictor variables </a:t>
            </a:r>
          </a:p>
          <a:p>
            <a:pPr lvl="1"/>
            <a:r>
              <a:rPr lang="en-US" dirty="0"/>
              <a:t>Time-invariant – not much different than normal</a:t>
            </a:r>
          </a:p>
          <a:p>
            <a:pPr lvl="1"/>
            <a:r>
              <a:rPr lang="en-US" dirty="0"/>
              <a:t>Time-varying more complicated and more interesting than normal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EE0C7-44D3-4CA0-8A45-B505E56C1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790" y="2865455"/>
            <a:ext cx="3715181" cy="353795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A7052C2-BD47-4B39-A63D-7CC42BA38FA4}"/>
              </a:ext>
            </a:extLst>
          </p:cNvPr>
          <p:cNvGrpSpPr/>
          <p:nvPr/>
        </p:nvGrpSpPr>
        <p:grpSpPr>
          <a:xfrm>
            <a:off x="176256" y="3709537"/>
            <a:ext cx="4329205" cy="1022350"/>
            <a:chOff x="-6765559" y="5229276"/>
            <a:chExt cx="4329205" cy="1022350"/>
          </a:xfrm>
        </p:grpSpPr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F051BD24-C618-4130-A195-4A1D9C15ACC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1047593"/>
                </p:ext>
              </p:extLst>
            </p:nvPr>
          </p:nvGraphicFramePr>
          <p:xfrm>
            <a:off x="-5179554" y="5229276"/>
            <a:ext cx="2743200" cy="1022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26" name="Equation" r:id="rId5" imgW="1841400" imgH="685800" progId="Equation.DSMT4">
                    <p:embed/>
                  </p:oleObj>
                </mc:Choice>
                <mc:Fallback>
                  <p:oleObj name="Equation" r:id="rId5" imgW="1841400" imgH="685800" progId="Equation.DSMT4">
                    <p:embed/>
                    <p:pic>
                      <p:nvPicPr>
                        <p:cNvPr id="11" name="Object 10">
                          <a:extLst>
                            <a:ext uri="{FF2B5EF4-FFF2-40B4-BE49-F238E27FC236}">
                              <a16:creationId xmlns:a16="http://schemas.microsoft.com/office/drawing/2014/main" id="{5F96235D-35ED-4CB3-B9FE-BC8DF526627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-5179554" y="5229276"/>
                          <a:ext cx="2743200" cy="1022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318657-9C03-40DD-9CAA-00C5B7596B2C}"/>
                </a:ext>
              </a:extLst>
            </p:cNvPr>
            <p:cNvSpPr txBox="1"/>
            <p:nvPr/>
          </p:nvSpPr>
          <p:spPr>
            <a:xfrm>
              <a:off x="-6765559" y="5229276"/>
              <a:ext cx="1663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Level 1 Model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8F6736-D52F-4253-8D0B-4B99733C7936}"/>
                </a:ext>
              </a:extLst>
            </p:cNvPr>
            <p:cNvSpPr txBox="1"/>
            <p:nvPr/>
          </p:nvSpPr>
          <p:spPr>
            <a:xfrm>
              <a:off x="-6765559" y="5784840"/>
              <a:ext cx="1663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Level 2 Model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3753812-DDE1-4E33-A2C1-17C4A9090A45}"/>
              </a:ext>
            </a:extLst>
          </p:cNvPr>
          <p:cNvSpPr/>
          <p:nvPr/>
        </p:nvSpPr>
        <p:spPr>
          <a:xfrm>
            <a:off x="6181971" y="1320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RQ 6. Does a level-two variable explain between-person variability?</a:t>
            </a:r>
          </a:p>
          <a:p>
            <a:r>
              <a:rPr lang="en-US" sz="1200" dirty="0">
                <a:solidFill>
                  <a:srgbClr val="FF0000"/>
                </a:solidFill>
              </a:rPr>
              <a:t>RQ 7. Does the level-one effect depend upon other level-two  predictors (cross-level interaction)?</a:t>
            </a:r>
          </a:p>
        </p:txBody>
      </p:sp>
    </p:spTree>
    <p:extLst>
      <p:ext uri="{BB962C8B-B14F-4D97-AF65-F5344CB8AC3E}">
        <p14:creationId xmlns:p14="http://schemas.microsoft.com/office/powerpoint/2010/main" val="1480542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D72E-0035-419E-A7CC-0468B1DE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Slopes as outcomes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0B98FAF-E47D-48F6-86F6-CDC3692F33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678028"/>
              </p:ext>
            </p:extLst>
          </p:nvPr>
        </p:nvGraphicFramePr>
        <p:xfrm>
          <a:off x="931863" y="1647825"/>
          <a:ext cx="257175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8" name="Equation" r:id="rId4" imgW="1726920" imgH="698400" progId="Equation.DSMT4">
                  <p:embed/>
                </p:oleObj>
              </mc:Choice>
              <mc:Fallback>
                <p:oleObj name="Equation" r:id="rId4" imgW="1726920" imgH="6984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0B98FAF-E47D-48F6-86F6-CDC3692F33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1863" y="1647825"/>
                        <a:ext cx="2571750" cy="103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FC6CDB7-6007-4974-8743-B23EED0BED2F}"/>
              </a:ext>
            </a:extLst>
          </p:cNvPr>
          <p:cNvSpPr txBox="1"/>
          <p:nvPr/>
        </p:nvSpPr>
        <p:spPr>
          <a:xfrm>
            <a:off x="719328" y="2987626"/>
            <a:ext cx="5376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explains variability between the means of the different people (Intercepts as outcomes)?</a:t>
            </a:r>
          </a:p>
          <a:p>
            <a:r>
              <a:rPr lang="en-US" dirty="0"/>
              <a:t>	Industry 1 has higher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explains variability in the random slopes?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Once again, industry 1 has larger (more positive) slopes</a:t>
            </a:r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895794-2B05-42A8-8AE8-904C3E4A4C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6508" y="896443"/>
            <a:ext cx="5281118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195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2A07-CD6B-4320-BA03-E2935866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758"/>
            <a:ext cx="10515600" cy="1325563"/>
          </a:xfrm>
        </p:spPr>
        <p:txBody>
          <a:bodyPr/>
          <a:lstStyle/>
          <a:p>
            <a:r>
              <a:rPr lang="en-US" dirty="0"/>
              <a:t>Let’s Do some of these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0E40E-56D2-433E-B28C-26B1DEC0A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964"/>
            <a:ext cx="10515600" cy="1552296"/>
          </a:xfrm>
        </p:spPr>
        <p:txBody>
          <a:bodyPr/>
          <a:lstStyle/>
          <a:p>
            <a:r>
              <a:rPr lang="en-US" dirty="0"/>
              <a:t>Open up the “UnconditionalChangeModels.R” file</a:t>
            </a:r>
          </a:p>
          <a:p>
            <a:pPr marL="0" indent="0" algn="ctr">
              <a:buNone/>
            </a:pPr>
            <a:r>
              <a:rPr lang="en-US" dirty="0"/>
              <a:t>How to proceed - for all outcomes</a:t>
            </a:r>
          </a:p>
          <a:p>
            <a:pPr marL="514350" indent="-514350" algn="ctr">
              <a:buAutoNum type="arabicPeriod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D3EE5C-1B8E-4925-96C0-5409A518B847}"/>
              </a:ext>
            </a:extLst>
          </p:cNvPr>
          <p:cNvSpPr/>
          <p:nvPr/>
        </p:nvSpPr>
        <p:spPr>
          <a:xfrm>
            <a:off x="4503335" y="2369381"/>
            <a:ext cx="40930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Empty model; calculate ICC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Decide on  a metric of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Decide on a centering point of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Estimate means model and plot individual trajectories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1D966-D98E-4CA3-91AA-FAED4F50EAF3}"/>
              </a:ext>
            </a:extLst>
          </p:cNvPr>
          <p:cNvSpPr/>
          <p:nvPr/>
        </p:nvSpPr>
        <p:spPr>
          <a:xfrm>
            <a:off x="7491045" y="4120741"/>
            <a:ext cx="4093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your outcome does not show systematic change</a:t>
            </a:r>
          </a:p>
          <a:p>
            <a:r>
              <a:rPr lang="en-US" dirty="0"/>
              <a:t>5. Evaluate alternative models for the Variances</a:t>
            </a:r>
            <a:r>
              <a:rPr lang="en-US" b="1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6AD1A8-94C6-4409-8766-F6EDF819E53E}"/>
              </a:ext>
            </a:extLst>
          </p:cNvPr>
          <p:cNvSpPr/>
          <p:nvPr/>
        </p:nvSpPr>
        <p:spPr>
          <a:xfrm>
            <a:off x="1915887" y="4120741"/>
            <a:ext cx="40930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If your outcome does show systematic change</a:t>
            </a:r>
          </a:p>
          <a:p>
            <a:r>
              <a:rPr lang="en-US" dirty="0"/>
              <a:t>5. Evaluate fixed and random effects of time</a:t>
            </a:r>
          </a:p>
          <a:p>
            <a:r>
              <a:rPr lang="en-US" dirty="0"/>
              <a:t>6. Consider alternative covariance matrices for with person/unity dependency (R matrix)</a:t>
            </a:r>
          </a:p>
        </p:txBody>
      </p:sp>
    </p:spTree>
    <p:extLst>
      <p:ext uri="{BB962C8B-B14F-4D97-AF65-F5344CB8AC3E}">
        <p14:creationId xmlns:p14="http://schemas.microsoft.com/office/powerpoint/2010/main" val="2727682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054B-B1C0-4606-AE02-A9C38733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Within-person Fluctuation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C65A9-7FAF-4824-8893-ED8AD0FE7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432"/>
            <a:ext cx="10515600" cy="4351338"/>
          </a:xfrm>
        </p:spPr>
        <p:txBody>
          <a:bodyPr/>
          <a:lstStyle/>
          <a:p>
            <a:r>
              <a:rPr lang="en-US" dirty="0"/>
              <a:t>Example data types</a:t>
            </a:r>
          </a:p>
          <a:p>
            <a:pPr lvl="1"/>
            <a:r>
              <a:rPr lang="en-US" dirty="0"/>
              <a:t>Ecological momentary assessments</a:t>
            </a:r>
          </a:p>
          <a:p>
            <a:pPr lvl="1"/>
            <a:r>
              <a:rPr lang="en-US" dirty="0"/>
              <a:t>Daily diary</a:t>
            </a:r>
          </a:p>
          <a:p>
            <a:pPr lvl="1"/>
            <a:r>
              <a:rPr lang="en-US" dirty="0"/>
              <a:t>Within-person process sorts of analyses</a:t>
            </a:r>
          </a:p>
          <a:p>
            <a:pPr lvl="1"/>
            <a:r>
              <a:rPr lang="en-US" dirty="0"/>
              <a:t>Cases where you would not expect growth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609D90-ED3C-4536-81B3-C8786A97B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445" y="3753472"/>
            <a:ext cx="3950678" cy="258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653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C436B-03B6-486D-8982-61D1D43A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Measures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7B9C-9A7A-4B98-A69B-732E17F10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18"/>
            <a:ext cx="10515600" cy="4351338"/>
          </a:xfrm>
        </p:spPr>
        <p:txBody>
          <a:bodyPr/>
          <a:lstStyle/>
          <a:p>
            <a:r>
              <a:rPr lang="en-US" dirty="0"/>
              <a:t>Provides the extremes in terms of the variance/covariance structure (very simple with few parameters estimated and very complex)</a:t>
            </a:r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FDD01D4-F946-426F-8E87-FBC887E1B3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135794"/>
              </p:ext>
            </p:extLst>
          </p:nvPr>
        </p:nvGraphicFramePr>
        <p:xfrm>
          <a:off x="679759" y="2967038"/>
          <a:ext cx="3221038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12" name="Equation" r:id="rId4" imgW="2705040" imgH="939600" progId="Equation.DSMT4">
                  <p:embed/>
                </p:oleObj>
              </mc:Choice>
              <mc:Fallback>
                <p:oleObj name="Equation" r:id="rId4" imgW="2705040" imgH="9396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EC227F5-8C41-43D6-9FAB-4649BB9F34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9759" y="2967038"/>
                        <a:ext cx="3221038" cy="1119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B8CDFD2-8898-4259-8324-63E0FB0F2D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54486"/>
              </p:ext>
            </p:extLst>
          </p:nvPr>
        </p:nvGraphicFramePr>
        <p:xfrm>
          <a:off x="7663350" y="2967039"/>
          <a:ext cx="2238372" cy="1119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13" name="Equation" r:id="rId6" imgW="1879560" imgH="939600" progId="Equation.DSMT4">
                  <p:embed/>
                </p:oleObj>
              </mc:Choice>
              <mc:Fallback>
                <p:oleObj name="Equation" r:id="rId6" imgW="187956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63350" y="2967039"/>
                        <a:ext cx="2238372" cy="1119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85986C3-5F0F-4623-8E2A-EFC63D293B67}"/>
              </a:ext>
            </a:extLst>
          </p:cNvPr>
          <p:cNvSpPr txBox="1"/>
          <p:nvPr/>
        </p:nvSpPr>
        <p:spPr>
          <a:xfrm>
            <a:off x="876243" y="2419249"/>
            <a:ext cx="302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Compound Symmetry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A6F64-BF5D-4558-BC43-6F7678BA669F}"/>
              </a:ext>
            </a:extLst>
          </p:cNvPr>
          <p:cNvSpPr txBox="1"/>
          <p:nvPr/>
        </p:nvSpPr>
        <p:spPr>
          <a:xfrm>
            <a:off x="7417719" y="2419249"/>
            <a:ext cx="302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Unstructured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F037B4-B677-4F7D-B509-15696EC08FF8}"/>
              </a:ext>
            </a:extLst>
          </p:cNvPr>
          <p:cNvGrpSpPr/>
          <p:nvPr/>
        </p:nvGrpSpPr>
        <p:grpSpPr>
          <a:xfrm>
            <a:off x="880726" y="4396153"/>
            <a:ext cx="9802074" cy="524436"/>
            <a:chOff x="880726" y="4396153"/>
            <a:chExt cx="9802074" cy="524436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B7D5C7A-26DE-4383-B21C-D3A44B3BEC21}"/>
                </a:ext>
              </a:extLst>
            </p:cNvPr>
            <p:cNvCxnSpPr>
              <a:cxnSpLocks/>
            </p:cNvCxnSpPr>
            <p:nvPr/>
          </p:nvCxnSpPr>
          <p:spPr>
            <a:xfrm>
              <a:off x="899510" y="4396153"/>
              <a:ext cx="906352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40779D-A026-4091-9254-026F3B1E250F}"/>
                </a:ext>
              </a:extLst>
            </p:cNvPr>
            <p:cNvSpPr txBox="1"/>
            <p:nvPr/>
          </p:nvSpPr>
          <p:spPr>
            <a:xfrm>
              <a:off x="880726" y="4551257"/>
              <a:ext cx="1562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Parsimony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2C28FA-8D54-496F-BABE-7D8400D3E73C}"/>
                </a:ext>
              </a:extLst>
            </p:cNvPr>
            <p:cNvSpPr txBox="1"/>
            <p:nvPr/>
          </p:nvSpPr>
          <p:spPr>
            <a:xfrm>
              <a:off x="9120643" y="4521416"/>
              <a:ext cx="1562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Good Fit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4165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79EF-B6C6-42F3-982D-1AF48A43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DC166-EB32-4458-A56E-6761FF950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98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Three decision points</a:t>
            </a:r>
          </a:p>
          <a:p>
            <a:pPr lvl="1"/>
            <a:r>
              <a:rPr lang="en-US" dirty="0"/>
              <a:t>Are the models nested?</a:t>
            </a:r>
          </a:p>
          <a:p>
            <a:pPr lvl="2"/>
            <a:r>
              <a:rPr lang="en-US" dirty="0"/>
              <a:t>Nested can have significance tests</a:t>
            </a:r>
          </a:p>
          <a:p>
            <a:pPr lvl="2"/>
            <a:r>
              <a:rPr lang="en-US" dirty="0"/>
              <a:t>Non-nested only allows for information criteria</a:t>
            </a:r>
          </a:p>
          <a:p>
            <a:pPr lvl="1"/>
            <a:r>
              <a:rPr lang="en-US" dirty="0"/>
              <a:t>Do the models differ in the means, variances, or both</a:t>
            </a:r>
          </a:p>
          <a:p>
            <a:pPr lvl="2"/>
            <a:r>
              <a:rPr lang="en-US" dirty="0"/>
              <a:t>Means? Can use ML -2LL tests to compare (or p-values of fixed effects)</a:t>
            </a:r>
          </a:p>
          <a:p>
            <a:pPr lvl="2"/>
            <a:r>
              <a:rPr lang="en-US" dirty="0"/>
              <a:t>Variances? Can only use -2LL tests to compare (don’t use the p-values provided directly on the output)</a:t>
            </a:r>
          </a:p>
          <a:p>
            <a:pPr lvl="2"/>
            <a:r>
              <a:rPr lang="en-US" dirty="0"/>
              <a:t>Both sides? Can only use ML – 2LL tests to compare</a:t>
            </a:r>
          </a:p>
          <a:p>
            <a:pPr lvl="1"/>
            <a:r>
              <a:rPr lang="en-US" dirty="0"/>
              <a:t>Are models estimated using ML or REML?</a:t>
            </a:r>
          </a:p>
          <a:p>
            <a:pPr lvl="2"/>
            <a:r>
              <a:rPr lang="en-US" dirty="0"/>
              <a:t>ML: All model comparisons are okay</a:t>
            </a:r>
          </a:p>
          <a:p>
            <a:pPr lvl="2"/>
            <a:r>
              <a:rPr lang="en-US" dirty="0"/>
              <a:t>REML : Model comparisons okay for the variance parameters only 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http://www.lesahoffman.com/PSYC945/945_Lecture1_MLM_Review.pdf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Slides 78 - 82</a:t>
            </a:r>
          </a:p>
        </p:txBody>
      </p:sp>
    </p:spTree>
    <p:extLst>
      <p:ext uri="{BB962C8B-B14F-4D97-AF65-F5344CB8AC3E}">
        <p14:creationId xmlns:p14="http://schemas.microsoft.com/office/powerpoint/2010/main" val="5851012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C956E-2950-43DF-ABB7-C4B4A491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Covariance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613E-CBFC-429C-B809-475C05FA7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210"/>
            <a:ext cx="10515600" cy="4351338"/>
          </a:xfrm>
        </p:spPr>
        <p:txBody>
          <a:bodyPr/>
          <a:lstStyle/>
          <a:p>
            <a:r>
              <a:rPr lang="en-US" dirty="0"/>
              <a:t>Model comparisons</a:t>
            </a:r>
          </a:p>
          <a:p>
            <a:pPr lvl="2"/>
            <a:r>
              <a:rPr lang="en-US" dirty="0"/>
              <a:t>If not nested, models can always be compared using information criteria</a:t>
            </a:r>
          </a:p>
          <a:p>
            <a:pPr lvl="3"/>
            <a:r>
              <a:rPr lang="en-US" dirty="0"/>
              <a:t>AIC = Akaike IC = -2LL + 2 x n</a:t>
            </a:r>
            <a:r>
              <a:rPr lang="en-US" baseline="-25000" dirty="0"/>
              <a:t>pars</a:t>
            </a:r>
            <a:endParaRPr lang="en-US" dirty="0"/>
          </a:p>
          <a:p>
            <a:pPr lvl="3"/>
            <a:r>
              <a:rPr lang="en-US" dirty="0"/>
              <a:t>BIC = Bayesian IC = -2LL + log(N</a:t>
            </a:r>
            <a:r>
              <a:rPr lang="en-US" baseline="-25000" dirty="0"/>
              <a:t>L2</a:t>
            </a:r>
            <a:r>
              <a:rPr lang="en-US" dirty="0"/>
              <a:t>) x n</a:t>
            </a:r>
            <a:r>
              <a:rPr lang="en-US" baseline="-25000" dirty="0"/>
              <a:t>pars</a:t>
            </a:r>
            <a:r>
              <a:rPr lang="en-US" dirty="0"/>
              <a:t> </a:t>
            </a:r>
          </a:p>
          <a:p>
            <a:r>
              <a:rPr lang="en-US" dirty="0"/>
              <a:t> Two ways to create alternative covariance structures</a:t>
            </a:r>
          </a:p>
          <a:p>
            <a:pPr lvl="1"/>
            <a:r>
              <a:rPr lang="en-US" dirty="0"/>
              <a:t>Level-1 or R matrix only </a:t>
            </a:r>
          </a:p>
          <a:p>
            <a:pPr lvl="1"/>
            <a:r>
              <a:rPr lang="en-US" dirty="0"/>
              <a:t>A combination of the Level-2 (G matrix) and the R matrix</a:t>
            </a:r>
          </a:p>
        </p:txBody>
      </p:sp>
    </p:spTree>
    <p:extLst>
      <p:ext uri="{BB962C8B-B14F-4D97-AF65-F5344CB8AC3E}">
        <p14:creationId xmlns:p14="http://schemas.microsoft.com/office/powerpoint/2010/main" val="39749647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B36BE-4279-4FE5-84E5-1FEC9E04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R-only ACS Models: AR1/ARH1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F9C43AB-5BFA-470E-A0EF-73A98B4010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423971"/>
              </p:ext>
            </p:extLst>
          </p:nvPr>
        </p:nvGraphicFramePr>
        <p:xfrm>
          <a:off x="331372" y="2098148"/>
          <a:ext cx="2965938" cy="1415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62" name="Equation" r:id="rId4" imgW="1968480" imgH="939600" progId="Equation.DSMT4">
                  <p:embed/>
                </p:oleObj>
              </mc:Choice>
              <mc:Fallback>
                <p:oleObj name="Equation" r:id="rId4" imgW="196848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1372" y="2098148"/>
                        <a:ext cx="2965938" cy="1415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58D420F-9F5B-4613-9867-B0D649CD2B96}"/>
              </a:ext>
            </a:extLst>
          </p:cNvPr>
          <p:cNvSpPr/>
          <p:nvPr/>
        </p:nvSpPr>
        <p:spPr>
          <a:xfrm>
            <a:off x="750277" y="1424244"/>
            <a:ext cx="3329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order Auto-Regressive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FC1A65-1C07-49FA-897C-702CA805A94D}"/>
              </a:ext>
            </a:extLst>
          </p:cNvPr>
          <p:cNvSpPr/>
          <p:nvPr/>
        </p:nvSpPr>
        <p:spPr>
          <a:xfrm>
            <a:off x="6295294" y="1421394"/>
            <a:ext cx="3329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order Auto-Regressive Heterogeneous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C9801D2-17E5-4984-BDC7-C62D80B01F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681509"/>
              </p:ext>
            </p:extLst>
          </p:nvPr>
        </p:nvGraphicFramePr>
        <p:xfrm>
          <a:off x="4758348" y="2098148"/>
          <a:ext cx="5000625" cy="16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63" name="Equation" r:id="rId6" imgW="2933640" imgH="939600" progId="Equation.DSMT4">
                  <p:embed/>
                </p:oleObj>
              </mc:Choice>
              <mc:Fallback>
                <p:oleObj name="Equation" r:id="rId6" imgW="293364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58348" y="2098148"/>
                        <a:ext cx="5000625" cy="160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4D23959-C06C-464E-80FF-811125038D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734352"/>
              </p:ext>
            </p:extLst>
          </p:nvPr>
        </p:nvGraphicFramePr>
        <p:xfrm>
          <a:off x="750277" y="4823362"/>
          <a:ext cx="2128129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64" name="Equation" r:id="rId8" imgW="1638000" imgH="939600" progId="Equation.DSMT4">
                  <p:embed/>
                </p:oleObj>
              </mc:Choice>
              <mc:Fallback>
                <p:oleObj name="Equation" r:id="rId8" imgW="163800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0277" y="4823362"/>
                        <a:ext cx="2128129" cy="1220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AB24BE2-9CAC-44AF-91DD-A596CD57FF19}"/>
              </a:ext>
            </a:extLst>
          </p:cNvPr>
          <p:cNvSpPr/>
          <p:nvPr/>
        </p:nvSpPr>
        <p:spPr>
          <a:xfrm>
            <a:off x="750277" y="4299438"/>
            <a:ext cx="3329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Banded or Toeplitz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706F60-624A-4561-9407-5DEAFC33457A}"/>
              </a:ext>
            </a:extLst>
          </p:cNvPr>
          <p:cNvSpPr/>
          <p:nvPr/>
        </p:nvSpPr>
        <p:spPr>
          <a:xfrm>
            <a:off x="5838093" y="4317484"/>
            <a:ext cx="3552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Banded or Toeplitz Heterogeneous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C005511-F9EB-47AD-8EC0-73DD119966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345451"/>
              </p:ext>
            </p:extLst>
          </p:nvPr>
        </p:nvGraphicFramePr>
        <p:xfrm>
          <a:off x="5586539" y="4823361"/>
          <a:ext cx="4008801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65" name="Equation" r:id="rId10" imgW="3085920" imgH="939600" progId="Equation.DSMT4">
                  <p:embed/>
                </p:oleObj>
              </mc:Choice>
              <mc:Fallback>
                <p:oleObj name="Equation" r:id="rId10" imgW="308592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86539" y="4823361"/>
                        <a:ext cx="4008801" cy="1220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5081A8B-FEEE-493B-A73C-B627BA3B23FC}"/>
              </a:ext>
            </a:extLst>
          </p:cNvPr>
          <p:cNvSpPr/>
          <p:nvPr/>
        </p:nvSpPr>
        <p:spPr>
          <a:xfrm>
            <a:off x="6342184" y="72914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RQ 5. Are adjacent time points more related to one another than more distant occasions? </a:t>
            </a:r>
          </a:p>
        </p:txBody>
      </p:sp>
    </p:spTree>
    <p:extLst>
      <p:ext uri="{BB962C8B-B14F-4D97-AF65-F5344CB8AC3E}">
        <p14:creationId xmlns:p14="http://schemas.microsoft.com/office/powerpoint/2010/main" val="9292244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82A6-7E27-43D4-8E85-E54D902A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 and R Alternative Covariance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6CE10-A6DC-465A-9CF4-4C6A07424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379"/>
            <a:ext cx="10515600" cy="4351338"/>
          </a:xfrm>
        </p:spPr>
        <p:txBody>
          <a:bodyPr/>
          <a:lstStyle/>
          <a:p>
            <a:r>
              <a:rPr lang="en-US" dirty="0"/>
              <a:t>Dependence due to constant between person differences is removed </a:t>
            </a:r>
          </a:p>
          <a:p>
            <a:pPr lvl="1"/>
            <a:r>
              <a:rPr lang="en-US" dirty="0"/>
              <a:t>G = τ</a:t>
            </a:r>
            <a:r>
              <a:rPr lang="en-US" baseline="-25000" dirty="0"/>
              <a:t>00</a:t>
            </a:r>
          </a:p>
          <a:p>
            <a:r>
              <a:rPr lang="en-US" dirty="0"/>
              <a:t>Then the alternative covariance structures from the previous slide are fit to the remaining residual dependency</a:t>
            </a:r>
          </a:p>
        </p:txBody>
      </p:sp>
    </p:spTree>
    <p:extLst>
      <p:ext uri="{BB962C8B-B14F-4D97-AF65-F5344CB8AC3E}">
        <p14:creationId xmlns:p14="http://schemas.microsoft.com/office/powerpoint/2010/main" val="658479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BBD24-99A6-4407-BAD0-AF257F66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Models (MLM)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E04E-BC40-40BD-81C1-80854F12F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96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Multilevel models handle missing data better</a:t>
            </a:r>
          </a:p>
          <a:p>
            <a:pPr lvl="1"/>
            <a:r>
              <a:rPr lang="en-US" dirty="0"/>
              <a:t>Partially complete outcome data are used in the analysis </a:t>
            </a:r>
          </a:p>
          <a:p>
            <a:pPr lvl="1"/>
            <a:r>
              <a:rPr lang="en-US" dirty="0"/>
              <a:t>People don’t have to be measured at the same times (unbalanced time can be accommodated)</a:t>
            </a:r>
          </a:p>
          <a:p>
            <a:r>
              <a:rPr lang="en-US" dirty="0"/>
              <a:t>In repeated measures ANOVA – data are assumed to be missing completely at random – probability of missing data is unrelated to all variables</a:t>
            </a:r>
          </a:p>
          <a:p>
            <a:r>
              <a:rPr lang="en-US" dirty="0"/>
              <a:t>Multilevel models assume the data are missing at random – probability of missing data are related to variables but not the values of Y itself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224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D72E-0035-419E-A7CC-0468B1DE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Intercepts as outcomes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0B98FAF-E47D-48F6-86F6-CDC3692F33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180278"/>
              </p:ext>
            </p:extLst>
          </p:nvPr>
        </p:nvGraphicFramePr>
        <p:xfrm>
          <a:off x="933450" y="1809750"/>
          <a:ext cx="257016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1" name="Equation" r:id="rId4" imgW="1726920" imgH="482400" progId="Equation.DSMT4">
                  <p:embed/>
                </p:oleObj>
              </mc:Choice>
              <mc:Fallback>
                <p:oleObj name="Equation" r:id="rId4" imgW="1726920" imgH="4824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F91D789-3245-4B38-A58E-BE5B74C3E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3450" y="1809750"/>
                        <a:ext cx="2570163" cy="71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FC6CDB7-6007-4974-8743-B23EED0BED2F}"/>
              </a:ext>
            </a:extLst>
          </p:cNvPr>
          <p:cNvSpPr txBox="1"/>
          <p:nvPr/>
        </p:nvSpPr>
        <p:spPr>
          <a:xfrm>
            <a:off x="910864" y="2645220"/>
            <a:ext cx="5376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explains variability between the means of the different people (Intercepts as outcomes)?</a:t>
            </a:r>
          </a:p>
          <a:p>
            <a:r>
              <a:rPr lang="en-US" dirty="0"/>
              <a:t>	Industry 1 has higher Y</a:t>
            </a:r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3C9925-23A2-4A49-A975-57E9A5BE1088}"/>
              </a:ext>
            </a:extLst>
          </p:cNvPr>
          <p:cNvSpPr/>
          <p:nvPr/>
        </p:nvSpPr>
        <p:spPr>
          <a:xfrm>
            <a:off x="5845628" y="41959"/>
            <a:ext cx="7119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RQ 3: Does a level two variable (Industry) explain between group variability?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A47494-E88E-42CD-92E6-A7D6991109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0392" y="1191193"/>
            <a:ext cx="5064928" cy="338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21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2A07-CD6B-4320-BA03-E2935866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of these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0E40E-56D2-433E-B28C-26B1DEC0A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3"/>
            <a:ext cx="10515600" cy="1552296"/>
          </a:xfrm>
        </p:spPr>
        <p:txBody>
          <a:bodyPr/>
          <a:lstStyle/>
          <a:p>
            <a:r>
              <a:rPr lang="en-US" dirty="0"/>
              <a:t>Open the “UnconditionalFluctuation.R” file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to proceed - for all outcomes</a:t>
            </a:r>
          </a:p>
          <a:p>
            <a:pPr marL="514350" indent="-514350" algn="ctr">
              <a:buAutoNum type="arabicPeriod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D3EE5C-1B8E-4925-96C0-5409A518B847}"/>
              </a:ext>
            </a:extLst>
          </p:cNvPr>
          <p:cNvSpPr/>
          <p:nvPr/>
        </p:nvSpPr>
        <p:spPr>
          <a:xfrm>
            <a:off x="4702628" y="3026229"/>
            <a:ext cx="40930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Empty model; calculate ICC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Decide on  a metric of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Decide on a centering point of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Estimate means model and plot individual trajectories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1D966-D98E-4CA3-91AA-FAED4F50EAF3}"/>
              </a:ext>
            </a:extLst>
          </p:cNvPr>
          <p:cNvSpPr/>
          <p:nvPr/>
        </p:nvSpPr>
        <p:spPr>
          <a:xfrm>
            <a:off x="8229599" y="4638769"/>
            <a:ext cx="4093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If your outcome does not show systematic change</a:t>
            </a:r>
          </a:p>
          <a:p>
            <a:r>
              <a:rPr lang="en-US" dirty="0"/>
              <a:t>5. Evaluate alternative models for the Variances</a:t>
            </a:r>
            <a:r>
              <a:rPr lang="en-US" b="1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6AD1A8-94C6-4409-8766-F6EDF819E53E}"/>
              </a:ext>
            </a:extLst>
          </p:cNvPr>
          <p:cNvSpPr/>
          <p:nvPr/>
        </p:nvSpPr>
        <p:spPr>
          <a:xfrm>
            <a:off x="2971799" y="4638769"/>
            <a:ext cx="40930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your outcome does show systematic change</a:t>
            </a:r>
          </a:p>
          <a:p>
            <a:r>
              <a:rPr lang="en-US" dirty="0"/>
              <a:t>5. Evaluate fixed and random effects of time</a:t>
            </a:r>
          </a:p>
          <a:p>
            <a:r>
              <a:rPr lang="en-US" dirty="0"/>
              <a:t>6. Consider alternative covariance matrices for with person/unity dependency (R matrix)</a:t>
            </a:r>
          </a:p>
        </p:txBody>
      </p:sp>
    </p:spTree>
    <p:extLst>
      <p:ext uri="{BB962C8B-B14F-4D97-AF65-F5344CB8AC3E}">
        <p14:creationId xmlns:p14="http://schemas.microsoft.com/office/powerpoint/2010/main" val="25102158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B66F6-1384-411D-A428-E17AB98C6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Effects for Each Level 1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FAC57-1ACC-4B72-9E58-749C9E6C8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071"/>
            <a:ext cx="10515600" cy="4351338"/>
          </a:xfrm>
        </p:spPr>
        <p:txBody>
          <a:bodyPr/>
          <a:lstStyle/>
          <a:p>
            <a:r>
              <a:rPr lang="en-US" dirty="0"/>
              <a:t>Between effect – are higher average predictor values associated with higher average outcome values </a:t>
            </a:r>
          </a:p>
          <a:p>
            <a:r>
              <a:rPr lang="en-US" dirty="0"/>
              <a:t>Within – if you are high relative to your own average, is your outcome also higher than your own average </a:t>
            </a:r>
          </a:p>
          <a:p>
            <a:r>
              <a:rPr lang="en-US" dirty="0"/>
              <a:t>Contextual effect – controlling for the level 1 predictor, is there an incremental effect of having a high mean</a:t>
            </a:r>
          </a:p>
          <a:p>
            <a:pPr lvl="1"/>
            <a:r>
              <a:rPr lang="en-US" dirty="0"/>
              <a:t>Difference between the between and within effects</a:t>
            </a:r>
          </a:p>
        </p:txBody>
      </p:sp>
    </p:spTree>
    <p:extLst>
      <p:ext uri="{BB962C8B-B14F-4D97-AF65-F5344CB8AC3E}">
        <p14:creationId xmlns:p14="http://schemas.microsoft.com/office/powerpoint/2010/main" val="8735339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74C2-8F8D-492A-87E7-9D62F3C8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Between, Within, and Contextual Effects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2E3F0-B166-4AA2-BE9D-428448B27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85" y="2438853"/>
            <a:ext cx="4413445" cy="44191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39055E-32B4-432E-801C-1CD80BE1F38C}"/>
              </a:ext>
            </a:extLst>
          </p:cNvPr>
          <p:cNvSpPr txBox="1"/>
          <p:nvPr/>
        </p:nvSpPr>
        <p:spPr>
          <a:xfrm>
            <a:off x="870585" y="1537527"/>
            <a:ext cx="3833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Between = 1, Within = 0, Context 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EC5C9C-8CD7-43D3-9AB2-2D6C9FA6200D}"/>
              </a:ext>
            </a:extLst>
          </p:cNvPr>
          <p:cNvSpPr txBox="1"/>
          <p:nvPr/>
        </p:nvSpPr>
        <p:spPr>
          <a:xfrm>
            <a:off x="870585" y="1831838"/>
            <a:ext cx="3833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TV Stress Mean (TVSM) = 4, TVSM = 5, ID = 3, TVMS = 6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DF3496-2171-466A-882B-698B27AC4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479" y="2413413"/>
            <a:ext cx="4413445" cy="44191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263944-057F-411B-8B7B-5DFF8AE81080}"/>
              </a:ext>
            </a:extLst>
          </p:cNvPr>
          <p:cNvSpPr txBox="1"/>
          <p:nvPr/>
        </p:nvSpPr>
        <p:spPr>
          <a:xfrm>
            <a:off x="5446479" y="1500951"/>
            <a:ext cx="3833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Between = 0, Within = 1, Context = 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9DF5F5-E966-4358-BAC6-57DB499EEC23}"/>
              </a:ext>
            </a:extLst>
          </p:cNvPr>
          <p:cNvSpPr txBox="1"/>
          <p:nvPr/>
        </p:nvSpPr>
        <p:spPr>
          <a:xfrm>
            <a:off x="5736478" y="1906859"/>
            <a:ext cx="3833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means as before</a:t>
            </a:r>
          </a:p>
        </p:txBody>
      </p:sp>
    </p:spTree>
    <p:extLst>
      <p:ext uri="{BB962C8B-B14F-4D97-AF65-F5344CB8AC3E}">
        <p14:creationId xmlns:p14="http://schemas.microsoft.com/office/powerpoint/2010/main" val="5631917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92AD-8A5E-46B0-B02B-B0D8338A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DCAC4-CAF3-4ECA-AA04-47F4A774F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740"/>
            <a:ext cx="10515600" cy="4351338"/>
          </a:xfrm>
        </p:spPr>
        <p:txBody>
          <a:bodyPr/>
          <a:lstStyle/>
          <a:p>
            <a:r>
              <a:rPr lang="en-US" dirty="0"/>
              <a:t>8. </a:t>
            </a:r>
            <a:r>
              <a:rPr lang="en-US" dirty="0">
                <a:solidFill>
                  <a:srgbClr val="FF0000"/>
                </a:solidFill>
              </a:rPr>
              <a:t>Does the between-group effect equal the within-group effect of the same predictor?</a:t>
            </a:r>
          </a:p>
          <a:p>
            <a:pPr lvl="1"/>
            <a:r>
              <a:rPr lang="en-US" dirty="0"/>
              <a:t>Is there an incremental effect of being in a group that has a high group mean on the predictor (i.e., contextual effect)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218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4F5A-DE43-4329-B4C7-5F525827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different centering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771B5-ED8D-4869-B650-D5D7E1188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853"/>
            <a:ext cx="10515600" cy="4351338"/>
          </a:xfrm>
        </p:spPr>
        <p:txBody>
          <a:bodyPr/>
          <a:lstStyle/>
          <a:p>
            <a:r>
              <a:rPr lang="en-US" dirty="0"/>
              <a:t>Group mean centering and grand mean centering</a:t>
            </a:r>
          </a:p>
          <a:p>
            <a:r>
              <a:rPr lang="en-US" dirty="0"/>
              <a:t>Either version of centering obtains two of the three effects directly</a:t>
            </a:r>
          </a:p>
          <a:p>
            <a:pPr lvl="1"/>
            <a:r>
              <a:rPr lang="en-US" dirty="0"/>
              <a:t>Group mean centering – gets you the between and within</a:t>
            </a:r>
          </a:p>
          <a:p>
            <a:pPr lvl="1"/>
            <a:r>
              <a:rPr lang="en-US" dirty="0"/>
              <a:t>Grand mean centering – gets you the within and the contextual effect</a:t>
            </a:r>
          </a:p>
          <a:p>
            <a:pPr lvl="1"/>
            <a:r>
              <a:rPr lang="en-US" dirty="0"/>
              <a:t>Group mean centering					 Grand mean centering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10F0D90-CE40-4116-86A4-2715E30CA2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79054"/>
              </p:ext>
            </p:extLst>
          </p:nvPr>
        </p:nvGraphicFramePr>
        <p:xfrm>
          <a:off x="1935844" y="3598522"/>
          <a:ext cx="1941286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98" name="Equation" r:id="rId4" imgW="1015920" imgH="533160" progId="Equation.DSMT4">
                  <p:embed/>
                </p:oleObj>
              </mc:Choice>
              <mc:Fallback>
                <p:oleObj name="Equation" r:id="rId4" imgW="101592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5844" y="3598522"/>
                        <a:ext cx="1941286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773B747-447F-4CD4-B47A-A75E0C6AD6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083443"/>
              </p:ext>
            </p:extLst>
          </p:nvPr>
        </p:nvGraphicFramePr>
        <p:xfrm>
          <a:off x="8351838" y="3598863"/>
          <a:ext cx="1868487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99" name="Equation" r:id="rId6" imgW="977760" imgH="533160" progId="Equation.DSMT4">
                  <p:embed/>
                </p:oleObj>
              </mc:Choice>
              <mc:Fallback>
                <p:oleObj name="Equation" r:id="rId6" imgW="977760" imgH="5331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10F0D90-CE40-4116-86A4-2715E30CA2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51838" y="3598863"/>
                        <a:ext cx="1868487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6847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9D2A-1D4B-4C53-B72B-D5B6C62F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everything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6E727-7A75-498A-96DE-D587A5F36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/>
          <a:lstStyle/>
          <a:p>
            <a:r>
              <a:rPr lang="en-US" dirty="0"/>
              <a:t>Real data taken from Bliese and Ployhart (2002)</a:t>
            </a:r>
          </a:p>
        </p:txBody>
      </p:sp>
    </p:spTree>
    <p:extLst>
      <p:ext uri="{BB962C8B-B14F-4D97-AF65-F5344CB8AC3E}">
        <p14:creationId xmlns:p14="http://schemas.microsoft.com/office/powerpoint/2010/main" val="581248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409B-3233-46F4-BDF1-2A370BF28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64239-2CDE-47F2-A8DD-0238FDC1A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50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Lesa Hoffman for longitudinal stuff 	</a:t>
            </a:r>
            <a:r>
              <a:rPr lang="en-US" dirty="0">
                <a:hlinkClick r:id="rId3"/>
              </a:rPr>
              <a:t>http://www.lesahoffman.com/Courses.html</a:t>
            </a:r>
            <a:endParaRPr lang="en-US" dirty="0"/>
          </a:p>
          <a:p>
            <a:r>
              <a:rPr lang="en-US" dirty="0"/>
              <a:t>Donald Hedeker for mixed-effect location-scale stuff (not Bayesian and cannot estimate all versions of the models that you may be interested in)</a:t>
            </a:r>
          </a:p>
          <a:p>
            <a:r>
              <a:rPr lang="en-US" dirty="0"/>
              <a:t>brms for Bayesian estimation of the mixed-effect location scale</a:t>
            </a:r>
          </a:p>
          <a:p>
            <a:pPr lvl="1"/>
            <a:r>
              <a:rPr lang="en-US" b="1" dirty="0"/>
              <a:t>Bürkner P. C.</a:t>
            </a:r>
            <a:r>
              <a:rPr lang="en-US" dirty="0"/>
              <a:t> (2017). </a:t>
            </a:r>
            <a:r>
              <a:rPr lang="en-US" dirty="0">
                <a:hlinkClick r:id="rId4"/>
              </a:rPr>
              <a:t>brms: An R Package for Bayesian Multilevel Models using Stan</a:t>
            </a:r>
            <a:r>
              <a:rPr lang="en-US" dirty="0"/>
              <a:t>. </a:t>
            </a:r>
            <a:r>
              <a:rPr lang="en-US" i="1" dirty="0"/>
              <a:t>Journal of Statistical Software</a:t>
            </a:r>
            <a:r>
              <a:rPr lang="en-US" dirty="0"/>
              <a:t>. 80(1), 1-28. doi:10.18637/jss.v080.i01</a:t>
            </a:r>
          </a:p>
          <a:p>
            <a:pPr lvl="1"/>
            <a:r>
              <a:rPr lang="en-US" b="1" dirty="0"/>
              <a:t>Bürkner P. C.</a:t>
            </a:r>
            <a:r>
              <a:rPr lang="en-US" dirty="0"/>
              <a:t> (2018). </a:t>
            </a:r>
            <a:r>
              <a:rPr lang="en-US" dirty="0">
                <a:hlinkClick r:id="rId5"/>
              </a:rPr>
              <a:t>Advanced Bayesian Multilevel Modeling with the R Package brms</a:t>
            </a:r>
            <a:r>
              <a:rPr lang="en-US" dirty="0"/>
              <a:t>. </a:t>
            </a:r>
            <a:r>
              <a:rPr lang="en-US" i="1" dirty="0"/>
              <a:t>The R Journal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8747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C6C8-1245-41D3-9366-107190B1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12492-4C79-4959-963F-9024B631F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207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tabLst>
                <a:tab pos="228600" algn="l"/>
              </a:tabLst>
            </a:pPr>
            <a:r>
              <a:rPr lang="en-US" dirty="0"/>
              <a:t>Bliese, P. D. &amp; Ployhart, R. E. (2002). Growth modeling using rando coefficient models: Model building, testing, and illustrations. </a:t>
            </a:r>
            <a:r>
              <a:rPr lang="en-US" i="1" dirty="0"/>
              <a:t>Organizational Research methods, </a:t>
            </a:r>
            <a:r>
              <a:rPr lang="en-US" dirty="0"/>
              <a:t>5, 362-387. </a:t>
            </a:r>
          </a:p>
          <a:p>
            <a:pPr>
              <a:tabLst>
                <a:tab pos="228600" algn="l"/>
              </a:tabLst>
            </a:pPr>
            <a:r>
              <a:rPr lang="en-US" dirty="0"/>
              <a:t>Finch, W.H., Holden, J.E., &amp; Kelley, K. (June, 2014). Multilevel modeling using R. Boca Raton, FL: CRC Press. </a:t>
            </a:r>
          </a:p>
          <a:p>
            <a:pPr>
              <a:tabLst>
                <a:tab pos="228600" algn="l"/>
              </a:tabLst>
            </a:pPr>
            <a:r>
              <a:rPr lang="en-US" dirty="0"/>
              <a:t>Hoffman, L. (2015). </a:t>
            </a:r>
            <a:r>
              <a:rPr lang="en-US" i="1" dirty="0"/>
              <a:t>Longitudinal analysis: Modeling within-person fluctuation and change. </a:t>
            </a:r>
            <a:r>
              <a:rPr lang="en-US" dirty="0"/>
              <a:t>New York, NY: Routledge Press (Taylor &amp; Francis).</a:t>
            </a:r>
          </a:p>
          <a:p>
            <a:pPr>
              <a:tabLst>
                <a:tab pos="228600" algn="l"/>
              </a:tabLst>
            </a:pPr>
            <a:r>
              <a:rPr lang="en-US" dirty="0"/>
              <a:t>Huang, J. L., Ford, J. K., &amp; Ryan, A. M. (2017). Ignored no more: Within-person variability enables better understanding of training transfer. </a:t>
            </a:r>
            <a:r>
              <a:rPr lang="en-US" i="1" dirty="0"/>
              <a:t>Personnel Psychology, </a:t>
            </a:r>
            <a:r>
              <a:rPr lang="en-US" dirty="0"/>
              <a:t>70, 557-596. </a:t>
            </a:r>
          </a:p>
        </p:txBody>
      </p:sp>
    </p:spTree>
    <p:extLst>
      <p:ext uri="{BB962C8B-B14F-4D97-AF65-F5344CB8AC3E}">
        <p14:creationId xmlns:p14="http://schemas.microsoft.com/office/powerpoint/2010/main" val="402689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2C94-8258-419E-A768-5110E5D2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MLM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61E6A-BB8C-4A1B-9A1C-CCBE1C3A9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363"/>
            <a:ext cx="10515600" cy="4351338"/>
          </a:xfrm>
        </p:spPr>
        <p:txBody>
          <a:bodyPr/>
          <a:lstStyle/>
          <a:p>
            <a:r>
              <a:rPr lang="en-US" dirty="0"/>
              <a:t>Model that accounts for hierarchical nesting</a:t>
            </a:r>
          </a:p>
          <a:p>
            <a:r>
              <a:rPr lang="en-US" dirty="0"/>
              <a:t>Examples of hierarchical nesting</a:t>
            </a:r>
          </a:p>
          <a:p>
            <a:pPr lvl="1"/>
            <a:r>
              <a:rPr lang="en-US" dirty="0"/>
              <a:t>Person nested within group (e.g., team, company, school)</a:t>
            </a:r>
          </a:p>
          <a:p>
            <a:pPr lvl="2"/>
            <a:r>
              <a:rPr lang="en-US" dirty="0"/>
              <a:t>This is what people typically think of as multilevel</a:t>
            </a:r>
          </a:p>
          <a:p>
            <a:pPr lvl="1"/>
            <a:r>
              <a:rPr lang="en-US" b="1" dirty="0"/>
              <a:t>Time nested within person (longitudinal data analysis)</a:t>
            </a:r>
          </a:p>
          <a:p>
            <a:pPr lvl="1"/>
            <a:r>
              <a:rPr lang="en-US" b="1" dirty="0"/>
              <a:t>Can also have time nested within person that is nested within group (3-level)</a:t>
            </a:r>
          </a:p>
          <a:p>
            <a:r>
              <a:rPr lang="en-US" dirty="0"/>
              <a:t>Estimates a model for multiple levels of analysis simultaneously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0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DECF-8727-4576-8998-2036F706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Longitudinal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63A22-EEF6-425D-8D8D-E9FE7FEFF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854"/>
            <a:ext cx="10515600" cy="4351338"/>
          </a:xfrm>
        </p:spPr>
        <p:txBody>
          <a:bodyPr/>
          <a:lstStyle/>
          <a:p>
            <a:r>
              <a:rPr lang="en-US" dirty="0"/>
              <a:t>Question 1: Does your outcome variable actually vary over time? </a:t>
            </a:r>
          </a:p>
          <a:p>
            <a:pPr lvl="1"/>
            <a:r>
              <a:rPr lang="en-US" dirty="0"/>
              <a:t>ICC(1) – Between/(Between + Within) </a:t>
            </a:r>
          </a:p>
          <a:p>
            <a:r>
              <a:rPr lang="en-US" dirty="0"/>
              <a:t> Question 2: Do you expect your outcome to be more about fluctuation or change?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3717F09-467B-40B0-B8BA-F7EDE5D51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074" y="3231363"/>
            <a:ext cx="2672373" cy="31427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3EDF60-6F3E-4A5B-84E5-557BFA22A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018" y="3231363"/>
            <a:ext cx="3300206" cy="314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0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2242-809D-4039-8E62-C53DCCC7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Flavors of Longitudinal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AD2E-727E-4E2E-A4E7-F6C028C25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11"/>
            <a:ext cx="6019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Models for fluctuation				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7097F4-47EF-4921-B8B6-2551B00AB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23" y="2327000"/>
            <a:ext cx="5310328" cy="34798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D16147-1A28-4A98-9BDD-E84E6D587702}"/>
              </a:ext>
            </a:extLst>
          </p:cNvPr>
          <p:cNvSpPr txBox="1"/>
          <p:nvPr/>
        </p:nvSpPr>
        <p:spPr>
          <a:xfrm>
            <a:off x="7609114" y="1455511"/>
            <a:ext cx="3624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Models for Change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22A12-2723-4FCD-921C-E30FB577F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276" y="2327000"/>
            <a:ext cx="5269203" cy="378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0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1D81-C9BD-4314-8266-733A8212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Realistic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18943-201F-4D2D-93AD-30068A79A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993" y="1467949"/>
            <a:ext cx="6407761" cy="463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7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12407</TotalTime>
  <Words>3065</Words>
  <Application>Microsoft Office PowerPoint</Application>
  <PresentationFormat>Widescreen</PresentationFormat>
  <Paragraphs>415</Paragraphs>
  <Slides>58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Helvetica</vt:lpstr>
      <vt:lpstr>Office Theme</vt:lpstr>
      <vt:lpstr>Equation</vt:lpstr>
      <vt:lpstr>Longitudinal Multilevel Models</vt:lpstr>
      <vt:lpstr>Outline</vt:lpstr>
      <vt:lpstr>Todays Objectives</vt:lpstr>
      <vt:lpstr>Definition and why these models are worth learning </vt:lpstr>
      <vt:lpstr>Multilevel Models (MLM)</vt:lpstr>
      <vt:lpstr>What does MLM do?</vt:lpstr>
      <vt:lpstr>Longitudinal Data</vt:lpstr>
      <vt:lpstr>Two Flavors of Longitudinal Data Analysis</vt:lpstr>
      <vt:lpstr>More Realistic Plot</vt:lpstr>
      <vt:lpstr>Longitudinal Issues</vt:lpstr>
      <vt:lpstr>Consequences of Dependency</vt:lpstr>
      <vt:lpstr>Terminology</vt:lpstr>
      <vt:lpstr>The Two Sides of Any Model</vt:lpstr>
      <vt:lpstr>Typical Longitudinal MLM Research Questions</vt:lpstr>
      <vt:lpstr>Longitudinal RQ’s cont. </vt:lpstr>
      <vt:lpstr>Introducing MLMs focus on model for the Means</vt:lpstr>
      <vt:lpstr>Variance side of the model </vt:lpstr>
      <vt:lpstr>Ideas in Figures</vt:lpstr>
      <vt:lpstr>Matrices of Random Effects</vt:lpstr>
      <vt:lpstr>Installing and Setting up R and RStudio</vt:lpstr>
      <vt:lpstr>RStudio download</vt:lpstr>
      <vt:lpstr>Getting a feel for R </vt:lpstr>
      <vt:lpstr>Unconditional Models</vt:lpstr>
      <vt:lpstr>Unconditional Change models</vt:lpstr>
      <vt:lpstr>Slide for showing the different sorts of change</vt:lpstr>
      <vt:lpstr>Practical Considerations</vt:lpstr>
      <vt:lpstr>Unconditional Models</vt:lpstr>
      <vt:lpstr>Random effects structure for Random Linear </vt:lpstr>
      <vt:lpstr>Different sorts of change </vt:lpstr>
      <vt:lpstr>Polynomials</vt:lpstr>
      <vt:lpstr>Pictures of Polynomials</vt:lpstr>
      <vt:lpstr>Interpreting Polynomials</vt:lpstr>
      <vt:lpstr>Interpreting Interactions</vt:lpstr>
      <vt:lpstr>Back to Interpreting Polynomials</vt:lpstr>
      <vt:lpstr>Interpreting Polynomial Fixed Effects</vt:lpstr>
      <vt:lpstr>Interpreting Polynomial Random Effects</vt:lpstr>
      <vt:lpstr>Piecewise Models</vt:lpstr>
      <vt:lpstr>Modeling time – assuming growth step by step</vt:lpstr>
      <vt:lpstr>Random Intercept model </vt:lpstr>
      <vt:lpstr>Random Linear Slope Model </vt:lpstr>
      <vt:lpstr>Conditional Models </vt:lpstr>
      <vt:lpstr>Slopes as outcomes</vt:lpstr>
      <vt:lpstr>Let’s Do some of these</vt:lpstr>
      <vt:lpstr>Within-person Fluctuation</vt:lpstr>
      <vt:lpstr>Repeated Measures ANOVA</vt:lpstr>
      <vt:lpstr>Model Comparisons</vt:lpstr>
      <vt:lpstr>Alternative Covariance Structures</vt:lpstr>
      <vt:lpstr>R-only ACS Models: AR1/ARH1</vt:lpstr>
      <vt:lpstr>G and R Alternative Covariance Structures</vt:lpstr>
      <vt:lpstr>Intercepts as outcomes</vt:lpstr>
      <vt:lpstr>Let’s Do some of these</vt:lpstr>
      <vt:lpstr>Multiple Effects for Each Level 1 Predictor</vt:lpstr>
      <vt:lpstr>Between, Within, and Contextual Effects</vt:lpstr>
      <vt:lpstr>RQ 8</vt:lpstr>
      <vt:lpstr>Two different centering approaches</vt:lpstr>
      <vt:lpstr>Putting everything together</vt:lpstr>
      <vt:lpstr>Additional Resources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Multilevel Models</dc:title>
  <dc:creator>Houston Lester</dc:creator>
  <cp:lastModifiedBy>houston.lester@huskers.unl.edu</cp:lastModifiedBy>
  <cp:revision>1321</cp:revision>
  <dcterms:created xsi:type="dcterms:W3CDTF">2018-08-22T13:56:52Z</dcterms:created>
  <dcterms:modified xsi:type="dcterms:W3CDTF">2019-07-12T05:38:17Z</dcterms:modified>
</cp:coreProperties>
</file>