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51206400" cy="32918400"/>
  <p:notesSz cx="6894513" cy="9180513"/>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song, Sylvia Janette" initials="HSJ" lastIdx="14" clrIdx="0">
    <p:extLst>
      <p:ext uri="{19B8F6BF-5375-455C-9EA6-DF929625EA0E}">
        <p15:presenceInfo xmlns:p15="http://schemas.microsoft.com/office/powerpoint/2012/main" userId="S-1-5-21-117609710-220523388-725345543-53134" providerId="AD"/>
      </p:ext>
    </p:extLst>
  </p:cmAuthor>
  <p:cmAuthor id="2" name="Kristin Cullen-Lester" initials="KC" lastIdx="5" clrIdx="1">
    <p:extLst>
      <p:ext uri="{19B8F6BF-5375-455C-9EA6-DF929625EA0E}">
        <p15:presenceInfo xmlns:p15="http://schemas.microsoft.com/office/powerpoint/2012/main" userId="Kristin Cullen-Lester" providerId="None"/>
      </p:ext>
    </p:extLst>
  </p:cmAuthor>
  <p:cmAuthor id="3" name="Houston Lester" initials="HL" lastIdx="4" clrIdx="2">
    <p:extLst>
      <p:ext uri="{19B8F6BF-5375-455C-9EA6-DF929625EA0E}">
        <p15:presenceInfo xmlns:p15="http://schemas.microsoft.com/office/powerpoint/2012/main" userId="6d6f87eac626e55a" providerId="Windows Live"/>
      </p:ext>
    </p:extLst>
  </p:cmAuthor>
  <p:cmAuthor id="4" name="Hysong, Sylvia Janette" initials="HSJ [2]" lastIdx="4" clrIdx="3">
    <p:extLst>
      <p:ext uri="{19B8F6BF-5375-455C-9EA6-DF929625EA0E}">
        <p15:presenceInfo xmlns:p15="http://schemas.microsoft.com/office/powerpoint/2012/main" userId="cbdf3a5f-7bb7-4304-b656-ff2455cf7c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9FF"/>
    <a:srgbClr val="FFDBDC"/>
    <a:srgbClr val="FF5800"/>
    <a:srgbClr val="E27854"/>
    <a:srgbClr val="B2541A"/>
    <a:srgbClr val="E27836"/>
    <a:srgbClr val="F08035"/>
    <a:srgbClr val="FF8849"/>
    <a:srgbClr val="F0803B"/>
    <a:srgbClr val="003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5274" autoAdjust="0"/>
  </p:normalViewPr>
  <p:slideViewPr>
    <p:cSldViewPr>
      <p:cViewPr varScale="1">
        <p:scale>
          <a:sx n="17" d="100"/>
          <a:sy n="17" d="100"/>
        </p:scale>
        <p:origin x="1411" y="110"/>
      </p:cViewPr>
      <p:guideLst>
        <p:guide orient="horz" pos="10368"/>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75" cy="4603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05250" y="0"/>
            <a:ext cx="2987675" cy="460375"/>
          </a:xfrm>
          <a:prstGeom prst="rect">
            <a:avLst/>
          </a:prstGeom>
        </p:spPr>
        <p:txBody>
          <a:bodyPr vert="horz" lIns="91440" tIns="45720" rIns="91440" bIns="45720" rtlCol="0"/>
          <a:lstStyle>
            <a:lvl1pPr algn="r">
              <a:defRPr sz="1200"/>
            </a:lvl1pPr>
          </a:lstStyle>
          <a:p>
            <a:fld id="{5DC624D6-492C-4F07-A50A-5300F0252ADE}" type="datetimeFigureOut">
              <a:rPr lang="en-US" smtClean="0"/>
              <a:t>3/26/2019</a:t>
            </a:fld>
            <a:endParaRPr lang="en-US" dirty="0"/>
          </a:p>
        </p:txBody>
      </p:sp>
      <p:sp>
        <p:nvSpPr>
          <p:cNvPr id="4" name="Slide Image Placeholder 3"/>
          <p:cNvSpPr>
            <a:spLocks noGrp="1" noRot="1" noChangeAspect="1"/>
          </p:cNvSpPr>
          <p:nvPr>
            <p:ph type="sldImg" idx="2"/>
          </p:nvPr>
        </p:nvSpPr>
        <p:spPr>
          <a:xfrm>
            <a:off x="1036638" y="1147763"/>
            <a:ext cx="4821237" cy="30988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8975" y="4418013"/>
            <a:ext cx="5516563" cy="36147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20138"/>
            <a:ext cx="2987675" cy="4603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05250" y="8720138"/>
            <a:ext cx="2987675" cy="460375"/>
          </a:xfrm>
          <a:prstGeom prst="rect">
            <a:avLst/>
          </a:prstGeom>
        </p:spPr>
        <p:txBody>
          <a:bodyPr vert="horz" lIns="91440" tIns="45720" rIns="91440" bIns="45720" rtlCol="0" anchor="b"/>
          <a:lstStyle>
            <a:lvl1pPr algn="r">
              <a:defRPr sz="1200"/>
            </a:lvl1pPr>
          </a:lstStyle>
          <a:p>
            <a:fld id="{0B8DB282-C95A-490F-BA89-83A756B91524}" type="slidenum">
              <a:rPr lang="en-US" smtClean="0"/>
              <a:t>‹#›</a:t>
            </a:fld>
            <a:endParaRPr lang="en-US" dirty="0"/>
          </a:p>
        </p:txBody>
      </p:sp>
    </p:spTree>
    <p:extLst>
      <p:ext uri="{BB962C8B-B14F-4D97-AF65-F5344CB8AC3E}">
        <p14:creationId xmlns:p14="http://schemas.microsoft.com/office/powerpoint/2010/main" val="905379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DB282-C95A-490F-BA89-83A756B91524}" type="slidenum">
              <a:rPr lang="en-US" smtClean="0"/>
              <a:t>1</a:t>
            </a:fld>
            <a:endParaRPr lang="en-US" dirty="0"/>
          </a:p>
        </p:txBody>
      </p:sp>
    </p:spTree>
    <p:extLst>
      <p:ext uri="{BB962C8B-B14F-4D97-AF65-F5344CB8AC3E}">
        <p14:creationId xmlns:p14="http://schemas.microsoft.com/office/powerpoint/2010/main" val="289861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Edit Master text styles</a:t>
            </a:r>
          </a:p>
        </p:txBody>
      </p:sp>
      <p:sp>
        <p:nvSpPr>
          <p:cNvPr id="5" name="Date Placeholder 4"/>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r>
              <a:rPr lang="en-US" dirty="0"/>
              <a:t>Click icon to add picture</a:t>
            </a:r>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Edit Master text styles</a:t>
            </a:r>
          </a:p>
        </p:txBody>
      </p:sp>
      <p:sp>
        <p:nvSpPr>
          <p:cNvPr id="5" name="Date Placeholder 4"/>
          <p:cNvSpPr>
            <a:spLocks noGrp="1"/>
          </p:cNvSpPr>
          <p:nvPr>
            <p:ph type="dt" sz="half" idx="10"/>
          </p:nvPr>
        </p:nvSpPr>
        <p:spPr/>
        <p:txBody>
          <a:bodyPr/>
          <a:lstStyle/>
          <a:p>
            <a:fld id="{F0E30F1A-E3D2-44B5-8064-EB59D4171015}" type="datetimeFigureOut">
              <a:rPr lang="en-US" smtClean="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C43797-F09F-422C-B349-7F7855B9E74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F0E30F1A-E3D2-44B5-8064-EB59D4171015}" type="datetimeFigureOut">
              <a:rPr lang="en-US" smtClean="0"/>
              <a:pPr/>
              <a:t>3/26/2019</a:t>
            </a:fld>
            <a:endParaRPr lang="en-US" dirty="0"/>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46C43797-F09F-422C-B349-7F7855B9E74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0.jpeg"/><Relationship Id="rId3" Type="http://schemas.openxmlformats.org/officeDocument/2006/relationships/notesSlide" Target="../notesSlides/notesSlide1.xml"/><Relationship Id="rId21" Type="http://schemas.openxmlformats.org/officeDocument/2006/relationships/image" Target="../media/image15.png"/><Relationship Id="rId7" Type="http://schemas.openxmlformats.org/officeDocument/2006/relationships/image" Target="../media/image6.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slideLayout" Target="../slideLayouts/slideLayout7.xml"/><Relationship Id="rId16" Type="http://schemas.openxmlformats.org/officeDocument/2006/relationships/image" Target="../media/image12.png"/><Relationship Id="rId20" Type="http://schemas.openxmlformats.org/officeDocument/2006/relationships/image" Target="../media/image2.emf"/><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7.png"/><Relationship Id="rId24" Type="http://schemas.openxmlformats.org/officeDocument/2006/relationships/image" Target="../media/image18.png"/><Relationship Id="rId15" Type="http://schemas.openxmlformats.org/officeDocument/2006/relationships/image" Target="../media/image11.png"/><Relationship Id="rId23" Type="http://schemas.openxmlformats.org/officeDocument/2006/relationships/image" Target="../media/image16.png"/><Relationship Id="rId10" Type="http://schemas.openxmlformats.org/officeDocument/2006/relationships/image" Target="../media/image4.png"/><Relationship Id="rId19" Type="http://schemas.openxmlformats.org/officeDocument/2006/relationships/oleObject" Target="../embeddings/oleObject2.bin"/><Relationship Id="rId4" Type="http://schemas.openxmlformats.org/officeDocument/2006/relationships/image" Target="../media/image3.jpeg"/><Relationship Id="rId9" Type="http://schemas.openxmlformats.org/officeDocument/2006/relationships/image" Target="../media/image1.wmf"/><Relationship Id="rId14" Type="http://schemas.openxmlformats.org/officeDocument/2006/relationships/image" Target="../media/image10.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1415"/>
          <p:cNvSpPr txBox="1">
            <a:spLocks noChangeArrowheads="1"/>
          </p:cNvSpPr>
          <p:nvPr/>
        </p:nvSpPr>
        <p:spPr bwMode="auto">
          <a:xfrm>
            <a:off x="38506222" y="5943600"/>
            <a:ext cx="11973564" cy="10763549"/>
          </a:xfrm>
          <a:prstGeom prst="rect">
            <a:avLst/>
          </a:prstGeom>
          <a:noFill/>
          <a:ln w="9525" algn="ctr">
            <a:solidFill>
              <a:srgbClr val="003F72"/>
            </a:solidFill>
            <a:miter lim="800000"/>
            <a:headEnd/>
            <a:tailEnd/>
          </a:ln>
        </p:spPr>
        <p:txBody>
          <a:bodyPr/>
          <a:lstStyle/>
          <a:p>
            <a:pPr marL="473075" indent="-346075" defTabSz="1200150">
              <a:buFont typeface="Arial" pitchFamily="34" charset="0"/>
              <a:buChar char="•"/>
            </a:pPr>
            <a:endParaRPr lang="en-US" sz="4000" dirty="0">
              <a:latin typeface="Tw Cen MT" pitchFamily="34" charset="0"/>
            </a:endParaRPr>
          </a:p>
        </p:txBody>
      </p:sp>
      <p:sp>
        <p:nvSpPr>
          <p:cNvPr id="12" name="Text Box 1403"/>
          <p:cNvSpPr txBox="1">
            <a:spLocks noChangeArrowheads="1"/>
          </p:cNvSpPr>
          <p:nvPr/>
        </p:nvSpPr>
        <p:spPr bwMode="auto">
          <a:xfrm>
            <a:off x="796768" y="16186912"/>
            <a:ext cx="11832336" cy="109728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Mixed-effects location-scale Model</a:t>
            </a:r>
          </a:p>
        </p:txBody>
      </p:sp>
      <p:sp>
        <p:nvSpPr>
          <p:cNvPr id="13" name="Text Box 1411"/>
          <p:cNvSpPr txBox="1">
            <a:spLocks noChangeArrowheads="1"/>
          </p:cNvSpPr>
          <p:nvPr/>
        </p:nvSpPr>
        <p:spPr bwMode="auto">
          <a:xfrm>
            <a:off x="812810" y="17376974"/>
            <a:ext cx="11832336" cy="14891516"/>
          </a:xfrm>
          <a:prstGeom prst="rect">
            <a:avLst/>
          </a:prstGeom>
          <a:noFill/>
          <a:ln w="9525" algn="ctr">
            <a:solidFill>
              <a:srgbClr val="003F72"/>
            </a:solidFill>
            <a:miter lim="800000"/>
            <a:headEnd/>
            <a:tailEnd/>
          </a:ln>
        </p:spPr>
        <p:txBody>
          <a:bodyPr/>
          <a:lstStyle/>
          <a:p>
            <a:pPr marL="57150" lvl="1">
              <a:tabLst>
                <a:tab pos="508000" algn="l"/>
              </a:tabLst>
            </a:pPr>
            <a:r>
              <a:rPr lang="en-US" sz="2800" dirty="0">
                <a:latin typeface="Tw Cen MT" pitchFamily="34" charset="0"/>
              </a:rPr>
              <a:t>Typical multilevel models assume homogeneity of variance both in terms of the residual and any additional variance partitioning.</a:t>
            </a:r>
          </a:p>
          <a:p>
            <a:pPr marL="512763" lvl="2" indent="-223838">
              <a:buFont typeface="Arial" panose="020B0604020202020204" pitchFamily="34" charset="0"/>
              <a:buChar char="•"/>
              <a:tabLst>
                <a:tab pos="508000" algn="l"/>
              </a:tabLst>
            </a:pPr>
            <a:r>
              <a:rPr lang="en-US" sz="2800" dirty="0">
                <a:latin typeface="Tw Cen MT" pitchFamily="34" charset="0"/>
              </a:rPr>
              <a:t>MELS relaxes that assumption allowing researchers to predict heterogeneous variances using either categorical or continuous predictors.</a:t>
            </a:r>
          </a:p>
          <a:p>
            <a:pPr marL="512763" lvl="2" indent="-223838">
              <a:buFont typeface="Arial" panose="020B0604020202020204" pitchFamily="34" charset="0"/>
              <a:buChar char="•"/>
              <a:tabLst>
                <a:tab pos="508000" algn="l"/>
              </a:tabLst>
            </a:pPr>
            <a:r>
              <a:rPr lang="en-US" sz="2800" dirty="0">
                <a:latin typeface="Tw Cen MT" pitchFamily="34" charset="0"/>
              </a:rPr>
              <a:t>MELS can be thought of as a joint multilevel model that performs a multilevel model for both the means (i.e., location as is commonly done) and the (residual) variances/standard deviation (i.e., the scale-side of the model). </a:t>
            </a:r>
          </a:p>
          <a:p>
            <a:pPr marL="512763" lvl="2" indent="-223838">
              <a:buFont typeface="Arial" panose="020B0604020202020204" pitchFamily="34" charset="0"/>
              <a:buChar char="•"/>
              <a:tabLst>
                <a:tab pos="508000" algn="l"/>
              </a:tabLst>
            </a:pPr>
            <a:r>
              <a:rPr lang="en-US" sz="2800" dirty="0">
                <a:latin typeface="Tw Cen MT" pitchFamily="34" charset="0"/>
              </a:rPr>
              <a:t>The log of the standard deviation is used as the outcome to prevent negative predicted variances. The model presented below is parameterized using the standard deviation and is presented in matrix form to save space, but a notation similar to that presented in Raudenbush &amp; Bryk (2002) can also be used (see Equations 2 and 3)</a:t>
            </a:r>
          </a:p>
          <a:p>
            <a:pPr marL="457200" lvl="2">
              <a:buFont typeface="Arial" panose="020B0604020202020204" pitchFamily="34" charset="0"/>
              <a:buChar char="•"/>
              <a:tabLst>
                <a:tab pos="508000" algn="l"/>
              </a:tabLst>
            </a:pPr>
            <a:endParaRPr lang="en-US" sz="3200" dirty="0">
              <a:latin typeface="Tw Cen MT" pitchFamily="34" charset="0"/>
            </a:endParaRPr>
          </a:p>
          <a:p>
            <a:pPr marL="288925" lvl="1">
              <a:tabLst>
                <a:tab pos="457200" algn="l"/>
              </a:tabLst>
            </a:pPr>
            <a:endParaRPr lang="en-US" sz="3200" dirty="0">
              <a:latin typeface="Tw Cen MT" pitchFamily="34" charset="0"/>
            </a:endParaRPr>
          </a:p>
          <a:p>
            <a:pPr marL="288925" lvl="1">
              <a:tabLst>
                <a:tab pos="457200" algn="l"/>
              </a:tabLst>
            </a:pPr>
            <a:endParaRPr lang="en-US" sz="3200" dirty="0">
              <a:latin typeface="Tw Cen MT" pitchFamily="34" charset="0"/>
            </a:endParaRPr>
          </a:p>
          <a:p>
            <a:pPr marL="288925" lvl="1">
              <a:tabLst>
                <a:tab pos="457200" algn="l"/>
              </a:tabLst>
            </a:pPr>
            <a:r>
              <a:rPr lang="en-US" sz="2800" dirty="0">
                <a:latin typeface="Tw Cen MT" pitchFamily="34" charset="0"/>
              </a:rPr>
              <a:t>Location-side</a:t>
            </a:r>
          </a:p>
          <a:p>
            <a:pPr marL="801688" lvl="2" indent="-288925">
              <a:buFont typeface="Arial" panose="020B0604020202020204" pitchFamily="34" charset="0"/>
              <a:buChar char="•"/>
              <a:tabLst>
                <a:tab pos="457200" algn="l"/>
              </a:tabLst>
            </a:pPr>
            <a:r>
              <a:rPr lang="en-US" sz="2800" dirty="0">
                <a:latin typeface="Tw Cen MT" pitchFamily="34" charset="0"/>
              </a:rPr>
              <a:t>Y</a:t>
            </a:r>
            <a:r>
              <a:rPr lang="en-US" sz="2800" baseline="-25000" dirty="0">
                <a:latin typeface="Tw Cen MT" pitchFamily="34" charset="0"/>
              </a:rPr>
              <a:t>i</a:t>
            </a:r>
            <a:r>
              <a:rPr lang="en-US" sz="2800" dirty="0">
                <a:latin typeface="Tw Cen MT" pitchFamily="34" charset="0"/>
              </a:rPr>
              <a:t> is an n</a:t>
            </a:r>
            <a:r>
              <a:rPr lang="en-US" sz="2800" baseline="-25000" dirty="0">
                <a:latin typeface="Tw Cen MT" pitchFamily="34" charset="0"/>
              </a:rPr>
              <a:t>i </a:t>
            </a:r>
            <a:r>
              <a:rPr lang="en-US" sz="2800" dirty="0">
                <a:latin typeface="Tw Cen MT" pitchFamily="34" charset="0"/>
              </a:rPr>
              <a:t>x 1 column vector of outcomes for individual or team i</a:t>
            </a:r>
          </a:p>
          <a:p>
            <a:pPr marL="801688" lvl="2" indent="-288925">
              <a:buFont typeface="Arial" panose="020B0604020202020204" pitchFamily="34" charset="0"/>
              <a:buChar char="•"/>
              <a:tabLst>
                <a:tab pos="457200" algn="l"/>
              </a:tabLst>
            </a:pPr>
            <a:r>
              <a:rPr lang="en-US" sz="2800" dirty="0">
                <a:latin typeface="Tw Cen MT" pitchFamily="34" charset="0"/>
              </a:rPr>
              <a:t>X</a:t>
            </a:r>
            <a:r>
              <a:rPr lang="en-US" sz="2800" baseline="-25000" dirty="0">
                <a:latin typeface="Tw Cen MT" pitchFamily="34" charset="0"/>
              </a:rPr>
              <a:t>i </a:t>
            </a:r>
            <a:r>
              <a:rPr lang="en-US" sz="2800" dirty="0">
                <a:latin typeface="Tw Cen MT" pitchFamily="34" charset="0"/>
              </a:rPr>
              <a:t>is an n</a:t>
            </a:r>
            <a:r>
              <a:rPr lang="en-US" sz="2800" baseline="-25000" dirty="0">
                <a:latin typeface="Tw Cen MT" pitchFamily="34" charset="0"/>
              </a:rPr>
              <a:t>i </a:t>
            </a:r>
            <a:r>
              <a:rPr lang="en-US" sz="2800" dirty="0">
                <a:latin typeface="Tw Cen MT" pitchFamily="34" charset="0"/>
              </a:rPr>
              <a:t> x p matrix of p location-model fixed-effects (can be level-1 or level-2 predictors) </a:t>
            </a:r>
          </a:p>
          <a:p>
            <a:pPr marL="801688" lvl="2" indent="-288925">
              <a:buFont typeface="Arial" panose="020B0604020202020204" pitchFamily="34" charset="0"/>
              <a:buChar char="•"/>
              <a:tabLst>
                <a:tab pos="457200" algn="l"/>
              </a:tabLst>
            </a:pPr>
            <a:r>
              <a:rPr lang="en-US" sz="2800" dirty="0">
                <a:latin typeface="Tw Cen MT" pitchFamily="34" charset="0"/>
              </a:rPr>
              <a:t>Z</a:t>
            </a:r>
            <a:r>
              <a:rPr lang="en-US" sz="2800" baseline="-25000" dirty="0">
                <a:latin typeface="Tw Cen MT" pitchFamily="34" charset="0"/>
              </a:rPr>
              <a:t>i </a:t>
            </a:r>
            <a:r>
              <a:rPr lang="en-US" sz="2800" dirty="0">
                <a:latin typeface="Tw Cen MT" pitchFamily="34" charset="0"/>
              </a:rPr>
              <a:t>is an n</a:t>
            </a:r>
            <a:r>
              <a:rPr lang="en-US" sz="2800" baseline="-25000" dirty="0">
                <a:latin typeface="Tw Cen MT" pitchFamily="34" charset="0"/>
              </a:rPr>
              <a:t>i </a:t>
            </a:r>
            <a:r>
              <a:rPr lang="en-US" sz="2800" dirty="0">
                <a:latin typeface="Tw Cen MT" pitchFamily="34" charset="0"/>
              </a:rPr>
              <a:t> x q matrix of q location-model level-1 predictors with location-model random effects</a:t>
            </a:r>
          </a:p>
          <a:p>
            <a:pPr marL="801688" lvl="2" indent="-288925">
              <a:buFont typeface="Arial" panose="020B0604020202020204" pitchFamily="34" charset="0"/>
              <a:buChar char="•"/>
              <a:tabLst>
                <a:tab pos="457200" algn="l"/>
              </a:tabLst>
            </a:pPr>
            <a:r>
              <a:rPr lang="el-GR" sz="2800" dirty="0">
                <a:latin typeface="Calibri" panose="020F0502020204030204" pitchFamily="34" charset="0"/>
                <a:cs typeface="Calibri" panose="020F0502020204030204" pitchFamily="34" charset="0"/>
              </a:rPr>
              <a:t>β</a:t>
            </a:r>
            <a:r>
              <a:rPr lang="en-US" sz="2800" b="1"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is a p x 1 column vector of location-model fixed effects</a:t>
            </a:r>
          </a:p>
          <a:p>
            <a:pPr marL="801688" lvl="2" indent="-288925">
              <a:buFont typeface="Arial" panose="020B0604020202020204" pitchFamily="34" charset="0"/>
              <a:buChar char="•"/>
              <a:tabLst>
                <a:tab pos="457200" algn="l"/>
              </a:tabLst>
            </a:pPr>
            <a:r>
              <a:rPr lang="en-US" sz="2800" dirty="0">
                <a:latin typeface="Calibri" panose="020F0502020204030204" pitchFamily="34" charset="0"/>
                <a:cs typeface="Calibri" panose="020F0502020204030204" pitchFamily="34" charset="0"/>
              </a:rPr>
              <a:t>b</a:t>
            </a:r>
            <a:r>
              <a:rPr lang="en-US" sz="2800" baseline="-25000" dirty="0">
                <a:latin typeface="Calibri" panose="020F0502020204030204" pitchFamily="34" charset="0"/>
                <a:cs typeface="Calibri" panose="020F0502020204030204" pitchFamily="34" charset="0"/>
              </a:rPr>
              <a:t>i</a:t>
            </a:r>
            <a:r>
              <a:rPr lang="en-US" sz="2800" dirty="0">
                <a:latin typeface="Calibri" panose="020F0502020204030204" pitchFamily="34" charset="0"/>
                <a:cs typeface="Calibri" panose="020F0502020204030204" pitchFamily="34" charset="0"/>
              </a:rPr>
              <a:t> is a q x 1 column vector of q location-model random effects for individual/team i </a:t>
            </a:r>
          </a:p>
          <a:p>
            <a:pPr marL="801688" lvl="2" indent="-288925">
              <a:buFont typeface="Arial" panose="020B0604020202020204" pitchFamily="34" charset="0"/>
              <a:buChar char="•"/>
              <a:tabLst>
                <a:tab pos="457200" algn="l"/>
              </a:tabLst>
            </a:pPr>
            <a:r>
              <a:rPr lang="en-US" sz="2800" dirty="0">
                <a:latin typeface="Calibri" panose="020F0502020204030204" pitchFamily="34" charset="0"/>
                <a:cs typeface="Calibri" panose="020F0502020204030204" pitchFamily="34" charset="0"/>
              </a:rPr>
              <a:t>e</a:t>
            </a:r>
            <a:r>
              <a:rPr lang="en-US" sz="2800" baseline="-25000" dirty="0">
                <a:latin typeface="Calibri" panose="020F0502020204030204" pitchFamily="34" charset="0"/>
                <a:cs typeface="Calibri" panose="020F0502020204030204" pitchFamily="34" charset="0"/>
              </a:rPr>
              <a:t>i</a:t>
            </a:r>
            <a:r>
              <a:rPr lang="en-US" sz="2800" dirty="0">
                <a:latin typeface="Calibri" panose="020F0502020204030204" pitchFamily="34" charset="0"/>
                <a:cs typeface="Calibri" panose="020F0502020204030204" pitchFamily="34" charset="0"/>
              </a:rPr>
              <a:t> is an n</a:t>
            </a:r>
            <a:r>
              <a:rPr lang="en-US" sz="2800" baseline="-25000" dirty="0">
                <a:latin typeface="Calibri" panose="020F0502020204030204" pitchFamily="34" charset="0"/>
                <a:cs typeface="Calibri" panose="020F0502020204030204" pitchFamily="34" charset="0"/>
              </a:rPr>
              <a:t>i</a:t>
            </a:r>
            <a:r>
              <a:rPr lang="en-US" sz="2800" dirty="0">
                <a:latin typeface="Calibri" panose="020F0502020204030204" pitchFamily="34" charset="0"/>
                <a:cs typeface="Calibri" panose="020F0502020204030204" pitchFamily="34" charset="0"/>
              </a:rPr>
              <a:t> x 1 column vector of residuals</a:t>
            </a:r>
          </a:p>
          <a:p>
            <a:pPr marL="288925" lvl="2">
              <a:tabLst>
                <a:tab pos="457200" algn="l"/>
              </a:tabLst>
            </a:pPr>
            <a:r>
              <a:rPr lang="en-US" sz="2800" dirty="0">
                <a:latin typeface="Calibri" panose="020F0502020204030204" pitchFamily="34" charset="0"/>
                <a:cs typeface="Calibri" panose="020F0502020204030204" pitchFamily="34" charset="0"/>
              </a:rPr>
              <a:t>Scale-side </a:t>
            </a:r>
          </a:p>
          <a:p>
            <a:pPr marL="801688" lvl="3" indent="-288925">
              <a:buFont typeface="Arial" panose="020B0604020202020204" pitchFamily="34" charset="0"/>
              <a:buChar char="•"/>
              <a:tabLst>
                <a:tab pos="457200" algn="l"/>
              </a:tabLst>
            </a:pPr>
            <a:r>
              <a:rPr lang="en-US" sz="2800" dirty="0">
                <a:latin typeface="Calibri" panose="020F0502020204030204" pitchFamily="34" charset="0"/>
                <a:cs typeface="Calibri" panose="020F0502020204030204" pitchFamily="34" charset="0"/>
              </a:rPr>
              <a:t>W</a:t>
            </a:r>
            <a:r>
              <a:rPr lang="en-US" sz="2800" baseline="-25000" dirty="0">
                <a:latin typeface="Calibri" panose="020F0502020204030204" pitchFamily="34" charset="0"/>
                <a:cs typeface="Calibri" panose="020F0502020204030204" pitchFamily="34" charset="0"/>
              </a:rPr>
              <a:t>i</a:t>
            </a:r>
            <a:r>
              <a:rPr lang="en-US" sz="2800" dirty="0">
                <a:latin typeface="Calibri" panose="020F0502020204030204" pitchFamily="34" charset="0"/>
                <a:cs typeface="Calibri" panose="020F0502020204030204" pitchFamily="34" charset="0"/>
              </a:rPr>
              <a:t> is an n</a:t>
            </a:r>
            <a:r>
              <a:rPr lang="en-US" sz="2800" baseline="-25000" dirty="0">
                <a:latin typeface="Calibri" panose="020F0502020204030204" pitchFamily="34" charset="0"/>
                <a:cs typeface="Calibri" panose="020F0502020204030204" pitchFamily="34" charset="0"/>
              </a:rPr>
              <a:t>i </a:t>
            </a:r>
            <a:r>
              <a:rPr lang="en-US" sz="2800" dirty="0">
                <a:latin typeface="Calibri" panose="020F0502020204030204" pitchFamily="34" charset="0"/>
                <a:cs typeface="Calibri" panose="020F0502020204030204" pitchFamily="34" charset="0"/>
              </a:rPr>
              <a:t>x s matrix of s scale-model level-1 or level-2 predictors for the observations of individual/team i</a:t>
            </a:r>
            <a:endParaRPr lang="en-US" sz="2800" dirty="0">
              <a:latin typeface="Tw Cen MT" pitchFamily="34" charset="0"/>
            </a:endParaRPr>
          </a:p>
          <a:p>
            <a:pPr marL="801688" lvl="1" indent="-288925">
              <a:buFont typeface="Arial" panose="020B0604020202020204" pitchFamily="34" charset="0"/>
              <a:buChar char="•"/>
              <a:tabLst>
                <a:tab pos="457200" algn="l"/>
              </a:tabLst>
            </a:pPr>
            <a:r>
              <a:rPr lang="en-US" sz="2800" dirty="0">
                <a:latin typeface="Tw Cen MT" pitchFamily="34" charset="0"/>
              </a:rPr>
              <a:t>A</a:t>
            </a:r>
            <a:r>
              <a:rPr lang="en-US" sz="2800" baseline="-25000" dirty="0">
                <a:latin typeface="Tw Cen MT" pitchFamily="34" charset="0"/>
              </a:rPr>
              <a:t>i</a:t>
            </a:r>
            <a:r>
              <a:rPr lang="en-US" sz="2800" dirty="0">
                <a:latin typeface="Tw Cen MT" pitchFamily="34" charset="0"/>
              </a:rPr>
              <a:t> is an n</a:t>
            </a:r>
            <a:r>
              <a:rPr lang="en-US" sz="2800" baseline="-25000" dirty="0">
                <a:latin typeface="Tw Cen MT" pitchFamily="34" charset="0"/>
              </a:rPr>
              <a:t>i </a:t>
            </a:r>
            <a:r>
              <a:rPr lang="en-US" sz="2800" dirty="0">
                <a:latin typeface="Tw Cen MT" pitchFamily="34" charset="0"/>
              </a:rPr>
              <a:t>x a matrix of a level-1 predictors that have scale-model random effects</a:t>
            </a:r>
          </a:p>
          <a:p>
            <a:pPr marL="47625" lvl="1">
              <a:tabLst>
                <a:tab pos="457200" algn="l"/>
              </a:tabLst>
            </a:pPr>
            <a:r>
              <a:rPr lang="en-US" sz="2800" dirty="0">
                <a:latin typeface="Tw Cen MT" pitchFamily="34" charset="0"/>
              </a:rPr>
              <a:t>Location and scale side random effects can be allowed to correlate with one another. Our implementation of the MELS model used Bayesian estimation with Stan (Carpenter et al., 2017).</a:t>
            </a:r>
          </a:p>
          <a:p>
            <a:pPr indent="-1539946">
              <a:buFont typeface="Arial" panose="020B0604020202020204" pitchFamily="34" charset="0"/>
              <a:buChar char="•"/>
              <a:tabLst>
                <a:tab pos="457200" algn="l"/>
              </a:tabLst>
            </a:pPr>
            <a:endParaRPr lang="en-US" sz="2800" dirty="0">
              <a:latin typeface="Tw Cen MT" pitchFamily="34" charset="0"/>
            </a:endParaRPr>
          </a:p>
          <a:p>
            <a:pPr marL="1143000" lvl="1" indent="-279400">
              <a:buFont typeface="Arial" panose="020B0604020202020204" pitchFamily="34" charset="0"/>
              <a:buChar char="•"/>
              <a:tabLst>
                <a:tab pos="457200" algn="l"/>
              </a:tabLst>
            </a:pPr>
            <a:endParaRPr lang="en-US" sz="3200" dirty="0">
              <a:latin typeface="Tw Cen MT" pitchFamily="34" charset="0"/>
            </a:endParaRPr>
          </a:p>
          <a:p>
            <a:pPr indent="-1590746">
              <a:buFont typeface="Arial" panose="020B0604020202020204" pitchFamily="34" charset="0"/>
              <a:buChar char="•"/>
            </a:pPr>
            <a:endParaRPr lang="en-US" sz="3200" dirty="0">
              <a:latin typeface="Tw Cen MT" pitchFamily="34" charset="0"/>
            </a:endParaRPr>
          </a:p>
          <a:p>
            <a:pPr marL="635000" lvl="1" indent="-635000">
              <a:buFont typeface="Arial" panose="020B0604020202020204" pitchFamily="34" charset="0"/>
              <a:buChar char="•"/>
            </a:pPr>
            <a:endParaRPr lang="en-US" sz="3200" dirty="0">
              <a:latin typeface="Tw Cen MT" pitchFamily="34" charset="0"/>
            </a:endParaRPr>
          </a:p>
          <a:p>
            <a:pPr indent="-1590746">
              <a:buFont typeface="Arial" panose="020B0604020202020204" pitchFamily="34" charset="0"/>
              <a:buChar char="•"/>
            </a:pPr>
            <a:endParaRPr lang="en-US" sz="3200" dirty="0">
              <a:latin typeface="Tw Cen MT" pitchFamily="34" charset="0"/>
            </a:endParaRPr>
          </a:p>
          <a:p>
            <a:pPr marL="1590675" indent="-3181350">
              <a:buFont typeface="Arial" panose="020B0604020202020204" pitchFamily="34" charset="0"/>
              <a:buChar char="•"/>
            </a:pPr>
            <a:endParaRPr lang="en-US" sz="3200" dirty="0">
              <a:latin typeface="Tw Cen MT" pitchFamily="34" charset="0"/>
            </a:endParaRPr>
          </a:p>
          <a:p>
            <a:pPr marL="571500" indent="-571500">
              <a:buFont typeface="Arial" panose="020B0604020202020204" pitchFamily="34" charset="0"/>
              <a:buChar char="•"/>
            </a:pPr>
            <a:endParaRPr lang="en-US" sz="3200" dirty="0">
              <a:latin typeface="Tw Cen MT" pitchFamily="34" charset="0"/>
            </a:endParaRPr>
          </a:p>
        </p:txBody>
      </p:sp>
      <p:sp>
        <p:nvSpPr>
          <p:cNvPr id="47" name="Text Box 1403"/>
          <p:cNvSpPr txBox="1">
            <a:spLocks noChangeArrowheads="1"/>
          </p:cNvSpPr>
          <p:nvPr/>
        </p:nvSpPr>
        <p:spPr bwMode="auto">
          <a:xfrm>
            <a:off x="26001728" y="20810535"/>
            <a:ext cx="11832336" cy="109728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Results</a:t>
            </a:r>
          </a:p>
        </p:txBody>
      </p:sp>
      <p:grpSp>
        <p:nvGrpSpPr>
          <p:cNvPr id="8" name="Group 7"/>
          <p:cNvGrpSpPr/>
          <p:nvPr/>
        </p:nvGrpSpPr>
        <p:grpSpPr>
          <a:xfrm>
            <a:off x="6479780" y="16390"/>
            <a:ext cx="44771187" cy="4381103"/>
            <a:chOff x="7212293" y="-1747209"/>
            <a:chExt cx="43987269" cy="3750520"/>
          </a:xfrm>
        </p:grpSpPr>
        <p:sp>
          <p:nvSpPr>
            <p:cNvPr id="10" name="Text Box 12"/>
            <p:cNvSpPr txBox="1">
              <a:spLocks noChangeArrowheads="1"/>
            </p:cNvSpPr>
            <p:nvPr/>
          </p:nvSpPr>
          <p:spPr bwMode="auto">
            <a:xfrm>
              <a:off x="15766562" y="-1747209"/>
              <a:ext cx="35433000" cy="3750520"/>
            </a:xfrm>
            <a:prstGeom prst="rect">
              <a:avLst/>
            </a:prstGeom>
            <a:gradFill flip="none" rotWithShape="1">
              <a:gsLst>
                <a:gs pos="0">
                  <a:srgbClr val="E27836"/>
                </a:gs>
                <a:gs pos="100000">
                  <a:schemeClr val="bg1"/>
                </a:gs>
              </a:gsLst>
              <a:lin ang="10800000" scaled="1"/>
              <a:tileRect/>
            </a:gradFill>
            <a:ln w="28575">
              <a:noFill/>
              <a:miter lim="800000"/>
              <a:headEnd/>
              <a:tailEnd/>
            </a:ln>
          </p:spPr>
          <p:txBody>
            <a:bodyPr wrap="square" lIns="89950" tIns="44975" rIns="89950" bIns="44975" anchor="ctr">
              <a:noAutofit/>
            </a:bodyPr>
            <a:lstStyle/>
            <a:p>
              <a:pPr algn="ctr" defTabSz="900113">
                <a:spcBef>
                  <a:spcPct val="0"/>
                </a:spcBef>
              </a:pPr>
              <a:endParaRPr lang="en-US" sz="4800" dirty="0">
                <a:solidFill>
                  <a:srgbClr val="003F72"/>
                </a:solidFill>
                <a:latin typeface="Tw Cen MT" pitchFamily="34" charset="0"/>
              </a:endParaRPr>
            </a:p>
            <a:p>
              <a:pPr algn="ctr" defTabSz="900113">
                <a:spcBef>
                  <a:spcPct val="0"/>
                </a:spcBef>
              </a:pPr>
              <a:endParaRPr lang="en-US" sz="4800" dirty="0">
                <a:solidFill>
                  <a:srgbClr val="003F72"/>
                </a:solidFill>
                <a:latin typeface="Tw Cen MT" pitchFamily="34" charset="0"/>
              </a:endParaRPr>
            </a:p>
            <a:p>
              <a:pPr algn="ctr" defTabSz="900113">
                <a:spcBef>
                  <a:spcPct val="0"/>
                </a:spcBef>
              </a:pPr>
              <a:endParaRPr lang="en-US" sz="4800" dirty="0">
                <a:solidFill>
                  <a:srgbClr val="003F72"/>
                </a:solidFill>
                <a:latin typeface="Tw Cen MT" pitchFamily="34" charset="0"/>
              </a:endParaRPr>
            </a:p>
            <a:p>
              <a:pPr algn="ctr" defTabSz="900113">
                <a:spcBef>
                  <a:spcPct val="0"/>
                </a:spcBef>
              </a:pPr>
              <a:r>
                <a:rPr lang="en-US" sz="4800" dirty="0">
                  <a:solidFill>
                    <a:srgbClr val="003F72"/>
                  </a:solidFill>
                  <a:latin typeface="Tw Cen MT" pitchFamily="34" charset="0"/>
                </a:rPr>
                <a:t>Houston F. Lester</a:t>
              </a:r>
              <a:r>
                <a:rPr lang="en-US" sz="4800" baseline="30000" dirty="0">
                  <a:solidFill>
                    <a:srgbClr val="003F72"/>
                  </a:solidFill>
                  <a:latin typeface="Tw Cen MT" pitchFamily="34" charset="0"/>
                </a:rPr>
                <a:t>1</a:t>
              </a:r>
              <a:r>
                <a:rPr lang="en-US" sz="4800" dirty="0">
                  <a:solidFill>
                    <a:srgbClr val="003F72"/>
                  </a:solidFill>
                  <a:latin typeface="Tw Cen MT" pitchFamily="34" charset="0"/>
                </a:rPr>
                <a:t>, Kristin L. Cullen-Lester</a:t>
              </a:r>
              <a:r>
                <a:rPr lang="en-US" sz="4800" baseline="30000" dirty="0">
                  <a:solidFill>
                    <a:srgbClr val="003F72"/>
                  </a:solidFill>
                  <a:latin typeface="Tw Cen MT" pitchFamily="34" charset="0"/>
                </a:rPr>
                <a:t>2</a:t>
              </a:r>
              <a:r>
                <a:rPr lang="en-US" sz="4800" dirty="0">
                  <a:solidFill>
                    <a:srgbClr val="003F72"/>
                  </a:solidFill>
                  <a:latin typeface="Tw Cen MT" pitchFamily="34" charset="0"/>
                </a:rPr>
                <a:t>, &amp; Ryan W. Walters</a:t>
              </a:r>
              <a:r>
                <a:rPr lang="en-US" sz="4800" baseline="30000" dirty="0">
                  <a:solidFill>
                    <a:srgbClr val="003F72"/>
                  </a:solidFill>
                  <a:latin typeface="Tw Cen MT" pitchFamily="34" charset="0"/>
                </a:rPr>
                <a:t>3</a:t>
              </a:r>
              <a:endParaRPr lang="en-US" sz="4800" b="1" baseline="30000" dirty="0">
                <a:solidFill>
                  <a:srgbClr val="003F72"/>
                </a:solidFill>
                <a:latin typeface="Tw Cen MT" pitchFamily="34" charset="0"/>
              </a:endParaRPr>
            </a:p>
            <a:p>
              <a:pPr algn="ctr" defTabSz="900113">
                <a:lnSpc>
                  <a:spcPct val="90000"/>
                </a:lnSpc>
                <a:spcBef>
                  <a:spcPct val="20000"/>
                </a:spcBef>
                <a:buNone/>
              </a:pPr>
              <a:r>
                <a:rPr lang="en-US" sz="3200" baseline="30000" dirty="0">
                  <a:solidFill>
                    <a:srgbClr val="003F72"/>
                  </a:solidFill>
                  <a:latin typeface="Tw Cen MT" pitchFamily="34" charset="0"/>
                </a:rPr>
                <a:t>1</a:t>
              </a:r>
              <a:r>
                <a:rPr lang="en-US" sz="3200" dirty="0">
                  <a:solidFill>
                    <a:srgbClr val="003F72"/>
                  </a:solidFill>
                  <a:latin typeface="Tw Cen MT" pitchFamily="34" charset="0"/>
                </a:rPr>
                <a:t>Center for Innovations in Quality Effectiveness and Safety, Michael E. DeBakey VA Medical Center, </a:t>
              </a:r>
              <a:r>
                <a:rPr lang="en-US" sz="3200" baseline="30000" dirty="0">
                  <a:solidFill>
                    <a:srgbClr val="003F72"/>
                  </a:solidFill>
                  <a:latin typeface="Tw Cen MT" pitchFamily="34" charset="0"/>
                </a:rPr>
                <a:t>2 </a:t>
              </a:r>
              <a:r>
                <a:rPr lang="en-US" sz="3200" dirty="0">
                  <a:solidFill>
                    <a:srgbClr val="003F72"/>
                  </a:solidFill>
                  <a:latin typeface="Tw Cen MT" pitchFamily="34" charset="0"/>
                </a:rPr>
                <a:t>University of Houston, C. T. Bauer College of Business,</a:t>
              </a:r>
            </a:p>
            <a:p>
              <a:pPr algn="ctr" defTabSz="900113">
                <a:lnSpc>
                  <a:spcPct val="90000"/>
                </a:lnSpc>
                <a:spcBef>
                  <a:spcPct val="20000"/>
                </a:spcBef>
                <a:buNone/>
              </a:pPr>
              <a:r>
                <a:rPr lang="en-US" sz="3200" baseline="30000" dirty="0">
                  <a:solidFill>
                    <a:srgbClr val="003F72"/>
                  </a:solidFill>
                  <a:latin typeface="Tw Cen MT" pitchFamily="34" charset="0"/>
                </a:rPr>
                <a:t>3 </a:t>
              </a:r>
              <a:r>
                <a:rPr lang="en-US" sz="3200" dirty="0">
                  <a:solidFill>
                    <a:srgbClr val="003F72"/>
                  </a:solidFill>
                  <a:latin typeface="Tw Cen MT" pitchFamily="34" charset="0"/>
                </a:rPr>
                <a:t>Creighton University School of Medicine</a:t>
              </a:r>
            </a:p>
          </p:txBody>
        </p:sp>
        <p:pic>
          <p:nvPicPr>
            <p:cNvPr id="26" name="Picture 25"/>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tretch>
              <a:fillRect/>
            </a:stretch>
          </p:blipFill>
          <p:spPr>
            <a:xfrm>
              <a:off x="7212293" y="-940841"/>
              <a:ext cx="10441045" cy="2559394"/>
            </a:xfrm>
            <a:prstGeom prst="rect">
              <a:avLst/>
            </a:prstGeom>
          </p:spPr>
        </p:pic>
      </p:grpSp>
      <p:sp>
        <p:nvSpPr>
          <p:cNvPr id="28" name="Text Box 1411">
            <a:extLst>
              <a:ext uri="{FF2B5EF4-FFF2-40B4-BE49-F238E27FC236}">
                <a16:creationId xmlns:a16="http://schemas.microsoft.com/office/drawing/2014/main" id="{07115436-1CF2-4E5B-BC6A-E7337594672D}"/>
              </a:ext>
            </a:extLst>
          </p:cNvPr>
          <p:cNvSpPr txBox="1">
            <a:spLocks noChangeArrowheads="1"/>
          </p:cNvSpPr>
          <p:nvPr/>
        </p:nvSpPr>
        <p:spPr bwMode="auto">
          <a:xfrm>
            <a:off x="950610" y="5943600"/>
            <a:ext cx="11830447" cy="9556876"/>
          </a:xfrm>
          <a:prstGeom prst="rect">
            <a:avLst/>
          </a:prstGeom>
          <a:noFill/>
          <a:ln w="9525" algn="ctr">
            <a:solidFill>
              <a:srgbClr val="003F72"/>
            </a:solidFill>
            <a:miter lim="800000"/>
            <a:headEnd/>
            <a:tailEnd/>
          </a:ln>
        </p:spPr>
        <p:txBody>
          <a:bodyPr/>
          <a:lstStyle/>
          <a:p>
            <a:pPr defTabSz="1200150"/>
            <a:r>
              <a:rPr lang="en-US" sz="2800" dirty="0">
                <a:latin typeface="Tw Cen MT" pitchFamily="34" charset="0"/>
              </a:rPr>
              <a:t>Organizational researchers commonly examine the level (mean) of a construct as both a predictor and an outcome of substantive interest, whereas the variability of a construct tends to be examined for instrumental purposes. </a:t>
            </a:r>
          </a:p>
          <a:p>
            <a:pPr marL="512763" lvl="1" indent="-223838" defTabSz="1200150">
              <a:buFont typeface="Arial" pitchFamily="34" charset="0"/>
              <a:buChar char="•"/>
            </a:pPr>
            <a:r>
              <a:rPr lang="en-US" sz="2800" dirty="0">
                <a:latin typeface="Tw Cen MT" pitchFamily="34" charset="0"/>
              </a:rPr>
              <a:t>For example, calculating agreement among members of a group to justify the aggregation of a level-one variable.</a:t>
            </a:r>
          </a:p>
          <a:p>
            <a:pPr marL="512763" lvl="1" indent="-223838" defTabSz="1200150">
              <a:buFont typeface="Arial" pitchFamily="34" charset="0"/>
              <a:buChar char="•"/>
            </a:pPr>
            <a:r>
              <a:rPr lang="en-US" sz="2800" dirty="0">
                <a:latin typeface="Tw Cen MT" pitchFamily="34" charset="0"/>
              </a:rPr>
              <a:t>However, theoretically meaningful interpretations of variability exist in many areas of organizational research (e.g., personality consistency; performance variability; LMX differentiation; pay dispersion)</a:t>
            </a:r>
          </a:p>
          <a:p>
            <a:pPr marL="742950" lvl="1" defTabSz="1200150"/>
            <a:endParaRPr lang="en-US" sz="2800" dirty="0">
              <a:latin typeface="Tw Cen MT" pitchFamily="34" charset="0"/>
            </a:endParaRPr>
          </a:p>
          <a:p>
            <a:pPr marL="0" lvl="1" defTabSz="1200150"/>
            <a:r>
              <a:rPr lang="en-US" sz="2800" dirty="0">
                <a:latin typeface="Tw Cen MT" pitchFamily="34" charset="0"/>
              </a:rPr>
              <a:t>Researchers typically aggregate (e.g., calculate a standard deviation) and use single level approaches to predict variability-based constructs.</a:t>
            </a:r>
          </a:p>
          <a:p>
            <a:pPr marL="512763" lvl="2" indent="-223838" defTabSz="1200150">
              <a:buFont typeface="Arial" panose="020B0604020202020204" pitchFamily="34" charset="0"/>
              <a:buChar char="•"/>
            </a:pPr>
            <a:r>
              <a:rPr lang="en-US" sz="2800" dirty="0">
                <a:latin typeface="Tw Cen MT" pitchFamily="34" charset="0"/>
              </a:rPr>
              <a:t>Limitations of this approach:</a:t>
            </a:r>
          </a:p>
          <a:p>
            <a:pPr marL="1314450" lvl="2" indent="-514350" defTabSz="1200150">
              <a:buAutoNum type="arabicParenBoth"/>
            </a:pPr>
            <a:r>
              <a:rPr lang="en-US" sz="2800" dirty="0">
                <a:latin typeface="Tw Cen MT" pitchFamily="34" charset="0"/>
              </a:rPr>
              <a:t>Inability to incorporate level one predictors.</a:t>
            </a:r>
          </a:p>
          <a:p>
            <a:pPr marL="1314450" lvl="2" indent="-514350" defTabSz="1200150">
              <a:buAutoNum type="arabicParenBoth"/>
            </a:pPr>
            <a:r>
              <a:rPr lang="en-US" sz="2800" dirty="0">
                <a:latin typeface="Tw Cen MT" pitchFamily="34" charset="0"/>
              </a:rPr>
              <a:t>Failure to account for the variability in the standard deviation estimates.</a:t>
            </a:r>
          </a:p>
          <a:p>
            <a:pPr marL="800100" lvl="2" defTabSz="1200150"/>
            <a:endParaRPr lang="en-US" sz="2800" dirty="0">
              <a:latin typeface="Tw Cen MT" pitchFamily="34" charset="0"/>
            </a:endParaRPr>
          </a:p>
          <a:p>
            <a:pPr marL="512763" lvl="2" indent="-223838" defTabSz="1200150">
              <a:buFont typeface="Arial" panose="020B0604020202020204" pitchFamily="34" charset="0"/>
              <a:buChar char="•"/>
            </a:pPr>
            <a:r>
              <a:rPr lang="en-US" sz="2800" dirty="0">
                <a:latin typeface="Tw Cen MT" pitchFamily="34" charset="0"/>
              </a:rPr>
              <a:t>Researchers need different analytic tools, the mixed-effects location-scale (MELS; Hedeker, Mermelstein &amp; Demirtas, 2008) model is one such tool.</a:t>
            </a:r>
          </a:p>
          <a:p>
            <a:pPr marL="0" lvl="2" indent="738188" defTabSz="1200150"/>
            <a:endParaRPr lang="en-US" sz="2800" dirty="0">
              <a:latin typeface="Tw Cen MT" pitchFamily="34" charset="0"/>
            </a:endParaRPr>
          </a:p>
          <a:p>
            <a:pPr marL="512763" lvl="2" indent="-223838" defTabSz="1200150">
              <a:buFont typeface="Arial" panose="020B0604020202020204" pitchFamily="34" charset="0"/>
              <a:buChar char="•"/>
            </a:pPr>
            <a:r>
              <a:rPr lang="en-US" sz="2800" dirty="0">
                <a:latin typeface="Tw Cen MT" pitchFamily="34" charset="0"/>
              </a:rPr>
              <a:t>Objectives: </a:t>
            </a:r>
          </a:p>
          <a:p>
            <a:pPr marL="1316038" lvl="2" indent="-514350" defTabSz="1200150">
              <a:buAutoNum type="arabicParenBoth"/>
            </a:pPr>
            <a:r>
              <a:rPr lang="en-US" sz="2800" dirty="0">
                <a:latin typeface="Tw Cen MT" pitchFamily="34" charset="0"/>
              </a:rPr>
              <a:t>To describe the mixed-effects location-scale model</a:t>
            </a:r>
          </a:p>
          <a:p>
            <a:pPr marL="1316038" lvl="2" indent="-514350" defTabSz="1200150">
              <a:buAutoNum type="arabicParenBoth"/>
            </a:pPr>
            <a:r>
              <a:rPr lang="en-US" sz="2800" dirty="0">
                <a:latin typeface="Tw Cen MT" pitchFamily="34" charset="0"/>
              </a:rPr>
              <a:t>To illustrate research questions this model allows researchers to address</a:t>
            </a:r>
          </a:p>
        </p:txBody>
      </p:sp>
      <p:sp>
        <p:nvSpPr>
          <p:cNvPr id="27" name="Text Box 1403">
            <a:extLst>
              <a:ext uri="{FF2B5EF4-FFF2-40B4-BE49-F238E27FC236}">
                <a16:creationId xmlns:a16="http://schemas.microsoft.com/office/drawing/2014/main" id="{E9EBCD16-5C23-48DC-856A-5D373C56D8E1}"/>
              </a:ext>
            </a:extLst>
          </p:cNvPr>
          <p:cNvSpPr txBox="1">
            <a:spLocks noChangeArrowheads="1"/>
          </p:cNvSpPr>
          <p:nvPr/>
        </p:nvSpPr>
        <p:spPr bwMode="auto">
          <a:xfrm>
            <a:off x="866579" y="4876800"/>
            <a:ext cx="11832336" cy="109728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Background</a:t>
            </a:r>
          </a:p>
        </p:txBody>
      </p:sp>
      <mc:AlternateContent xmlns:mc="http://schemas.openxmlformats.org/markup-compatibility/2006" xmlns:a14="http://schemas.microsoft.com/office/drawing/2010/main">
        <mc:Choice Requires="a14">
          <p:sp>
            <p:nvSpPr>
              <p:cNvPr id="16" name="Text Box 1413"/>
              <p:cNvSpPr txBox="1">
                <a:spLocks noChangeArrowheads="1"/>
              </p:cNvSpPr>
              <p:nvPr/>
            </p:nvSpPr>
            <p:spPr bwMode="auto">
              <a:xfrm>
                <a:off x="26194815" y="5943600"/>
                <a:ext cx="11905003" cy="14413001"/>
              </a:xfrm>
              <a:prstGeom prst="rect">
                <a:avLst/>
              </a:prstGeom>
              <a:noFill/>
              <a:ln w="9525" algn="ctr">
                <a:solidFill>
                  <a:srgbClr val="003F72"/>
                </a:solidFill>
                <a:miter lim="800000"/>
                <a:headEnd/>
                <a:tailEnd/>
              </a:ln>
            </p:spPr>
            <p:txBody>
              <a:bodyPr/>
              <a:lstStyle/>
              <a:p>
                <a:pPr marL="120650" lvl="1"/>
                <a:r>
                  <a:rPr lang="en-US" sz="2800" b="1" dirty="0">
                    <a:latin typeface="Tw Cen MT" pitchFamily="34" charset="0"/>
                  </a:rPr>
                  <a:t>Analysis model </a:t>
                </a:r>
                <a:r>
                  <a:rPr lang="en-US" sz="2800" dirty="0">
                    <a:latin typeface="Tw Cen MT" pitchFamily="34" charset="0"/>
                  </a:rPr>
                  <a:t>– same as data generation model</a:t>
                </a:r>
              </a:p>
              <a:p>
                <a:pPr marL="120650" lvl="1"/>
                <a:r>
                  <a:rPr lang="en-US" sz="2800" b="1" dirty="0">
                    <a:latin typeface="Tw Cen MT" pitchFamily="34" charset="0"/>
                  </a:rPr>
                  <a:t>Convergence issues </a:t>
                </a:r>
                <a:r>
                  <a:rPr lang="en-US" sz="2800" dirty="0">
                    <a:latin typeface="Tw Cen MT" pitchFamily="34" charset="0"/>
                  </a:rPr>
                  <a:t>are likely to occur if maximum likelihood estimation is used (4 random effects that are all allowed to be correlated with one another)</a:t>
                </a:r>
              </a:p>
              <a:p>
                <a:pPr marL="512763" lvl="2" indent="-223838">
                  <a:buFont typeface="Arial" panose="020B0604020202020204" pitchFamily="34" charset="0"/>
                  <a:buChar char="•"/>
                </a:pPr>
                <a:r>
                  <a:rPr lang="en-US" sz="2800" dirty="0">
                    <a:latin typeface="Tw Cen MT" pitchFamily="34" charset="0"/>
                  </a:rPr>
                  <a:t>Bayesian approach utilizing the no-u-turn sampler (Hoffman &amp; Gelman, 2014).</a:t>
                </a:r>
              </a:p>
              <a:p>
                <a:pPr marL="512763" lvl="2" indent="-223838">
                  <a:buFont typeface="Arial" panose="020B0604020202020204" pitchFamily="34" charset="0"/>
                  <a:buChar char="•"/>
                </a:pPr>
                <a:r>
                  <a:rPr lang="en-US" sz="2800" dirty="0">
                    <a:latin typeface="Tw Cen MT" pitchFamily="34" charset="0"/>
                  </a:rPr>
                  <a:t>To assess the convergence of the Bayesian sampler, we used the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𝑅</m:t>
                        </m:r>
                      </m:e>
                    </m:acc>
                  </m:oMath>
                </a14:m>
                <a:r>
                  <a:rPr lang="en-US" sz="2800" dirty="0">
                    <a:latin typeface="Tw Cen MT" pitchFamily="34" charset="0"/>
                  </a:rPr>
                  <a:t> value to assess whether the different chains converged.</a:t>
                </a:r>
              </a:p>
              <a:p>
                <a:pPr marL="512763" lvl="2" indent="-223838">
                  <a:buFont typeface="Arial" panose="020B0604020202020204" pitchFamily="34" charset="0"/>
                  <a:buChar char="•"/>
                </a:pPr>
                <a:r>
                  <a:rPr lang="en-US" sz="2800" dirty="0">
                    <a:latin typeface="Tw Cen MT" pitchFamily="34" charset="0"/>
                  </a:rPr>
                  <a:t>We also used the effective sample size and trace plots to assess whether the sampled values were too autocorrelated with one another.</a:t>
                </a:r>
              </a:p>
              <a:p>
                <a:pPr marL="512763" lvl="2" indent="-223838">
                  <a:buFont typeface="Arial" panose="020B0604020202020204" pitchFamily="34" charset="0"/>
                  <a:buChar char="•"/>
                </a:pPr>
                <a:r>
                  <a:rPr lang="en-US" sz="2800" dirty="0">
                    <a:latin typeface="Tw Cen MT" pitchFamily="34" charset="0"/>
                  </a:rPr>
                  <a:t>Posterior predictive plots were used to asses whether the model was able to reproduce the data.</a:t>
                </a:r>
              </a:p>
              <a:p>
                <a:pPr marL="512763" lvl="2" indent="-223838">
                  <a:buFont typeface="Arial" panose="020B0604020202020204" pitchFamily="34" charset="0"/>
                  <a:buChar char="•"/>
                </a:pPr>
                <a:r>
                  <a:rPr lang="en-US" sz="2800" dirty="0">
                    <a:latin typeface="Tw Cen MT" pitchFamily="34" charset="0"/>
                  </a:rPr>
                  <a:t>In Bayesian analysis, uncertainty regarding parameter values is represented using probability distributions (Greenland, 2006). </a:t>
                </a:r>
              </a:p>
              <a:p>
                <a:pPr marL="512763" lvl="2" indent="-223838">
                  <a:buFont typeface="Arial" panose="020B0604020202020204" pitchFamily="34" charset="0"/>
                  <a:buChar char="•"/>
                </a:pPr>
                <a:r>
                  <a:rPr lang="en-US" sz="2800" dirty="0">
                    <a:latin typeface="Tw Cen MT" pitchFamily="34" charset="0"/>
                  </a:rPr>
                  <a:t>We utilized the brms package (Bürkner, 2017) to call Stan (Carpenter, et al., 2017).  </a:t>
                </a:r>
              </a:p>
              <a:p>
                <a:pPr marL="512763" lvl="2" indent="-223838">
                  <a:buFont typeface="Arial" panose="020B0604020202020204" pitchFamily="34" charset="0"/>
                  <a:buChar char="•"/>
                </a:pPr>
                <a:r>
                  <a:rPr lang="en-US" sz="2800" dirty="0">
                    <a:latin typeface="Tw Cen MT" pitchFamily="34" charset="0"/>
                  </a:rPr>
                  <a:t>Bayesian provides the ability to specify prior distributions for the parameters of interest. Priors are used to quantify the initial plausibility of each possible parameter value:</a:t>
                </a:r>
              </a:p>
              <a:p>
                <a:pPr marL="1427163" lvl="2" indent="-336550">
                  <a:buFont typeface="Arial" panose="020B0604020202020204" pitchFamily="34" charset="0"/>
                  <a:buChar char="•"/>
                  <a:tabLst>
                    <a:tab pos="508000" algn="l"/>
                  </a:tabLst>
                </a:pPr>
                <a:r>
                  <a:rPr lang="en-US" sz="2800" dirty="0">
                    <a:latin typeface="Tw Cen MT" pitchFamily="34" charset="0"/>
                  </a:rPr>
                  <a:t>Can either be informative or </a:t>
                </a:r>
                <a:r>
                  <a:rPr lang="en-US" sz="2800" b="1" dirty="0">
                    <a:latin typeface="Tw Cen MT" pitchFamily="34" charset="0"/>
                  </a:rPr>
                  <a:t>not</a:t>
                </a:r>
                <a:r>
                  <a:rPr lang="en-US" sz="2800" dirty="0">
                    <a:latin typeface="Tw Cen MT" pitchFamily="34" charset="0"/>
                  </a:rPr>
                  <a:t> </a:t>
                </a:r>
                <a:r>
                  <a:rPr lang="en-US" sz="2800" b="1" dirty="0">
                    <a:latin typeface="Tw Cen MT" pitchFamily="34" charset="0"/>
                  </a:rPr>
                  <a:t>informative</a:t>
                </a:r>
              </a:p>
              <a:p>
                <a:pPr marL="1427163" lvl="2" indent="-336550">
                  <a:buFont typeface="Arial" panose="020B0604020202020204" pitchFamily="34" charset="0"/>
                  <a:buChar char="•"/>
                  <a:tabLst>
                    <a:tab pos="508000" algn="l"/>
                  </a:tabLst>
                </a:pPr>
                <a:r>
                  <a:rPr lang="en-US" sz="2800" dirty="0">
                    <a:latin typeface="Tw Cen MT" pitchFamily="34" charset="0"/>
                  </a:rPr>
                  <a:t>The default non-informative priors for the fixed effects are improper (i.e., the distribution does not integrate to one) flat priors (Bürkner, 2017). The standard deviations of the random effects in brms have a default prior of a half student-t distribution with 3 degrees of freedom and a location and scale parameter of 0 and 10 respectively. The prior for the 4 x 4 correlation matrix is the LKJcorr (1) (Lewandowski, Kurowicka, &amp; Joe, 2009) which is a flat prior over all valid correlation matrices. </a:t>
                </a:r>
              </a:p>
              <a:p>
                <a:pPr marL="2476500" lvl="3" indent="-457200">
                  <a:buFont typeface="Arial" panose="020B0604020202020204" pitchFamily="34" charset="0"/>
                  <a:buChar char="•"/>
                  <a:tabLst>
                    <a:tab pos="508000" algn="l"/>
                  </a:tabLst>
                </a:pPr>
                <a:endParaRPr lang="en-US" sz="2800" b="1" dirty="0">
                  <a:latin typeface="Tw Cen MT" pitchFamily="34" charset="0"/>
                </a:endParaRPr>
              </a:p>
              <a:p>
                <a:pPr marL="2981396" lvl="2" indent="-457200">
                  <a:buFont typeface="Arial" panose="020B0604020202020204" pitchFamily="34" charset="0"/>
                  <a:buChar char="•"/>
                </a:pPr>
                <a:endParaRPr lang="en-US" sz="2800" dirty="0">
                  <a:latin typeface="Tw Cen MT" pitchFamily="34" charset="0"/>
                </a:endParaRPr>
              </a:p>
            </p:txBody>
          </p:sp>
        </mc:Choice>
        <mc:Fallback xmlns="">
          <p:sp>
            <p:nvSpPr>
              <p:cNvPr id="16" name="Text Box 1413"/>
              <p:cNvSpPr txBox="1">
                <a:spLocks noRot="1" noChangeAspect="1" noMove="1" noResize="1" noEditPoints="1" noAdjustHandles="1" noChangeArrowheads="1" noChangeShapeType="1" noTextEdit="1"/>
              </p:cNvSpPr>
              <p:nvPr/>
            </p:nvSpPr>
            <p:spPr bwMode="auto">
              <a:xfrm>
                <a:off x="26194815" y="5943600"/>
                <a:ext cx="11905003" cy="14413001"/>
              </a:xfrm>
              <a:prstGeom prst="rect">
                <a:avLst/>
              </a:prstGeom>
              <a:blipFill>
                <a:blip r:embed="rId6"/>
                <a:stretch>
                  <a:fillRect t="-380" r="-716"/>
                </a:stretch>
              </a:blipFill>
              <a:ln w="9525" algn="ctr">
                <a:solidFill>
                  <a:srgbClr val="003F72"/>
                </a:solidFill>
                <a:miter lim="800000"/>
                <a:headEnd/>
                <a:tailEnd/>
              </a:ln>
            </p:spPr>
            <p:txBody>
              <a:bodyPr/>
              <a:lstStyle/>
              <a:p>
                <a:r>
                  <a:rPr lang="en-US">
                    <a:noFill/>
                  </a:rPr>
                  <a:t> </a:t>
                </a:r>
              </a:p>
            </p:txBody>
          </p:sp>
        </mc:Fallback>
      </mc:AlternateContent>
      <p:sp>
        <p:nvSpPr>
          <p:cNvPr id="3" name="Rectangle 2">
            <a:extLst>
              <a:ext uri="{FF2B5EF4-FFF2-40B4-BE49-F238E27FC236}">
                <a16:creationId xmlns:a16="http://schemas.microsoft.com/office/drawing/2014/main" id="{4426EC82-834A-464A-82D8-9FE083DB99D6}"/>
              </a:ext>
            </a:extLst>
          </p:cNvPr>
          <p:cNvSpPr/>
          <p:nvPr/>
        </p:nvSpPr>
        <p:spPr>
          <a:xfrm>
            <a:off x="17993166" y="207435"/>
            <a:ext cx="28270200" cy="3596434"/>
          </a:xfrm>
          <a:prstGeom prst="rect">
            <a:avLst/>
          </a:prstGeom>
        </p:spPr>
        <p:txBody>
          <a:bodyPr wrap="square">
            <a:spAutoFit/>
          </a:bodyPr>
          <a:lstStyle/>
          <a:p>
            <a:pPr algn="ctr">
              <a:lnSpc>
                <a:spcPct val="107000"/>
              </a:lnSpc>
            </a:pPr>
            <a:r>
              <a:rPr lang="en-US" sz="7200" dirty="0">
                <a:latin typeface="Times New Roman" panose="02020603050405020304" pitchFamily="18" charset="0"/>
                <a:ea typeface="Calibri" panose="020F0502020204030204" pitchFamily="34" charset="0"/>
                <a:cs typeface="Times New Roman" panose="02020603050405020304" pitchFamily="18" charset="0"/>
              </a:rPr>
              <a:t>From Nuisance to Novel Research Questions: Using Multilevel Models to Predict Heterogeneity of Variance</a:t>
            </a:r>
          </a:p>
          <a:p>
            <a:pPr>
              <a:lnSpc>
                <a:spcPct val="107000"/>
              </a:lnSpc>
            </a:pP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Rectangle 5">
            <a:extLst>
              <a:ext uri="{FF2B5EF4-FFF2-40B4-BE49-F238E27FC236}">
                <a16:creationId xmlns:a16="http://schemas.microsoft.com/office/drawing/2014/main" id="{9196A256-4C4F-42EE-8F46-B69B9BC90ED0}"/>
              </a:ext>
            </a:extLst>
          </p:cNvPr>
          <p:cNvSpPr>
            <a:spLocks noChangeArrowheads="1"/>
          </p:cNvSpPr>
          <p:nvPr/>
        </p:nvSpPr>
        <p:spPr bwMode="auto">
          <a:xfrm>
            <a:off x="0" y="-1"/>
            <a:ext cx="50631148" cy="283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44" name="Rectangle 6">
            <a:extLst>
              <a:ext uri="{FF2B5EF4-FFF2-40B4-BE49-F238E27FC236}">
                <a16:creationId xmlns:a16="http://schemas.microsoft.com/office/drawing/2014/main" id="{AE3FAD79-7E70-4593-AFAE-A552A2A7339B}"/>
              </a:ext>
            </a:extLst>
          </p:cNvPr>
          <p:cNvSpPr>
            <a:spLocks noChangeArrowheads="1"/>
          </p:cNvSpPr>
          <p:nvPr/>
        </p:nvSpPr>
        <p:spPr bwMode="auto">
          <a:xfrm>
            <a:off x="0" y="647700"/>
            <a:ext cx="512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8">
            <a:extLst>
              <a:ext uri="{FF2B5EF4-FFF2-40B4-BE49-F238E27FC236}">
                <a16:creationId xmlns:a16="http://schemas.microsoft.com/office/drawing/2014/main" id="{05840BAE-1AD5-47D7-B596-2F2C0CA41A1A}"/>
              </a:ext>
            </a:extLst>
          </p:cNvPr>
          <p:cNvSpPr>
            <a:spLocks noChangeArrowheads="1"/>
          </p:cNvSpPr>
          <p:nvPr/>
        </p:nvSpPr>
        <p:spPr bwMode="auto">
          <a:xfrm>
            <a:off x="152400" y="152400"/>
            <a:ext cx="512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1" name="Rectangle 9">
            <a:extLst>
              <a:ext uri="{FF2B5EF4-FFF2-40B4-BE49-F238E27FC236}">
                <a16:creationId xmlns:a16="http://schemas.microsoft.com/office/drawing/2014/main" id="{3F6237F3-4592-423E-B51A-8C56972D0439}"/>
              </a:ext>
            </a:extLst>
          </p:cNvPr>
          <p:cNvSpPr>
            <a:spLocks noChangeArrowheads="1"/>
          </p:cNvSpPr>
          <p:nvPr/>
        </p:nvSpPr>
        <p:spPr bwMode="auto">
          <a:xfrm>
            <a:off x="152400" y="800100"/>
            <a:ext cx="512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11">
            <a:extLst>
              <a:ext uri="{FF2B5EF4-FFF2-40B4-BE49-F238E27FC236}">
                <a16:creationId xmlns:a16="http://schemas.microsoft.com/office/drawing/2014/main" id="{A32517F3-66C5-4CA7-9B54-F4F42D49F7D8}"/>
              </a:ext>
            </a:extLst>
          </p:cNvPr>
          <p:cNvSpPr>
            <a:spLocks noChangeArrowheads="1"/>
          </p:cNvSpPr>
          <p:nvPr/>
        </p:nvSpPr>
        <p:spPr bwMode="auto">
          <a:xfrm>
            <a:off x="282575" y="1082666"/>
            <a:ext cx="512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7" name="Rectangle 12">
            <a:extLst>
              <a:ext uri="{FF2B5EF4-FFF2-40B4-BE49-F238E27FC236}">
                <a16:creationId xmlns:a16="http://schemas.microsoft.com/office/drawing/2014/main" id="{E411A03D-0DF7-44EF-95A9-BFDEED8B740A}"/>
              </a:ext>
            </a:extLst>
          </p:cNvPr>
          <p:cNvSpPr>
            <a:spLocks noChangeArrowheads="1"/>
          </p:cNvSpPr>
          <p:nvPr/>
        </p:nvSpPr>
        <p:spPr bwMode="auto">
          <a:xfrm>
            <a:off x="304800" y="952500"/>
            <a:ext cx="512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Text Box 1403">
            <a:extLst>
              <a:ext uri="{FF2B5EF4-FFF2-40B4-BE49-F238E27FC236}">
                <a16:creationId xmlns:a16="http://schemas.microsoft.com/office/drawing/2014/main" id="{23B525D2-8477-48E3-9ACC-848CD44FD05E}"/>
              </a:ext>
            </a:extLst>
          </p:cNvPr>
          <p:cNvSpPr txBox="1">
            <a:spLocks noChangeArrowheads="1"/>
          </p:cNvSpPr>
          <p:nvPr/>
        </p:nvSpPr>
        <p:spPr bwMode="auto">
          <a:xfrm>
            <a:off x="13243273" y="4376881"/>
            <a:ext cx="11832336" cy="212201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Method</a:t>
            </a:r>
            <a:endParaRPr lang="en-US" sz="4800" b="1" dirty="0">
              <a:solidFill>
                <a:srgbClr val="B2541A"/>
              </a:solidFill>
              <a:latin typeface="Tw Cen MT" pitchFamily="34" charset="0"/>
            </a:endParaRPr>
          </a:p>
        </p:txBody>
      </p:sp>
      <p:sp>
        <p:nvSpPr>
          <p:cNvPr id="88" name="Text Box 1411">
            <a:extLst>
              <a:ext uri="{FF2B5EF4-FFF2-40B4-BE49-F238E27FC236}">
                <a16:creationId xmlns:a16="http://schemas.microsoft.com/office/drawing/2014/main" id="{57334490-C71F-44CB-BC4D-A76B520DB0F5}"/>
              </a:ext>
            </a:extLst>
          </p:cNvPr>
          <p:cNvSpPr txBox="1">
            <a:spLocks noChangeArrowheads="1"/>
          </p:cNvSpPr>
          <p:nvPr/>
        </p:nvSpPr>
        <p:spPr bwMode="auto">
          <a:xfrm>
            <a:off x="13480052" y="5943599"/>
            <a:ext cx="11977669" cy="26337725"/>
          </a:xfrm>
          <a:prstGeom prst="rect">
            <a:avLst/>
          </a:prstGeom>
          <a:noFill/>
          <a:ln w="9525" algn="ctr">
            <a:solidFill>
              <a:srgbClr val="003F72"/>
            </a:solidFill>
            <a:miter lim="800000"/>
            <a:headEnd/>
            <a:tailEnd/>
          </a:ln>
        </p:spPr>
        <p:txBody>
          <a:bodyPr/>
          <a:lstStyle/>
          <a:p>
            <a:pPr marL="112713" lvl="4">
              <a:tabLst>
                <a:tab pos="508000" algn="l"/>
              </a:tabLst>
            </a:pPr>
            <a:r>
              <a:rPr lang="en-US" sz="2800" dirty="0">
                <a:latin typeface="Tw Cen MT" pitchFamily="34" charset="0"/>
              </a:rPr>
              <a:t>We simulate a single, hypothetical example dataset that allows us to focus on the substantive considerations of this complex model as opposed to model selection.  </a:t>
            </a:r>
          </a:p>
          <a:p>
            <a:pPr marL="512763" lvl="4" indent="-223838">
              <a:buFont typeface="Arial" panose="020B0604020202020204" pitchFamily="34" charset="0"/>
              <a:buChar char="•"/>
              <a:tabLst>
                <a:tab pos="508000" algn="l"/>
              </a:tabLst>
            </a:pPr>
            <a:r>
              <a:rPr lang="en-US" sz="2800" dirty="0">
                <a:latin typeface="Tw Cen MT" pitchFamily="34" charset="0"/>
              </a:rPr>
              <a:t>Cross-sectional LMX differentiation example – illustrates how the MELS model can provide new insights into the nature of LMX differentiation.</a:t>
            </a:r>
          </a:p>
          <a:p>
            <a:pPr marL="512763" lvl="4" indent="-223838">
              <a:buFont typeface="Arial" panose="020B0604020202020204" pitchFamily="34" charset="0"/>
              <a:buChar char="•"/>
              <a:tabLst>
                <a:tab pos="508000" algn="l"/>
              </a:tabLst>
            </a:pPr>
            <a:r>
              <a:rPr lang="en-US" sz="2800" dirty="0">
                <a:latin typeface="Tw Cen MT" pitchFamily="34" charset="0"/>
              </a:rPr>
              <a:t>Multiple subordinates report to (i.e., are nested within) the same supervisor </a:t>
            </a:r>
          </a:p>
          <a:p>
            <a:pPr marL="512763" lvl="4" indent="-223838">
              <a:buFont typeface="Arial" panose="020B0604020202020204" pitchFamily="34" charset="0"/>
              <a:buChar char="•"/>
              <a:tabLst>
                <a:tab pos="508000" algn="l"/>
              </a:tabLst>
            </a:pPr>
            <a:r>
              <a:rPr lang="en-US" sz="2800" dirty="0">
                <a:latin typeface="Tw Cen MT" pitchFamily="34" charset="0"/>
              </a:rPr>
              <a:t>Predictors: leader’s ratings of perceived similarity (level-1) and the leader’s transformative leadership (level-2) as well as their interaction</a:t>
            </a:r>
          </a:p>
          <a:p>
            <a:pPr marL="512763" lvl="4" indent="-223838">
              <a:buFont typeface="Arial" panose="020B0604020202020204" pitchFamily="34" charset="0"/>
              <a:buChar char="•"/>
              <a:tabLst>
                <a:tab pos="508000" algn="l"/>
              </a:tabLst>
            </a:pPr>
            <a:r>
              <a:rPr lang="en-US" sz="2800" dirty="0">
                <a:latin typeface="Tw Cen MT" pitchFamily="34" charset="0"/>
              </a:rPr>
              <a:t>Outcome: subordinates perceptions of LMX</a:t>
            </a:r>
          </a:p>
          <a:p>
            <a:pPr marL="512763" lvl="4" indent="-223838">
              <a:buFont typeface="Arial" panose="020B0604020202020204" pitchFamily="34" charset="0"/>
              <a:buChar char="•"/>
              <a:tabLst>
                <a:tab pos="508000" algn="l"/>
              </a:tabLst>
            </a:pPr>
            <a:r>
              <a:rPr lang="en-US" sz="2800" dirty="0">
                <a:latin typeface="Tw Cen MT" pitchFamily="34" charset="0"/>
              </a:rPr>
              <a:t>Rationale for this example: Supervisors tend to develop different quality relationships with their subordinates resulting in a pattern of LMX that can be described by central tendency, variation, and relative position (Martin, et al., 2018). The MELS model allows researchers to predict all three of these properties in a single model, while appropriately considering model uncertainty and avoiding aggregation and its associated problems.</a:t>
            </a:r>
          </a:p>
          <a:p>
            <a:pPr marL="1250950" lvl="4" indent="-1187450">
              <a:buFont typeface="Arial" panose="020B0604020202020204" pitchFamily="34" charset="0"/>
              <a:buChar char="•"/>
              <a:tabLst>
                <a:tab pos="63500" algn="l"/>
              </a:tabLst>
            </a:pPr>
            <a:endParaRPr lang="en-US" sz="2800" dirty="0">
              <a:latin typeface="Tw Cen MT" pitchFamily="34" charset="0"/>
            </a:endParaRPr>
          </a:p>
          <a:p>
            <a:pPr marL="1250950" lvl="4" indent="-1187450">
              <a:buFont typeface="Arial" panose="020B0604020202020204" pitchFamily="34" charset="0"/>
              <a:buChar char="•"/>
              <a:tabLst>
                <a:tab pos="63500" algn="l"/>
              </a:tabLst>
            </a:pPr>
            <a:endParaRPr lang="en-US" sz="2800" dirty="0">
              <a:latin typeface="Tw Cen MT" pitchFamily="34" charset="0"/>
            </a:endParaRPr>
          </a:p>
          <a:p>
            <a:pPr marL="0" lvl="3">
              <a:tabLst>
                <a:tab pos="508000" algn="l"/>
              </a:tabLst>
            </a:pPr>
            <a:r>
              <a:rPr lang="en-US" sz="2800" dirty="0">
                <a:latin typeface="Tw Cen MT" pitchFamily="34" charset="0"/>
              </a:rPr>
              <a:t> </a:t>
            </a:r>
          </a:p>
          <a:p>
            <a:pPr marL="2809946" lvl="4" indent="-406400">
              <a:buFont typeface="Arial" panose="020B0604020202020204" pitchFamily="34" charset="0"/>
              <a:buChar char="•"/>
              <a:tabLst>
                <a:tab pos="508000" algn="l"/>
              </a:tabLst>
            </a:pPr>
            <a:endParaRPr lang="en-US" sz="2800" dirty="0">
              <a:latin typeface="Tw Cen MT" pitchFamily="34" charset="0"/>
            </a:endParaRPr>
          </a:p>
          <a:p>
            <a:pPr marL="2921000" lvl="4" indent="-406400" defTabSz="1200150">
              <a:buFont typeface="Arial" panose="020B0604020202020204" pitchFamily="34" charset="0"/>
              <a:buChar char="•"/>
            </a:pPr>
            <a:endParaRPr lang="en-US" sz="2800" dirty="0">
              <a:latin typeface="Tw Cen MT" pitchFamily="34" charset="0"/>
            </a:endParaRPr>
          </a:p>
          <a:p>
            <a:pPr marL="1712913" lvl="2" indent="-849313" defTabSz="1200150">
              <a:buFont typeface="Arial" panose="020B0604020202020204" pitchFamily="34" charset="0"/>
              <a:buChar char="•"/>
            </a:pPr>
            <a:endParaRPr lang="en-US" sz="3200" dirty="0">
              <a:latin typeface="Tw Cen MT" pitchFamily="34" charset="0"/>
            </a:endParaRPr>
          </a:p>
        </p:txBody>
      </p:sp>
      <p:grpSp>
        <p:nvGrpSpPr>
          <p:cNvPr id="76" name="Group 75">
            <a:extLst>
              <a:ext uri="{FF2B5EF4-FFF2-40B4-BE49-F238E27FC236}">
                <a16:creationId xmlns:a16="http://schemas.microsoft.com/office/drawing/2014/main" id="{28A47E9E-CD69-4EF5-A40C-8F85D6F29D19}"/>
              </a:ext>
            </a:extLst>
          </p:cNvPr>
          <p:cNvGrpSpPr/>
          <p:nvPr/>
        </p:nvGrpSpPr>
        <p:grpSpPr>
          <a:xfrm>
            <a:off x="38454747" y="16772491"/>
            <a:ext cx="12063139" cy="7321046"/>
            <a:chOff x="38144249" y="13825674"/>
            <a:chExt cx="12063139" cy="6218696"/>
          </a:xfrm>
        </p:grpSpPr>
        <p:sp>
          <p:nvSpPr>
            <p:cNvPr id="108" name="Text Box 1413">
              <a:extLst>
                <a:ext uri="{FF2B5EF4-FFF2-40B4-BE49-F238E27FC236}">
                  <a16:creationId xmlns:a16="http://schemas.microsoft.com/office/drawing/2014/main" id="{4A650EF4-01E1-4C82-B63E-BA1115D45FB0}"/>
                </a:ext>
              </a:extLst>
            </p:cNvPr>
            <p:cNvSpPr txBox="1">
              <a:spLocks noChangeArrowheads="1"/>
            </p:cNvSpPr>
            <p:nvPr/>
          </p:nvSpPr>
          <p:spPr bwMode="auto">
            <a:xfrm>
              <a:off x="38144249" y="14922954"/>
              <a:ext cx="12034568" cy="5121416"/>
            </a:xfrm>
            <a:prstGeom prst="rect">
              <a:avLst/>
            </a:prstGeom>
            <a:noFill/>
            <a:ln w="9525" algn="ctr">
              <a:solidFill>
                <a:srgbClr val="003F72"/>
              </a:solidFill>
              <a:miter lim="800000"/>
              <a:headEnd/>
              <a:tailEnd/>
            </a:ln>
          </p:spPr>
          <p:txBody>
            <a:bodyPr/>
            <a:lstStyle/>
            <a:p>
              <a:pPr marL="571500" indent="-571500">
                <a:buFont typeface="Arial" panose="020B0604020202020204" pitchFamily="34" charset="0"/>
                <a:buChar char="•"/>
              </a:pPr>
              <a:r>
                <a:rPr lang="en-US" sz="2800" dirty="0">
                  <a:latin typeface="Tw Cen MT" pitchFamily="34" charset="0"/>
                </a:rPr>
                <a:t>Although still rare (relative to research predicting the mean of an outcome), interest in predicting variance-based constructs is increasing. </a:t>
              </a:r>
            </a:p>
            <a:p>
              <a:pPr marL="571500" indent="-571500">
                <a:buFont typeface="Arial" panose="020B0604020202020204" pitchFamily="34" charset="0"/>
                <a:buChar char="•"/>
              </a:pPr>
              <a:r>
                <a:rPr lang="en-US" sz="2800" dirty="0">
                  <a:latin typeface="Tw Cen MT" pitchFamily="34" charset="0"/>
                </a:rPr>
                <a:t>Constructs of interest span different disciplines, across micro, meso, and macro areas of research interest, and are used by researchers studying individuals, teams, business units, organizations and even industries. </a:t>
              </a:r>
            </a:p>
            <a:p>
              <a:pPr marL="571500" indent="-571500">
                <a:buFont typeface="Arial" panose="020B0604020202020204" pitchFamily="34" charset="0"/>
                <a:buChar char="•"/>
              </a:pPr>
              <a:r>
                <a:rPr lang="en-US" sz="2800" dirty="0">
                  <a:latin typeface="Tw Cen MT" pitchFamily="34" charset="0"/>
                </a:rPr>
                <a:t>Modeling of variability-based constructs has the potential to offer new and exciting insights for organizational researchers. </a:t>
              </a:r>
            </a:p>
            <a:p>
              <a:pPr marL="571500" indent="-571500">
                <a:buFont typeface="Arial" panose="020B0604020202020204" pitchFamily="34" charset="0"/>
                <a:buChar char="•"/>
              </a:pPr>
              <a:r>
                <a:rPr lang="en-US" sz="2800" dirty="0">
                  <a:latin typeface="Tw Cen MT" pitchFamily="34" charset="0"/>
                </a:rPr>
                <a:t>Researchers need to beyond commonly applied aggregation approaches that have several limitations that undermine the value of this research: (1) the inability to include level-one predictors and thus the inability to include random slopes and (2) disregarding the uncertainty in the variability of the variability estimate. </a:t>
              </a:r>
            </a:p>
            <a:p>
              <a:pPr marL="571500" indent="-571500">
                <a:buFont typeface="Arial" panose="020B0604020202020204" pitchFamily="34" charset="0"/>
                <a:buChar char="•"/>
              </a:pPr>
              <a:r>
                <a:rPr lang="en-US" sz="2800" dirty="0">
                  <a:latin typeface="Tw Cen MT" pitchFamily="34" charset="0"/>
                </a:rPr>
                <a:t>Use of the MELS model overcomes these limitations. </a:t>
              </a:r>
            </a:p>
          </p:txBody>
        </p:sp>
        <p:sp>
          <p:nvSpPr>
            <p:cNvPr id="112" name="Text Box 1403">
              <a:extLst>
                <a:ext uri="{FF2B5EF4-FFF2-40B4-BE49-F238E27FC236}">
                  <a16:creationId xmlns:a16="http://schemas.microsoft.com/office/drawing/2014/main" id="{0133636B-ED97-454F-BA61-C58C49FBC688}"/>
                </a:ext>
              </a:extLst>
            </p:cNvPr>
            <p:cNvSpPr txBox="1">
              <a:spLocks noChangeArrowheads="1"/>
            </p:cNvSpPr>
            <p:nvPr/>
          </p:nvSpPr>
          <p:spPr bwMode="auto">
            <a:xfrm>
              <a:off x="38375052" y="13825674"/>
              <a:ext cx="11832336" cy="109728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Discussion</a:t>
              </a:r>
            </a:p>
          </p:txBody>
        </p:sp>
      </p:gr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44062F85-237C-48D3-B9C4-80DF388C9C7C}"/>
                  </a:ext>
                </a:extLst>
              </p:cNvPr>
              <p:cNvSpPr/>
              <p:nvPr/>
            </p:nvSpPr>
            <p:spPr>
              <a:xfrm>
                <a:off x="38195351" y="9749024"/>
                <a:ext cx="11698703" cy="6986528"/>
              </a:xfrm>
              <a:prstGeom prst="rect">
                <a:avLst/>
              </a:prstGeom>
            </p:spPr>
            <p:txBody>
              <a:bodyPr wrap="square">
                <a:spAutoFit/>
              </a:bodyPr>
              <a:lstStyle/>
              <a:p>
                <a:pPr marL="1320800" lvl="1" indent="-635000" defTabSz="736600">
                  <a:buFont typeface="Arial" panose="020B0604020202020204" pitchFamily="34" charset="0"/>
                  <a:buChar char="•"/>
                </a:pPr>
                <a:endParaRPr lang="en-US" sz="2800" dirty="0">
                  <a:latin typeface="Tw Cen MT" pitchFamily="34" charset="0"/>
                </a:endParaRPr>
              </a:p>
              <a:p>
                <a:pPr marL="1320800" lvl="1" indent="-635000" defTabSz="736600">
                  <a:buFont typeface="Arial" panose="020B0604020202020204" pitchFamily="34" charset="0"/>
                  <a:buChar char="•"/>
                </a:pPr>
                <a:endParaRPr lang="en-US" sz="2800" dirty="0">
                  <a:latin typeface="Tw Cen MT" pitchFamily="34" charset="0"/>
                </a:endParaRPr>
              </a:p>
              <a:p>
                <a:pPr marL="850900" lvl="1" indent="-561975" defTabSz="736600">
                  <a:buFont typeface="Arial" panose="020B0604020202020204" pitchFamily="34" charset="0"/>
                  <a:buChar char="•"/>
                </a:pPr>
                <a:r>
                  <a:rPr lang="en-US" sz="2800" dirty="0">
                    <a:latin typeface="Tw Cen MT" pitchFamily="34" charset="0"/>
                  </a:rPr>
                  <a:t>The results revealed that the empirical and nominal coverage rates are equivalent to one another (i.e., the 95% credible intervals cover the data generating parameters for 19/20 data generating parameters).</a:t>
                </a:r>
              </a:p>
              <a:p>
                <a:pPr marL="850900" lvl="1" indent="-561975" defTabSz="736600">
                  <a:buFont typeface="Arial" panose="020B0604020202020204" pitchFamily="34" charset="0"/>
                  <a:buChar char="•"/>
                </a:pPr>
                <a:r>
                  <a:rPr lang="en-US" sz="2800" dirty="0">
                    <a:latin typeface="Tw Cen MT" pitchFamily="34" charset="0"/>
                  </a:rPr>
                  <a:t>The simple main effects of similarity on the location side of the model is estimated to be </a:t>
                </a:r>
                <a14:m>
                  <m:oMath xmlns:m="http://schemas.openxmlformats.org/officeDocument/2006/math">
                    <m:acc>
                      <m:accPr>
                        <m:chr m:val="̂"/>
                        <m:ctrlPr>
                          <a:rPr lang="en-US" sz="2800" i="1" smtClean="0">
                            <a:latin typeface="Cambria Math" panose="02040503050406030204" pitchFamily="18" charset="0"/>
                          </a:rPr>
                        </m:ctrlPr>
                      </m:accPr>
                      <m:e>
                        <m:r>
                          <m:rPr>
                            <m:sty m:val="p"/>
                          </m:rPr>
                          <a:rPr lang="el-GR" sz="2800" i="1" smtClean="0">
                            <a:latin typeface="Cambria Math" panose="02040503050406030204" pitchFamily="18" charset="0"/>
                          </a:rPr>
                          <m:t>γ</m:t>
                        </m:r>
                      </m:e>
                    </m:acc>
                  </m:oMath>
                </a14:m>
                <a:r>
                  <a:rPr lang="en-US" sz="2800" baseline="-25000" dirty="0">
                    <a:latin typeface="Tw Cen MT" pitchFamily="34" charset="0"/>
                  </a:rPr>
                  <a:t>10</a:t>
                </a:r>
                <a:r>
                  <a:rPr lang="en-US" sz="2800" dirty="0">
                    <a:latin typeface="Tw Cen MT" pitchFamily="34" charset="0"/>
                  </a:rPr>
                  <a:t> = .57, CI(.51, .63) indicating that subordinates with a leader who has an average amount of transformational leadership are predicted to have an .57 unit mean increase in LMX for each unit increase in similarity. This effect is dampened by the transformational leadership moderation effect, </a:t>
                </a:r>
                <a14:m>
                  <m:oMath xmlns:m="http://schemas.openxmlformats.org/officeDocument/2006/math">
                    <m:acc>
                      <m:accPr>
                        <m:chr m:val="̂"/>
                        <m:ctrlPr>
                          <a:rPr lang="en-US" sz="2800" i="1">
                            <a:latin typeface="Cambria Math" panose="02040503050406030204" pitchFamily="18" charset="0"/>
                          </a:rPr>
                        </m:ctrlPr>
                      </m:accPr>
                      <m:e>
                        <m:r>
                          <m:rPr>
                            <m:sty m:val="p"/>
                          </m:rPr>
                          <a:rPr lang="el-GR" sz="2800" i="1">
                            <a:latin typeface="Cambria Math" panose="02040503050406030204" pitchFamily="18" charset="0"/>
                          </a:rPr>
                          <m:t>γ</m:t>
                        </m:r>
                      </m:e>
                    </m:acc>
                  </m:oMath>
                </a14:m>
                <a:r>
                  <a:rPr lang="en-US" sz="2800" baseline="-25000" dirty="0">
                    <a:latin typeface="Tw Cen MT" pitchFamily="34" charset="0"/>
                  </a:rPr>
                  <a:t>11 </a:t>
                </a:r>
                <a:r>
                  <a:rPr lang="en-US" sz="2800" dirty="0">
                    <a:latin typeface="Tw Cen MT" pitchFamily="34" charset="0"/>
                  </a:rPr>
                  <a:t>= .27, CI(-.33, -.21). </a:t>
                </a:r>
              </a:p>
              <a:p>
                <a:pPr marL="850900" lvl="1" indent="-561975" defTabSz="736600">
                  <a:buFont typeface="Arial" panose="020B0604020202020204" pitchFamily="34" charset="0"/>
                  <a:buChar char="•"/>
                </a:pPr>
                <a:r>
                  <a:rPr lang="en-US" sz="2800" dirty="0">
                    <a:latin typeface="Tw Cen MT" pitchFamily="34" charset="0"/>
                  </a:rPr>
                  <a:t>The </a:t>
                </a:r>
                <a14:m>
                  <m:oMath xmlns:m="http://schemas.openxmlformats.org/officeDocument/2006/math">
                    <m:acc>
                      <m:accPr>
                        <m:chr m:val="̂"/>
                        <m:ctrlPr>
                          <a:rPr lang="en-US" sz="2800" i="1" smtClean="0">
                            <a:latin typeface="Cambria Math" panose="02040503050406030204" pitchFamily="18" charset="0"/>
                          </a:rPr>
                        </m:ctrlPr>
                      </m:accPr>
                      <m:e>
                        <m:r>
                          <m:rPr>
                            <m:sty m:val="p"/>
                          </m:rPr>
                          <a:rPr lang="el-GR" sz="2800" i="1">
                            <a:latin typeface="Cambria Math" panose="02040503050406030204" pitchFamily="18" charset="0"/>
                          </a:rPr>
                          <m:t>τ</m:t>
                        </m:r>
                      </m:e>
                    </m:acc>
                    <m:r>
                      <a:rPr lang="en-US" sz="2800" b="0" i="0" baseline="-25000" smtClean="0">
                        <a:latin typeface="Cambria Math" panose="02040503050406030204" pitchFamily="18" charset="0"/>
                      </a:rPr>
                      <m:t>10</m:t>
                    </m:r>
                  </m:oMath>
                </a14:m>
                <a:r>
                  <a:rPr lang="en-US" sz="2800" dirty="0">
                    <a:latin typeface="Tw Cen MT" pitchFamily="34" charset="0"/>
                  </a:rPr>
                  <a:t> = -.17, CI(-.22, -.12) indicates that when transformational leadership is at its grand mean, the effect of a one unit increase in similarity is expected to decrease the log residual LMX standard deviation by .17. The cross-level interaction effect dampens the similarity effect by </a:t>
                </a:r>
                <a14:m>
                  <m:oMath xmlns:m="http://schemas.openxmlformats.org/officeDocument/2006/math">
                    <m:acc>
                      <m:accPr>
                        <m:chr m:val="̂"/>
                        <m:ctrlPr>
                          <a:rPr lang="en-US" sz="2800" i="1">
                            <a:latin typeface="Cambria Math" panose="02040503050406030204" pitchFamily="18" charset="0"/>
                          </a:rPr>
                        </m:ctrlPr>
                      </m:accPr>
                      <m:e>
                        <m:r>
                          <m:rPr>
                            <m:sty m:val="p"/>
                          </m:rPr>
                          <a:rPr lang="el-GR" sz="2800" i="1">
                            <a:latin typeface="Cambria Math" panose="02040503050406030204" pitchFamily="18" charset="0"/>
                          </a:rPr>
                          <m:t>τ</m:t>
                        </m:r>
                      </m:e>
                    </m:acc>
                    <m:r>
                      <a:rPr lang="en-US" sz="2800" baseline="-25000">
                        <a:latin typeface="Cambria Math" panose="02040503050406030204" pitchFamily="18" charset="0"/>
                      </a:rPr>
                      <m:t>1</m:t>
                    </m:r>
                    <m:r>
                      <a:rPr lang="en-US" sz="2800" b="0" i="0" baseline="-25000" smtClean="0">
                        <a:latin typeface="Cambria Math" panose="02040503050406030204" pitchFamily="18" charset="0"/>
                      </a:rPr>
                      <m:t>1</m:t>
                    </m:r>
                  </m:oMath>
                </a14:m>
                <a:r>
                  <a:rPr lang="en-US" sz="2800" dirty="0">
                    <a:latin typeface="Tw Cen MT" pitchFamily="34" charset="0"/>
                  </a:rPr>
                  <a:t>= .10, CI (.06, .15). </a:t>
                </a:r>
              </a:p>
            </p:txBody>
          </p:sp>
        </mc:Choice>
        <mc:Fallback xmlns="">
          <p:sp>
            <p:nvSpPr>
              <p:cNvPr id="86" name="Rectangle 85">
                <a:extLst>
                  <a:ext uri="{FF2B5EF4-FFF2-40B4-BE49-F238E27FC236}">
                    <a16:creationId xmlns:a16="http://schemas.microsoft.com/office/drawing/2014/main" id="{44062F85-237C-48D3-B9C4-80DF388C9C7C}"/>
                  </a:ext>
                </a:extLst>
              </p:cNvPr>
              <p:cNvSpPr>
                <a:spLocks noRot="1" noChangeAspect="1" noMove="1" noResize="1" noEditPoints="1" noAdjustHandles="1" noChangeArrowheads="1" noChangeShapeType="1" noTextEdit="1"/>
              </p:cNvSpPr>
              <p:nvPr/>
            </p:nvSpPr>
            <p:spPr>
              <a:xfrm>
                <a:off x="38195351" y="9749024"/>
                <a:ext cx="11698703" cy="6986528"/>
              </a:xfrm>
              <a:prstGeom prst="rect">
                <a:avLst/>
              </a:prstGeom>
              <a:blipFill>
                <a:blip r:embed="rId7"/>
                <a:stretch>
                  <a:fillRect r="-886" b="-1483"/>
                </a:stretch>
              </a:blipFill>
            </p:spPr>
            <p:txBody>
              <a:bodyPr/>
              <a:lstStyle/>
              <a:p>
                <a:r>
                  <a:rPr lang="en-US">
                    <a:noFill/>
                  </a:rPr>
                  <a:t> </a:t>
                </a:r>
              </a:p>
            </p:txBody>
          </p:sp>
        </mc:Fallback>
      </mc:AlternateContent>
      <p:sp>
        <p:nvSpPr>
          <p:cNvPr id="118" name="Text Box 1413">
            <a:extLst>
              <a:ext uri="{FF2B5EF4-FFF2-40B4-BE49-F238E27FC236}">
                <a16:creationId xmlns:a16="http://schemas.microsoft.com/office/drawing/2014/main" id="{E1FEF00D-E5BF-4EE4-99B9-BE12EF2B7C6A}"/>
              </a:ext>
            </a:extLst>
          </p:cNvPr>
          <p:cNvSpPr txBox="1">
            <a:spLocks noChangeArrowheads="1"/>
          </p:cNvSpPr>
          <p:nvPr/>
        </p:nvSpPr>
        <p:spPr bwMode="auto">
          <a:xfrm>
            <a:off x="38539397" y="25173854"/>
            <a:ext cx="11905003" cy="7145572"/>
          </a:xfrm>
          <a:prstGeom prst="rect">
            <a:avLst/>
          </a:prstGeom>
          <a:noFill/>
          <a:ln w="9525" algn="ctr">
            <a:solidFill>
              <a:srgbClr val="003F72"/>
            </a:solidFill>
            <a:miter lim="800000"/>
            <a:headEnd/>
            <a:tailEnd/>
          </a:ln>
        </p:spPr>
        <p:txBody>
          <a:bodyPr/>
          <a:lstStyle/>
          <a:p>
            <a:pPr marL="401638" lvl="1" indent="-338138">
              <a:buFont typeface="Arial" panose="020B0604020202020204" pitchFamily="34" charset="0"/>
              <a:buChar char="•"/>
            </a:pPr>
            <a:r>
              <a:rPr lang="en-US" sz="1800" dirty="0">
                <a:latin typeface="Tw Cen MT" pitchFamily="34" charset="0"/>
              </a:rPr>
              <a:t>Asparouhov, T. &amp; Muthén, B. (2010). Bayesian analysis using Mplus: Technical implementation. Technical Report. Version 3. </a:t>
            </a:r>
          </a:p>
          <a:p>
            <a:pPr marL="401638" lvl="1" indent="-338138">
              <a:buFont typeface="Arial" panose="020B0604020202020204" pitchFamily="34" charset="0"/>
              <a:buChar char="•"/>
            </a:pPr>
            <a:r>
              <a:rPr lang="en-US" sz="1800" dirty="0">
                <a:latin typeface="Tw Cen MT" pitchFamily="34" charset="0"/>
              </a:rPr>
              <a:t>Bürkner, P.-C. (2017). Brms: An R package for Bayesian multilevel models using Stan. Journal of Statistical Software, 80. DOI: 10.18637/jss.v080.i01</a:t>
            </a:r>
          </a:p>
          <a:p>
            <a:pPr marL="401638" lvl="1" indent="-338138">
              <a:buFont typeface="Arial" panose="020B0604020202020204" pitchFamily="34" charset="0"/>
              <a:buChar char="•"/>
            </a:pPr>
            <a:r>
              <a:rPr lang="en-US" sz="1800" dirty="0">
                <a:latin typeface="Tw Cen MT" pitchFamily="34" charset="0"/>
              </a:rPr>
              <a:t>Carpenter, B., Gelman, A., Hoffman, M. D., Lee, D., Goodrich, B., Betancourt, M., ... &amp; Riddell, A. (2017). Stan: A probabilistic programming language. Journal of Statistical Software, 76. DOI: 10.18637/jss.v076.i01</a:t>
            </a:r>
          </a:p>
          <a:p>
            <a:pPr marL="401638" lvl="1" indent="-338138">
              <a:buFont typeface="Arial" panose="020B0604020202020204" pitchFamily="34" charset="0"/>
              <a:buChar char="•"/>
            </a:pPr>
            <a:r>
              <a:rPr lang="en-US" sz="1800" dirty="0">
                <a:latin typeface="Tw Cen MT" pitchFamily="34" charset="0"/>
              </a:rPr>
              <a:t>Dulebohn, J. H., Bommer, W. H., Liden, R. C., Brouer, R. L., &amp; Ferris, G. R. (2012). A meta-analysis of antecedents and consequences of leader-member exchange: Integrating the past with an eye toward the future. Journal of Management, 38, 1715-1759. DOI: 10.1177/0149206311415280</a:t>
            </a:r>
          </a:p>
          <a:p>
            <a:pPr marL="401638" lvl="1" indent="-338138">
              <a:buFont typeface="Arial" panose="020B0604020202020204" pitchFamily="34" charset="0"/>
              <a:buChar char="•"/>
            </a:pPr>
            <a:r>
              <a:rPr lang="en-US" sz="1800" dirty="0">
                <a:latin typeface="Tw Cen MT" pitchFamily="34" charset="0"/>
              </a:rPr>
              <a:t>Greenland, S. G. (2006). Bayesian perspectives for epidemiological research: I. Foundations and basic methods. International Journal of Epidemiology, 35, 765-775. DOI: 10.1093/ije/dyi312</a:t>
            </a:r>
          </a:p>
          <a:p>
            <a:pPr marL="401638" lvl="1" indent="-338138">
              <a:buFont typeface="Arial" panose="020B0604020202020204" pitchFamily="34" charset="0"/>
              <a:buChar char="•"/>
            </a:pPr>
            <a:r>
              <a:rPr lang="en-US" sz="1800" dirty="0">
                <a:latin typeface="Tw Cen MT" pitchFamily="34" charset="0"/>
              </a:rPr>
              <a:t>Hedeker D, Mermelstein RJ, Demirtas H. (2008). An application of a mixed-effects location scale model for analysis of ecological momentary assessment (EMA) data. Biometrics, 64, 627-634. DOI: 10.1111/j.1541-0420.2007.00924.x</a:t>
            </a:r>
          </a:p>
          <a:p>
            <a:pPr marL="401638" lvl="1" indent="-338138">
              <a:buFont typeface="Arial" panose="020B0604020202020204" pitchFamily="34" charset="0"/>
              <a:buChar char="•"/>
            </a:pPr>
            <a:r>
              <a:rPr lang="en-US" sz="1800" dirty="0">
                <a:latin typeface="Tw Cen MT" pitchFamily="34" charset="0"/>
              </a:rPr>
              <a:t>Henderson, D. J., Liden, R. C., Glibkowski, B. C., &amp; Chaudhry, A. (2009). LMX differentiation: A multilevel review and examination of its antecedents and outcomes. Leadership Quarterly, 20(4), 517–534. DOI: 10.1016/j.leaqua.2009.04.003</a:t>
            </a:r>
          </a:p>
          <a:p>
            <a:pPr marL="401638" lvl="1" indent="-338138">
              <a:buFont typeface="Arial" panose="020B0604020202020204" pitchFamily="34" charset="0"/>
              <a:buChar char="•"/>
            </a:pPr>
            <a:r>
              <a:rPr lang="en-US" sz="1800" dirty="0">
                <a:latin typeface="Tw Cen MT" pitchFamily="34" charset="0"/>
              </a:rPr>
              <a:t>Hoffman, M. D., &amp; Gelman, A. (2014). The No-U-turn sampler: adaptively setting path lengths in Hamiltonian Monte Carlo. Journal of Machine Learning Research, 15, 1593-1623.</a:t>
            </a:r>
          </a:p>
          <a:p>
            <a:pPr marL="401638" lvl="1" indent="-338138">
              <a:buFont typeface="Arial" panose="020B0604020202020204" pitchFamily="34" charset="0"/>
              <a:buChar char="•"/>
            </a:pPr>
            <a:r>
              <a:rPr lang="en-US" sz="1800" dirty="0">
                <a:latin typeface="Tw Cen MT" pitchFamily="34" charset="0"/>
              </a:rPr>
              <a:t>Lewandowski, D., Kurowicka, D., &amp; Joe, H. (2009). Generating random correlation matrices based on vines and extended onion method. Journal of Multivariate Analysis, 100, 1989-2001. DOI: 10.1016/j.jmva.2009.04.008</a:t>
            </a:r>
          </a:p>
          <a:p>
            <a:pPr marL="401638" lvl="1" indent="-338138">
              <a:buFont typeface="Arial" panose="020B0604020202020204" pitchFamily="34" charset="0"/>
              <a:buChar char="•"/>
            </a:pPr>
            <a:r>
              <a:rPr lang="en-US" sz="1800" dirty="0">
                <a:latin typeface="Tw Cen MT" pitchFamily="34" charset="0"/>
              </a:rPr>
              <a:t>Liden, R.C., Wayne, S.J., &amp; Stilwell, D. (1993). A longitudinal study on the early development of leader-member exchanges. Journal of Applied Psychology, 78, 662-674. DOI: 10.1037//0021-9010.78.4.662</a:t>
            </a:r>
          </a:p>
          <a:p>
            <a:pPr marL="401638" lvl="1" indent="-338138">
              <a:buFont typeface="Arial" panose="020B0604020202020204" pitchFamily="34" charset="0"/>
              <a:buChar char="•"/>
            </a:pPr>
            <a:r>
              <a:rPr lang="en-US" sz="1800" dirty="0">
                <a:latin typeface="Tw Cen MT" pitchFamily="34" charset="0"/>
              </a:rPr>
              <a:t>Martin, R., Thomas, G., Legood, A., &amp; Dello Russo, S. (2018). Leader–member exchange (LMX) differentiation and work outcomes: Conceptual clarification and critical review. Journal of Organizational Behavior, 39, 151–168. doi: 10.1002/job.2202</a:t>
            </a:r>
          </a:p>
          <a:p>
            <a:pPr marL="401638" lvl="1" indent="-338138">
              <a:buFont typeface="Arial" panose="020B0604020202020204" pitchFamily="34" charset="0"/>
              <a:buChar char="•"/>
            </a:pPr>
            <a:r>
              <a:rPr lang="en-US" sz="1800" dirty="0">
                <a:latin typeface="Tw Cen MT" pitchFamily="34" charset="0"/>
              </a:rPr>
              <a:t>Raudenbush, S. W., &amp; Bryk, A. S. (2002). Hierarchical linear models: Applications and data analysis methods (Vol. 1). Sage.</a:t>
            </a:r>
          </a:p>
          <a:p>
            <a:pPr marL="1320800" lvl="1" indent="-508000">
              <a:buFont typeface="Arial" panose="020B0604020202020204" pitchFamily="34" charset="0"/>
              <a:buChar char="•"/>
            </a:pPr>
            <a:endParaRPr lang="en-US" sz="1600" dirty="0">
              <a:latin typeface="Tw Cen MT" pitchFamily="34" charset="0"/>
            </a:endParaRPr>
          </a:p>
          <a:p>
            <a:pPr marL="1320800" lvl="1" indent="-508000">
              <a:buFont typeface="Arial" panose="020B0604020202020204" pitchFamily="34" charset="0"/>
              <a:buChar char="•"/>
            </a:pPr>
            <a:endParaRPr lang="en-US" sz="1600" dirty="0">
              <a:latin typeface="Tw Cen MT" pitchFamily="34" charset="0"/>
            </a:endParaRPr>
          </a:p>
        </p:txBody>
      </p:sp>
      <p:sp>
        <p:nvSpPr>
          <p:cNvPr id="119" name="Text Box 1403">
            <a:extLst>
              <a:ext uri="{FF2B5EF4-FFF2-40B4-BE49-F238E27FC236}">
                <a16:creationId xmlns:a16="http://schemas.microsoft.com/office/drawing/2014/main" id="{4B4E7372-CE10-4EC7-BB74-272DF0C506A2}"/>
              </a:ext>
            </a:extLst>
          </p:cNvPr>
          <p:cNvSpPr txBox="1">
            <a:spLocks noChangeArrowheads="1"/>
          </p:cNvSpPr>
          <p:nvPr/>
        </p:nvSpPr>
        <p:spPr bwMode="auto">
          <a:xfrm>
            <a:off x="38798812" y="24151269"/>
            <a:ext cx="11832336" cy="109728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References</a:t>
            </a:r>
          </a:p>
        </p:txBody>
      </p:sp>
      <p:graphicFrame>
        <p:nvGraphicFramePr>
          <p:cNvPr id="15" name="Object 14">
            <a:extLst>
              <a:ext uri="{FF2B5EF4-FFF2-40B4-BE49-F238E27FC236}">
                <a16:creationId xmlns:a16="http://schemas.microsoft.com/office/drawing/2014/main" id="{6B61557A-458B-4AA0-A908-78CC6CD026F5}"/>
              </a:ext>
            </a:extLst>
          </p:cNvPr>
          <p:cNvGraphicFramePr>
            <a:graphicFrameLocks noChangeAspect="1"/>
          </p:cNvGraphicFramePr>
          <p:nvPr>
            <p:extLst>
              <p:ext uri="{D42A27DB-BD31-4B8C-83A1-F6EECF244321}">
                <p14:modId xmlns:p14="http://schemas.microsoft.com/office/powerpoint/2010/main" val="41422850"/>
              </p:ext>
            </p:extLst>
          </p:nvPr>
        </p:nvGraphicFramePr>
        <p:xfrm>
          <a:off x="5202913" y="22612350"/>
          <a:ext cx="3124200" cy="1123950"/>
        </p:xfrm>
        <a:graphic>
          <a:graphicData uri="http://schemas.openxmlformats.org/presentationml/2006/ole">
            <mc:AlternateContent xmlns:mc="http://schemas.openxmlformats.org/markup-compatibility/2006">
              <mc:Choice xmlns:v="urn:schemas-microsoft-com:vml" Requires="v">
                <p:oleObj spid="_x0000_s3475" name="Equation" r:id="rId8" imgW="4165560" imgH="1498320" progId="Equation.DSMT4">
                  <p:embed/>
                </p:oleObj>
              </mc:Choice>
              <mc:Fallback>
                <p:oleObj name="Equation" r:id="rId8" imgW="4165560" imgH="1498320" progId="Equation.DSMT4">
                  <p:embed/>
                  <p:pic>
                    <p:nvPicPr>
                      <p:cNvPr id="0" name=""/>
                      <p:cNvPicPr/>
                      <p:nvPr/>
                    </p:nvPicPr>
                    <p:blipFill>
                      <a:blip r:embed="rId9"/>
                      <a:stretch>
                        <a:fillRect/>
                      </a:stretch>
                    </p:blipFill>
                    <p:spPr>
                      <a:xfrm>
                        <a:off x="5202913" y="22612350"/>
                        <a:ext cx="3124200" cy="1123950"/>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CA5C403D-8F9B-4FB8-93BD-ED514E54B58B}"/>
              </a:ext>
            </a:extLst>
          </p:cNvPr>
          <p:cNvPicPr>
            <a:picLocks noChangeAspect="1"/>
          </p:cNvPicPr>
          <p:nvPr/>
        </p:nvPicPr>
        <p:blipFill>
          <a:blip r:embed="rId10"/>
          <a:stretch>
            <a:fillRect/>
          </a:stretch>
        </p:blipFill>
        <p:spPr>
          <a:xfrm>
            <a:off x="15005747" y="12663341"/>
            <a:ext cx="8248650" cy="1247775"/>
          </a:xfrm>
          <a:prstGeom prst="rect">
            <a:avLst/>
          </a:prstGeom>
        </p:spPr>
      </p:pic>
      <p:grpSp>
        <p:nvGrpSpPr>
          <p:cNvPr id="2" name="Group 1">
            <a:extLst>
              <a:ext uri="{FF2B5EF4-FFF2-40B4-BE49-F238E27FC236}">
                <a16:creationId xmlns:a16="http://schemas.microsoft.com/office/drawing/2014/main" id="{B21257E5-00DA-4588-B19D-4A0C584E6124}"/>
              </a:ext>
            </a:extLst>
          </p:cNvPr>
          <p:cNvGrpSpPr/>
          <p:nvPr/>
        </p:nvGrpSpPr>
        <p:grpSpPr>
          <a:xfrm>
            <a:off x="15316200" y="14401800"/>
            <a:ext cx="8039100" cy="1505384"/>
            <a:chOff x="15195084" y="15056234"/>
            <a:chExt cx="8039100" cy="1505384"/>
          </a:xfrm>
        </p:grpSpPr>
        <p:pic>
          <p:nvPicPr>
            <p:cNvPr id="4" name="Picture 3">
              <a:extLst>
                <a:ext uri="{FF2B5EF4-FFF2-40B4-BE49-F238E27FC236}">
                  <a16:creationId xmlns:a16="http://schemas.microsoft.com/office/drawing/2014/main" id="{6F20A005-7DD4-4767-AB95-37C2415C111C}"/>
                </a:ext>
              </a:extLst>
            </p:cNvPr>
            <p:cNvPicPr>
              <a:picLocks noChangeAspect="1"/>
            </p:cNvPicPr>
            <p:nvPr/>
          </p:nvPicPr>
          <p:blipFill>
            <a:blip r:embed="rId11"/>
            <a:stretch>
              <a:fillRect/>
            </a:stretch>
          </p:blipFill>
          <p:spPr>
            <a:xfrm>
              <a:off x="16985784" y="15056234"/>
              <a:ext cx="4667250" cy="571500"/>
            </a:xfrm>
            <a:prstGeom prst="rect">
              <a:avLst/>
            </a:prstGeom>
          </p:spPr>
        </p:pic>
        <p:pic>
          <p:nvPicPr>
            <p:cNvPr id="9" name="Picture 8">
              <a:extLst>
                <a:ext uri="{FF2B5EF4-FFF2-40B4-BE49-F238E27FC236}">
                  <a16:creationId xmlns:a16="http://schemas.microsoft.com/office/drawing/2014/main" id="{CD2E02D5-4D5E-49D1-9CE1-7BE29DEA5FC5}"/>
                </a:ext>
              </a:extLst>
            </p:cNvPr>
            <p:cNvPicPr>
              <a:picLocks noChangeAspect="1"/>
            </p:cNvPicPr>
            <p:nvPr/>
          </p:nvPicPr>
          <p:blipFill>
            <a:blip r:embed="rId12"/>
            <a:stretch>
              <a:fillRect/>
            </a:stretch>
          </p:blipFill>
          <p:spPr>
            <a:xfrm>
              <a:off x="15195084" y="15590068"/>
              <a:ext cx="8039100" cy="552450"/>
            </a:xfrm>
            <a:prstGeom prst="rect">
              <a:avLst/>
            </a:prstGeom>
          </p:spPr>
        </p:pic>
        <p:pic>
          <p:nvPicPr>
            <p:cNvPr id="11" name="Picture 10">
              <a:extLst>
                <a:ext uri="{FF2B5EF4-FFF2-40B4-BE49-F238E27FC236}">
                  <a16:creationId xmlns:a16="http://schemas.microsoft.com/office/drawing/2014/main" id="{5FB502B6-87FB-4FB2-A191-DED1B46BB696}"/>
                </a:ext>
              </a:extLst>
            </p:cNvPr>
            <p:cNvPicPr>
              <a:picLocks noChangeAspect="1"/>
            </p:cNvPicPr>
            <p:nvPr/>
          </p:nvPicPr>
          <p:blipFill>
            <a:blip r:embed="rId13"/>
            <a:stretch>
              <a:fillRect/>
            </a:stretch>
          </p:blipFill>
          <p:spPr>
            <a:xfrm>
              <a:off x="16394510" y="16142518"/>
              <a:ext cx="5972175" cy="419100"/>
            </a:xfrm>
            <a:prstGeom prst="rect">
              <a:avLst/>
            </a:prstGeom>
          </p:spPr>
        </p:pic>
      </p:grpSp>
      <p:pic>
        <p:nvPicPr>
          <p:cNvPr id="14" name="Picture 13">
            <a:extLst>
              <a:ext uri="{FF2B5EF4-FFF2-40B4-BE49-F238E27FC236}">
                <a16:creationId xmlns:a16="http://schemas.microsoft.com/office/drawing/2014/main" id="{CCDFE43A-C56D-4FA7-A1CE-E6BDC83184C7}"/>
              </a:ext>
            </a:extLst>
          </p:cNvPr>
          <p:cNvPicPr>
            <a:picLocks noChangeAspect="1"/>
          </p:cNvPicPr>
          <p:nvPr/>
        </p:nvPicPr>
        <p:blipFill>
          <a:blip r:embed="rId14"/>
          <a:stretch>
            <a:fillRect/>
          </a:stretch>
        </p:blipFill>
        <p:spPr>
          <a:xfrm>
            <a:off x="10515600" y="22886250"/>
            <a:ext cx="976790" cy="831000"/>
          </a:xfrm>
          <a:prstGeom prst="rect">
            <a:avLst/>
          </a:prstGeom>
        </p:spPr>
      </p:pic>
      <p:pic>
        <p:nvPicPr>
          <p:cNvPr id="17" name="Picture 16">
            <a:extLst>
              <a:ext uri="{FF2B5EF4-FFF2-40B4-BE49-F238E27FC236}">
                <a16:creationId xmlns:a16="http://schemas.microsoft.com/office/drawing/2014/main" id="{C031561F-05DE-4906-9DB3-02FF4F6F0950}"/>
              </a:ext>
            </a:extLst>
          </p:cNvPr>
          <p:cNvPicPr>
            <a:picLocks noChangeAspect="1"/>
          </p:cNvPicPr>
          <p:nvPr/>
        </p:nvPicPr>
        <p:blipFill>
          <a:blip r:embed="rId15"/>
          <a:stretch>
            <a:fillRect/>
          </a:stretch>
        </p:blipFill>
        <p:spPr>
          <a:xfrm>
            <a:off x="24035882" y="13016375"/>
            <a:ext cx="754861" cy="557436"/>
          </a:xfrm>
          <a:prstGeom prst="rect">
            <a:avLst/>
          </a:prstGeom>
        </p:spPr>
      </p:pic>
      <p:pic>
        <p:nvPicPr>
          <p:cNvPr id="18" name="Picture 17">
            <a:extLst>
              <a:ext uri="{FF2B5EF4-FFF2-40B4-BE49-F238E27FC236}">
                <a16:creationId xmlns:a16="http://schemas.microsoft.com/office/drawing/2014/main" id="{6FF4C314-F51B-4443-BF07-3EA0162D5165}"/>
              </a:ext>
            </a:extLst>
          </p:cNvPr>
          <p:cNvPicPr>
            <a:picLocks noChangeAspect="1"/>
          </p:cNvPicPr>
          <p:nvPr/>
        </p:nvPicPr>
        <p:blipFill>
          <a:blip r:embed="rId16"/>
          <a:stretch>
            <a:fillRect/>
          </a:stretch>
        </p:blipFill>
        <p:spPr>
          <a:xfrm>
            <a:off x="24110022" y="14761165"/>
            <a:ext cx="606580" cy="543395"/>
          </a:xfrm>
          <a:prstGeom prst="rect">
            <a:avLst/>
          </a:prstGeom>
        </p:spPr>
      </p:pic>
      <p:sp>
        <p:nvSpPr>
          <p:cNvPr id="19" name="TextBox 18">
            <a:extLst>
              <a:ext uri="{FF2B5EF4-FFF2-40B4-BE49-F238E27FC236}">
                <a16:creationId xmlns:a16="http://schemas.microsoft.com/office/drawing/2014/main" id="{1CCC3C63-0FDF-469F-A800-AA33783841A4}"/>
              </a:ext>
            </a:extLst>
          </p:cNvPr>
          <p:cNvSpPr txBox="1"/>
          <p:nvPr/>
        </p:nvSpPr>
        <p:spPr>
          <a:xfrm>
            <a:off x="13552718" y="16304957"/>
            <a:ext cx="11832336" cy="10002738"/>
          </a:xfrm>
          <a:prstGeom prst="rect">
            <a:avLst/>
          </a:prstGeom>
          <a:noFill/>
        </p:spPr>
        <p:txBody>
          <a:bodyPr wrap="square" rtlCol="0">
            <a:spAutoFit/>
          </a:bodyPr>
          <a:lstStyle/>
          <a:p>
            <a:pPr marL="457200" indent="-457200">
              <a:buFont typeface="Arial" panose="020B0604020202020204" pitchFamily="34" charset="0"/>
              <a:buChar char="•"/>
            </a:pPr>
            <a:endParaRPr lang="en-US" sz="2800" b="1" dirty="0"/>
          </a:p>
          <a:p>
            <a:r>
              <a:rPr lang="en-US" sz="2800" b="1" dirty="0"/>
              <a:t>Data Generation</a:t>
            </a:r>
          </a:p>
          <a:p>
            <a:pPr marL="512763" lvl="1" indent="-223838">
              <a:buFont typeface="Arial" panose="020B0604020202020204" pitchFamily="34" charset="0"/>
              <a:buChar char="•"/>
            </a:pPr>
            <a:r>
              <a:rPr lang="en-US" sz="2800" dirty="0"/>
              <a:t>250 teams/groups with sizes ranging from 3 to 10 (</a:t>
            </a:r>
            <a:r>
              <a:rPr lang="en-US" sz="2800" i="1" dirty="0"/>
              <a:t>M = 6.94, SD = </a:t>
            </a:r>
            <a:r>
              <a:rPr lang="en-US" sz="2800" dirty="0"/>
              <a:t>1.46)</a:t>
            </a:r>
            <a:r>
              <a:rPr lang="en-US" sz="2800" i="1" dirty="0"/>
              <a:t> </a:t>
            </a:r>
          </a:p>
          <a:p>
            <a:pPr marL="512763" lvl="1" indent="-223838">
              <a:buFont typeface="Arial" panose="020B0604020202020204" pitchFamily="34" charset="0"/>
              <a:buChar char="•"/>
            </a:pPr>
            <a:r>
              <a:rPr lang="en-US" sz="2800" dirty="0"/>
              <a:t>Predictor variables were generated to be independent from one another. Values of the regression coefficients were chosen to reflect the correlation between LMX and transformation leadership and LMX and perceived similarity (</a:t>
            </a:r>
            <a:r>
              <a:rPr lang="en-US" sz="2800" i="1" dirty="0"/>
              <a:t>r</a:t>
            </a:r>
            <a:r>
              <a:rPr lang="en-US" sz="2800" dirty="0"/>
              <a:t> = .73 and .5, respectively Dulebohn et al., 2012). Correlations from the meta-analyses were converted to pseudo-R</a:t>
            </a:r>
            <a:r>
              <a:rPr lang="en-US" sz="2800" baseline="30000" dirty="0"/>
              <a:t>2</a:t>
            </a:r>
            <a:r>
              <a:rPr lang="en-US" sz="2800" dirty="0"/>
              <a:t> values for each variance component (see Tables 1 and 2 for the exact values).  </a:t>
            </a:r>
          </a:p>
          <a:p>
            <a:pPr marL="512763" lvl="1" indent="-223838">
              <a:buFont typeface="Arial" panose="020B0604020202020204" pitchFamily="34" charset="0"/>
              <a:buChar char="•"/>
            </a:pPr>
            <a:r>
              <a:rPr lang="en-US" sz="2800" dirty="0"/>
              <a:t>The direction of the relation between the predictors and LMX is built upon the following theoretical rationale </a:t>
            </a:r>
          </a:p>
          <a:p>
            <a:pPr marL="512763" lvl="2" indent="-223838">
              <a:buFont typeface="Arial" panose="020B0604020202020204" pitchFamily="34" charset="0"/>
              <a:buChar char="•"/>
            </a:pPr>
            <a:r>
              <a:rPr lang="en-US" sz="2800" dirty="0">
                <a:latin typeface="Tw Cen MT" pitchFamily="34" charset="0"/>
              </a:rPr>
              <a:t>Perceived similarity is a predictor that has been found to be predictive of positive LMX relationships (Liden et al., 1993)</a:t>
            </a:r>
          </a:p>
          <a:p>
            <a:pPr marL="512763" lvl="2" indent="-223838">
              <a:buFont typeface="Arial" panose="020B0604020202020204" pitchFamily="34" charset="0"/>
              <a:buChar char="•"/>
            </a:pPr>
            <a:r>
              <a:rPr lang="en-US" sz="2800" dirty="0">
                <a:latin typeface="Tw Cen MT" pitchFamily="34" charset="0"/>
              </a:rPr>
              <a:t>Moreover Hendersen et al. (2009) suggested that leaders high in transformational leadership may be less susceptible to similarity effects. From this we make the following hypotheses that are used to inform our data generating parameter values (see Tables 1 and 2)</a:t>
            </a:r>
          </a:p>
          <a:p>
            <a:pPr marL="512763" lvl="2" indent="-223838">
              <a:buFont typeface="Arial" panose="020B0604020202020204" pitchFamily="34" charset="0"/>
              <a:buChar char="•"/>
            </a:pPr>
            <a:r>
              <a:rPr lang="en-US" sz="2800" dirty="0">
                <a:latin typeface="Tw Cen MT" pitchFamily="34" charset="0"/>
              </a:rPr>
              <a:t>Perceived similarity results in higher more consistent LMX, but those effects are ameliorated when a leader is high in transformational leadership</a:t>
            </a:r>
          </a:p>
          <a:p>
            <a:pPr marL="512763" lvl="2" indent="-223838">
              <a:buFont typeface="Arial" panose="020B0604020202020204" pitchFamily="34" charset="0"/>
              <a:buChar char="•"/>
            </a:pPr>
            <a:r>
              <a:rPr lang="en-US" sz="2800" dirty="0">
                <a:latin typeface="Tw Cen MT" pitchFamily="34" charset="0"/>
              </a:rPr>
              <a:t>Transformational leadership is expected to result in high and consistent LMX when similarity is at its average levels (see Figures 1 and 2)</a:t>
            </a:r>
          </a:p>
          <a:p>
            <a:pPr marL="1082675" lvl="1" indent="-33655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25" name="Rectangle 2046">
            <a:extLst>
              <a:ext uri="{FF2B5EF4-FFF2-40B4-BE49-F238E27FC236}">
                <a16:creationId xmlns:a16="http://schemas.microsoft.com/office/drawing/2014/main" id="{77CBFABD-74DB-443B-A844-3C3355138467}"/>
              </a:ext>
            </a:extLst>
          </p:cNvPr>
          <p:cNvSpPr>
            <a:spLocks noChangeArrowheads="1"/>
          </p:cNvSpPr>
          <p:nvPr/>
        </p:nvSpPr>
        <p:spPr bwMode="auto">
          <a:xfrm>
            <a:off x="0" y="1463621"/>
            <a:ext cx="512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pSp>
        <p:nvGrpSpPr>
          <p:cNvPr id="7" name="Group 6">
            <a:extLst>
              <a:ext uri="{FF2B5EF4-FFF2-40B4-BE49-F238E27FC236}">
                <a16:creationId xmlns:a16="http://schemas.microsoft.com/office/drawing/2014/main" id="{BE86FE4C-8F7E-4F47-8617-0A296BE88561}"/>
              </a:ext>
            </a:extLst>
          </p:cNvPr>
          <p:cNvGrpSpPr/>
          <p:nvPr/>
        </p:nvGrpSpPr>
        <p:grpSpPr>
          <a:xfrm>
            <a:off x="14753198" y="25857444"/>
            <a:ext cx="4830202" cy="5990308"/>
            <a:chOff x="13694564" y="22467157"/>
            <a:chExt cx="4830202" cy="7314548"/>
          </a:xfrm>
        </p:grpSpPr>
        <p:pic>
          <p:nvPicPr>
            <p:cNvPr id="3069" name="Picture 1">
              <a:extLst>
                <a:ext uri="{FF2B5EF4-FFF2-40B4-BE49-F238E27FC236}">
                  <a16:creationId xmlns:a16="http://schemas.microsoft.com/office/drawing/2014/main" id="{3DFD94C2-C9D7-4857-8E04-8FC6EA55ED7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694564" y="22467157"/>
              <a:ext cx="4830202" cy="5802875"/>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A4D758AA-A7B0-45F2-A34E-CBCAA8898D09}"/>
                </a:ext>
              </a:extLst>
            </p:cNvPr>
            <p:cNvSpPr/>
            <p:nvPr/>
          </p:nvSpPr>
          <p:spPr>
            <a:xfrm>
              <a:off x="14096999" y="28541516"/>
              <a:ext cx="3950696" cy="1240189"/>
            </a:xfrm>
            <a:prstGeom prst="rect">
              <a:avLst/>
            </a:prstGeom>
          </p:spPr>
          <p:txBody>
            <a:bodyPr wrap="square">
              <a:spAutoFit/>
            </a:bodyPr>
            <a:lstStyle/>
            <a:p>
              <a:r>
                <a:rPr lang="en-US" sz="2000" i="1" dirty="0"/>
                <a:t>Figure 1</a:t>
              </a:r>
              <a:r>
                <a:rPr lang="en-US" sz="2000" dirty="0"/>
                <a:t>. Spaghetti plot for the cross-sectional LMX differentiation example.</a:t>
              </a:r>
            </a:p>
          </p:txBody>
        </p:sp>
      </p:grpSp>
      <p:grpSp>
        <p:nvGrpSpPr>
          <p:cNvPr id="6" name="Group 5">
            <a:extLst>
              <a:ext uri="{FF2B5EF4-FFF2-40B4-BE49-F238E27FC236}">
                <a16:creationId xmlns:a16="http://schemas.microsoft.com/office/drawing/2014/main" id="{2B834962-459E-43D6-8DF7-7C38553ED094}"/>
              </a:ext>
            </a:extLst>
          </p:cNvPr>
          <p:cNvGrpSpPr/>
          <p:nvPr/>
        </p:nvGrpSpPr>
        <p:grpSpPr>
          <a:xfrm>
            <a:off x="20585704" y="25688728"/>
            <a:ext cx="3950696" cy="5651192"/>
            <a:chOff x="19331960" y="22505270"/>
            <a:chExt cx="5081353" cy="7103257"/>
          </a:xfrm>
        </p:grpSpPr>
        <p:pic>
          <p:nvPicPr>
            <p:cNvPr id="52" name="Picture 51">
              <a:extLst>
                <a:ext uri="{FF2B5EF4-FFF2-40B4-BE49-F238E27FC236}">
                  <a16:creationId xmlns:a16="http://schemas.microsoft.com/office/drawing/2014/main" id="{4C38CAF5-A8E9-4E1E-9B62-465477E27C00}"/>
                </a:ext>
              </a:extLst>
            </p:cNvPr>
            <p:cNvPicPr/>
            <p:nvPr/>
          </p:nvPicPr>
          <p:blipFill>
            <a:blip r:embed="rId18"/>
            <a:stretch>
              <a:fillRect/>
            </a:stretch>
          </p:blipFill>
          <p:spPr>
            <a:xfrm>
              <a:off x="19331960" y="22505270"/>
              <a:ext cx="5081353" cy="5802874"/>
            </a:xfrm>
            <a:prstGeom prst="rect">
              <a:avLst/>
            </a:prstGeom>
          </p:spPr>
        </p:pic>
        <p:sp>
          <p:nvSpPr>
            <p:cNvPr id="60" name="Rectangle 59">
              <a:extLst>
                <a:ext uri="{FF2B5EF4-FFF2-40B4-BE49-F238E27FC236}">
                  <a16:creationId xmlns:a16="http://schemas.microsoft.com/office/drawing/2014/main" id="{514DE90C-82E7-4D71-BBC1-2A144CAE7B3F}"/>
                </a:ext>
              </a:extLst>
            </p:cNvPr>
            <p:cNvSpPr/>
            <p:nvPr/>
          </p:nvSpPr>
          <p:spPr>
            <a:xfrm>
              <a:off x="20002164" y="28592864"/>
              <a:ext cx="3950696" cy="1015663"/>
            </a:xfrm>
            <a:prstGeom prst="rect">
              <a:avLst/>
            </a:prstGeom>
          </p:spPr>
          <p:txBody>
            <a:bodyPr wrap="square">
              <a:spAutoFit/>
            </a:bodyPr>
            <a:lstStyle/>
            <a:p>
              <a:r>
                <a:rPr lang="en-US" sz="2000" i="1" dirty="0"/>
                <a:t>Figure 2</a:t>
              </a:r>
              <a:r>
                <a:rPr lang="en-US" sz="2000" dirty="0"/>
                <a:t>. Two hypothetical leaders and their subordinates to illustrate the model’s implications. </a:t>
              </a:r>
            </a:p>
          </p:txBody>
        </p:sp>
      </p:grpSp>
      <p:sp>
        <p:nvSpPr>
          <p:cNvPr id="61" name="Text Box 1403">
            <a:extLst>
              <a:ext uri="{FF2B5EF4-FFF2-40B4-BE49-F238E27FC236}">
                <a16:creationId xmlns:a16="http://schemas.microsoft.com/office/drawing/2014/main" id="{FD7D0638-FF56-4B70-A9E0-9B8934378A78}"/>
              </a:ext>
            </a:extLst>
          </p:cNvPr>
          <p:cNvSpPr txBox="1">
            <a:spLocks noChangeArrowheads="1"/>
          </p:cNvSpPr>
          <p:nvPr/>
        </p:nvSpPr>
        <p:spPr bwMode="auto">
          <a:xfrm>
            <a:off x="26315249" y="4331113"/>
            <a:ext cx="11832336" cy="2122010"/>
          </a:xfrm>
          <a:prstGeom prst="rect">
            <a:avLst/>
          </a:prstGeom>
          <a:noFill/>
          <a:ln w="9525" algn="ctr">
            <a:noFill/>
            <a:miter lim="800000"/>
            <a:headEnd/>
            <a:tailEnd/>
          </a:ln>
        </p:spPr>
        <p:txBody>
          <a:bodyPr wrap="square" anchor="ctr">
            <a:noAutofit/>
          </a:bodyPr>
          <a:lstStyle/>
          <a:p>
            <a:pPr algn="ctr" defTabSz="1200150">
              <a:spcAft>
                <a:spcPts val="2400"/>
              </a:spcAft>
              <a:buFontTx/>
              <a:buNone/>
            </a:pPr>
            <a:r>
              <a:rPr lang="en-US" sz="6000" b="1" dirty="0">
                <a:solidFill>
                  <a:srgbClr val="B2541A"/>
                </a:solidFill>
                <a:latin typeface="Tw Cen MT" pitchFamily="34" charset="0"/>
              </a:rPr>
              <a:t>Method cont. </a:t>
            </a:r>
            <a:endParaRPr lang="en-US" sz="4800" b="1" dirty="0">
              <a:solidFill>
                <a:srgbClr val="B2541A"/>
              </a:solidFill>
              <a:latin typeface="Tw Cen MT" pitchFamily="34" charset="0"/>
            </a:endParaRPr>
          </a:p>
        </p:txBody>
      </p:sp>
      <p:graphicFrame>
        <p:nvGraphicFramePr>
          <p:cNvPr id="62" name="Object 61">
            <a:extLst>
              <a:ext uri="{FF2B5EF4-FFF2-40B4-BE49-F238E27FC236}">
                <a16:creationId xmlns:a16="http://schemas.microsoft.com/office/drawing/2014/main" id="{C005D808-FDE9-46BF-B1AF-DEB1A01C9AD1}"/>
              </a:ext>
            </a:extLst>
          </p:cNvPr>
          <p:cNvGraphicFramePr>
            <a:graphicFrameLocks noChangeAspect="1"/>
          </p:cNvGraphicFramePr>
          <p:nvPr>
            <p:extLst>
              <p:ext uri="{D42A27DB-BD31-4B8C-83A1-F6EECF244321}">
                <p14:modId xmlns:p14="http://schemas.microsoft.com/office/powerpoint/2010/main" val="2631244963"/>
              </p:ext>
            </p:extLst>
          </p:nvPr>
        </p:nvGraphicFramePr>
        <p:xfrm>
          <a:off x="27985864" y="17905804"/>
          <a:ext cx="7799895" cy="1982396"/>
        </p:xfrm>
        <a:graphic>
          <a:graphicData uri="http://schemas.openxmlformats.org/presentationml/2006/ole">
            <mc:AlternateContent xmlns:mc="http://schemas.openxmlformats.org/markup-compatibility/2006">
              <mc:Choice xmlns:v="urn:schemas-microsoft-com:vml" Requires="v">
                <p:oleObj spid="_x0000_s3476" name="Equation" r:id="rId19" imgW="6682775" imgH="1699370" progId="Equation.DSMT4">
                  <p:embed/>
                </p:oleObj>
              </mc:Choice>
              <mc:Fallback>
                <p:oleObj name="Equation" r:id="rId19" imgW="6682775" imgH="1699370" progId="Equation.DSMT4">
                  <p:embed/>
                  <p:pic>
                    <p:nvPicPr>
                      <p:cNvPr id="78" name="Object 77">
                        <a:extLst>
                          <a:ext uri="{FF2B5EF4-FFF2-40B4-BE49-F238E27FC236}">
                            <a16:creationId xmlns:a16="http://schemas.microsoft.com/office/drawing/2014/main" id="{E073B0FA-69B1-4530-B50D-6F714BBE00B5}"/>
                          </a:ext>
                        </a:extLst>
                      </p:cNvPr>
                      <p:cNvPicPr/>
                      <p:nvPr/>
                    </p:nvPicPr>
                    <p:blipFill>
                      <a:blip r:embed="rId20"/>
                      <a:stretch>
                        <a:fillRect/>
                      </a:stretch>
                    </p:blipFill>
                    <p:spPr>
                      <a:xfrm>
                        <a:off x="27985864" y="17905804"/>
                        <a:ext cx="7799895" cy="1982396"/>
                      </a:xfrm>
                      <a:prstGeom prst="rect">
                        <a:avLst/>
                      </a:prstGeom>
                    </p:spPr>
                  </p:pic>
                </p:oleObj>
              </mc:Fallback>
            </mc:AlternateContent>
          </a:graphicData>
        </a:graphic>
      </p:graphicFrame>
      <p:pic>
        <p:nvPicPr>
          <p:cNvPr id="2240" name="Picture 2239">
            <a:extLst>
              <a:ext uri="{FF2B5EF4-FFF2-40B4-BE49-F238E27FC236}">
                <a16:creationId xmlns:a16="http://schemas.microsoft.com/office/drawing/2014/main" id="{B4D52E4B-0209-46C3-943E-B9F19C54D660}"/>
              </a:ext>
            </a:extLst>
          </p:cNvPr>
          <p:cNvPicPr>
            <a:picLocks noChangeAspect="1"/>
          </p:cNvPicPr>
          <p:nvPr/>
        </p:nvPicPr>
        <p:blipFill>
          <a:blip r:embed="rId21"/>
          <a:stretch>
            <a:fillRect/>
          </a:stretch>
        </p:blipFill>
        <p:spPr>
          <a:xfrm>
            <a:off x="36715943" y="18688050"/>
            <a:ext cx="698257" cy="629800"/>
          </a:xfrm>
          <a:prstGeom prst="rect">
            <a:avLst/>
          </a:prstGeom>
        </p:spPr>
      </p:pic>
      <mc:AlternateContent xmlns:mc="http://schemas.openxmlformats.org/markup-compatibility/2006" xmlns:a14="http://schemas.microsoft.com/office/drawing/2010/main">
        <mc:Choice Requires="a14">
          <p:sp>
            <p:nvSpPr>
              <p:cNvPr id="63" name="Text Box 1413">
                <a:extLst>
                  <a:ext uri="{FF2B5EF4-FFF2-40B4-BE49-F238E27FC236}">
                    <a16:creationId xmlns:a16="http://schemas.microsoft.com/office/drawing/2014/main" id="{20B96737-D4A7-472C-9FC1-AB55354A55FA}"/>
                  </a:ext>
                </a:extLst>
              </p:cNvPr>
              <p:cNvSpPr txBox="1">
                <a:spLocks noChangeArrowheads="1"/>
              </p:cNvSpPr>
              <p:nvPr/>
            </p:nvSpPr>
            <p:spPr bwMode="auto">
              <a:xfrm>
                <a:off x="26175765" y="22220550"/>
                <a:ext cx="11905003" cy="10047938"/>
              </a:xfrm>
              <a:prstGeom prst="rect">
                <a:avLst/>
              </a:prstGeom>
              <a:noFill/>
              <a:ln w="9525" algn="ctr">
                <a:solidFill>
                  <a:srgbClr val="003F72"/>
                </a:solidFill>
                <a:miter lim="800000"/>
                <a:headEnd/>
                <a:tailEnd/>
              </a:ln>
            </p:spPr>
            <p:txBody>
              <a:bodyPr/>
              <a:lstStyle/>
              <a:p>
                <a:pPr marL="288925" lvl="1" indent="-288925"/>
                <a:r>
                  <a:rPr lang="en-US" sz="2800" dirty="0">
                    <a:latin typeface="Tw Cen MT" pitchFamily="34" charset="0"/>
                  </a:rPr>
                  <a:t>Model diagnostics</a:t>
                </a:r>
              </a:p>
              <a:p>
                <a:pPr marL="512763" lvl="1" indent="-223838">
                  <a:buFont typeface="Arial" panose="020B0604020202020204" pitchFamily="34" charset="0"/>
                  <a:buChar char="•"/>
                </a:pPr>
                <a:r>
                  <a:rPr lang="en-US" sz="2800" dirty="0">
                    <a:latin typeface="Tw Cen MT" pitchFamily="34" charset="0"/>
                  </a:rPr>
                  <a:t>Model convergence was not an issue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𝑅</m:t>
                        </m:r>
                      </m:e>
                    </m:acc>
                  </m:oMath>
                </a14:m>
                <a:r>
                  <a:rPr lang="en-US" sz="2800" dirty="0">
                    <a:latin typeface="Tw Cen MT" pitchFamily="34" charset="0"/>
                  </a:rPr>
                  <a:t> &lt; 1.05 for all parameter values, Asparouhov &amp; Muthén, 2010). </a:t>
                </a:r>
              </a:p>
              <a:p>
                <a:pPr marL="512763" lvl="1" indent="-223838">
                  <a:buFont typeface="Arial" panose="020B0604020202020204" pitchFamily="34" charset="0"/>
                  <a:buChar char="•"/>
                </a:pPr>
                <a:r>
                  <a:rPr lang="en-US" sz="2800" dirty="0">
                    <a:latin typeface="Tw Cen MT" pitchFamily="34" charset="0"/>
                  </a:rPr>
                  <a:t>The effective sample sizes greater than 1,000 (i.e., larger than 10% of the total, see Tables 1 and 2) indicate that excessive autocorrelation was not a problem. Trace plots (not presented due to space limitations) also reveal that autocorrelation was not a problem. </a:t>
                </a:r>
              </a:p>
              <a:p>
                <a:pPr marL="512763" lvl="1" indent="-223838">
                  <a:buFont typeface="Arial" panose="020B0604020202020204" pitchFamily="34" charset="0"/>
                  <a:buChar char="•"/>
                </a:pPr>
                <a:r>
                  <a:rPr lang="en-US" sz="2800" dirty="0">
                    <a:latin typeface="Tw Cen MT" pitchFamily="34" charset="0"/>
                  </a:rPr>
                  <a:t>The posterior predictive plot (available upon request) reveals that the model is able to reproduce the data . </a:t>
                </a:r>
              </a:p>
            </p:txBody>
          </p:sp>
        </mc:Choice>
        <mc:Fallback xmlns="">
          <p:sp>
            <p:nvSpPr>
              <p:cNvPr id="63" name="Text Box 1413">
                <a:extLst>
                  <a:ext uri="{FF2B5EF4-FFF2-40B4-BE49-F238E27FC236}">
                    <a16:creationId xmlns:a16="http://schemas.microsoft.com/office/drawing/2014/main" id="{20B96737-D4A7-472C-9FC1-AB55354A55FA}"/>
                  </a:ext>
                </a:extLst>
              </p:cNvPr>
              <p:cNvSpPr txBox="1">
                <a:spLocks noRot="1" noChangeAspect="1" noMove="1" noResize="1" noEditPoints="1" noAdjustHandles="1" noChangeArrowheads="1" noChangeShapeType="1" noTextEdit="1"/>
              </p:cNvSpPr>
              <p:nvPr/>
            </p:nvSpPr>
            <p:spPr bwMode="auto">
              <a:xfrm>
                <a:off x="26175765" y="22220550"/>
                <a:ext cx="11905003" cy="10047938"/>
              </a:xfrm>
              <a:prstGeom prst="rect">
                <a:avLst/>
              </a:prstGeom>
              <a:blipFill>
                <a:blip r:embed="rId22"/>
                <a:stretch>
                  <a:fillRect l="-1023" t="-545" r="-972"/>
                </a:stretch>
              </a:blipFill>
              <a:ln w="9525" algn="ctr">
                <a:solidFill>
                  <a:srgbClr val="003F72"/>
                </a:solidFill>
                <a:miter lim="800000"/>
                <a:headEnd/>
                <a:tailEnd/>
              </a:ln>
            </p:spPr>
            <p:txBody>
              <a:bodyPr/>
              <a:lstStyle/>
              <a:p>
                <a:r>
                  <a:rPr lang="en-US">
                    <a:noFill/>
                  </a:rPr>
                  <a:t> </a:t>
                </a:r>
              </a:p>
            </p:txBody>
          </p:sp>
        </mc:Fallback>
      </mc:AlternateContent>
      <p:pic>
        <p:nvPicPr>
          <p:cNvPr id="2244" name="Picture 2243">
            <a:extLst>
              <a:ext uri="{FF2B5EF4-FFF2-40B4-BE49-F238E27FC236}">
                <a16:creationId xmlns:a16="http://schemas.microsoft.com/office/drawing/2014/main" id="{E02C3A82-1367-4FC5-B13E-D00357310373}"/>
              </a:ext>
            </a:extLst>
          </p:cNvPr>
          <p:cNvPicPr>
            <a:picLocks noChangeAspect="1"/>
          </p:cNvPicPr>
          <p:nvPr/>
        </p:nvPicPr>
        <p:blipFill>
          <a:blip r:embed="rId23"/>
          <a:stretch>
            <a:fillRect/>
          </a:stretch>
        </p:blipFill>
        <p:spPr>
          <a:xfrm>
            <a:off x="26593800" y="26670000"/>
            <a:ext cx="11290342" cy="5181600"/>
          </a:xfrm>
          <a:prstGeom prst="rect">
            <a:avLst/>
          </a:prstGeom>
        </p:spPr>
      </p:pic>
      <p:sp>
        <p:nvSpPr>
          <p:cNvPr id="24" name="Text Box 1406"/>
          <p:cNvSpPr txBox="1">
            <a:spLocks noChangeArrowheads="1"/>
          </p:cNvSpPr>
          <p:nvPr/>
        </p:nvSpPr>
        <p:spPr bwMode="auto">
          <a:xfrm>
            <a:off x="38447277" y="4876801"/>
            <a:ext cx="11997123" cy="816836"/>
          </a:xfrm>
          <a:prstGeom prst="rect">
            <a:avLst/>
          </a:prstGeom>
          <a:noFill/>
          <a:ln w="9525" algn="ctr">
            <a:noFill/>
            <a:miter lim="800000"/>
            <a:headEnd/>
            <a:tailEnd/>
          </a:ln>
        </p:spPr>
        <p:txBody>
          <a:bodyPr wrap="square">
            <a:spAutoFit/>
          </a:bodyPr>
          <a:lstStyle/>
          <a:p>
            <a:pPr algn="ctr" defTabSz="1200150">
              <a:buFontTx/>
              <a:buNone/>
            </a:pPr>
            <a:r>
              <a:rPr lang="en-US" sz="6000" b="1" dirty="0">
                <a:solidFill>
                  <a:srgbClr val="B2541A"/>
                </a:solidFill>
                <a:latin typeface="Tw Cen MT" pitchFamily="34" charset="0"/>
              </a:rPr>
              <a:t>Results cont.</a:t>
            </a:r>
          </a:p>
        </p:txBody>
      </p:sp>
      <p:pic>
        <p:nvPicPr>
          <p:cNvPr id="75" name="Picture 74">
            <a:extLst>
              <a:ext uri="{FF2B5EF4-FFF2-40B4-BE49-F238E27FC236}">
                <a16:creationId xmlns:a16="http://schemas.microsoft.com/office/drawing/2014/main" id="{667B6C70-50EB-48C5-A895-DC8DBEE4E876}"/>
              </a:ext>
            </a:extLst>
          </p:cNvPr>
          <p:cNvPicPr>
            <a:picLocks noChangeAspect="1"/>
          </p:cNvPicPr>
          <p:nvPr/>
        </p:nvPicPr>
        <p:blipFill>
          <a:blip r:embed="rId24"/>
          <a:stretch>
            <a:fillRect/>
          </a:stretch>
        </p:blipFill>
        <p:spPr>
          <a:xfrm>
            <a:off x="39275578" y="6324600"/>
            <a:ext cx="10174369" cy="4293771"/>
          </a:xfrm>
          <a:prstGeom prst="rect">
            <a:avLst/>
          </a:prstGeom>
        </p:spPr>
      </p:pic>
      <p:pic>
        <p:nvPicPr>
          <p:cNvPr id="21" name="Picture 20">
            <a:extLst>
              <a:ext uri="{FF2B5EF4-FFF2-40B4-BE49-F238E27FC236}">
                <a16:creationId xmlns:a16="http://schemas.microsoft.com/office/drawing/2014/main" id="{F098D512-193E-4992-A665-5EED0FF2E00D}"/>
              </a:ext>
            </a:extLst>
          </p:cNvPr>
          <p:cNvPicPr>
            <a:picLocks noChangeAspect="1"/>
          </p:cNvPicPr>
          <p:nvPr/>
        </p:nvPicPr>
        <p:blipFill>
          <a:blip r:embed="rId25"/>
          <a:stretch>
            <a:fillRect/>
          </a:stretch>
        </p:blipFill>
        <p:spPr>
          <a:xfrm>
            <a:off x="47301459" y="-36930"/>
            <a:ext cx="4035115" cy="4434424"/>
          </a:xfrm>
          <a:prstGeom prst="rect">
            <a:avLst/>
          </a:prstGeom>
        </p:spPr>
      </p:pic>
      <p:pic>
        <p:nvPicPr>
          <p:cNvPr id="54" name="Picture 53" descr="http://10.133.50.16/docs/fl/logos/IQuESt_CMYK.jpg">
            <a:extLst>
              <a:ext uri="{FF2B5EF4-FFF2-40B4-BE49-F238E27FC236}">
                <a16:creationId xmlns:a16="http://schemas.microsoft.com/office/drawing/2014/main" id="{EBD63FC3-913A-44CD-8CF3-17F522667F92}"/>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27285" y="937736"/>
            <a:ext cx="5195228" cy="29160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 36 in x 56 in with VHA Excellence and 2014 BCM logos (VA Dark Orange)</Template>
  <TotalTime>6004</TotalTime>
  <Words>2248</Words>
  <Application>Microsoft Office PowerPoint</Application>
  <PresentationFormat>Custom</PresentationFormat>
  <Paragraphs>114</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Cambria Math</vt:lpstr>
      <vt:lpstr>Times New Roman</vt:lpstr>
      <vt:lpstr>Tw Cen MT</vt:lpstr>
      <vt:lpstr>Office Theme</vt:lpstr>
      <vt:lpstr>Equation</vt:lpstr>
      <vt:lpstr>PowerPoint Presentation</vt:lpstr>
    </vt:vector>
  </TitlesOfParts>
  <Company>Department of Veterans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Cullen-Lester</dc:creator>
  <cp:lastModifiedBy>houston.lester@huskers.unl.edu</cp:lastModifiedBy>
  <cp:revision>693</cp:revision>
  <cp:lastPrinted>2014-03-20T21:05:26Z</cp:lastPrinted>
  <dcterms:created xsi:type="dcterms:W3CDTF">2018-06-10T00:08:26Z</dcterms:created>
  <dcterms:modified xsi:type="dcterms:W3CDTF">2019-03-26T14:05:20Z</dcterms:modified>
</cp:coreProperties>
</file>