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51206400" cy="32918400"/>
  <p:notesSz cx="6894513" cy="9180513"/>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song, Sylvia Janette" initials="HSJ" lastIdx="14" clrIdx="0">
    <p:extLst>
      <p:ext uri="{19B8F6BF-5375-455C-9EA6-DF929625EA0E}">
        <p15:presenceInfo xmlns:p15="http://schemas.microsoft.com/office/powerpoint/2012/main" userId="S-1-5-21-117609710-220523388-725345543-53134" providerId="AD"/>
      </p:ext>
    </p:extLst>
  </p:cmAuthor>
  <p:cmAuthor id="2" name="Kristin Cullen-Lester" initials="KC" lastIdx="5" clrIdx="1">
    <p:extLst>
      <p:ext uri="{19B8F6BF-5375-455C-9EA6-DF929625EA0E}">
        <p15:presenceInfo xmlns:p15="http://schemas.microsoft.com/office/powerpoint/2012/main" userId="Kristin Cullen-Lester" providerId="None"/>
      </p:ext>
    </p:extLst>
  </p:cmAuthor>
  <p:cmAuthor id="3" name="Houston Lester" initials="HL" lastIdx="4" clrIdx="2">
    <p:extLst>
      <p:ext uri="{19B8F6BF-5375-455C-9EA6-DF929625EA0E}">
        <p15:presenceInfo xmlns:p15="http://schemas.microsoft.com/office/powerpoint/2012/main" userId="6d6f87eac626e55a" providerId="Windows Live"/>
      </p:ext>
    </p:extLst>
  </p:cmAuthor>
  <p:cmAuthor id="4" name="Hysong, Sylvia Janette" initials="HSJ [2]" lastIdx="4" clrIdx="3">
    <p:extLst>
      <p:ext uri="{19B8F6BF-5375-455C-9EA6-DF929625EA0E}">
        <p15:presenceInfo xmlns:p15="http://schemas.microsoft.com/office/powerpoint/2012/main" userId="cbdf3a5f-7bb7-4304-b656-ff2455cf7c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9FF"/>
    <a:srgbClr val="FFDBDC"/>
    <a:srgbClr val="FF5800"/>
    <a:srgbClr val="E27854"/>
    <a:srgbClr val="B2541A"/>
    <a:srgbClr val="E27836"/>
    <a:srgbClr val="F08035"/>
    <a:srgbClr val="FF8849"/>
    <a:srgbClr val="F0803B"/>
    <a:srgbClr val="003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5274" autoAdjust="0"/>
  </p:normalViewPr>
  <p:slideViewPr>
    <p:cSldViewPr>
      <p:cViewPr varScale="1">
        <p:scale>
          <a:sx n="23" d="100"/>
          <a:sy n="23" d="100"/>
        </p:scale>
        <p:origin x="1542" y="96"/>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0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05250" y="0"/>
            <a:ext cx="2987675" cy="460375"/>
          </a:xfrm>
          <a:prstGeom prst="rect">
            <a:avLst/>
          </a:prstGeom>
        </p:spPr>
        <p:txBody>
          <a:bodyPr vert="horz" lIns="91440" tIns="45720" rIns="91440" bIns="45720" rtlCol="0"/>
          <a:lstStyle>
            <a:lvl1pPr algn="r">
              <a:defRPr sz="1200"/>
            </a:lvl1pPr>
          </a:lstStyle>
          <a:p>
            <a:fld id="{5DC624D6-492C-4F07-A50A-5300F0252ADE}" type="datetimeFigureOut">
              <a:rPr lang="en-US" smtClean="0"/>
              <a:t>3/26/2019</a:t>
            </a:fld>
            <a:endParaRPr lang="en-US" dirty="0"/>
          </a:p>
        </p:txBody>
      </p:sp>
      <p:sp>
        <p:nvSpPr>
          <p:cNvPr id="4" name="Slide Image Placeholder 3"/>
          <p:cNvSpPr>
            <a:spLocks noGrp="1" noRot="1" noChangeAspect="1"/>
          </p:cNvSpPr>
          <p:nvPr>
            <p:ph type="sldImg" idx="2"/>
          </p:nvPr>
        </p:nvSpPr>
        <p:spPr>
          <a:xfrm>
            <a:off x="1036638" y="1147763"/>
            <a:ext cx="4821237" cy="30988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8975" y="4418013"/>
            <a:ext cx="5516563" cy="36147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20138"/>
            <a:ext cx="2987675" cy="4603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05250" y="8720138"/>
            <a:ext cx="2987675" cy="460375"/>
          </a:xfrm>
          <a:prstGeom prst="rect">
            <a:avLst/>
          </a:prstGeom>
        </p:spPr>
        <p:txBody>
          <a:bodyPr vert="horz" lIns="91440" tIns="45720" rIns="91440" bIns="45720" rtlCol="0" anchor="b"/>
          <a:lstStyle>
            <a:lvl1pPr algn="r">
              <a:defRPr sz="1200"/>
            </a:lvl1pPr>
          </a:lstStyle>
          <a:p>
            <a:fld id="{0B8DB282-C95A-490F-BA89-83A756B91524}" type="slidenum">
              <a:rPr lang="en-US" smtClean="0"/>
              <a:t>‹#›</a:t>
            </a:fld>
            <a:endParaRPr lang="en-US" dirty="0"/>
          </a:p>
        </p:txBody>
      </p:sp>
    </p:spTree>
    <p:extLst>
      <p:ext uri="{BB962C8B-B14F-4D97-AF65-F5344CB8AC3E}">
        <p14:creationId xmlns:p14="http://schemas.microsoft.com/office/powerpoint/2010/main" val="905379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DB282-C95A-490F-BA89-83A756B91524}" type="slidenum">
              <a:rPr lang="en-US" smtClean="0"/>
              <a:t>1</a:t>
            </a:fld>
            <a:endParaRPr lang="en-US" dirty="0"/>
          </a:p>
        </p:txBody>
      </p:sp>
    </p:spTree>
    <p:extLst>
      <p:ext uri="{BB962C8B-B14F-4D97-AF65-F5344CB8AC3E}">
        <p14:creationId xmlns:p14="http://schemas.microsoft.com/office/powerpoint/2010/main" val="289861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Edit Master text styles</a:t>
            </a:r>
          </a:p>
        </p:txBody>
      </p:sp>
      <p:sp>
        <p:nvSpPr>
          <p:cNvPr id="5" name="Date Placeholder 4"/>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r>
              <a:rPr lang="en-US" dirty="0"/>
              <a:t>Click icon to add picture</a:t>
            </a:r>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Edit Master text styles</a:t>
            </a:r>
          </a:p>
        </p:txBody>
      </p:sp>
      <p:sp>
        <p:nvSpPr>
          <p:cNvPr id="5" name="Date Placeholder 4"/>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46C43797-F09F-422C-B349-7F7855B9E74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notesSlide" Target="../notesSlides/notesSlide1.xml"/><Relationship Id="rId7" Type="http://schemas.openxmlformats.org/officeDocument/2006/relationships/image" Target="../media/image1.emf"/><Relationship Id="rId12"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6.png"/><Relationship Id="rId5" Type="http://schemas.openxmlformats.org/officeDocument/2006/relationships/image" Target="../media/image4.jpeg"/><Relationship Id="rId10" Type="http://schemas.openxmlformats.org/officeDocument/2006/relationships/image" Target="../media/image2.emf"/><Relationship Id="rId4" Type="http://schemas.openxmlformats.org/officeDocument/2006/relationships/image" Target="../media/image3.png"/><Relationship Id="rId9" Type="http://schemas.openxmlformats.org/officeDocument/2006/relationships/oleObject" Target="../embeddings/oleObject2.bin"/><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705063A7-C15B-424D-8213-296C16B0A985}"/>
              </a:ext>
            </a:extLst>
          </p:cNvPr>
          <p:cNvPicPr>
            <a:picLocks noChangeAspect="1"/>
          </p:cNvPicPr>
          <p:nvPr/>
        </p:nvPicPr>
        <p:blipFill>
          <a:blip r:embed="rId4"/>
          <a:stretch>
            <a:fillRect/>
          </a:stretch>
        </p:blipFill>
        <p:spPr>
          <a:xfrm>
            <a:off x="26060400" y="13471382"/>
            <a:ext cx="11079626" cy="9838807"/>
          </a:xfrm>
          <a:prstGeom prst="rect">
            <a:avLst/>
          </a:prstGeom>
        </p:spPr>
      </p:pic>
      <p:sp>
        <p:nvSpPr>
          <p:cNvPr id="12" name="Text Box 1403"/>
          <p:cNvSpPr txBox="1">
            <a:spLocks noChangeArrowheads="1"/>
          </p:cNvSpPr>
          <p:nvPr/>
        </p:nvSpPr>
        <p:spPr bwMode="auto">
          <a:xfrm>
            <a:off x="866579" y="13406830"/>
            <a:ext cx="11832336"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Analytical Approaches</a:t>
            </a:r>
          </a:p>
        </p:txBody>
      </p:sp>
      <p:sp>
        <p:nvSpPr>
          <p:cNvPr id="13" name="Text Box 1411"/>
          <p:cNvSpPr txBox="1">
            <a:spLocks noChangeArrowheads="1"/>
          </p:cNvSpPr>
          <p:nvPr/>
        </p:nvSpPr>
        <p:spPr bwMode="auto">
          <a:xfrm>
            <a:off x="933563" y="14458018"/>
            <a:ext cx="11832336" cy="17812682"/>
          </a:xfrm>
          <a:prstGeom prst="rect">
            <a:avLst/>
          </a:prstGeom>
          <a:noFill/>
          <a:ln w="9525" algn="ctr">
            <a:solidFill>
              <a:srgbClr val="003F72"/>
            </a:solidFill>
            <a:miter lim="800000"/>
            <a:headEnd/>
            <a:tailEnd/>
          </a:ln>
        </p:spPr>
        <p:txBody>
          <a:bodyPr/>
          <a:lstStyle/>
          <a:p>
            <a:pPr>
              <a:tabLst>
                <a:tab pos="457200" algn="l"/>
              </a:tabLst>
            </a:pPr>
            <a:r>
              <a:rPr lang="en-US" sz="2800" b="1" dirty="0">
                <a:latin typeface="Tw Cen MT" panose="020B0602020104020603" pitchFamily="34" charset="0"/>
              </a:rPr>
              <a:t>Approach 1: Finite Population Correction (FPC; Smith, 1976)</a:t>
            </a:r>
          </a:p>
          <a:p>
            <a:pPr marL="504825" lvl="1" indent="-504825">
              <a:buFont typeface="Arial" panose="020B0604020202020204" pitchFamily="34" charset="0"/>
              <a:buChar char="•"/>
              <a:tabLst>
                <a:tab pos="457200" algn="l"/>
              </a:tabLst>
            </a:pPr>
            <a:r>
              <a:rPr lang="en-US" sz="2800" dirty="0">
                <a:latin typeface="Tw Cen MT" pitchFamily="34" charset="0"/>
              </a:rPr>
              <a:t>Typical methods assume the population is infinite, but that is not always the case (e.g., Nobel laureates in Literature is a finite and numerable population)</a:t>
            </a:r>
          </a:p>
          <a:p>
            <a:pPr marL="504825" lvl="1" indent="-504825">
              <a:buFont typeface="Arial" panose="020B0604020202020204" pitchFamily="34" charset="0"/>
              <a:buChar char="•"/>
              <a:tabLst>
                <a:tab pos="457200" algn="l"/>
              </a:tabLst>
            </a:pPr>
            <a:r>
              <a:rPr lang="en-US" sz="2800" dirty="0">
                <a:latin typeface="Tw Cen MT" pitchFamily="34" charset="0"/>
              </a:rPr>
              <a:t>This method simply involves multiplying the typical standard errors by 1- (n/N) where n is the sample size and N is the population </a:t>
            </a:r>
          </a:p>
          <a:p>
            <a:pPr marL="504825" lvl="1" indent="-504825">
              <a:buFont typeface="Arial" panose="020B0604020202020204" pitchFamily="34" charset="0"/>
              <a:buChar char="•"/>
              <a:tabLst>
                <a:tab pos="457200" algn="l"/>
              </a:tabLst>
            </a:pPr>
            <a:r>
              <a:rPr lang="en-US" sz="2800" dirty="0">
                <a:latin typeface="Tw Cen MT" pitchFamily="34" charset="0"/>
              </a:rPr>
              <a:t>This results in decreased standard errors and larger z/t statistics for the corresponding regression coefficients</a:t>
            </a:r>
          </a:p>
          <a:p>
            <a:pPr marL="863600" lvl="1">
              <a:tabLst>
                <a:tab pos="457200" algn="l"/>
              </a:tabLst>
            </a:pPr>
            <a:endParaRPr lang="en-US" sz="2800" dirty="0">
              <a:latin typeface="Tw Cen MT" pitchFamily="34" charset="0"/>
            </a:endParaRPr>
          </a:p>
          <a:p>
            <a:pPr>
              <a:tabLst>
                <a:tab pos="457200" algn="l"/>
              </a:tabLst>
            </a:pPr>
            <a:r>
              <a:rPr lang="en-US" sz="2800" b="1" dirty="0">
                <a:latin typeface="Tw Cen MT" panose="020B0602020104020603" pitchFamily="34" charset="0"/>
              </a:rPr>
              <a:t>Approach 2: Informative Hypothesis Tests (Silvapulle &amp; Sen, 2005)</a:t>
            </a:r>
          </a:p>
          <a:p>
            <a:pPr marL="504825" lvl="1" indent="-504825">
              <a:buFont typeface="Arial" panose="020B0604020202020204" pitchFamily="34" charset="0"/>
              <a:buChar char="•"/>
              <a:tabLst>
                <a:tab pos="457200" algn="l"/>
              </a:tabLst>
            </a:pPr>
            <a:r>
              <a:rPr lang="en-US" sz="2800" dirty="0">
                <a:latin typeface="Tw Cen MT" pitchFamily="34" charset="0"/>
              </a:rPr>
              <a:t>Assess the rank ordering hypotheses that researchers likely have regarding the coefficients of interest.</a:t>
            </a:r>
          </a:p>
          <a:p>
            <a:pPr marL="504825" lvl="1" indent="-504825">
              <a:buFont typeface="Arial" panose="020B0604020202020204" pitchFamily="34" charset="0"/>
              <a:buChar char="•"/>
              <a:tabLst>
                <a:tab pos="457200" algn="l"/>
              </a:tabLst>
            </a:pPr>
            <a:r>
              <a:rPr lang="en-US" sz="2800" dirty="0">
                <a:latin typeface="Tw Cen MT" pitchFamily="34" charset="0"/>
              </a:rPr>
              <a:t>For example, if a relationship between a predictor and criterion of interest is moderated by gender, the researcher may believe that females have a larger slope.</a:t>
            </a:r>
          </a:p>
          <a:p>
            <a:pPr marL="504825" lvl="1" indent="-504825">
              <a:buFont typeface="Arial" panose="020B0604020202020204" pitchFamily="34" charset="0"/>
              <a:buChar char="•"/>
              <a:tabLst>
                <a:tab pos="508000" algn="l"/>
              </a:tabLst>
            </a:pPr>
            <a:r>
              <a:rPr lang="en-US" sz="2800" dirty="0">
                <a:latin typeface="Tw Cen MT" pitchFamily="34" charset="0"/>
              </a:rPr>
              <a:t>Two-step hypothesis test</a:t>
            </a:r>
          </a:p>
          <a:p>
            <a:pPr marL="1203325" lvl="2" indent="-409575">
              <a:buFont typeface="Arial" panose="020B0604020202020204" pitchFamily="34" charset="0"/>
              <a:buChar char="•"/>
              <a:tabLst>
                <a:tab pos="508000" algn="l"/>
              </a:tabLst>
            </a:pPr>
            <a:r>
              <a:rPr lang="en-US" sz="2800" dirty="0">
                <a:latin typeface="Tw Cen MT" pitchFamily="34" charset="0"/>
              </a:rPr>
              <a:t>H</a:t>
            </a:r>
            <a:r>
              <a:rPr lang="el-GR" sz="2800" baseline="-250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rPr>
              <a:t>0</a:t>
            </a:r>
            <a:r>
              <a:rPr lang="en-US" sz="2800" baseline="30000" dirty="0">
                <a:latin typeface="Tw Cen MT" panose="020B0602020104020603" pitchFamily="34" charset="0"/>
              </a:rPr>
              <a:t>: </a:t>
            </a:r>
            <a:r>
              <a:rPr lang="el-GR" sz="28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cs typeface="Calibri" panose="020F0502020204030204" pitchFamily="34" charset="0"/>
              </a:rPr>
              <a:t>males </a:t>
            </a:r>
            <a:r>
              <a:rPr lang="en-US" sz="2800" dirty="0">
                <a:latin typeface="Tw Cen MT" panose="020B0602020104020603" pitchFamily="34" charset="0"/>
                <a:cs typeface="Calibri" panose="020F0502020204030204" pitchFamily="34" charset="0"/>
              </a:rPr>
              <a:t>&lt; </a:t>
            </a:r>
            <a:r>
              <a:rPr lang="el-GR" sz="28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cs typeface="Calibri" panose="020F0502020204030204" pitchFamily="34" charset="0"/>
              </a:rPr>
              <a:t>females  </a:t>
            </a:r>
            <a:r>
              <a:rPr lang="en-US" sz="2800" dirty="0">
                <a:latin typeface="Tw Cen MT" panose="020B0602020104020603" pitchFamily="34" charset="0"/>
                <a:cs typeface="Calibri" panose="020F0502020204030204" pitchFamily="34" charset="0"/>
              </a:rPr>
              <a:t>vs </a:t>
            </a:r>
            <a:r>
              <a:rPr lang="en-US" sz="2800" dirty="0">
                <a:latin typeface="Tw Cen MT" panose="020B0602020104020603" pitchFamily="34" charset="0"/>
              </a:rPr>
              <a:t>H</a:t>
            </a:r>
            <a:r>
              <a:rPr lang="el-GR" sz="2800" baseline="-250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cs typeface="Calibri" panose="020F0502020204030204" pitchFamily="34" charset="0"/>
              </a:rPr>
              <a:t>1</a:t>
            </a:r>
            <a:r>
              <a:rPr lang="en-US" sz="2800" baseline="30000" dirty="0">
                <a:latin typeface="Tw Cen MT" panose="020B0602020104020603" pitchFamily="34" charset="0"/>
              </a:rPr>
              <a:t>: </a:t>
            </a:r>
            <a:r>
              <a:rPr lang="el-GR" sz="28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cs typeface="Calibri" panose="020F0502020204030204" pitchFamily="34" charset="0"/>
              </a:rPr>
              <a:t>males </a:t>
            </a:r>
            <a:r>
              <a:rPr lang="en-US" sz="2800" dirty="0">
                <a:latin typeface="Tw Cen MT" panose="020B0602020104020603" pitchFamily="34" charset="0"/>
                <a:cs typeface="Calibri" panose="020F0502020204030204" pitchFamily="34" charset="0"/>
              </a:rPr>
              <a:t>≠ </a:t>
            </a:r>
            <a:r>
              <a:rPr lang="el-GR" sz="28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cs typeface="Calibri" panose="020F0502020204030204" pitchFamily="34" charset="0"/>
              </a:rPr>
              <a:t>females </a:t>
            </a:r>
          </a:p>
          <a:p>
            <a:pPr marL="1203325" lvl="2" indent="-409575">
              <a:buFont typeface="Arial" panose="020B0604020202020204" pitchFamily="34" charset="0"/>
              <a:buChar char="•"/>
              <a:tabLst>
                <a:tab pos="508000" algn="l"/>
              </a:tabLst>
            </a:pPr>
            <a:r>
              <a:rPr lang="en-US" sz="2800" dirty="0">
                <a:latin typeface="Tw Cen MT" panose="020B0602020104020603" pitchFamily="34" charset="0"/>
              </a:rPr>
              <a:t>H</a:t>
            </a:r>
            <a:r>
              <a:rPr lang="en-US" sz="2800" baseline="-25000" dirty="0">
                <a:latin typeface="Tw Cen MT" panose="020B0602020104020603" pitchFamily="34" charset="0"/>
                <a:cs typeface="Calibri" panose="020F0502020204030204" pitchFamily="34" charset="0"/>
              </a:rPr>
              <a:t>A</a:t>
            </a:r>
            <a:r>
              <a:rPr lang="en-US" sz="2800" baseline="-25000" dirty="0">
                <a:latin typeface="Tw Cen MT" panose="020B0602020104020603" pitchFamily="34" charset="0"/>
              </a:rPr>
              <a:t>0</a:t>
            </a:r>
            <a:r>
              <a:rPr lang="en-US" sz="2800" baseline="30000" dirty="0">
                <a:latin typeface="Tw Cen MT" panose="020B0602020104020603" pitchFamily="34" charset="0"/>
              </a:rPr>
              <a:t>: </a:t>
            </a:r>
            <a:r>
              <a:rPr lang="el-GR" sz="28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cs typeface="Calibri" panose="020F0502020204030204" pitchFamily="34" charset="0"/>
              </a:rPr>
              <a:t>males </a:t>
            </a:r>
            <a:r>
              <a:rPr lang="en-US" sz="2800" dirty="0">
                <a:latin typeface="Tw Cen MT" panose="020B0602020104020603" pitchFamily="34" charset="0"/>
                <a:cs typeface="Calibri" panose="020F0502020204030204" pitchFamily="34" charset="0"/>
              </a:rPr>
              <a:t>= </a:t>
            </a:r>
            <a:r>
              <a:rPr lang="el-GR" sz="28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cs typeface="Calibri" panose="020F0502020204030204" pitchFamily="34" charset="0"/>
              </a:rPr>
              <a:t>females  </a:t>
            </a:r>
            <a:r>
              <a:rPr lang="en-US" sz="2800" dirty="0">
                <a:latin typeface="Tw Cen MT" panose="020B0602020104020603" pitchFamily="34" charset="0"/>
                <a:cs typeface="Calibri" panose="020F0502020204030204" pitchFamily="34" charset="0"/>
              </a:rPr>
              <a:t>vs </a:t>
            </a:r>
            <a:r>
              <a:rPr lang="en-US" sz="2800" dirty="0">
                <a:latin typeface="Tw Cen MT" panose="020B0602020104020603" pitchFamily="34" charset="0"/>
              </a:rPr>
              <a:t>H</a:t>
            </a:r>
            <a:r>
              <a:rPr lang="en-US" sz="2800" baseline="-25000" dirty="0">
                <a:latin typeface="Tw Cen MT" pitchFamily="34" charset="0"/>
                <a:cs typeface="Calibri" panose="020F0502020204030204" pitchFamily="34" charset="0"/>
              </a:rPr>
              <a:t>A1</a:t>
            </a:r>
            <a:r>
              <a:rPr lang="en-US" sz="2800" baseline="30000" dirty="0">
                <a:latin typeface="Tw Cen MT" panose="020B0602020104020603" pitchFamily="34" charset="0"/>
              </a:rPr>
              <a:t>: </a:t>
            </a:r>
            <a:r>
              <a:rPr lang="el-GR" sz="28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cs typeface="Calibri" panose="020F0502020204030204" pitchFamily="34" charset="0"/>
              </a:rPr>
              <a:t>males </a:t>
            </a:r>
            <a:r>
              <a:rPr lang="en-US" sz="2800" dirty="0">
                <a:latin typeface="Tw Cen MT" panose="020B0602020104020603" pitchFamily="34" charset="0"/>
                <a:cs typeface="Calibri" panose="020F0502020204030204" pitchFamily="34" charset="0"/>
              </a:rPr>
              <a:t>&lt; </a:t>
            </a:r>
            <a:r>
              <a:rPr lang="el-GR" sz="28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cs typeface="Calibri" panose="020F0502020204030204" pitchFamily="34" charset="0"/>
              </a:rPr>
              <a:t>females </a:t>
            </a:r>
            <a:endParaRPr lang="en-US" sz="2800" dirty="0">
              <a:latin typeface="Tw Cen MT" pitchFamily="34" charset="0"/>
            </a:endParaRPr>
          </a:p>
          <a:p>
            <a:pPr marL="1203325" lvl="2" indent="-409575">
              <a:buFont typeface="Arial" panose="020B0604020202020204" pitchFamily="34" charset="0"/>
              <a:buChar char="•"/>
              <a:tabLst>
                <a:tab pos="508000" algn="l"/>
              </a:tabLst>
            </a:pPr>
            <a:r>
              <a:rPr lang="en-US" sz="2800" dirty="0">
                <a:latin typeface="Tw Cen MT" pitchFamily="34" charset="0"/>
              </a:rPr>
              <a:t>Power defined as the probability of failing to reject hypothesis H</a:t>
            </a:r>
            <a:r>
              <a:rPr lang="el-GR" sz="2800" baseline="-250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rPr>
              <a:t>0 </a:t>
            </a:r>
            <a:r>
              <a:rPr lang="en-US" sz="2800" dirty="0">
                <a:latin typeface="Tw Cen MT" panose="020B0602020104020603" pitchFamily="34" charset="0"/>
              </a:rPr>
              <a:t>times the probability of rejecting hypothesis H</a:t>
            </a:r>
            <a:r>
              <a:rPr lang="en-US" sz="2800" baseline="-25000" dirty="0">
                <a:latin typeface="Tw Cen MT" panose="020B0602020104020603" pitchFamily="34" charset="0"/>
              </a:rPr>
              <a:t>A0 </a:t>
            </a:r>
            <a:r>
              <a:rPr lang="en-US" sz="2800" dirty="0">
                <a:latin typeface="Tw Cen MT" panose="020B0602020104020603" pitchFamily="34" charset="0"/>
              </a:rPr>
              <a:t>given that H</a:t>
            </a:r>
            <a:r>
              <a:rPr lang="el-GR" sz="2800" baseline="-25000" dirty="0">
                <a:latin typeface="Calibri" panose="020F0502020204030204" pitchFamily="34" charset="0"/>
                <a:cs typeface="Calibri" panose="020F0502020204030204" pitchFamily="34" charset="0"/>
              </a:rPr>
              <a:t>β</a:t>
            </a:r>
            <a:r>
              <a:rPr lang="en-US" sz="2800" baseline="-25000" dirty="0">
                <a:latin typeface="Tw Cen MT" panose="020B0602020104020603" pitchFamily="34" charset="0"/>
              </a:rPr>
              <a:t>0 </a:t>
            </a:r>
            <a:r>
              <a:rPr lang="en-US" sz="2800" dirty="0">
                <a:latin typeface="Tw Cen MT" panose="020B0602020104020603" pitchFamily="34" charset="0"/>
              </a:rPr>
              <a:t>was not rejected. Mixture </a:t>
            </a:r>
            <a:r>
              <a:rPr lang="en-US" sz="2800" i="1" dirty="0">
                <a:latin typeface="Tw Cen MT" panose="020B0602020104020603" pitchFamily="34" charset="0"/>
              </a:rPr>
              <a:t>F</a:t>
            </a:r>
            <a:r>
              <a:rPr lang="en-US" sz="2800" dirty="0">
                <a:latin typeface="Tw Cen MT" panose="020B0602020104020603" pitchFamily="34" charset="0"/>
              </a:rPr>
              <a:t> statistic is used to calculate the p-values </a:t>
            </a:r>
          </a:p>
          <a:p>
            <a:pPr marL="0" lvl="1">
              <a:tabLst>
                <a:tab pos="508000" algn="l"/>
              </a:tabLst>
            </a:pPr>
            <a:endParaRPr lang="en-US" sz="2800" b="1" dirty="0">
              <a:latin typeface="Tw Cen MT" panose="020B0602020104020603" pitchFamily="34" charset="0"/>
            </a:endParaRPr>
          </a:p>
          <a:p>
            <a:pPr marL="0" lvl="1">
              <a:tabLst>
                <a:tab pos="508000" algn="l"/>
              </a:tabLst>
            </a:pPr>
            <a:r>
              <a:rPr lang="en-US" sz="2800" b="1" dirty="0">
                <a:latin typeface="Tw Cen MT" panose="020B0602020104020603" pitchFamily="34" charset="0"/>
              </a:rPr>
              <a:t>Approach 3: Bayesian Inference (e.g., Gelman et al., 2014)</a:t>
            </a:r>
          </a:p>
          <a:p>
            <a:pPr marL="504825" lvl="2" indent="-504825">
              <a:buFont typeface="Arial" panose="020B0604020202020204" pitchFamily="34" charset="0"/>
              <a:buChar char="•"/>
              <a:tabLst>
                <a:tab pos="508000" algn="l"/>
              </a:tabLst>
            </a:pPr>
            <a:r>
              <a:rPr lang="en-US" sz="2800" dirty="0">
                <a:latin typeface="Tw Cen MT" pitchFamily="34" charset="0"/>
              </a:rPr>
              <a:t>Accounts for parameter value uncertainty by treating parameters as random variables (Kaplan, 2014)</a:t>
            </a:r>
          </a:p>
          <a:p>
            <a:pPr marL="504825" lvl="2" indent="-504825">
              <a:buFont typeface="Arial" panose="020B0604020202020204" pitchFamily="34" charset="0"/>
              <a:buChar char="•"/>
              <a:tabLst>
                <a:tab pos="508000" algn="l"/>
              </a:tabLst>
            </a:pPr>
            <a:r>
              <a:rPr lang="en-US" sz="2800" dirty="0">
                <a:latin typeface="Tw Cen MT" pitchFamily="34" charset="0"/>
              </a:rPr>
              <a:t>Priors are used to quantify the initial plausibility of each possible parameter value</a:t>
            </a:r>
          </a:p>
          <a:p>
            <a:pPr marL="1203325" lvl="3" indent="-457200">
              <a:buFont typeface="Arial" panose="020B0604020202020204" pitchFamily="34" charset="0"/>
              <a:buChar char="•"/>
              <a:tabLst>
                <a:tab pos="508000" algn="l"/>
              </a:tabLst>
            </a:pPr>
            <a:r>
              <a:rPr lang="en-US" sz="2800" dirty="0">
                <a:latin typeface="Tw Cen MT" pitchFamily="34" charset="0"/>
              </a:rPr>
              <a:t>Can either be informative or not informative</a:t>
            </a:r>
          </a:p>
          <a:p>
            <a:pPr marL="1203325" lvl="4" indent="-457200">
              <a:buFont typeface="Arial" panose="020B0604020202020204" pitchFamily="34" charset="0"/>
              <a:buChar char="•"/>
              <a:tabLst>
                <a:tab pos="508000" algn="l"/>
              </a:tabLst>
            </a:pPr>
            <a:r>
              <a:rPr lang="en-US" sz="2800" dirty="0">
                <a:latin typeface="Tw Cen MT" pitchFamily="34" charset="0"/>
              </a:rPr>
              <a:t>Informed priors can increase statistical power if they are centered and concentrated away from the null effect. Uninformed priors should not affect power</a:t>
            </a:r>
          </a:p>
          <a:p>
            <a:pPr marL="1257300" lvl="2" indent="-266700">
              <a:buFont typeface="Arial" panose="020B0604020202020204" pitchFamily="34" charset="0"/>
              <a:buChar char="•"/>
              <a:tabLst>
                <a:tab pos="508000" algn="l"/>
              </a:tabLst>
            </a:pPr>
            <a:endParaRPr lang="en-US" sz="2800" dirty="0">
              <a:latin typeface="Tw Cen MT" pitchFamily="34" charset="0"/>
            </a:endParaRPr>
          </a:p>
          <a:p>
            <a:pPr marL="2514600" lvl="2" indent="-406400">
              <a:buFont typeface="Arial" panose="020B0604020202020204" pitchFamily="34" charset="0"/>
              <a:buChar char="•"/>
              <a:tabLst>
                <a:tab pos="508000" algn="l"/>
              </a:tabLst>
            </a:pPr>
            <a:endParaRPr lang="en-US" sz="3200" dirty="0">
              <a:latin typeface="Tw Cen MT" pitchFamily="34" charset="0"/>
            </a:endParaRPr>
          </a:p>
          <a:p>
            <a:pPr marL="1143000" lvl="1" indent="-279400">
              <a:buFont typeface="Arial" panose="020B0604020202020204" pitchFamily="34" charset="0"/>
              <a:buChar char="•"/>
              <a:tabLst>
                <a:tab pos="457200" algn="l"/>
              </a:tabLst>
            </a:pPr>
            <a:endParaRPr lang="en-US" sz="3200" dirty="0">
              <a:latin typeface="Tw Cen MT" pitchFamily="34" charset="0"/>
            </a:endParaRPr>
          </a:p>
          <a:p>
            <a:pPr indent="-1590746">
              <a:buFont typeface="Arial" panose="020B0604020202020204" pitchFamily="34" charset="0"/>
              <a:buChar char="•"/>
            </a:pPr>
            <a:endParaRPr lang="en-US" sz="3200" dirty="0">
              <a:latin typeface="Tw Cen MT" pitchFamily="34" charset="0"/>
            </a:endParaRPr>
          </a:p>
          <a:p>
            <a:pPr marL="635000" lvl="1" indent="-635000">
              <a:buFont typeface="Arial" panose="020B0604020202020204" pitchFamily="34" charset="0"/>
              <a:buChar char="•"/>
            </a:pPr>
            <a:endParaRPr lang="en-US" sz="3200" dirty="0">
              <a:latin typeface="Tw Cen MT" pitchFamily="34" charset="0"/>
            </a:endParaRPr>
          </a:p>
          <a:p>
            <a:pPr indent="-1590746">
              <a:buFont typeface="Arial" panose="020B0604020202020204" pitchFamily="34" charset="0"/>
              <a:buChar char="•"/>
            </a:pPr>
            <a:endParaRPr lang="en-US" sz="3200" dirty="0">
              <a:latin typeface="Tw Cen MT" pitchFamily="34" charset="0"/>
            </a:endParaRPr>
          </a:p>
          <a:p>
            <a:pPr marL="1590675" indent="-3181350">
              <a:buFont typeface="Arial" panose="020B0604020202020204" pitchFamily="34" charset="0"/>
              <a:buChar char="•"/>
            </a:pPr>
            <a:endParaRPr lang="en-US" sz="3200" dirty="0">
              <a:latin typeface="Tw Cen MT" pitchFamily="34" charset="0"/>
            </a:endParaRPr>
          </a:p>
          <a:p>
            <a:pPr marL="571500" indent="-571500">
              <a:buFont typeface="Arial" panose="020B0604020202020204" pitchFamily="34" charset="0"/>
              <a:buChar char="•"/>
            </a:pPr>
            <a:endParaRPr lang="en-US" sz="3200" dirty="0">
              <a:latin typeface="Tw Cen MT" pitchFamily="34" charset="0"/>
            </a:endParaRPr>
          </a:p>
        </p:txBody>
      </p:sp>
      <p:grpSp>
        <p:nvGrpSpPr>
          <p:cNvPr id="33" name="Group 32">
            <a:extLst>
              <a:ext uri="{FF2B5EF4-FFF2-40B4-BE49-F238E27FC236}">
                <a16:creationId xmlns:a16="http://schemas.microsoft.com/office/drawing/2014/main" id="{35AB5C56-4F36-4405-B54A-92B47B3EA4CF}"/>
              </a:ext>
            </a:extLst>
          </p:cNvPr>
          <p:cNvGrpSpPr/>
          <p:nvPr/>
        </p:nvGrpSpPr>
        <p:grpSpPr>
          <a:xfrm>
            <a:off x="38573501" y="4793374"/>
            <a:ext cx="12034568" cy="3127805"/>
            <a:chOff x="38573119" y="4501790"/>
            <a:chExt cx="11832336" cy="4950414"/>
          </a:xfrm>
        </p:grpSpPr>
        <p:sp>
          <p:nvSpPr>
            <p:cNvPr id="23" name="Text Box 1415"/>
            <p:cNvSpPr txBox="1">
              <a:spLocks noChangeArrowheads="1"/>
            </p:cNvSpPr>
            <p:nvPr/>
          </p:nvSpPr>
          <p:spPr bwMode="auto">
            <a:xfrm>
              <a:off x="38573119" y="6370507"/>
              <a:ext cx="11832336" cy="3081697"/>
            </a:xfrm>
            <a:prstGeom prst="rect">
              <a:avLst/>
            </a:prstGeom>
            <a:noFill/>
            <a:ln w="9525" algn="ctr">
              <a:solidFill>
                <a:srgbClr val="003F72"/>
              </a:solidFill>
              <a:miter lim="800000"/>
              <a:headEnd/>
              <a:tailEnd/>
            </a:ln>
          </p:spPr>
          <p:txBody>
            <a:bodyPr/>
            <a:lstStyle/>
            <a:p>
              <a:pPr marL="473075" indent="-346075" defTabSz="1200150">
                <a:buFont typeface="Arial" pitchFamily="34" charset="0"/>
                <a:buChar char="•"/>
              </a:pPr>
              <a:endParaRPr lang="en-US" sz="4000" dirty="0">
                <a:latin typeface="Tw Cen MT" pitchFamily="34" charset="0"/>
              </a:endParaRPr>
            </a:p>
          </p:txBody>
        </p:sp>
        <p:sp>
          <p:nvSpPr>
            <p:cNvPr id="24" name="Text Box 1406"/>
            <p:cNvSpPr txBox="1">
              <a:spLocks noChangeArrowheads="1"/>
            </p:cNvSpPr>
            <p:nvPr/>
          </p:nvSpPr>
          <p:spPr bwMode="auto">
            <a:xfrm>
              <a:off x="38573119" y="4501790"/>
              <a:ext cx="11832336" cy="1015663"/>
            </a:xfrm>
            <a:prstGeom prst="rect">
              <a:avLst/>
            </a:prstGeom>
            <a:noFill/>
            <a:ln w="9525" algn="ctr">
              <a:noFill/>
              <a:miter lim="800000"/>
              <a:headEnd/>
              <a:tailEnd/>
            </a:ln>
          </p:spPr>
          <p:txBody>
            <a:bodyPr wrap="square">
              <a:spAutoFit/>
            </a:bodyPr>
            <a:lstStyle/>
            <a:p>
              <a:pPr algn="ctr" defTabSz="1200150">
                <a:buFontTx/>
                <a:buNone/>
              </a:pPr>
              <a:r>
                <a:rPr lang="en-US" sz="6000" b="1" dirty="0">
                  <a:solidFill>
                    <a:srgbClr val="B2541A"/>
                  </a:solidFill>
                  <a:latin typeface="Tw Cen MT" pitchFamily="34" charset="0"/>
                </a:rPr>
                <a:t>Results cont.</a:t>
              </a:r>
            </a:p>
          </p:txBody>
        </p:sp>
      </p:grpSp>
      <p:sp>
        <p:nvSpPr>
          <p:cNvPr id="47" name="Text Box 1403"/>
          <p:cNvSpPr txBox="1">
            <a:spLocks noChangeArrowheads="1"/>
          </p:cNvSpPr>
          <p:nvPr/>
        </p:nvSpPr>
        <p:spPr bwMode="auto">
          <a:xfrm>
            <a:off x="13243273" y="19812000"/>
            <a:ext cx="12185990"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Results</a:t>
            </a:r>
          </a:p>
        </p:txBody>
      </p:sp>
      <p:grpSp>
        <p:nvGrpSpPr>
          <p:cNvPr id="8" name="Group 7"/>
          <p:cNvGrpSpPr/>
          <p:nvPr/>
        </p:nvGrpSpPr>
        <p:grpSpPr>
          <a:xfrm>
            <a:off x="5943600" y="0"/>
            <a:ext cx="45166643" cy="3657600"/>
            <a:chOff x="5943600" y="0"/>
            <a:chExt cx="45166643" cy="3657600"/>
          </a:xfrm>
        </p:grpSpPr>
        <p:sp>
          <p:nvSpPr>
            <p:cNvPr id="10" name="Text Box 12"/>
            <p:cNvSpPr txBox="1">
              <a:spLocks noChangeArrowheads="1"/>
            </p:cNvSpPr>
            <p:nvPr/>
          </p:nvSpPr>
          <p:spPr bwMode="auto">
            <a:xfrm>
              <a:off x="15677243" y="0"/>
              <a:ext cx="35433000" cy="3657600"/>
            </a:xfrm>
            <a:prstGeom prst="rect">
              <a:avLst/>
            </a:prstGeom>
            <a:gradFill flip="none" rotWithShape="1">
              <a:gsLst>
                <a:gs pos="0">
                  <a:srgbClr val="E27836"/>
                </a:gs>
                <a:gs pos="100000">
                  <a:schemeClr val="bg1"/>
                </a:gs>
              </a:gsLst>
              <a:lin ang="10800000" scaled="1"/>
              <a:tileRect/>
            </a:gradFill>
            <a:ln w="28575">
              <a:noFill/>
              <a:miter lim="800000"/>
              <a:headEnd/>
              <a:tailEnd/>
            </a:ln>
          </p:spPr>
          <p:txBody>
            <a:bodyPr wrap="square" lIns="89950" tIns="44975" rIns="89950" bIns="44975" anchor="ctr">
              <a:noAutofit/>
            </a:bodyPr>
            <a:lstStyle/>
            <a:p>
              <a:pPr algn="ctr" defTabSz="900113">
                <a:spcBef>
                  <a:spcPct val="0"/>
                </a:spcBef>
              </a:pPr>
              <a:endParaRPr lang="en-US" sz="4800" dirty="0">
                <a:solidFill>
                  <a:srgbClr val="003F72"/>
                </a:solidFill>
                <a:latin typeface="Tw Cen MT" pitchFamily="34" charset="0"/>
              </a:endParaRPr>
            </a:p>
            <a:p>
              <a:pPr algn="ctr" defTabSz="900113">
                <a:spcBef>
                  <a:spcPct val="0"/>
                </a:spcBef>
              </a:pPr>
              <a:endParaRPr lang="en-US" sz="4800" dirty="0">
                <a:solidFill>
                  <a:srgbClr val="003F72"/>
                </a:solidFill>
                <a:latin typeface="Tw Cen MT" pitchFamily="34" charset="0"/>
              </a:endParaRPr>
            </a:p>
            <a:p>
              <a:pPr algn="ctr" defTabSz="900113">
                <a:spcBef>
                  <a:spcPct val="0"/>
                </a:spcBef>
              </a:pPr>
              <a:r>
                <a:rPr lang="en-US" sz="4800" dirty="0">
                  <a:solidFill>
                    <a:srgbClr val="003F72"/>
                  </a:solidFill>
                  <a:latin typeface="Tw Cen MT" pitchFamily="34" charset="0"/>
                </a:rPr>
                <a:t>Houston F. Lester</a:t>
              </a:r>
              <a:r>
                <a:rPr lang="en-US" sz="4800" baseline="30000" dirty="0">
                  <a:solidFill>
                    <a:srgbClr val="003F72"/>
                  </a:solidFill>
                  <a:latin typeface="Tw Cen MT" pitchFamily="34" charset="0"/>
                </a:rPr>
                <a:t>1</a:t>
              </a:r>
              <a:r>
                <a:rPr lang="en-US" sz="4800" dirty="0">
                  <a:solidFill>
                    <a:srgbClr val="003F72"/>
                  </a:solidFill>
                  <a:latin typeface="Tw Cen MT" pitchFamily="34" charset="0"/>
                </a:rPr>
                <a:t>, Natalie A. Koziol</a:t>
              </a:r>
              <a:r>
                <a:rPr lang="en-US" sz="4800" baseline="30000" dirty="0">
                  <a:solidFill>
                    <a:srgbClr val="003F72"/>
                  </a:solidFill>
                  <a:latin typeface="Tw Cen MT" pitchFamily="34" charset="0"/>
                </a:rPr>
                <a:t>2</a:t>
              </a:r>
              <a:r>
                <a:rPr lang="en-US" sz="4800" dirty="0">
                  <a:solidFill>
                    <a:srgbClr val="003F72"/>
                  </a:solidFill>
                  <a:latin typeface="Tw Cen MT" pitchFamily="34" charset="0"/>
                </a:rPr>
                <a:t>, &amp; Sylvia J. Hysong</a:t>
              </a:r>
              <a:r>
                <a:rPr lang="en-US" sz="4800" baseline="30000" dirty="0">
                  <a:solidFill>
                    <a:srgbClr val="003F72"/>
                  </a:solidFill>
                  <a:latin typeface="Tw Cen MT" pitchFamily="34" charset="0"/>
                </a:rPr>
                <a:t>1,3</a:t>
              </a:r>
              <a:endParaRPr lang="en-US" sz="4800" b="1" baseline="30000" dirty="0">
                <a:solidFill>
                  <a:srgbClr val="003F72"/>
                </a:solidFill>
                <a:latin typeface="Tw Cen MT" pitchFamily="34" charset="0"/>
              </a:endParaRPr>
            </a:p>
            <a:p>
              <a:pPr algn="ctr" defTabSz="900113">
                <a:lnSpc>
                  <a:spcPct val="90000"/>
                </a:lnSpc>
                <a:spcBef>
                  <a:spcPct val="20000"/>
                </a:spcBef>
                <a:buNone/>
              </a:pPr>
              <a:r>
                <a:rPr lang="en-US" sz="3200" baseline="30000" dirty="0">
                  <a:solidFill>
                    <a:srgbClr val="003F72"/>
                  </a:solidFill>
                  <a:latin typeface="Tw Cen MT" pitchFamily="34" charset="0"/>
                </a:rPr>
                <a:t>1</a:t>
              </a:r>
              <a:r>
                <a:rPr lang="en-US" sz="3200" dirty="0">
                  <a:solidFill>
                    <a:srgbClr val="003F72"/>
                  </a:solidFill>
                  <a:latin typeface="Tw Cen MT" pitchFamily="34" charset="0"/>
                </a:rPr>
                <a:t>Center for Innovations in Quality Effectiveness and Safety, Michael E. DeBakey VA Medical Center, </a:t>
              </a:r>
              <a:r>
                <a:rPr lang="en-US" sz="3200" baseline="30000" dirty="0">
                  <a:solidFill>
                    <a:srgbClr val="003F72"/>
                  </a:solidFill>
                  <a:latin typeface="Tw Cen MT" pitchFamily="34" charset="0"/>
                </a:rPr>
                <a:t>2 </a:t>
              </a:r>
              <a:r>
                <a:rPr lang="en-US" sz="3200" dirty="0">
                  <a:solidFill>
                    <a:srgbClr val="003F72"/>
                  </a:solidFill>
                  <a:latin typeface="Tw Cen MT" pitchFamily="34" charset="0"/>
                </a:rPr>
                <a:t>Nebraska Center for Research on Children, Youth,</a:t>
              </a:r>
            </a:p>
            <a:p>
              <a:pPr algn="ctr" defTabSz="900113">
                <a:lnSpc>
                  <a:spcPct val="90000"/>
                </a:lnSpc>
                <a:spcBef>
                  <a:spcPct val="20000"/>
                </a:spcBef>
                <a:buNone/>
              </a:pPr>
              <a:r>
                <a:rPr lang="en-US" sz="3200" dirty="0">
                  <a:solidFill>
                    <a:srgbClr val="003F72"/>
                  </a:solidFill>
                  <a:latin typeface="Tw Cen MT" pitchFamily="34" charset="0"/>
                </a:rPr>
                <a:t> Families &amp; Schools, University of Nebraska-Lincoln, </a:t>
              </a:r>
              <a:r>
                <a:rPr lang="en-US" sz="3200" baseline="30000" dirty="0">
                  <a:solidFill>
                    <a:srgbClr val="003F72"/>
                  </a:solidFill>
                  <a:latin typeface="Tw Cen MT" pitchFamily="34" charset="0"/>
                </a:rPr>
                <a:t>3 </a:t>
              </a:r>
              <a:r>
                <a:rPr lang="en-US" sz="3200" dirty="0">
                  <a:solidFill>
                    <a:srgbClr val="003F72"/>
                  </a:solidFill>
                  <a:latin typeface="Tw Cen MT" pitchFamily="34" charset="0"/>
                </a:rPr>
                <a:t>Baylor College of Medicine, Houston, TX</a:t>
              </a:r>
            </a:p>
          </p:txBody>
        </p:sp>
        <p:pic>
          <p:nvPicPr>
            <p:cNvPr id="26" name="Picture 25"/>
            <p:cNvPicPr>
              <a:picLocks noChangeAspect="1"/>
            </p:cNvPicPr>
            <p:nvPr/>
          </p:nvPicPr>
          <p:blipFill>
            <a:blip r:embed="rId5">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5943600" y="960770"/>
              <a:ext cx="10441045" cy="2559394"/>
            </a:xfrm>
            <a:prstGeom prst="rect">
              <a:avLst/>
            </a:prstGeom>
          </p:spPr>
        </p:pic>
      </p:grpSp>
      <p:sp>
        <p:nvSpPr>
          <p:cNvPr id="28" name="Text Box 1411">
            <a:extLst>
              <a:ext uri="{FF2B5EF4-FFF2-40B4-BE49-F238E27FC236}">
                <a16:creationId xmlns:a16="http://schemas.microsoft.com/office/drawing/2014/main" id="{07115436-1CF2-4E5B-BC6A-E7337594672D}"/>
              </a:ext>
            </a:extLst>
          </p:cNvPr>
          <p:cNvSpPr txBox="1">
            <a:spLocks noChangeArrowheads="1"/>
          </p:cNvSpPr>
          <p:nvPr/>
        </p:nvSpPr>
        <p:spPr bwMode="auto">
          <a:xfrm>
            <a:off x="950610" y="5984550"/>
            <a:ext cx="11830447" cy="7304282"/>
          </a:xfrm>
          <a:prstGeom prst="rect">
            <a:avLst/>
          </a:prstGeom>
          <a:noFill/>
          <a:ln w="9525" algn="ctr">
            <a:solidFill>
              <a:srgbClr val="003F72"/>
            </a:solidFill>
            <a:miter lim="800000"/>
            <a:headEnd/>
            <a:tailEnd/>
          </a:ln>
        </p:spPr>
        <p:txBody>
          <a:bodyPr/>
          <a:lstStyle/>
          <a:p>
            <a:pPr marL="473075" indent="-473075" defTabSz="1200150">
              <a:buFont typeface="Arial" pitchFamily="34" charset="0"/>
              <a:buChar char="•"/>
            </a:pPr>
            <a:r>
              <a:rPr lang="en-US" sz="2800" dirty="0">
                <a:latin typeface="Tw Cen MT" pitchFamily="34" charset="0"/>
              </a:rPr>
              <a:t>A lack of power to detect interaction terms in the organizational sciences has been lamented for many years (Aguinis, Beaty, Boik, &amp; Pierce, 2005; Murphy &amp; Russell, 2017). </a:t>
            </a:r>
          </a:p>
          <a:p>
            <a:pPr marL="473075" indent="-473075" defTabSz="1200150">
              <a:buFont typeface="Arial" pitchFamily="34" charset="0"/>
              <a:buChar char="•"/>
            </a:pPr>
            <a:r>
              <a:rPr lang="en-US" sz="2800" dirty="0">
                <a:latin typeface="Tw Cen MT" pitchFamily="34" charset="0"/>
              </a:rPr>
              <a:t>The situation is so dire that some researchers have concluded that typical methodological practices to detect interactions should be mended or the search for moderators should be suspended (Murphy &amp; Russell, 2017).</a:t>
            </a:r>
          </a:p>
          <a:p>
            <a:pPr marL="473075" indent="-473075" defTabSz="1200150">
              <a:buFont typeface="Arial" pitchFamily="34" charset="0"/>
              <a:buChar char="•"/>
            </a:pPr>
            <a:r>
              <a:rPr lang="en-US" sz="2800" dirty="0">
                <a:latin typeface="Tw Cen MT" pitchFamily="34" charset="0"/>
              </a:rPr>
              <a:t>Typical mends to the search for moderators include obtaining larger samples, looking for moderation in well developed research areas, or increasing measurement reliability. These remedies are not always feasible.</a:t>
            </a:r>
          </a:p>
          <a:p>
            <a:pPr defTabSz="1200150"/>
            <a:endParaRPr lang="en-US" sz="2800" b="1" dirty="0">
              <a:latin typeface="Tw Cen MT" pitchFamily="34" charset="0"/>
            </a:endParaRPr>
          </a:p>
          <a:p>
            <a:pPr defTabSz="1200150"/>
            <a:r>
              <a:rPr lang="en-US" sz="2800" b="1" dirty="0">
                <a:latin typeface="Tw Cen MT" pitchFamily="34" charset="0"/>
              </a:rPr>
              <a:t>Objectives of the Current Study</a:t>
            </a:r>
          </a:p>
          <a:p>
            <a:pPr marL="863600" lvl="1" indent="-685800" defTabSz="1200150">
              <a:buAutoNum type="arabicParenBoth"/>
            </a:pPr>
            <a:r>
              <a:rPr lang="en-US" sz="2800" dirty="0">
                <a:latin typeface="Tw Cen MT" pitchFamily="34" charset="0"/>
              </a:rPr>
              <a:t>Describe three analytical alternatives that provide increased power relative to typical null hypothesis significance testing without increasing sample size or effect size requirements.</a:t>
            </a:r>
          </a:p>
          <a:p>
            <a:pPr marL="863600" lvl="1" indent="-685800" defTabSz="1200150">
              <a:buAutoNum type="arabicParenBoth"/>
            </a:pPr>
            <a:r>
              <a:rPr lang="en-US" sz="2800" dirty="0">
                <a:latin typeface="Tw Cen MT" pitchFamily="34" charset="0"/>
              </a:rPr>
              <a:t>Describe when these alternatives are appropriate.</a:t>
            </a:r>
          </a:p>
          <a:p>
            <a:pPr marL="863600" lvl="1" indent="-685800" defTabSz="1200150">
              <a:buAutoNum type="arabicParenBoth"/>
            </a:pPr>
            <a:r>
              <a:rPr lang="en-US" sz="2800" dirty="0">
                <a:latin typeface="Tw Cen MT" pitchFamily="34" charset="0"/>
              </a:rPr>
              <a:t>Conduct simulation studies and provide analytical descriptions to demonstrate their superior statistical power.</a:t>
            </a:r>
          </a:p>
        </p:txBody>
      </p:sp>
      <p:sp>
        <p:nvSpPr>
          <p:cNvPr id="27" name="Text Box 1403">
            <a:extLst>
              <a:ext uri="{FF2B5EF4-FFF2-40B4-BE49-F238E27FC236}">
                <a16:creationId xmlns:a16="http://schemas.microsoft.com/office/drawing/2014/main" id="{E9EBCD16-5C23-48DC-856A-5D373C56D8E1}"/>
              </a:ext>
            </a:extLst>
          </p:cNvPr>
          <p:cNvSpPr txBox="1">
            <a:spLocks noChangeArrowheads="1"/>
          </p:cNvSpPr>
          <p:nvPr/>
        </p:nvSpPr>
        <p:spPr bwMode="auto">
          <a:xfrm>
            <a:off x="866579" y="4876800"/>
            <a:ext cx="11832336"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Background and Objectives</a:t>
            </a:r>
          </a:p>
        </p:txBody>
      </p:sp>
      <p:sp>
        <p:nvSpPr>
          <p:cNvPr id="16" name="Text Box 1413"/>
          <p:cNvSpPr txBox="1">
            <a:spLocks noChangeArrowheads="1"/>
          </p:cNvSpPr>
          <p:nvPr/>
        </p:nvSpPr>
        <p:spPr bwMode="auto">
          <a:xfrm>
            <a:off x="13315010" y="20726401"/>
            <a:ext cx="12161520" cy="11544300"/>
          </a:xfrm>
          <a:prstGeom prst="rect">
            <a:avLst/>
          </a:prstGeom>
          <a:noFill/>
          <a:ln w="9525" algn="ctr">
            <a:solidFill>
              <a:srgbClr val="003F72"/>
            </a:solidFill>
            <a:miter lim="800000"/>
            <a:headEnd/>
            <a:tailEnd/>
          </a:ln>
        </p:spPr>
        <p:txBody>
          <a:bodyPr/>
          <a:lstStyle/>
          <a:p>
            <a:r>
              <a:rPr lang="en-US" sz="2800" b="1" dirty="0">
                <a:latin typeface="Tw Cen MT" pitchFamily="34" charset="0"/>
              </a:rPr>
              <a:t>Approach 1: FPC</a:t>
            </a:r>
          </a:p>
          <a:p>
            <a:pPr marL="457200" indent="-457200">
              <a:buFont typeface="Arial" panose="020B0604020202020204" pitchFamily="34" charset="0"/>
              <a:buChar char="•"/>
            </a:pPr>
            <a:r>
              <a:rPr lang="en-US" sz="2800" dirty="0">
                <a:latin typeface="Tw Cen MT" pitchFamily="34" charset="0"/>
              </a:rPr>
              <a:t>Figure 1 contains the FPC results. The gain in power is approximately linear until 75% of the population is sampled. Then the increase in power accelerates. The results displayed correspond to a t/z-statistic of 1 using standard methods.</a:t>
            </a:r>
            <a:endParaRPr lang="en-US" sz="2800" b="1" dirty="0">
              <a:latin typeface="Tw Cen MT" pitchFamily="34" charset="0"/>
            </a:endParaRPr>
          </a:p>
          <a:p>
            <a:endParaRPr lang="en-US" sz="2800" b="1" dirty="0">
              <a:latin typeface="Tw Cen MT" pitchFamily="34" charset="0"/>
            </a:endParaRPr>
          </a:p>
          <a:p>
            <a:r>
              <a:rPr lang="en-US" sz="2800" b="1" dirty="0">
                <a:latin typeface="Tw Cen MT" pitchFamily="34" charset="0"/>
              </a:rPr>
              <a:t>Approach 2: Informative Hypothesis Tests</a:t>
            </a:r>
          </a:p>
          <a:p>
            <a:pPr marL="461963" lvl="1" indent="-461963">
              <a:buFont typeface="Arial" panose="020B0604020202020204" pitchFamily="34" charset="0"/>
              <a:buChar char="•"/>
            </a:pPr>
            <a:r>
              <a:rPr lang="en-US" sz="2800" dirty="0">
                <a:latin typeface="Tw Cen MT" pitchFamily="34" charset="0"/>
              </a:rPr>
              <a:t>Informative hypothesis tests always have a power greater than or equal to the NHST analysis (see Figure 2).</a:t>
            </a:r>
          </a:p>
          <a:p>
            <a:pPr marL="461963" lvl="1" indent="-461963">
              <a:buFont typeface="Arial" panose="020B0604020202020204" pitchFamily="34" charset="0"/>
              <a:buChar char="•"/>
            </a:pPr>
            <a:r>
              <a:rPr lang="en-US" sz="2800" dirty="0">
                <a:latin typeface="Tw Cen MT" pitchFamily="34" charset="0"/>
              </a:rPr>
              <a:t>As expected, power was larger with larger sample sizes and effect sizes</a:t>
            </a:r>
          </a:p>
          <a:p>
            <a:pPr marL="461963" lvl="2" indent="-461963">
              <a:buFont typeface="Arial" panose="020B0604020202020204" pitchFamily="34" charset="0"/>
              <a:buChar char="•"/>
            </a:pPr>
            <a:r>
              <a:rPr lang="en-US" sz="2800" dirty="0">
                <a:latin typeface="Tw Cen MT" pitchFamily="34" charset="0"/>
              </a:rPr>
              <a:t>Larger power gains were found for the informative hypothesis approach as the number of moderators increased with the exception of the smallest non-zero effect size. </a:t>
            </a:r>
          </a:p>
          <a:p>
            <a:pPr marL="461963" lvl="2" indent="-461963">
              <a:buFont typeface="Arial" panose="020B0604020202020204" pitchFamily="34" charset="0"/>
              <a:buChar char="•"/>
            </a:pPr>
            <a:r>
              <a:rPr lang="en-US" sz="2800" dirty="0">
                <a:latin typeface="Tw Cen MT" pitchFamily="34" charset="0"/>
              </a:rPr>
              <a:t>Only the continuous moderator conditions are displayed in Figure 2. Categorical results followed the same pattern.</a:t>
            </a:r>
          </a:p>
          <a:p>
            <a:pPr marL="461963" lvl="1" indent="-461963">
              <a:buFont typeface="Arial" panose="020B0604020202020204" pitchFamily="34" charset="0"/>
              <a:buChar char="•"/>
            </a:pPr>
            <a:r>
              <a:rPr lang="en-US" sz="2800" dirty="0">
                <a:latin typeface="Tw Cen MT" pitchFamily="34" charset="0"/>
              </a:rPr>
              <a:t>Type I error fell between .03 and .07 as would be expected for </a:t>
            </a:r>
            <a:r>
              <a:rPr lang="el-GR" sz="2800" dirty="0">
                <a:latin typeface="Tw Cen MT" pitchFamily="34" charset="0"/>
              </a:rPr>
              <a:t>α</a:t>
            </a:r>
            <a:r>
              <a:rPr lang="en-US" sz="2800" dirty="0">
                <a:latin typeface="Tw Cen MT" pitchFamily="34" charset="0"/>
              </a:rPr>
              <a:t> = .05. The average type I error rate across the conditions was .055 for NHST and .053 for the informative hypothesis tests.</a:t>
            </a:r>
          </a:p>
          <a:p>
            <a:pPr defTabSz="736600"/>
            <a:endParaRPr lang="en-US" sz="2800" b="1" dirty="0">
              <a:latin typeface="Tw Cen MT" pitchFamily="34" charset="0"/>
            </a:endParaRPr>
          </a:p>
          <a:p>
            <a:pPr defTabSz="736600"/>
            <a:r>
              <a:rPr lang="en-US" sz="2800" b="1" dirty="0">
                <a:latin typeface="Tw Cen MT" pitchFamily="34" charset="0"/>
              </a:rPr>
              <a:t>Approach 3: Bayesian Analysis </a:t>
            </a:r>
          </a:p>
          <a:p>
            <a:pPr marL="457200" lvl="1" indent="-457200" defTabSz="736600">
              <a:buFont typeface="Arial" panose="020B0604020202020204" pitchFamily="34" charset="0"/>
              <a:buChar char="•"/>
            </a:pPr>
            <a:r>
              <a:rPr lang="en-US" sz="2800" dirty="0">
                <a:latin typeface="Tw Cen MT" pitchFamily="34" charset="0"/>
              </a:rPr>
              <a:t>The uninformed power results matched the NHST (i.e., power = .20), the power was larger for both the slightly informed (.21) and meta-analytic informed priors (.67).</a:t>
            </a:r>
          </a:p>
          <a:p>
            <a:pPr marL="457200" lvl="1" indent="-457200" defTabSz="736600">
              <a:buFont typeface="Arial" panose="020B0604020202020204" pitchFamily="34" charset="0"/>
              <a:buChar char="•"/>
            </a:pPr>
            <a:r>
              <a:rPr lang="en-US" sz="2800" dirty="0">
                <a:latin typeface="Tw Cen MT" pitchFamily="34" charset="0"/>
              </a:rPr>
              <a:t>Importantly, incorrect informed priors resulted in inflated type I error rates (.17).</a:t>
            </a:r>
          </a:p>
          <a:p>
            <a:pPr marL="457200" lvl="1" indent="-457200" defTabSz="736600">
              <a:buFont typeface="Arial" panose="020B0604020202020204" pitchFamily="34" charset="0"/>
              <a:buChar char="•"/>
            </a:pPr>
            <a:r>
              <a:rPr lang="en-US" sz="2800" dirty="0">
                <a:latin typeface="Tw Cen MT" pitchFamily="34" charset="0"/>
              </a:rPr>
              <a:t>Bayesian analysis provides power advantages when the researcher possesses prior knowledge regarding the effect size and the effect size is concentrated away from zero. However, if that prior is incorrect, the ultimate posterior inferences will be negatively affected. </a:t>
            </a:r>
            <a:endParaRPr lang="en-US" sz="2800" dirty="0"/>
          </a:p>
        </p:txBody>
      </p:sp>
      <p:sp>
        <p:nvSpPr>
          <p:cNvPr id="3" name="Rectangle 2">
            <a:extLst>
              <a:ext uri="{FF2B5EF4-FFF2-40B4-BE49-F238E27FC236}">
                <a16:creationId xmlns:a16="http://schemas.microsoft.com/office/drawing/2014/main" id="{4426EC82-834A-464A-82D8-9FE083DB99D6}"/>
              </a:ext>
            </a:extLst>
          </p:cNvPr>
          <p:cNvSpPr/>
          <p:nvPr/>
        </p:nvSpPr>
        <p:spPr>
          <a:xfrm>
            <a:off x="25869973" y="254281"/>
            <a:ext cx="14804053" cy="1219436"/>
          </a:xfrm>
          <a:prstGeom prst="rect">
            <a:avLst/>
          </a:prstGeom>
        </p:spPr>
        <p:txBody>
          <a:bodyPr wrap="none">
            <a:spAutoFit/>
          </a:bodyPr>
          <a:lstStyle/>
          <a:p>
            <a:pPr>
              <a:lnSpc>
                <a:spcPct val="107000"/>
              </a:lnSpc>
            </a:pPr>
            <a:r>
              <a:rPr lang="en-US" sz="7200" dirty="0">
                <a:latin typeface="Times New Roman" panose="02020603050405020304" pitchFamily="18" charset="0"/>
                <a:ea typeface="Calibri" panose="020F0502020204030204" pitchFamily="34" charset="0"/>
                <a:cs typeface="Times New Roman" panose="02020603050405020304" pitchFamily="18" charset="0"/>
              </a:rPr>
              <a:t>Improving Power to Detect Moderation</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5">
            <a:extLst>
              <a:ext uri="{FF2B5EF4-FFF2-40B4-BE49-F238E27FC236}">
                <a16:creationId xmlns:a16="http://schemas.microsoft.com/office/drawing/2014/main" id="{9196A256-4C4F-42EE-8F46-B69B9BC90ED0}"/>
              </a:ext>
            </a:extLst>
          </p:cNvPr>
          <p:cNvSpPr>
            <a:spLocks noChangeArrowheads="1"/>
          </p:cNvSpPr>
          <p:nvPr/>
        </p:nvSpPr>
        <p:spPr bwMode="auto">
          <a:xfrm>
            <a:off x="0" y="0"/>
            <a:ext cx="512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4" name="Rectangle 6">
            <a:extLst>
              <a:ext uri="{FF2B5EF4-FFF2-40B4-BE49-F238E27FC236}">
                <a16:creationId xmlns:a16="http://schemas.microsoft.com/office/drawing/2014/main" id="{AE3FAD79-7E70-4593-AFAE-A552A2A7339B}"/>
              </a:ext>
            </a:extLst>
          </p:cNvPr>
          <p:cNvSpPr>
            <a:spLocks noChangeArrowheads="1"/>
          </p:cNvSpPr>
          <p:nvPr/>
        </p:nvSpPr>
        <p:spPr bwMode="auto">
          <a:xfrm>
            <a:off x="0" y="64770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9">
            <a:extLst>
              <a:ext uri="{FF2B5EF4-FFF2-40B4-BE49-F238E27FC236}">
                <a16:creationId xmlns:a16="http://schemas.microsoft.com/office/drawing/2014/main" id="{3F6237F3-4592-423E-B51A-8C56972D0439}"/>
              </a:ext>
            </a:extLst>
          </p:cNvPr>
          <p:cNvSpPr>
            <a:spLocks noChangeArrowheads="1"/>
          </p:cNvSpPr>
          <p:nvPr/>
        </p:nvSpPr>
        <p:spPr bwMode="auto">
          <a:xfrm>
            <a:off x="152400" y="80010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11">
            <a:extLst>
              <a:ext uri="{FF2B5EF4-FFF2-40B4-BE49-F238E27FC236}">
                <a16:creationId xmlns:a16="http://schemas.microsoft.com/office/drawing/2014/main" id="{A32517F3-66C5-4CA7-9B54-F4F42D49F7D8}"/>
              </a:ext>
            </a:extLst>
          </p:cNvPr>
          <p:cNvSpPr>
            <a:spLocks noChangeArrowheads="1"/>
          </p:cNvSpPr>
          <p:nvPr/>
        </p:nvSpPr>
        <p:spPr bwMode="auto">
          <a:xfrm>
            <a:off x="2493460" y="4409130"/>
            <a:ext cx="512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7" name="Rectangle 12">
            <a:extLst>
              <a:ext uri="{FF2B5EF4-FFF2-40B4-BE49-F238E27FC236}">
                <a16:creationId xmlns:a16="http://schemas.microsoft.com/office/drawing/2014/main" id="{E411A03D-0DF7-44EF-95A9-BFDEED8B740A}"/>
              </a:ext>
            </a:extLst>
          </p:cNvPr>
          <p:cNvSpPr>
            <a:spLocks noChangeArrowheads="1"/>
          </p:cNvSpPr>
          <p:nvPr/>
        </p:nvSpPr>
        <p:spPr bwMode="auto">
          <a:xfrm>
            <a:off x="304800" y="95250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Text Box 1403">
            <a:extLst>
              <a:ext uri="{FF2B5EF4-FFF2-40B4-BE49-F238E27FC236}">
                <a16:creationId xmlns:a16="http://schemas.microsoft.com/office/drawing/2014/main" id="{23B525D2-8477-48E3-9ACC-848CD44FD05E}"/>
              </a:ext>
            </a:extLst>
          </p:cNvPr>
          <p:cNvSpPr txBox="1">
            <a:spLocks noChangeArrowheads="1"/>
          </p:cNvSpPr>
          <p:nvPr/>
        </p:nvSpPr>
        <p:spPr bwMode="auto">
          <a:xfrm>
            <a:off x="13243273" y="4376881"/>
            <a:ext cx="11832336" cy="212201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Method</a:t>
            </a:r>
            <a:endParaRPr lang="en-US" sz="4800" b="1" dirty="0">
              <a:solidFill>
                <a:srgbClr val="B2541A"/>
              </a:solidFill>
              <a:latin typeface="Tw Cen MT" pitchFamily="34" charset="0"/>
            </a:endParaRPr>
          </a:p>
        </p:txBody>
      </p:sp>
      <p:sp>
        <p:nvSpPr>
          <p:cNvPr id="83" name="Text Box 1406">
            <a:extLst>
              <a:ext uri="{FF2B5EF4-FFF2-40B4-BE49-F238E27FC236}">
                <a16:creationId xmlns:a16="http://schemas.microsoft.com/office/drawing/2014/main" id="{52BF7897-0A72-49A6-9804-D09F9D416CBE}"/>
              </a:ext>
            </a:extLst>
          </p:cNvPr>
          <p:cNvSpPr txBox="1">
            <a:spLocks noChangeArrowheads="1"/>
          </p:cNvSpPr>
          <p:nvPr/>
        </p:nvSpPr>
        <p:spPr bwMode="auto">
          <a:xfrm>
            <a:off x="26741165" y="4825458"/>
            <a:ext cx="11079626" cy="1015663"/>
          </a:xfrm>
          <a:prstGeom prst="rect">
            <a:avLst/>
          </a:prstGeom>
          <a:noFill/>
          <a:ln w="9525" algn="ctr">
            <a:noFill/>
            <a:miter lim="800000"/>
            <a:headEnd/>
            <a:tailEnd/>
          </a:ln>
        </p:spPr>
        <p:txBody>
          <a:bodyPr wrap="square">
            <a:spAutoFit/>
          </a:bodyPr>
          <a:lstStyle/>
          <a:p>
            <a:pPr algn="ctr" defTabSz="1200150">
              <a:buFontTx/>
              <a:buNone/>
            </a:pPr>
            <a:r>
              <a:rPr lang="en-US" sz="6000" b="1" dirty="0">
                <a:solidFill>
                  <a:srgbClr val="B2541A"/>
                </a:solidFill>
                <a:latin typeface="Tw Cen MT" pitchFamily="34" charset="0"/>
              </a:rPr>
              <a:t>Figures</a:t>
            </a:r>
          </a:p>
        </p:txBody>
      </p:sp>
      <p:sp>
        <p:nvSpPr>
          <p:cNvPr id="20" name="Rectangle 19">
            <a:extLst>
              <a:ext uri="{FF2B5EF4-FFF2-40B4-BE49-F238E27FC236}">
                <a16:creationId xmlns:a16="http://schemas.microsoft.com/office/drawing/2014/main" id="{1E7E4C15-104A-44A2-8685-6D4BD551E862}"/>
              </a:ext>
            </a:extLst>
          </p:cNvPr>
          <p:cNvSpPr/>
          <p:nvPr/>
        </p:nvSpPr>
        <p:spPr>
          <a:xfrm>
            <a:off x="26499468" y="12725080"/>
            <a:ext cx="12074033" cy="468077"/>
          </a:xfrm>
          <a:prstGeom prst="rect">
            <a:avLst/>
          </a:prstGeom>
        </p:spPr>
        <p:txBody>
          <a:bodyPr wrap="square">
            <a:spAutoFit/>
          </a:bodyPr>
          <a:lstStyle/>
          <a:p>
            <a:pPr>
              <a:lnSpc>
                <a:spcPct val="107000"/>
              </a:lnSpc>
            </a:pPr>
            <a:r>
              <a:rPr lang="en-US" sz="2400" i="1" dirty="0">
                <a:latin typeface="Tw Cen MT" panose="020B0602020104020603" pitchFamily="34" charset="0"/>
                <a:ea typeface="Calibri" panose="020F0502020204030204" pitchFamily="34" charset="0"/>
                <a:cs typeface="Times New Roman" panose="02020603050405020304" pitchFamily="18" charset="0"/>
              </a:rPr>
              <a:t>Figure 1</a:t>
            </a:r>
            <a:r>
              <a:rPr lang="en-US" sz="2400" dirty="0">
                <a:latin typeface="Tw Cen MT" panose="020B0602020104020603" pitchFamily="34" charset="0"/>
                <a:ea typeface="Calibri" panose="020F0502020204030204" pitchFamily="34" charset="0"/>
                <a:cs typeface="Times New Roman" panose="02020603050405020304" pitchFamily="18" charset="0"/>
              </a:rPr>
              <a:t>. Squared standard error magnitude and t/z-test statistic value by percent sampled. </a:t>
            </a:r>
            <a:endParaRPr lang="en-US" sz="2400" dirty="0">
              <a:effectLst/>
              <a:latin typeface="Tw Cen MT" panose="020B0602020104020603" pitchFamily="34" charset="0"/>
              <a:ea typeface="Calibri" panose="020F0502020204030204" pitchFamily="34" charset="0"/>
              <a:cs typeface="Times New Roman" panose="02020603050405020304" pitchFamily="18" charset="0"/>
            </a:endParaRPr>
          </a:p>
        </p:txBody>
      </p:sp>
      <p:graphicFrame>
        <p:nvGraphicFramePr>
          <p:cNvPr id="59" name="Object 58">
            <a:extLst>
              <a:ext uri="{FF2B5EF4-FFF2-40B4-BE49-F238E27FC236}">
                <a16:creationId xmlns:a16="http://schemas.microsoft.com/office/drawing/2014/main" id="{51E59F88-1C37-40C0-A6AE-55938C5ABC51}"/>
              </a:ext>
            </a:extLst>
          </p:cNvPr>
          <p:cNvGraphicFramePr>
            <a:graphicFrameLocks noChangeAspect="1"/>
          </p:cNvGraphicFramePr>
          <p:nvPr>
            <p:extLst>
              <p:ext uri="{D42A27DB-BD31-4B8C-83A1-F6EECF244321}">
                <p14:modId xmlns:p14="http://schemas.microsoft.com/office/powerpoint/2010/main" val="3463921022"/>
              </p:ext>
            </p:extLst>
          </p:nvPr>
        </p:nvGraphicFramePr>
        <p:xfrm>
          <a:off x="16764000" y="10262533"/>
          <a:ext cx="3972755" cy="538883"/>
        </p:xfrm>
        <a:graphic>
          <a:graphicData uri="http://schemas.openxmlformats.org/presentationml/2006/ole">
            <mc:AlternateContent xmlns:mc="http://schemas.openxmlformats.org/markup-compatibility/2006">
              <mc:Choice xmlns:v="urn:schemas-microsoft-com:vml" Requires="v">
                <p:oleObj spid="_x0000_s3088" name="Equation" r:id="rId6" imgW="4716603" imgH="640127" progId="Equation.DSMT4">
                  <p:embed/>
                </p:oleObj>
              </mc:Choice>
              <mc:Fallback>
                <p:oleObj name="Equation" r:id="rId6" imgW="4716603" imgH="640127" progId="Equation.DSMT4">
                  <p:embed/>
                  <p:pic>
                    <p:nvPicPr>
                      <p:cNvPr id="0" name=""/>
                      <p:cNvPicPr/>
                      <p:nvPr/>
                    </p:nvPicPr>
                    <p:blipFill>
                      <a:blip r:embed="rId7"/>
                      <a:stretch>
                        <a:fillRect/>
                      </a:stretch>
                    </p:blipFill>
                    <p:spPr>
                      <a:xfrm>
                        <a:off x="16764000" y="10262533"/>
                        <a:ext cx="3972755" cy="538883"/>
                      </a:xfrm>
                      <a:prstGeom prst="rect">
                        <a:avLst/>
                      </a:prstGeom>
                    </p:spPr>
                  </p:pic>
                </p:oleObj>
              </mc:Fallback>
            </mc:AlternateContent>
          </a:graphicData>
        </a:graphic>
      </p:graphicFrame>
      <p:sp>
        <p:nvSpPr>
          <p:cNvPr id="99" name="Rectangle 98">
            <a:extLst>
              <a:ext uri="{FF2B5EF4-FFF2-40B4-BE49-F238E27FC236}">
                <a16:creationId xmlns:a16="http://schemas.microsoft.com/office/drawing/2014/main" id="{D1A74F70-098F-49E7-80C3-30B911A452A3}"/>
              </a:ext>
            </a:extLst>
          </p:cNvPr>
          <p:cNvSpPr/>
          <p:nvPr/>
        </p:nvSpPr>
        <p:spPr>
          <a:xfrm>
            <a:off x="26741165" y="23310189"/>
            <a:ext cx="11079626" cy="1351767"/>
          </a:xfrm>
          <a:prstGeom prst="rect">
            <a:avLst/>
          </a:prstGeom>
        </p:spPr>
        <p:txBody>
          <a:bodyPr wrap="square">
            <a:spAutoFit/>
          </a:bodyPr>
          <a:lstStyle/>
          <a:p>
            <a:r>
              <a:rPr lang="en-US" sz="2400" i="1" dirty="0">
                <a:latin typeface="Tw Cen MT" panose="020B0602020104020603" pitchFamily="34" charset="0"/>
                <a:ea typeface="Calibri" panose="020F0502020204030204" pitchFamily="34" charset="0"/>
              </a:rPr>
              <a:t>Figure 2.</a:t>
            </a:r>
            <a:r>
              <a:rPr lang="en-US" sz="2400" dirty="0">
                <a:latin typeface="Tw Cen MT" panose="020B0602020104020603" pitchFamily="34" charset="0"/>
                <a:ea typeface="Calibri" panose="020F0502020204030204" pitchFamily="34" charset="0"/>
              </a:rPr>
              <a:t> Empirical power presented by sample size, hypothesis test, and number of moderators. The .80 power criterion is denoted by a dashed horizontal line. This is a criterion that is often used when designing a study</a:t>
            </a:r>
            <a:r>
              <a:rPr lang="en-US" sz="3200" dirty="0">
                <a:latin typeface="Tw Cen MT" panose="020B0602020104020603" pitchFamily="34" charset="0"/>
                <a:ea typeface="Calibri" panose="020F0502020204030204" pitchFamily="34" charset="0"/>
              </a:rPr>
              <a:t>. </a:t>
            </a:r>
            <a:endParaRPr lang="en-US" sz="3200" dirty="0">
              <a:latin typeface="Tw Cen MT" panose="020B0602020104020603" pitchFamily="34" charset="0"/>
            </a:endParaRPr>
          </a:p>
        </p:txBody>
      </p:sp>
      <mc:AlternateContent xmlns:mc="http://schemas.openxmlformats.org/markup-compatibility/2006" xmlns:a14="http://schemas.microsoft.com/office/drawing/2010/main">
        <mc:Choice Requires="a14">
          <p:sp>
            <p:nvSpPr>
              <p:cNvPr id="88" name="Text Box 1411">
                <a:extLst>
                  <a:ext uri="{FF2B5EF4-FFF2-40B4-BE49-F238E27FC236}">
                    <a16:creationId xmlns:a16="http://schemas.microsoft.com/office/drawing/2014/main" id="{57334490-C71F-44CB-BC4D-A76B520DB0F5}"/>
                  </a:ext>
                </a:extLst>
              </p:cNvPr>
              <p:cNvSpPr txBox="1">
                <a:spLocks noChangeArrowheads="1"/>
              </p:cNvSpPr>
              <p:nvPr/>
            </p:nvSpPr>
            <p:spPr bwMode="auto">
              <a:xfrm>
                <a:off x="13267744" y="5996940"/>
                <a:ext cx="12161520" cy="13815060"/>
              </a:xfrm>
              <a:prstGeom prst="rect">
                <a:avLst/>
              </a:prstGeom>
              <a:noFill/>
              <a:ln w="9525" algn="ctr">
                <a:solidFill>
                  <a:srgbClr val="003F72"/>
                </a:solidFill>
                <a:miter lim="800000"/>
                <a:headEnd/>
                <a:tailEnd/>
              </a:ln>
            </p:spPr>
            <p:txBody>
              <a:bodyPr/>
              <a:lstStyle/>
              <a:p>
                <a:pPr marL="0" lvl="3">
                  <a:tabLst>
                    <a:tab pos="508000" algn="l"/>
                  </a:tabLst>
                </a:pPr>
                <a:r>
                  <a:rPr lang="en-US" sz="2800" b="1" dirty="0">
                    <a:latin typeface="Tw Cen MT" pitchFamily="34" charset="0"/>
                  </a:rPr>
                  <a:t>Approach 1: FPC</a:t>
                </a:r>
                <a:endParaRPr lang="en-US" sz="3200" b="1" dirty="0">
                  <a:latin typeface="Tw Cen MT" pitchFamily="34" charset="0"/>
                </a:endParaRPr>
              </a:p>
              <a:p>
                <a:pPr marL="457200" lvl="3" indent="-457200">
                  <a:buFont typeface="Arial" panose="020B0604020202020204" pitchFamily="34" charset="0"/>
                  <a:buChar char="•"/>
                  <a:tabLst>
                    <a:tab pos="508000" algn="l"/>
                  </a:tabLst>
                </a:pPr>
                <a:r>
                  <a:rPr lang="en-US" sz="2800" dirty="0">
                    <a:latin typeface="Tw Cen MT" pitchFamily="34" charset="0"/>
                  </a:rPr>
                  <a:t>Figure 1 used to illustrate the effect that the FPC has on statistical power. Simulations are not needed due to the closed form calculation.</a:t>
                </a:r>
              </a:p>
              <a:p>
                <a:pPr marL="457200" lvl="3" indent="-457200">
                  <a:buFont typeface="Arial" panose="020B0604020202020204" pitchFamily="34" charset="0"/>
                  <a:buChar char="•"/>
                  <a:tabLst>
                    <a:tab pos="508000" algn="l"/>
                  </a:tabLst>
                </a:pPr>
                <a:r>
                  <a:rPr lang="en-US" sz="2800" dirty="0">
                    <a:latin typeface="Tw Cen MT" pitchFamily="34" charset="0"/>
                  </a:rPr>
                  <a:t>Monte Carlo simulations performed to demonstrate the superior statistical power of the informative hypothesis and Bayesian analytic methods</a:t>
                </a:r>
              </a:p>
              <a:p>
                <a:pPr marL="1203325" lvl="4" indent="-409575">
                  <a:buFont typeface="Arial" panose="020B0604020202020204" pitchFamily="34" charset="0"/>
                  <a:buChar char="•"/>
                  <a:tabLst>
                    <a:tab pos="508000" algn="l"/>
                  </a:tabLst>
                </a:pPr>
                <a:r>
                  <a:rPr lang="en-US" sz="2800" dirty="0">
                    <a:latin typeface="Tw Cen MT" pitchFamily="34" charset="0"/>
                  </a:rPr>
                  <a:t>1000 replications were performed for each condition</a:t>
                </a:r>
              </a:p>
              <a:p>
                <a:pPr marL="1203325" lvl="4" indent="-409575">
                  <a:buFont typeface="Arial" panose="020B0604020202020204" pitchFamily="34" charset="0"/>
                  <a:buChar char="•"/>
                  <a:tabLst>
                    <a:tab pos="508000" algn="l"/>
                  </a:tabLst>
                </a:pPr>
                <a:r>
                  <a:rPr lang="en-US" sz="2800" dirty="0">
                    <a:latin typeface="Tw Cen MT" pitchFamily="34" charset="0"/>
                  </a:rPr>
                  <a:t>Conditions were fully crossed for each simulation</a:t>
                </a:r>
              </a:p>
              <a:p>
                <a:pPr marL="0" lvl="2" indent="-3537092">
                  <a:tabLst>
                    <a:tab pos="508000" algn="l"/>
                  </a:tabLst>
                </a:pPr>
                <a:endParaRPr lang="en-US" sz="2800" b="1" dirty="0">
                  <a:latin typeface="Tw Cen MT" pitchFamily="34" charset="0"/>
                </a:endParaRPr>
              </a:p>
              <a:p>
                <a:pPr marL="0" lvl="2" indent="-3537092">
                  <a:tabLst>
                    <a:tab pos="508000" algn="l"/>
                  </a:tabLst>
                </a:pPr>
                <a:r>
                  <a:rPr lang="en-US" sz="2800" b="1" dirty="0">
                    <a:latin typeface="Tw Cen MT" pitchFamily="34" charset="0"/>
                  </a:rPr>
                  <a:t>Approach 2: Informative Hypothesis Simulation</a:t>
                </a:r>
                <a:endParaRPr lang="en-US" sz="2800" dirty="0">
                  <a:latin typeface="Tw Cen MT" pitchFamily="34" charset="0"/>
                </a:endParaRPr>
              </a:p>
              <a:p>
                <a:pPr marL="457200" lvl="2" indent="-457200" defTabSz="1200150">
                  <a:buFont typeface="Arial" pitchFamily="34" charset="0"/>
                  <a:buChar char="•"/>
                </a:pPr>
                <a:r>
                  <a:rPr lang="en-US" sz="2800" dirty="0">
                    <a:latin typeface="Tw Cen MT" pitchFamily="34" charset="0"/>
                  </a:rPr>
                  <a:t>4 data generating factors</a:t>
                </a:r>
              </a:p>
              <a:p>
                <a:pPr marL="1203325" lvl="3" indent="-409575" defTabSz="1200150">
                  <a:buFont typeface="Arial" pitchFamily="34" charset="0"/>
                  <a:buChar char="•"/>
                </a:pPr>
                <a:r>
                  <a:rPr lang="en-US" sz="2800" dirty="0">
                    <a:latin typeface="Tw Cen MT" pitchFamily="34" charset="0"/>
                  </a:rPr>
                  <a:t>(1) Effect size; </a:t>
                </a:r>
              </a:p>
              <a:p>
                <a:pPr marL="1203325" lvl="3" indent="-409575" defTabSz="1200150">
                  <a:buFont typeface="Arial" pitchFamily="34" charset="0"/>
                  <a:buChar char="•"/>
                </a:pPr>
                <a:r>
                  <a:rPr lang="en-US" sz="2800" dirty="0">
                    <a:latin typeface="Tw Cen MT" pitchFamily="34" charset="0"/>
                  </a:rPr>
                  <a:t>(2) Sample size; N = </a:t>
                </a:r>
                <a:r>
                  <a:rPr lang="en-US" sz="2800" dirty="0">
                    <a:latin typeface="Times New Roman" panose="02020603050405020304" pitchFamily="18" charset="0"/>
                    <a:ea typeface="Calibri" panose="020F0502020204030204" pitchFamily="34" charset="0"/>
                  </a:rPr>
                  <a:t>{500, 1000, 2000}</a:t>
                </a:r>
                <a:endParaRPr lang="en-US" sz="2800" dirty="0">
                  <a:latin typeface="Tw Cen MT" pitchFamily="34" charset="0"/>
                </a:endParaRPr>
              </a:p>
              <a:p>
                <a:pPr marL="1203325" lvl="2" indent="-409575" defTabSz="1200150">
                  <a:buFont typeface="Arial" panose="020B0604020202020204" pitchFamily="34" charset="0"/>
                  <a:buChar char="•"/>
                </a:pPr>
                <a:r>
                  <a:rPr lang="en-US" sz="2800" dirty="0">
                    <a:latin typeface="Tw Cen MT" pitchFamily="34" charset="0"/>
                  </a:rPr>
                  <a:t>(3) number of moderators; M = {1, 2, 4}</a:t>
                </a:r>
              </a:p>
              <a:p>
                <a:pPr marL="1203325" lvl="2" indent="-409575" defTabSz="1200150">
                  <a:buFont typeface="Arial" panose="020B0604020202020204" pitchFamily="34" charset="0"/>
                  <a:buChar char="•"/>
                </a:pPr>
                <a:r>
                  <a:rPr lang="en-US" sz="2800" dirty="0">
                    <a:latin typeface="Tw Cen MT" pitchFamily="34" charset="0"/>
                  </a:rPr>
                  <a:t>(4) categorical or continuous moderator; </a:t>
                </a:r>
              </a:p>
              <a:p>
                <a:pPr marL="4117975" lvl="3" indent="-1317625" defTabSz="1200150"/>
                <a:r>
                  <a:rPr lang="en-US" sz="2800" dirty="0">
                    <a:latin typeface="Tw Cen MT" pitchFamily="34" charset="0"/>
                  </a:rPr>
                  <a:t>C = {0, 1}</a:t>
                </a:r>
              </a:p>
              <a:p>
                <a:pPr marL="457200" lvl="2" indent="-409575" defTabSz="1200150">
                  <a:buFont typeface="Arial" panose="020B0604020202020204" pitchFamily="34" charset="0"/>
                  <a:buChar char="•"/>
                </a:pPr>
                <a:r>
                  <a:rPr lang="en-US" sz="2800" dirty="0">
                    <a:latin typeface="Tw Cen MT" pitchFamily="34" charset="0"/>
                  </a:rPr>
                  <a:t>2 Analytic conditions (i.e., NHST or informative hypothesis testing) resulting in a total of 144 conditions</a:t>
                </a:r>
              </a:p>
              <a:p>
                <a:pPr marL="1712913" lvl="2" indent="-849313" defTabSz="1200150">
                  <a:buFont typeface="Arial" panose="020B0604020202020204" pitchFamily="34" charset="0"/>
                  <a:buChar char="•"/>
                </a:pPr>
                <a:endParaRPr lang="en-US" sz="2800" b="1" dirty="0">
                  <a:latin typeface="Tw Cen MT" pitchFamily="34" charset="0"/>
                </a:endParaRPr>
              </a:p>
              <a:p>
                <a:pPr marL="0" lvl="1" indent="-1539946" defTabSz="1200150"/>
                <a:r>
                  <a:rPr lang="en-US" sz="2800" b="1" dirty="0">
                    <a:latin typeface="Tw Cen MT" pitchFamily="34" charset="0"/>
                  </a:rPr>
                  <a:t>Approach 3: Bayesian simulation </a:t>
                </a:r>
              </a:p>
              <a:p>
                <a:pPr marL="457200" lvl="3" indent="-409575" defTabSz="1200150">
                  <a:buFont typeface="Arial" pitchFamily="34" charset="0"/>
                  <a:buChar char="•"/>
                </a:pPr>
                <a:r>
                  <a:rPr lang="en-US" sz="2800" dirty="0">
                    <a:latin typeface="Tw Cen MT" pitchFamily="34" charset="0"/>
                  </a:rPr>
                  <a:t>Manipulated conditions included:</a:t>
                </a:r>
              </a:p>
              <a:p>
                <a:pPr marL="1203325" lvl="4" indent="-457200" defTabSz="1200150">
                  <a:buFont typeface="Arial" pitchFamily="34" charset="0"/>
                  <a:buChar char="•"/>
                </a:pPr>
                <a:r>
                  <a:rPr lang="en-US" sz="2800" dirty="0">
                    <a:latin typeface="Tw Cen MT" pitchFamily="34" charset="0"/>
                  </a:rPr>
                  <a:t>(1) Effect size; </a:t>
                </a:r>
                <a14:m>
                  <m:oMath xmlns:m="http://schemas.openxmlformats.org/officeDocument/2006/math">
                    <m:sSubSup>
                      <m:sSubSupPr>
                        <m:ctrlPr>
                          <a:rPr lang="en-US" sz="2800" i="1">
                            <a:latin typeface="Cambria Math" panose="02040503050406030204" pitchFamily="18" charset="0"/>
                          </a:rPr>
                        </m:ctrlPr>
                      </m:sSubSupPr>
                      <m:e>
                        <m:r>
                          <m:rPr>
                            <m:sty m:val="p"/>
                          </m:rPr>
                          <a:rPr lang="el-GR" sz="2800" i="1">
                            <a:latin typeface="Cambria Math" panose="02040503050406030204" pitchFamily="18" charset="0"/>
                          </a:rPr>
                          <m:t>Δ</m:t>
                        </m:r>
                        <m:r>
                          <a:rPr lang="en-US" sz="2800" i="1">
                            <a:latin typeface="Cambria Math" panose="02040503050406030204" pitchFamily="18" charset="0"/>
                          </a:rPr>
                          <m:t>𝑟</m:t>
                        </m:r>
                      </m:e>
                      <m:sub>
                        <m:r>
                          <a:rPr lang="en-US" sz="2800" i="1">
                            <a:latin typeface="Cambria Math" panose="02040503050406030204" pitchFamily="18" charset="0"/>
                          </a:rPr>
                          <m:t>𝑖𝑛𝑡</m:t>
                        </m:r>
                      </m:sub>
                      <m:sup>
                        <m:r>
                          <a:rPr lang="en-US" sz="2800" i="1">
                            <a:latin typeface="Cambria Math" panose="02040503050406030204" pitchFamily="18" charset="0"/>
                          </a:rPr>
                          <m:t>2</m:t>
                        </m:r>
                      </m:sup>
                    </m:sSubSup>
                  </m:oMath>
                </a14:m>
                <a:r>
                  <a:rPr lang="en-US" sz="2800" dirty="0">
                    <a:latin typeface="Tw Cen MT" pitchFamily="34" charset="0"/>
                  </a:rPr>
                  <a:t>= {0, .01}</a:t>
                </a:r>
              </a:p>
              <a:p>
                <a:pPr marL="1203325" lvl="2" indent="-457200" defTabSz="1200150">
                  <a:buFont typeface="Arial" panose="020B0604020202020204" pitchFamily="34" charset="0"/>
                  <a:buChar char="•"/>
                </a:pPr>
                <a:r>
                  <a:rPr lang="en-US" sz="2800" dirty="0">
                    <a:latin typeface="Tw Cen MT" pitchFamily="34" charset="0"/>
                  </a:rPr>
                  <a:t>(2) Categorical or continuous moderator;  C = {0, 1}</a:t>
                </a:r>
              </a:p>
              <a:p>
                <a:pPr marL="1203325" lvl="3" indent="-457200" defTabSz="1200150">
                  <a:buFont typeface="Arial" panose="020B0604020202020204" pitchFamily="34" charset="0"/>
                  <a:buChar char="•"/>
                </a:pPr>
                <a:r>
                  <a:rPr lang="en-US" sz="2800" dirty="0">
                    <a:latin typeface="Tw Cen MT" pitchFamily="34" charset="0"/>
                  </a:rPr>
                  <a:t>(3) Analysis model</a:t>
                </a:r>
              </a:p>
              <a:p>
                <a:pPr marL="1543050" lvl="4" indent="-342900" defTabSz="1200150">
                  <a:buFont typeface="Arial" panose="020B0604020202020204" pitchFamily="34" charset="0"/>
                  <a:buChar char="•"/>
                </a:pPr>
                <a:r>
                  <a:rPr lang="en-US" sz="2800" dirty="0">
                    <a:latin typeface="Tw Cen MT" pitchFamily="34" charset="0"/>
                  </a:rPr>
                  <a:t>M = {NHST, uninformed priors, slightly informed, meta-analytic priors)</a:t>
                </a:r>
              </a:p>
              <a:p>
                <a:pPr marL="1543050" lvl="4" indent="-342900" defTabSz="1200150">
                  <a:buFont typeface="Arial" panose="020B0604020202020204" pitchFamily="34" charset="0"/>
                  <a:buChar char="•"/>
                </a:pPr>
                <a:r>
                  <a:rPr lang="en-US" sz="2800" dirty="0">
                    <a:latin typeface="Tw Cen MT" pitchFamily="34" charset="0"/>
                  </a:rPr>
                  <a:t>Uninformed priors: </a:t>
                </a:r>
                <a:r>
                  <a:rPr lang="el-GR" sz="2800" dirty="0">
                    <a:latin typeface="Calibri" panose="020F0502020204030204" pitchFamily="34" charset="0"/>
                    <a:cs typeface="Calibri" panose="020F0502020204030204" pitchFamily="34" charset="0"/>
                  </a:rPr>
                  <a:t>β</a:t>
                </a:r>
                <a:r>
                  <a:rPr lang="en-US" sz="2800" baseline="-25000" dirty="0">
                    <a:latin typeface="Calibri" panose="020F0502020204030204" pitchFamily="34" charset="0"/>
                    <a:cs typeface="Calibri" panose="020F0502020204030204" pitchFamily="34" charset="0"/>
                  </a:rPr>
                  <a:t>int</a:t>
                </a:r>
                <a:r>
                  <a:rPr lang="en-US" sz="2800" dirty="0">
                    <a:latin typeface="Calibri" panose="020F0502020204030204" pitchFamily="34" charset="0"/>
                    <a:cs typeface="Calibri" panose="020F0502020204030204" pitchFamily="34" charset="0"/>
                  </a:rPr>
                  <a:t> ~ U(-∞, ∞)</a:t>
                </a:r>
                <a:endParaRPr lang="en-US" sz="2800" dirty="0">
                  <a:latin typeface="Tw Cen MT" pitchFamily="34" charset="0"/>
                </a:endParaRPr>
              </a:p>
              <a:p>
                <a:pPr marL="1543050" lvl="4" indent="-342900" defTabSz="1200150">
                  <a:buFont typeface="Arial" panose="020B0604020202020204" pitchFamily="34" charset="0"/>
                  <a:buChar char="•"/>
                </a:pPr>
                <a:r>
                  <a:rPr lang="en-US" sz="2800" dirty="0">
                    <a:latin typeface="Tw Cen MT" pitchFamily="34" charset="0"/>
                  </a:rPr>
                  <a:t>Slightly informed priors: </a:t>
                </a:r>
                <a:r>
                  <a:rPr lang="el-GR" sz="2800" dirty="0">
                    <a:latin typeface="Calibri" panose="020F0502020204030204" pitchFamily="34" charset="0"/>
                    <a:cs typeface="Calibri" panose="020F0502020204030204" pitchFamily="34" charset="0"/>
                  </a:rPr>
                  <a:t>β</a:t>
                </a:r>
                <a:r>
                  <a:rPr lang="en-US" sz="2800" baseline="-25000" dirty="0">
                    <a:latin typeface="Calibri" panose="020F0502020204030204" pitchFamily="34" charset="0"/>
                    <a:cs typeface="Calibri" panose="020F0502020204030204" pitchFamily="34" charset="0"/>
                  </a:rPr>
                  <a:t>int</a:t>
                </a:r>
                <a:r>
                  <a:rPr lang="en-US" sz="2800" dirty="0">
                    <a:latin typeface="Calibri" panose="020F0502020204030204" pitchFamily="34" charset="0"/>
                    <a:cs typeface="Calibri" panose="020F0502020204030204" pitchFamily="34" charset="0"/>
                  </a:rPr>
                  <a:t> ~ N(.12, .25) </a:t>
                </a:r>
              </a:p>
              <a:p>
                <a:pPr marL="1543050" lvl="4" indent="-342900" defTabSz="1200150">
                  <a:buFont typeface="Arial" panose="020B0604020202020204" pitchFamily="34" charset="0"/>
                  <a:buChar char="•"/>
                </a:pPr>
                <a:r>
                  <a:rPr lang="en-US" sz="2800" dirty="0">
                    <a:latin typeface="Tw Cen MT" pitchFamily="34" charset="0"/>
                  </a:rPr>
                  <a:t>Meta-analytic priors: </a:t>
                </a:r>
                <a:r>
                  <a:rPr lang="el-GR" sz="2800" dirty="0">
                    <a:latin typeface="Calibri" panose="020F0502020204030204" pitchFamily="34" charset="0"/>
                    <a:cs typeface="Calibri" panose="020F0502020204030204" pitchFamily="34" charset="0"/>
                  </a:rPr>
                  <a:t>β</a:t>
                </a:r>
                <a:r>
                  <a:rPr lang="en-US" sz="2800" baseline="-25000" dirty="0">
                    <a:latin typeface="Calibri" panose="020F0502020204030204" pitchFamily="34" charset="0"/>
                    <a:cs typeface="Calibri" panose="020F0502020204030204" pitchFamily="34" charset="0"/>
                  </a:rPr>
                  <a:t>int</a:t>
                </a:r>
                <a:r>
                  <a:rPr lang="en-US" sz="2800" dirty="0">
                    <a:latin typeface="Calibri" panose="020F0502020204030204" pitchFamily="34" charset="0"/>
                    <a:cs typeface="Calibri" panose="020F0502020204030204" pitchFamily="34" charset="0"/>
                  </a:rPr>
                  <a:t> ~ N(.12, .061)</a:t>
                </a:r>
              </a:p>
              <a:p>
                <a:pPr marL="409575" lvl="5" indent="-409575" defTabSz="1200150">
                  <a:buFont typeface="Arial" panose="020B0604020202020204" pitchFamily="34" charset="0"/>
                  <a:buChar char="•"/>
                </a:pPr>
                <a:r>
                  <a:rPr lang="en-US" sz="2800" dirty="0">
                    <a:latin typeface="Calibri" panose="020F0502020204030204" pitchFamily="34" charset="0"/>
                    <a:cs typeface="Calibri" panose="020F0502020204030204" pitchFamily="34" charset="0"/>
                  </a:rPr>
                  <a:t>Informed priors were obtained from De Jong et al.(2016) where the relationship between trust and team performance was moderated by skill differentiation </a:t>
                </a:r>
              </a:p>
              <a:p>
                <a:pPr marL="401638" lvl="4" indent="-401638" defTabSz="1200150">
                  <a:buFont typeface="Arial" panose="020B0604020202020204" pitchFamily="34" charset="0"/>
                  <a:buChar char="•"/>
                </a:pPr>
                <a:r>
                  <a:rPr lang="en-US" sz="2800" dirty="0">
                    <a:latin typeface="Calibri" panose="020F0502020204030204" pitchFamily="34" charset="0"/>
                    <a:cs typeface="Calibri" panose="020F0502020204030204" pitchFamily="34" charset="0"/>
                  </a:rPr>
                  <a:t>The normal distribution is parameterized in terms of the mean and standard deviation.</a:t>
                </a:r>
                <a:endParaRPr lang="en-US" sz="2800" dirty="0">
                  <a:latin typeface="Tw Cen MT" pitchFamily="34" charset="0"/>
                </a:endParaRPr>
              </a:p>
              <a:p>
                <a:pPr marL="1712913" lvl="2" indent="-849313" defTabSz="1200150">
                  <a:buFont typeface="Arial" panose="020B0604020202020204" pitchFamily="34" charset="0"/>
                  <a:buChar char="•"/>
                </a:pPr>
                <a:endParaRPr lang="en-US" sz="3200" dirty="0">
                  <a:latin typeface="Tw Cen MT" pitchFamily="34" charset="0"/>
                </a:endParaRPr>
              </a:p>
            </p:txBody>
          </p:sp>
        </mc:Choice>
        <mc:Fallback xmlns="">
          <p:sp>
            <p:nvSpPr>
              <p:cNvPr id="88" name="Text Box 1411">
                <a:extLst>
                  <a:ext uri="{FF2B5EF4-FFF2-40B4-BE49-F238E27FC236}">
                    <a16:creationId xmlns:a16="http://schemas.microsoft.com/office/drawing/2014/main" id="{57334490-C71F-44CB-BC4D-A76B520DB0F5}"/>
                  </a:ext>
                </a:extLst>
              </p:cNvPr>
              <p:cNvSpPr txBox="1">
                <a:spLocks noRot="1" noChangeAspect="1" noMove="1" noResize="1" noEditPoints="1" noAdjustHandles="1" noChangeArrowheads="1" noChangeShapeType="1" noTextEdit="1"/>
              </p:cNvSpPr>
              <p:nvPr/>
            </p:nvSpPr>
            <p:spPr bwMode="auto">
              <a:xfrm>
                <a:off x="13267744" y="5996940"/>
                <a:ext cx="12161520" cy="13815060"/>
              </a:xfrm>
              <a:prstGeom prst="rect">
                <a:avLst/>
              </a:prstGeom>
              <a:blipFill>
                <a:blip r:embed="rId8"/>
                <a:stretch>
                  <a:fillRect l="-951" t="-441" r="-1102"/>
                </a:stretch>
              </a:blipFill>
              <a:ln w="9525" algn="ctr">
                <a:solidFill>
                  <a:srgbClr val="003F72"/>
                </a:solidFill>
                <a:miter lim="800000"/>
                <a:headEnd/>
                <a:tailEnd/>
              </a:ln>
            </p:spPr>
            <p:txBody>
              <a:bodyPr/>
              <a:lstStyle/>
              <a:p>
                <a:r>
                  <a:rPr lang="en-US">
                    <a:noFill/>
                  </a:rPr>
                  <a:t> </a:t>
                </a:r>
              </a:p>
            </p:txBody>
          </p:sp>
        </mc:Fallback>
      </mc:AlternateContent>
      <p:grpSp>
        <p:nvGrpSpPr>
          <p:cNvPr id="76" name="Group 75">
            <a:extLst>
              <a:ext uri="{FF2B5EF4-FFF2-40B4-BE49-F238E27FC236}">
                <a16:creationId xmlns:a16="http://schemas.microsoft.com/office/drawing/2014/main" id="{28A47E9E-CD69-4EF5-A40C-8F85D6F29D19}"/>
              </a:ext>
            </a:extLst>
          </p:cNvPr>
          <p:cNvGrpSpPr/>
          <p:nvPr/>
        </p:nvGrpSpPr>
        <p:grpSpPr>
          <a:xfrm>
            <a:off x="38573501" y="8064458"/>
            <a:ext cx="12034568" cy="12778860"/>
            <a:chOff x="38312416" y="11403204"/>
            <a:chExt cx="12034568" cy="10854713"/>
          </a:xfrm>
        </p:grpSpPr>
        <p:sp>
          <p:nvSpPr>
            <p:cNvPr id="108" name="Text Box 1413">
              <a:extLst>
                <a:ext uri="{FF2B5EF4-FFF2-40B4-BE49-F238E27FC236}">
                  <a16:creationId xmlns:a16="http://schemas.microsoft.com/office/drawing/2014/main" id="{4A650EF4-01E1-4C82-B63E-BA1115D45FB0}"/>
                </a:ext>
              </a:extLst>
            </p:cNvPr>
            <p:cNvSpPr txBox="1">
              <a:spLocks noChangeArrowheads="1"/>
            </p:cNvSpPr>
            <p:nvPr/>
          </p:nvSpPr>
          <p:spPr bwMode="auto">
            <a:xfrm>
              <a:off x="38312416" y="12554980"/>
              <a:ext cx="12034568" cy="9702937"/>
            </a:xfrm>
            <a:prstGeom prst="rect">
              <a:avLst/>
            </a:prstGeom>
            <a:noFill/>
            <a:ln w="9525" algn="ctr">
              <a:solidFill>
                <a:srgbClr val="003F72"/>
              </a:solidFill>
              <a:miter lim="800000"/>
              <a:headEnd/>
              <a:tailEnd/>
            </a:ln>
          </p:spPr>
          <p:txBody>
            <a:bodyPr/>
            <a:lstStyle/>
            <a:p>
              <a:pPr marL="401638" indent="-401638">
                <a:buFont typeface="Arial" panose="020B0604020202020204" pitchFamily="34" charset="0"/>
                <a:buChar char="•"/>
              </a:pPr>
              <a:r>
                <a:rPr lang="en-US" sz="2800" b="1" dirty="0">
                  <a:latin typeface="Tw Cen MT" pitchFamily="34" charset="0"/>
                </a:rPr>
                <a:t>Summary: </a:t>
              </a:r>
              <a:r>
                <a:rPr lang="en-US" sz="2800" dirty="0">
                  <a:latin typeface="Tw Cen MT" pitchFamily="34" charset="0"/>
                </a:rPr>
                <a:t>We presented three methods that can increase statistical power relative to NHST without increasing the effect or sample size. In other words, at a given sample and effect size, these methods have more power than traditional NHST. Each method is applicable in a different situation.</a:t>
              </a:r>
            </a:p>
            <a:p>
              <a:pPr marL="401638" indent="-401638">
                <a:buFont typeface="Arial" panose="020B0604020202020204" pitchFamily="34" charset="0"/>
                <a:buChar char="•"/>
              </a:pPr>
              <a:r>
                <a:rPr lang="en-US" sz="2800" b="1" dirty="0">
                  <a:latin typeface="Tw Cen MT" pitchFamily="34" charset="0"/>
                </a:rPr>
                <a:t>FPC</a:t>
              </a:r>
              <a:r>
                <a:rPr lang="en-US" sz="2800" dirty="0">
                  <a:latin typeface="Tw Cen MT" pitchFamily="34" charset="0"/>
                </a:rPr>
                <a:t> is appropriate when the researcher has a finite population and takes a random sample from that population. A practical situation where this may occur is if you are working as an internal consultant at a company and do not seek to generalize your findings beyond the single company. </a:t>
              </a:r>
            </a:p>
            <a:p>
              <a:pPr marL="401638" indent="-401638">
                <a:buFont typeface="Arial" panose="020B0604020202020204" pitchFamily="34" charset="0"/>
                <a:buChar char="•"/>
              </a:pPr>
              <a:r>
                <a:rPr lang="en-US" sz="2800" b="1" dirty="0">
                  <a:latin typeface="Tw Cen MT" pitchFamily="34" charset="0"/>
                </a:rPr>
                <a:t>Informative hypotheses </a:t>
              </a:r>
              <a:r>
                <a:rPr lang="en-US" sz="2800" dirty="0">
                  <a:latin typeface="Tw Cen MT" pitchFamily="34" charset="0"/>
                </a:rPr>
                <a:t>are appropriate when the researcher possesses rank-ordering hypotheses. These sorts of hypotheses are likely made most times that researchers investigate moderation. For example, when proposing an ability by training interaction, it is hypothesized that the training is more effective for those with more ability. Thus, the interaction term should be positive. </a:t>
              </a:r>
            </a:p>
            <a:p>
              <a:pPr marL="401638" indent="-401638">
                <a:buFont typeface="Arial" panose="020B0604020202020204" pitchFamily="34" charset="0"/>
                <a:buChar char="•"/>
              </a:pPr>
              <a:r>
                <a:rPr lang="en-US" sz="2800" b="1" dirty="0">
                  <a:latin typeface="Tw Cen MT" pitchFamily="34" charset="0"/>
                </a:rPr>
                <a:t>Bayesian analysis </a:t>
              </a:r>
              <a:r>
                <a:rPr lang="en-US" sz="2800" dirty="0">
                  <a:latin typeface="Tw Cen MT" pitchFamily="34" charset="0"/>
                </a:rPr>
                <a:t>with informed priors is appropriate when there is prior information to draw upon. Researchers may not like the subjectivity that this may bring into the analysis, but in general a sensitivity analysis can be conducted to see the effects that the prior is having on the posterior inferences (Depaoli &amp; van de Schoot, 2015)</a:t>
              </a:r>
            </a:p>
            <a:p>
              <a:pPr marL="401638" indent="-401638">
                <a:buFont typeface="Arial" panose="020B0604020202020204" pitchFamily="34" charset="0"/>
                <a:buChar char="•"/>
              </a:pPr>
              <a:r>
                <a:rPr lang="en-US" sz="2800" b="1" dirty="0">
                  <a:latin typeface="Tw Cen MT" pitchFamily="34" charset="0"/>
                </a:rPr>
                <a:t>Future directions: </a:t>
              </a:r>
              <a:r>
                <a:rPr lang="en-US" sz="2800" dirty="0">
                  <a:latin typeface="Tw Cen MT" pitchFamily="34" charset="0"/>
                </a:rPr>
                <a:t>We presented the Bayesian analysis and informative hypotheses as if they were two separate approaches when in fact they can be combined with one another. However, the purpose of this paper was to introduce more powerful alternatives and to limit the complexity of applying these analyses. Future research can evaluate combinations of Bayesian analysis with/without informative priors and informative hypothesis testing to see if they provide additional power increases occur with the small effect sizes commonly seen in the organizational sciences. </a:t>
              </a:r>
              <a:endParaRPr lang="en-US" sz="2800" b="1" dirty="0">
                <a:latin typeface="Tw Cen MT" pitchFamily="34" charset="0"/>
              </a:endParaRPr>
            </a:p>
          </p:txBody>
        </p:sp>
        <p:sp>
          <p:nvSpPr>
            <p:cNvPr id="112" name="Text Box 1403">
              <a:extLst>
                <a:ext uri="{FF2B5EF4-FFF2-40B4-BE49-F238E27FC236}">
                  <a16:creationId xmlns:a16="http://schemas.microsoft.com/office/drawing/2014/main" id="{0133636B-ED97-454F-BA61-C58C49FBC688}"/>
                </a:ext>
              </a:extLst>
            </p:cNvPr>
            <p:cNvSpPr txBox="1">
              <a:spLocks noChangeArrowheads="1"/>
            </p:cNvSpPr>
            <p:nvPr/>
          </p:nvSpPr>
          <p:spPr bwMode="auto">
            <a:xfrm>
              <a:off x="38486199" y="11403204"/>
              <a:ext cx="11832336"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Discussion</a:t>
              </a:r>
            </a:p>
          </p:txBody>
        </p:sp>
      </p:grpSp>
      <p:graphicFrame>
        <p:nvGraphicFramePr>
          <p:cNvPr id="78" name="Object 77">
            <a:extLst>
              <a:ext uri="{FF2B5EF4-FFF2-40B4-BE49-F238E27FC236}">
                <a16:creationId xmlns:a16="http://schemas.microsoft.com/office/drawing/2014/main" id="{E073B0FA-69B1-4530-B50D-6F714BBE00B5}"/>
              </a:ext>
            </a:extLst>
          </p:cNvPr>
          <p:cNvGraphicFramePr>
            <a:graphicFrameLocks noChangeAspect="1"/>
          </p:cNvGraphicFramePr>
          <p:nvPr>
            <p:extLst>
              <p:ext uri="{D42A27DB-BD31-4B8C-83A1-F6EECF244321}">
                <p14:modId xmlns:p14="http://schemas.microsoft.com/office/powerpoint/2010/main" val="2057410001"/>
              </p:ext>
            </p:extLst>
          </p:nvPr>
        </p:nvGraphicFramePr>
        <p:xfrm>
          <a:off x="1593353" y="28265829"/>
          <a:ext cx="7799895" cy="1982396"/>
        </p:xfrm>
        <a:graphic>
          <a:graphicData uri="http://schemas.openxmlformats.org/presentationml/2006/ole">
            <mc:AlternateContent xmlns:mc="http://schemas.openxmlformats.org/markup-compatibility/2006">
              <mc:Choice xmlns:v="urn:schemas-microsoft-com:vml" Requires="v">
                <p:oleObj spid="_x0000_s3089" name="Equation" r:id="rId9" imgW="6682775" imgH="1699370" progId="Equation.DSMT4">
                  <p:embed/>
                </p:oleObj>
              </mc:Choice>
              <mc:Fallback>
                <p:oleObj name="Equation" r:id="rId9" imgW="6682775" imgH="1699370" progId="Equation.DSMT4">
                  <p:embed/>
                  <p:pic>
                    <p:nvPicPr>
                      <p:cNvPr id="0" name=""/>
                      <p:cNvPicPr/>
                      <p:nvPr/>
                    </p:nvPicPr>
                    <p:blipFill>
                      <a:blip r:embed="rId10"/>
                      <a:stretch>
                        <a:fillRect/>
                      </a:stretch>
                    </p:blipFill>
                    <p:spPr>
                      <a:xfrm>
                        <a:off x="1593353" y="28265829"/>
                        <a:ext cx="7799895" cy="1982396"/>
                      </a:xfrm>
                      <a:prstGeom prst="rect">
                        <a:avLst/>
                      </a:prstGeom>
                    </p:spPr>
                  </p:pic>
                </p:oleObj>
              </mc:Fallback>
            </mc:AlternateContent>
          </a:graphicData>
        </a:graphic>
      </p:graphicFrame>
      <p:sp>
        <p:nvSpPr>
          <p:cNvPr id="86" name="Rectangle 85">
            <a:extLst>
              <a:ext uri="{FF2B5EF4-FFF2-40B4-BE49-F238E27FC236}">
                <a16:creationId xmlns:a16="http://schemas.microsoft.com/office/drawing/2014/main" id="{44062F85-237C-48D3-B9C4-80DF388C9C7C}"/>
              </a:ext>
            </a:extLst>
          </p:cNvPr>
          <p:cNvSpPr/>
          <p:nvPr/>
        </p:nvSpPr>
        <p:spPr>
          <a:xfrm>
            <a:off x="38649216" y="6117358"/>
            <a:ext cx="11963625" cy="1384995"/>
          </a:xfrm>
          <a:prstGeom prst="rect">
            <a:avLst/>
          </a:prstGeom>
        </p:spPr>
        <p:txBody>
          <a:bodyPr wrap="square">
            <a:spAutoFit/>
          </a:bodyPr>
          <a:lstStyle/>
          <a:p>
            <a:pPr marL="401638" lvl="1" indent="-401638" defTabSz="736600">
              <a:buFont typeface="Arial" panose="020B0604020202020204" pitchFamily="34" charset="0"/>
              <a:buChar char="•"/>
            </a:pPr>
            <a:r>
              <a:rPr lang="en-US" sz="2800" dirty="0">
                <a:latin typeface="Tw Cen MT" pitchFamily="34" charset="0"/>
              </a:rPr>
              <a:t>However, this is not a limitation of the method. It is simply a byproduct of the posterior being a weighted average of the likelihood and the prior (see Figure 3 for more illustration).</a:t>
            </a:r>
          </a:p>
        </p:txBody>
      </p:sp>
      <p:sp>
        <p:nvSpPr>
          <p:cNvPr id="118" name="Text Box 1413">
            <a:extLst>
              <a:ext uri="{FF2B5EF4-FFF2-40B4-BE49-F238E27FC236}">
                <a16:creationId xmlns:a16="http://schemas.microsoft.com/office/drawing/2014/main" id="{E1FEF00D-E5BF-4EE4-99B9-BE12EF2B7C6A}"/>
              </a:ext>
            </a:extLst>
          </p:cNvPr>
          <p:cNvSpPr txBox="1">
            <a:spLocks noChangeArrowheads="1"/>
          </p:cNvSpPr>
          <p:nvPr/>
        </p:nvSpPr>
        <p:spPr bwMode="auto">
          <a:xfrm>
            <a:off x="38649217" y="22556692"/>
            <a:ext cx="11905003" cy="10056908"/>
          </a:xfrm>
          <a:prstGeom prst="rect">
            <a:avLst/>
          </a:prstGeom>
          <a:noFill/>
          <a:ln w="9525" algn="ctr">
            <a:solidFill>
              <a:srgbClr val="003F72"/>
            </a:solidFill>
            <a:miter lim="800000"/>
            <a:headEnd/>
            <a:tailEnd/>
          </a:ln>
        </p:spPr>
        <p:txBody>
          <a:bodyPr/>
          <a:lstStyle/>
          <a:p>
            <a:pPr marL="584200" lvl="1" indent="-584200">
              <a:spcAft>
                <a:spcPts val="600"/>
              </a:spcAft>
              <a:buFont typeface="Arial" panose="020B0604020202020204" pitchFamily="34" charset="0"/>
              <a:buChar char="•"/>
            </a:pPr>
            <a:r>
              <a:rPr lang="en-US" sz="2800" dirty="0">
                <a:latin typeface="Tw Cen MT" pitchFamily="34" charset="0"/>
              </a:rPr>
              <a:t>Aguinis, H., Beaty, J. C., Boik, R. J., &amp; Pierce, C. A. (2005). Effect size and power in assessing moderating effects of categorical variables using multiple regression: A 30-year review. Journal of Applied Psychology, 90, 94-107. doi: 10.1037/0021-9010.90.1.94</a:t>
            </a:r>
          </a:p>
          <a:p>
            <a:pPr marL="584200" lvl="1" indent="-584200">
              <a:spcAft>
                <a:spcPts val="600"/>
              </a:spcAft>
              <a:buFont typeface="Arial" panose="020B0604020202020204" pitchFamily="34" charset="0"/>
              <a:buChar char="•"/>
            </a:pPr>
            <a:r>
              <a:rPr lang="en-US" sz="2800" dirty="0">
                <a:latin typeface="Tw Cen MT" pitchFamily="34" charset="0"/>
              </a:rPr>
              <a:t>De Jong, B. A., Dirks, K. T., &amp; Gillespie, N. (2016). Trust and team performance: A meta-analysis of main effects, moderators, and covariates. Journal of Applied Psychology, 101, 1134. doi: 10.1037/apl0000110</a:t>
            </a:r>
          </a:p>
          <a:p>
            <a:pPr marL="584200" lvl="1" indent="-584200">
              <a:spcAft>
                <a:spcPts val="600"/>
              </a:spcAft>
              <a:buFont typeface="Arial" panose="020B0604020202020204" pitchFamily="34" charset="0"/>
              <a:buChar char="•"/>
            </a:pPr>
            <a:r>
              <a:rPr lang="en-US" sz="2800" dirty="0">
                <a:latin typeface="Tw Cen MT" pitchFamily="34" charset="0"/>
              </a:rPr>
              <a:t>Depaoli, S., &amp; van de Schoot, R. (2015). Improving transparency and replication in Bayesian statistics: The WAMBS-checklist. Psychological Methods, 22, 240-261. DOI: 10.1037/met0000065 </a:t>
            </a:r>
          </a:p>
          <a:p>
            <a:pPr marL="584200" lvl="1" indent="-584200">
              <a:spcAft>
                <a:spcPts val="600"/>
              </a:spcAft>
              <a:buFont typeface="Arial" panose="020B0604020202020204" pitchFamily="34" charset="0"/>
              <a:buChar char="•"/>
            </a:pPr>
            <a:r>
              <a:rPr lang="en-US" sz="2800" dirty="0">
                <a:latin typeface="Tw Cen MT" pitchFamily="34" charset="0"/>
              </a:rPr>
              <a:t>Gelman, A., Stern, H. S., Carlin, J. B., Dunson, D. B., Vehtari, A., &amp; Rubin, D. B. (2013). Bayesian data analysis (3rd ed.). Chapman and Hall/CRC.</a:t>
            </a:r>
          </a:p>
          <a:p>
            <a:pPr marL="584200" lvl="1" indent="-584200">
              <a:spcAft>
                <a:spcPts val="600"/>
              </a:spcAft>
              <a:buFont typeface="Arial" panose="020B0604020202020204" pitchFamily="34" charset="0"/>
              <a:buChar char="•"/>
            </a:pPr>
            <a:r>
              <a:rPr lang="en-US" sz="2800" dirty="0">
                <a:latin typeface="Tw Cen MT" pitchFamily="34" charset="0"/>
              </a:rPr>
              <a:t>Kaplan, D. (2014). Bayesian statistics for the social sciences. New York: Guilford Press.</a:t>
            </a:r>
          </a:p>
          <a:p>
            <a:pPr marL="584200" lvl="1" indent="-584200">
              <a:spcAft>
                <a:spcPts val="600"/>
              </a:spcAft>
              <a:buFont typeface="Arial" panose="020B0604020202020204" pitchFamily="34" charset="0"/>
              <a:buChar char="•"/>
            </a:pPr>
            <a:r>
              <a:rPr lang="en-US" sz="2800" dirty="0">
                <a:latin typeface="Tw Cen MT" pitchFamily="34" charset="0"/>
              </a:rPr>
              <a:t>Murphy, K. R., &amp; Russell, C. J. (2017). Mend it or end it: Redirecting the search for interactions in the organizational sciences. Organizational Research Methods, 20, 549-573. doi: 10.1177/1094428115625322s</a:t>
            </a:r>
          </a:p>
          <a:p>
            <a:pPr marL="584200" lvl="1" indent="-584200">
              <a:spcAft>
                <a:spcPts val="600"/>
              </a:spcAft>
              <a:buFont typeface="Arial" panose="020B0604020202020204" pitchFamily="34" charset="0"/>
              <a:buChar char="•"/>
            </a:pPr>
            <a:r>
              <a:rPr lang="en-US" sz="2800" dirty="0">
                <a:latin typeface="Tw Cen MT" pitchFamily="34" charset="0"/>
              </a:rPr>
              <a:t>Silvapulle, M. J., &amp; Sen, P. K. (2005). Constrained Statistical Inference: Inequality. Order and Shape Restrictions. Wiley.</a:t>
            </a:r>
          </a:p>
          <a:p>
            <a:pPr marL="584200" lvl="1" indent="-584200">
              <a:spcAft>
                <a:spcPts val="600"/>
              </a:spcAft>
              <a:buFont typeface="Arial" panose="020B0604020202020204" pitchFamily="34" charset="0"/>
              <a:buChar char="•"/>
            </a:pPr>
            <a:r>
              <a:rPr lang="en-US" sz="2800" dirty="0">
                <a:latin typeface="Tw Cen MT" pitchFamily="34" charset="0"/>
              </a:rPr>
              <a:t>Smith, T. M. F. (1976). The foundations of survey sampling: A review. Journal of the Royal Statistical Society. Series A, 139, 183-204. doi: 10.2307/2345174</a:t>
            </a:r>
          </a:p>
        </p:txBody>
      </p:sp>
      <p:sp>
        <p:nvSpPr>
          <p:cNvPr id="119" name="Text Box 1403">
            <a:extLst>
              <a:ext uri="{FF2B5EF4-FFF2-40B4-BE49-F238E27FC236}">
                <a16:creationId xmlns:a16="http://schemas.microsoft.com/office/drawing/2014/main" id="{4B4E7372-CE10-4EC7-BB74-272DF0C506A2}"/>
              </a:ext>
            </a:extLst>
          </p:cNvPr>
          <p:cNvSpPr txBox="1">
            <a:spLocks noChangeArrowheads="1"/>
          </p:cNvSpPr>
          <p:nvPr/>
        </p:nvSpPr>
        <p:spPr bwMode="auto">
          <a:xfrm>
            <a:off x="38747284" y="21151365"/>
            <a:ext cx="11832336"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References</a:t>
            </a:r>
          </a:p>
        </p:txBody>
      </p:sp>
      <p:pic>
        <p:nvPicPr>
          <p:cNvPr id="40" name="Picture 39">
            <a:extLst>
              <a:ext uri="{FF2B5EF4-FFF2-40B4-BE49-F238E27FC236}">
                <a16:creationId xmlns:a16="http://schemas.microsoft.com/office/drawing/2014/main" id="{FA92A528-2127-4039-ABEE-7A6C546A8C22}"/>
              </a:ext>
            </a:extLst>
          </p:cNvPr>
          <p:cNvPicPr/>
          <p:nvPr/>
        </p:nvPicPr>
        <p:blipFill>
          <a:blip r:embed="rId11"/>
          <a:stretch>
            <a:fillRect/>
          </a:stretch>
        </p:blipFill>
        <p:spPr>
          <a:xfrm>
            <a:off x="27906242" y="5971361"/>
            <a:ext cx="8287863" cy="6867584"/>
          </a:xfrm>
          <a:prstGeom prst="rect">
            <a:avLst/>
          </a:prstGeom>
        </p:spPr>
      </p:pic>
      <p:pic>
        <p:nvPicPr>
          <p:cNvPr id="41" name="Picture 40">
            <a:extLst>
              <a:ext uri="{FF2B5EF4-FFF2-40B4-BE49-F238E27FC236}">
                <a16:creationId xmlns:a16="http://schemas.microsoft.com/office/drawing/2014/main" id="{83671B42-BE9E-4078-959C-BD01D3D4A2A9}"/>
              </a:ext>
            </a:extLst>
          </p:cNvPr>
          <p:cNvPicPr/>
          <p:nvPr/>
        </p:nvPicPr>
        <p:blipFill>
          <a:blip r:embed="rId12"/>
          <a:stretch>
            <a:fillRect/>
          </a:stretch>
        </p:blipFill>
        <p:spPr>
          <a:xfrm>
            <a:off x="28727400" y="24636556"/>
            <a:ext cx="7271054" cy="7041177"/>
          </a:xfrm>
          <a:prstGeom prst="rect">
            <a:avLst/>
          </a:prstGeom>
        </p:spPr>
      </p:pic>
      <p:sp>
        <p:nvSpPr>
          <p:cNvPr id="2" name="Rectangle 1">
            <a:extLst>
              <a:ext uri="{FF2B5EF4-FFF2-40B4-BE49-F238E27FC236}">
                <a16:creationId xmlns:a16="http://schemas.microsoft.com/office/drawing/2014/main" id="{AB02FE4E-0321-4A87-B976-E41207101DFC}"/>
              </a:ext>
            </a:extLst>
          </p:cNvPr>
          <p:cNvSpPr/>
          <p:nvPr/>
        </p:nvSpPr>
        <p:spPr>
          <a:xfrm>
            <a:off x="26893565" y="31527409"/>
            <a:ext cx="11206435" cy="830997"/>
          </a:xfrm>
          <a:prstGeom prst="rect">
            <a:avLst/>
          </a:prstGeom>
        </p:spPr>
        <p:txBody>
          <a:bodyPr wrap="square">
            <a:spAutoFit/>
          </a:bodyPr>
          <a:lstStyle/>
          <a:p>
            <a:r>
              <a:rPr lang="en-US" sz="2400" i="1" dirty="0">
                <a:latin typeface="Tw Cen MT" panose="020B0602020104020603" pitchFamily="34" charset="0"/>
              </a:rPr>
              <a:t>Figure 3</a:t>
            </a:r>
            <a:r>
              <a:rPr lang="en-US" sz="2400" dirty="0">
                <a:latin typeface="Tw Cen MT" panose="020B0602020104020603" pitchFamily="34" charset="0"/>
              </a:rPr>
              <a:t>. Meta-analysis prior, likelihood, and posterior densities for the interaction regression coefficient. </a:t>
            </a:r>
          </a:p>
        </p:txBody>
      </p:sp>
      <p:pic>
        <p:nvPicPr>
          <p:cNvPr id="5" name="Picture 4">
            <a:extLst>
              <a:ext uri="{FF2B5EF4-FFF2-40B4-BE49-F238E27FC236}">
                <a16:creationId xmlns:a16="http://schemas.microsoft.com/office/drawing/2014/main" id="{6BB1573F-F5F7-4863-BB42-F5C43F246ACC}"/>
              </a:ext>
            </a:extLst>
          </p:cNvPr>
          <p:cNvPicPr>
            <a:picLocks noChangeAspect="1"/>
          </p:cNvPicPr>
          <p:nvPr/>
        </p:nvPicPr>
        <p:blipFill>
          <a:blip r:embed="rId13"/>
          <a:stretch>
            <a:fillRect/>
          </a:stretch>
        </p:blipFill>
        <p:spPr>
          <a:xfrm>
            <a:off x="47548800" y="0"/>
            <a:ext cx="3657600" cy="3657600"/>
          </a:xfrm>
          <a:prstGeom prst="rect">
            <a:avLst/>
          </a:prstGeom>
        </p:spPr>
      </p:pic>
      <p:pic>
        <p:nvPicPr>
          <p:cNvPr id="42" name="Picture 41" descr="http://10.133.50.16/docs/fl/logos/IQuESt_CMYK.jpg">
            <a:extLst>
              <a:ext uri="{FF2B5EF4-FFF2-40B4-BE49-F238E27FC236}">
                <a16:creationId xmlns:a16="http://schemas.microsoft.com/office/drawing/2014/main" id="{88403163-8613-4907-8D81-05192A33DF7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0040" y="727584"/>
            <a:ext cx="4927447" cy="2765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 36 in x 56 in with VHA Excellence and 2014 BCM logos (VA Dark Orange)</Template>
  <TotalTime>3834</TotalTime>
  <Words>1837</Words>
  <Application>Microsoft Office PowerPoint</Application>
  <PresentationFormat>Custom</PresentationFormat>
  <Paragraphs>107</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Cambria Math</vt:lpstr>
      <vt:lpstr>Times New Roman</vt:lpstr>
      <vt:lpstr>Tw Cen MT</vt:lpstr>
      <vt:lpstr>Office Theme</vt:lpstr>
      <vt:lpstr>Equation</vt:lpstr>
      <vt:lpstr>PowerPoint Presentation</vt:lpstr>
    </vt:vector>
  </TitlesOfParts>
  <Company>Department of Veterans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Cullen-Lester</dc:creator>
  <cp:lastModifiedBy>houston.lester@huskers.unl.edu</cp:lastModifiedBy>
  <cp:revision>521</cp:revision>
  <cp:lastPrinted>2014-03-20T21:05:26Z</cp:lastPrinted>
  <dcterms:created xsi:type="dcterms:W3CDTF">2018-06-10T00:08:26Z</dcterms:created>
  <dcterms:modified xsi:type="dcterms:W3CDTF">2019-03-26T17:43:07Z</dcterms:modified>
</cp:coreProperties>
</file>