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egrim"/>
      <p:regular r:id="rId26"/>
    </p:embeddedFont>
    <p:embeddedFont>
      <p:font typeface="Abel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grim-regular.fntdata"/><Relationship Id="rId25" Type="http://schemas.openxmlformats.org/officeDocument/2006/relationships/slide" Target="slides/slide21.xml"/><Relationship Id="rId27" Type="http://schemas.openxmlformats.org/officeDocument/2006/relationships/font" Target="fonts/A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9dd897fff9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9dd897fff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9dd897fff9_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9dd897fff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9dd897fff9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9dd897fff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9dfc031981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9dfc0319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9e0167cc5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9e0167c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9dfc031981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9dfc0319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9dd897fff9_4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9dd897fff9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dd897fff9_4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9dd897fff9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dd897fff9_7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dd897fff9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dd897fff9_4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dd897fff9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9e0167cc54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9e0167cc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9e0167cc54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9e0167cc5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9dd897fff9_4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9dd897fff9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9dd897fff9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9dd897fff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planets">
  <p:cSld name="BLANK_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6" name="Google Shape;686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7" name="Google Shape;687;p11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8" name="Google Shape;688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89" name="Google Shape;689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4" name="Google Shape;694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5" name="Google Shape;695;p11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6" name="Google Shape;696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7" name="Google Shape;697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3" name="Google Shape;723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4" name="Google Shape;724;p11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7" name="Google Shape;727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7" name="Google Shape;747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2" name="Google Shape;372;p3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flipH="1" rot="-931907">
              <a:off x="2906465" y="2790999"/>
              <a:ext cx="1941119" cy="3996422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/>
          <p:nvPr>
            <p:ph idx="1" type="body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/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0124D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b="1" sz="9600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flipH="1" rot="1081124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3" name="Google Shape;503;p5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/>
        </p:txBody>
      </p:sp>
      <p:sp>
        <p:nvSpPr>
          <p:cNvPr id="504" name="Google Shape;504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7" name="Google Shape;547;p6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48" name="Google Shape;548;p6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49" name="Google Shape;549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2" name="Google Shape;592;p7"/>
          <p:cNvSpPr txBox="1"/>
          <p:nvPr>
            <p:ph idx="1" type="body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3" name="Google Shape;593;p7"/>
          <p:cNvSpPr txBox="1"/>
          <p:nvPr>
            <p:ph idx="2" type="body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4" name="Google Shape;594;p7"/>
          <p:cNvSpPr txBox="1"/>
          <p:nvPr>
            <p:ph idx="3" type="body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5" name="Google Shape;595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8" name="Google Shape;63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/>
          <p:nvPr>
            <p:ph idx="1" type="body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81" name="Google Shape;68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rect b="b" l="l" r="r" t="t"/>
              <a:pathLst>
                <a:path extrusionOk="0" h="31750" w="2540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rect b="b" l="l" r="r" t="t"/>
              <a:pathLst>
                <a:path extrusionOk="0" h="177800" w="17780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rect b="b" l="l" r="r" t="t"/>
              <a:pathLst>
                <a:path extrusionOk="0" h="209550" w="20955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rect b="b" l="l" r="r" t="t"/>
              <a:pathLst>
                <a:path extrusionOk="0" h="88900" w="8890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/>
        </p:txBody>
      </p:sp>
      <p:sp>
        <p:nvSpPr>
          <p:cNvPr id="300" name="Google Shape;300;p1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rect b="b" l="l" r="r" t="t"/>
              <a:pathLst>
                <a:path extrusionOk="0" h="4241800" w="619760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rect b="b" l="l" r="r" t="t"/>
              <a:pathLst>
                <a:path extrusionOk="0" h="3581400" w="462280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rect b="b" l="l" r="r" t="t"/>
              <a:pathLst>
                <a:path extrusionOk="0" h="2838450" w="266065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rect b="b" l="l" r="r" t="t"/>
              <a:pathLst>
                <a:path extrusionOk="0" h="3562350" w="546735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0.png"/><Relationship Id="rId13" Type="http://schemas.openxmlformats.org/officeDocument/2006/relationships/image" Target="../media/image23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1.jpg"/><Relationship Id="rId9" Type="http://schemas.openxmlformats.org/officeDocument/2006/relationships/image" Target="../media/image28.png"/><Relationship Id="rId14" Type="http://schemas.openxmlformats.org/officeDocument/2006/relationships/image" Target="../media/image30.png"/><Relationship Id="rId5" Type="http://schemas.openxmlformats.org/officeDocument/2006/relationships/image" Target="../media/image24.jpg"/><Relationship Id="rId6" Type="http://schemas.openxmlformats.org/officeDocument/2006/relationships/image" Target="../media/image18.jpg"/><Relationship Id="rId7" Type="http://schemas.openxmlformats.org/officeDocument/2006/relationships/image" Target="../media/image27.png"/><Relationship Id="rId8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ngJcRl1-4OkZcTYqLHI0aO1-M1nZbIHN/view" TargetMode="External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Houston we have a solution</a:t>
            </a:r>
            <a:endParaRPr/>
          </a:p>
        </p:txBody>
      </p:sp>
      <p:pic>
        <p:nvPicPr>
          <p:cNvPr id="753" name="Google Shape;7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50" y="3270700"/>
            <a:ext cx="1687075" cy="16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6550" y="67875"/>
            <a:ext cx="1774640" cy="1687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1"/>
          <p:cNvSpPr txBox="1"/>
          <p:nvPr>
            <p:ph type="title"/>
          </p:nvPr>
        </p:nvSpPr>
        <p:spPr>
          <a:xfrm>
            <a:off x="1327200" y="1095576"/>
            <a:ext cx="6489600" cy="266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¿Cómo?</a:t>
            </a:r>
            <a:endParaRPr sz="10000"/>
          </a:p>
        </p:txBody>
      </p:sp>
      <p:sp>
        <p:nvSpPr>
          <p:cNvPr id="821" name="Google Shape;821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2"/>
          <p:cNvSpPr txBox="1"/>
          <p:nvPr>
            <p:ph type="ctrTitle"/>
          </p:nvPr>
        </p:nvSpPr>
        <p:spPr>
          <a:xfrm>
            <a:off x="1244700" y="1030875"/>
            <a:ext cx="6654600" cy="67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Infraestructura necesaria</a:t>
            </a:r>
            <a:endParaRPr/>
          </a:p>
        </p:txBody>
      </p:sp>
      <p:sp>
        <p:nvSpPr>
          <p:cNvPr id="827" name="Google Shape;827;p22"/>
          <p:cNvSpPr txBox="1"/>
          <p:nvPr/>
        </p:nvSpPr>
        <p:spPr>
          <a:xfrm>
            <a:off x="1272900" y="1705875"/>
            <a:ext cx="659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bel"/>
              <a:buChar char="⋆"/>
            </a:pPr>
            <a:r>
              <a:rPr lang="en" sz="1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</a:t>
            </a:r>
            <a:r>
              <a:rPr lang="en" sz="1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rear una constelación de satélites geoestacionarios en Marte</a:t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bel"/>
              <a:buChar char="⋆"/>
            </a:pPr>
            <a:r>
              <a:rPr lang="en" sz="1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Desarrollo basado en la actual red de comunicación  DSN y el “Bundle Protocol”.</a:t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bel"/>
              <a:buChar char="⋆"/>
            </a:pPr>
            <a:r>
              <a:rPr lang="en" sz="1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Colocación de satélites en los puntos Lagrangianos (L4-L5).</a:t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bel"/>
              <a:buChar char="⋆"/>
            </a:pPr>
            <a:r>
              <a:rPr lang="en" sz="1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Colocación de una antena que se comunique con los satélites y con los trajes.</a:t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bel"/>
              <a:buChar char="⋆"/>
            </a:pPr>
            <a:r>
              <a:rPr lang="en" sz="1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Red de comunicación en Marte usando Wi-Fi y LoRa.</a:t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3" name="Google Shape;8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250" y="2825550"/>
            <a:ext cx="1212816" cy="12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381697">
            <a:off x="8232700" y="455825"/>
            <a:ext cx="548700" cy="54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23"/>
          <p:cNvPicPr preferRelativeResize="0"/>
          <p:nvPr/>
        </p:nvPicPr>
        <p:blipFill rotWithShape="1">
          <a:blip r:embed="rId5">
            <a:alphaModFix/>
          </a:blip>
          <a:srcRect b="50000" l="49080" r="0" t="0"/>
          <a:stretch/>
        </p:blipFill>
        <p:spPr>
          <a:xfrm>
            <a:off x="0" y="3881450"/>
            <a:ext cx="1308225" cy="126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6" name="Google Shape;836;p23"/>
          <p:cNvCxnSpPr>
            <a:stCxn id="837" idx="3"/>
            <a:endCxn id="838" idx="1"/>
          </p:cNvCxnSpPr>
          <p:nvPr/>
        </p:nvCxnSpPr>
        <p:spPr>
          <a:xfrm flipH="1" rot="10800000">
            <a:off x="2919963" y="910400"/>
            <a:ext cx="5134800" cy="229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839" name="Google Shape;839;p23"/>
          <p:cNvSpPr/>
          <p:nvPr/>
        </p:nvSpPr>
        <p:spPr>
          <a:xfrm>
            <a:off x="3186875" y="3327950"/>
            <a:ext cx="23700" cy="75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8" name="Google Shape;8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7324499">
            <a:off x="7859964" y="675407"/>
            <a:ext cx="254333" cy="25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868156">
            <a:off x="8782466" y="992633"/>
            <a:ext cx="193432" cy="19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28654">
            <a:off x="8626529" y="176292"/>
            <a:ext cx="183853" cy="183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8262" y="3076250"/>
            <a:ext cx="251700" cy="2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23"/>
          <p:cNvSpPr txBox="1"/>
          <p:nvPr>
            <p:ph idx="4294967295" type="title"/>
          </p:nvPr>
        </p:nvSpPr>
        <p:spPr>
          <a:xfrm>
            <a:off x="1951425" y="4202275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FRONT OF</a:t>
            </a:r>
            <a:endParaRPr/>
          </a:p>
        </p:txBody>
      </p:sp>
      <p:pic>
        <p:nvPicPr>
          <p:cNvPr id="843" name="Google Shape;84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3126982">
            <a:off x="8508375" y="545600"/>
            <a:ext cx="217900" cy="2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9" name="Google Shape;8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75" y="3933950"/>
            <a:ext cx="1212816" cy="12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381697">
            <a:off x="8232700" y="455825"/>
            <a:ext cx="548700" cy="54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9075" y="1063749"/>
            <a:ext cx="2569225" cy="2524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2" name="Google Shape;852;p24"/>
          <p:cNvCxnSpPr/>
          <p:nvPr/>
        </p:nvCxnSpPr>
        <p:spPr>
          <a:xfrm flipH="1" rot="10800000">
            <a:off x="1178725" y="3000125"/>
            <a:ext cx="2762400" cy="1440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24"/>
          <p:cNvCxnSpPr>
            <a:endCxn id="850" idx="2"/>
          </p:cNvCxnSpPr>
          <p:nvPr/>
        </p:nvCxnSpPr>
        <p:spPr>
          <a:xfrm flipH="1" rot="10800000">
            <a:off x="6191181" y="807377"/>
            <a:ext cx="2055600" cy="103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854" name="Google Shape;854;p24"/>
          <p:cNvSpPr/>
          <p:nvPr/>
        </p:nvSpPr>
        <p:spPr>
          <a:xfrm>
            <a:off x="2738450" y="3512350"/>
            <a:ext cx="23700" cy="75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2621861" y="3274225"/>
            <a:ext cx="483600" cy="565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4"/>
          <p:cNvSpPr/>
          <p:nvPr/>
        </p:nvSpPr>
        <p:spPr>
          <a:xfrm>
            <a:off x="7022053" y="1129675"/>
            <a:ext cx="348000" cy="39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7" name="Google Shape;85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287799">
            <a:off x="7859964" y="675407"/>
            <a:ext cx="254332" cy="25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868156">
            <a:off x="8782466" y="992633"/>
            <a:ext cx="193432" cy="19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28654">
            <a:off x="8626529" y="176292"/>
            <a:ext cx="183853" cy="183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7937" y="4412850"/>
            <a:ext cx="251700" cy="2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24"/>
          <p:cNvSpPr txBox="1"/>
          <p:nvPr>
            <p:ph idx="4294967295" type="title"/>
          </p:nvPr>
        </p:nvSpPr>
        <p:spPr>
          <a:xfrm>
            <a:off x="2475125" y="441285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</a:t>
            </a:r>
            <a:r>
              <a:rPr lang="en"/>
              <a:t>Conjunction</a:t>
            </a:r>
            <a:endParaRPr/>
          </a:p>
        </p:txBody>
      </p:sp>
      <p:pic>
        <p:nvPicPr>
          <p:cNvPr id="862" name="Google Shape;86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3126982">
            <a:off x="8508375" y="545600"/>
            <a:ext cx="217900" cy="2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5"/>
          <p:cNvSpPr txBox="1"/>
          <p:nvPr>
            <p:ph type="title"/>
          </p:nvPr>
        </p:nvSpPr>
        <p:spPr>
          <a:xfrm>
            <a:off x="2428675" y="3019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¿Que proponemos?</a:t>
            </a:r>
            <a:endParaRPr/>
          </a:p>
        </p:txBody>
      </p:sp>
      <p:sp>
        <p:nvSpPr>
          <p:cNvPr id="868" name="Google Shape;868;p25"/>
          <p:cNvSpPr txBox="1"/>
          <p:nvPr>
            <p:ph idx="1" type="body"/>
          </p:nvPr>
        </p:nvSpPr>
        <p:spPr>
          <a:xfrm>
            <a:off x="882550" y="1144860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 colocación de satélites adicionales sobre los puntos Lagrangianos, eliminaría el problema de cortes de comunicación cuando Marte se encuentra en oposición.</a:t>
            </a:r>
            <a:endParaRPr/>
          </a:p>
        </p:txBody>
      </p:sp>
      <p:sp>
        <p:nvSpPr>
          <p:cNvPr id="869" name="Google Shape;869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0" name="Google Shape;8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400" y="2749600"/>
            <a:ext cx="2286000" cy="200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1" name="Google Shape;871;p25"/>
          <p:cNvCxnSpPr/>
          <p:nvPr/>
        </p:nvCxnSpPr>
        <p:spPr>
          <a:xfrm flipH="1">
            <a:off x="7626575" y="2138975"/>
            <a:ext cx="453600" cy="1329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2" name="Google Shape;872;p25"/>
          <p:cNvSpPr txBox="1"/>
          <p:nvPr>
            <p:ph type="title"/>
          </p:nvPr>
        </p:nvSpPr>
        <p:spPr>
          <a:xfrm>
            <a:off x="7395550" y="1474775"/>
            <a:ext cx="13608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Tierra</a:t>
            </a:r>
            <a:endParaRPr/>
          </a:p>
        </p:txBody>
      </p:sp>
      <p:cxnSp>
        <p:nvCxnSpPr>
          <p:cNvPr id="873" name="Google Shape;873;p25"/>
          <p:cNvCxnSpPr/>
          <p:nvPr/>
        </p:nvCxnSpPr>
        <p:spPr>
          <a:xfrm>
            <a:off x="5679650" y="3015125"/>
            <a:ext cx="855600" cy="556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4" name="Google Shape;874;p25"/>
          <p:cNvSpPr txBox="1"/>
          <p:nvPr>
            <p:ph type="title"/>
          </p:nvPr>
        </p:nvSpPr>
        <p:spPr>
          <a:xfrm>
            <a:off x="4297650" y="2348725"/>
            <a:ext cx="16944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0" name="Google Shape;8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75" y="3933950"/>
            <a:ext cx="1212816" cy="12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381697">
            <a:off x="8232700" y="455825"/>
            <a:ext cx="548700" cy="54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9075" y="1063749"/>
            <a:ext cx="2569225" cy="25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670705">
            <a:off x="2391615" y="416142"/>
            <a:ext cx="357021" cy="3570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4" name="Google Shape;884;p26"/>
          <p:cNvCxnSpPr/>
          <p:nvPr/>
        </p:nvCxnSpPr>
        <p:spPr>
          <a:xfrm flipH="1" rot="10800000">
            <a:off x="1178725" y="3000125"/>
            <a:ext cx="2762400" cy="1440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26"/>
          <p:cNvCxnSpPr>
            <a:endCxn id="881" idx="2"/>
          </p:cNvCxnSpPr>
          <p:nvPr/>
        </p:nvCxnSpPr>
        <p:spPr>
          <a:xfrm flipH="1" rot="10800000">
            <a:off x="6191181" y="807377"/>
            <a:ext cx="2055600" cy="103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886" name="Google Shape;886;p26"/>
          <p:cNvSpPr/>
          <p:nvPr/>
        </p:nvSpPr>
        <p:spPr>
          <a:xfrm>
            <a:off x="2738450" y="3512350"/>
            <a:ext cx="23700" cy="75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6"/>
          <p:cNvSpPr/>
          <p:nvPr/>
        </p:nvSpPr>
        <p:spPr>
          <a:xfrm>
            <a:off x="2621861" y="3274225"/>
            <a:ext cx="483600" cy="565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6"/>
          <p:cNvSpPr/>
          <p:nvPr/>
        </p:nvSpPr>
        <p:spPr>
          <a:xfrm>
            <a:off x="7022053" y="1129675"/>
            <a:ext cx="348000" cy="39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9" name="Google Shape;889;p26"/>
          <p:cNvCxnSpPr>
            <a:endCxn id="890" idx="0"/>
          </p:cNvCxnSpPr>
          <p:nvPr/>
        </p:nvCxnSpPr>
        <p:spPr>
          <a:xfrm flipH="1">
            <a:off x="1133788" y="809550"/>
            <a:ext cx="1688100" cy="3603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26"/>
          <p:cNvCxnSpPr>
            <a:endCxn id="881" idx="2"/>
          </p:cNvCxnSpPr>
          <p:nvPr/>
        </p:nvCxnSpPr>
        <p:spPr>
          <a:xfrm>
            <a:off x="2797881" y="797777"/>
            <a:ext cx="5448900" cy="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892" name="Google Shape;8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287799">
            <a:off x="7859964" y="675407"/>
            <a:ext cx="254332" cy="25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868156">
            <a:off x="8782466" y="992633"/>
            <a:ext cx="193432" cy="19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28654">
            <a:off x="8626529" y="176292"/>
            <a:ext cx="183853" cy="183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7937" y="4412850"/>
            <a:ext cx="251700" cy="2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26"/>
          <p:cNvSpPr txBox="1"/>
          <p:nvPr>
            <p:ph idx="4294967295" type="title"/>
          </p:nvPr>
        </p:nvSpPr>
        <p:spPr>
          <a:xfrm>
            <a:off x="2475125" y="441285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Conjunction</a:t>
            </a:r>
            <a:endParaRPr/>
          </a:p>
        </p:txBody>
      </p:sp>
      <p:pic>
        <p:nvPicPr>
          <p:cNvPr id="896" name="Google Shape;896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3126982">
            <a:off x="8508375" y="545600"/>
            <a:ext cx="217900" cy="2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26"/>
          <p:cNvSpPr txBox="1"/>
          <p:nvPr/>
        </p:nvSpPr>
        <p:spPr>
          <a:xfrm>
            <a:off x="2797875" y="397875"/>
            <a:ext cx="168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LAGRANGIAN POINT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3" name="Google Shape;9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75" y="3933950"/>
            <a:ext cx="1212816" cy="12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381697">
            <a:off x="8232700" y="455825"/>
            <a:ext cx="548700" cy="54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670705">
            <a:off x="2391615" y="416142"/>
            <a:ext cx="357021" cy="357072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27"/>
          <p:cNvSpPr/>
          <p:nvPr/>
        </p:nvSpPr>
        <p:spPr>
          <a:xfrm>
            <a:off x="2738450" y="3512350"/>
            <a:ext cx="23700" cy="75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287799">
            <a:off x="7859964" y="675407"/>
            <a:ext cx="254332" cy="25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868156">
            <a:off x="8782466" y="992633"/>
            <a:ext cx="193432" cy="19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28654">
            <a:off x="8626529" y="176292"/>
            <a:ext cx="183853" cy="183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7937" y="4412850"/>
            <a:ext cx="251700" cy="2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126982">
            <a:off x="8508375" y="545600"/>
            <a:ext cx="217900" cy="2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27"/>
          <p:cNvSpPr txBox="1"/>
          <p:nvPr/>
        </p:nvSpPr>
        <p:spPr>
          <a:xfrm>
            <a:off x="2797875" y="397875"/>
            <a:ext cx="168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LAGRANGIAN POINT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13" name="Google Shape;913;p27"/>
          <p:cNvSpPr txBox="1"/>
          <p:nvPr/>
        </p:nvSpPr>
        <p:spPr>
          <a:xfrm>
            <a:off x="2870575" y="1273662"/>
            <a:ext cx="4733400" cy="29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FSO (Comunicación Óptica por el espacio libre)</a:t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bel"/>
              <a:buChar char="⋆"/>
            </a:pPr>
            <a:r>
              <a:rPr lang="en" sz="1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PROBLEMÁTICA:</a:t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bel"/>
              <a:buChar char="⋆"/>
            </a:pPr>
            <a:r>
              <a:rPr lang="en" sz="1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Pérdidas -&gt; solución: redundancia</a:t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bel"/>
              <a:buChar char="⋆"/>
            </a:pPr>
            <a:r>
              <a:rPr lang="en" sz="1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Requiere de un código de corrección de errores</a:t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bel"/>
              <a:buChar char="⋆"/>
            </a:pPr>
            <a:r>
              <a:rPr lang="en" sz="1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BENEFICIO:</a:t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bel"/>
              <a:buChar char="⋆"/>
            </a:pPr>
            <a:r>
              <a:rPr lang="en" sz="1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Aumenta el ancho de banda.</a:t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bel"/>
              <a:buChar char="⋆"/>
            </a:pPr>
            <a:r>
              <a:rPr lang="en" sz="1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Simplificar los dispositivos de </a:t>
            </a:r>
            <a:r>
              <a:rPr lang="en" sz="1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transmisión</a:t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bel"/>
              <a:buChar char="⋆"/>
            </a:pPr>
            <a:r>
              <a:rPr lang="en" sz="15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Comunicación con la tierra en tiempos más cortos</a:t>
            </a:r>
            <a:endParaRPr sz="1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914" name="Google Shape;914;p27"/>
          <p:cNvCxnSpPr/>
          <p:nvPr/>
        </p:nvCxnSpPr>
        <p:spPr>
          <a:xfrm rot="10800000">
            <a:off x="2965125" y="762800"/>
            <a:ext cx="4733400" cy="4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27"/>
          <p:cNvCxnSpPr/>
          <p:nvPr/>
        </p:nvCxnSpPr>
        <p:spPr>
          <a:xfrm flipH="1">
            <a:off x="1408375" y="857400"/>
            <a:ext cx="1462200" cy="3050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916" name="Google Shape;916;p27"/>
          <p:cNvSpPr txBox="1"/>
          <p:nvPr/>
        </p:nvSpPr>
        <p:spPr>
          <a:xfrm rot="-2024904">
            <a:off x="7292404" y="4016906"/>
            <a:ext cx="1389442" cy="561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MORSE</a:t>
            </a:r>
            <a:r>
              <a:rPr lang="en" sz="1600"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7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CODE</a:t>
            </a:r>
            <a:endParaRPr sz="17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2" name="Google Shape;922;p28"/>
          <p:cNvSpPr txBox="1"/>
          <p:nvPr/>
        </p:nvSpPr>
        <p:spPr>
          <a:xfrm>
            <a:off x="1201200" y="483450"/>
            <a:ext cx="67416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egrim"/>
                <a:ea typeface="Megrim"/>
                <a:cs typeface="Megrim"/>
                <a:sym typeface="Megrim"/>
              </a:rPr>
              <a:t>¿Comunicación en Marte?</a:t>
            </a:r>
            <a:endParaRPr/>
          </a:p>
        </p:txBody>
      </p:sp>
      <p:sp>
        <p:nvSpPr>
          <p:cNvPr id="923" name="Google Shape;923;p28"/>
          <p:cNvSpPr txBox="1"/>
          <p:nvPr/>
        </p:nvSpPr>
        <p:spPr>
          <a:xfrm>
            <a:off x="1026600" y="1329500"/>
            <a:ext cx="709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●"/>
            </a:pPr>
            <a:r>
              <a:rPr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Tecnología WiFi: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○"/>
            </a:pPr>
            <a:r>
              <a:rPr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Uso de Smartphones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○"/>
            </a:pPr>
            <a:r>
              <a:rPr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Fácil instalación y programación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●"/>
            </a:pPr>
            <a:r>
              <a:rPr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Tecnología LoRa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○"/>
            </a:pPr>
            <a:r>
              <a:rPr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Alta tolerancia a interferencias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○"/>
            </a:pPr>
            <a:r>
              <a:rPr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Gran rango de alcance (+10 km)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○"/>
            </a:pPr>
            <a:r>
              <a:rPr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Uso de repetidores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924" name="Google Shape;9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275" y="2459350"/>
            <a:ext cx="3671575" cy="28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9"/>
          <p:cNvSpPr txBox="1"/>
          <p:nvPr>
            <p:ph idx="12" type="sldNum"/>
          </p:nvPr>
        </p:nvSpPr>
        <p:spPr>
          <a:xfrm>
            <a:off x="445880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0" name="Google Shape;930;p29"/>
          <p:cNvSpPr txBox="1"/>
          <p:nvPr/>
        </p:nvSpPr>
        <p:spPr>
          <a:xfrm>
            <a:off x="1138550" y="462425"/>
            <a:ext cx="67416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egrim"/>
                <a:ea typeface="Megrim"/>
                <a:cs typeface="Megrim"/>
                <a:sym typeface="Megrim"/>
              </a:rPr>
              <a:t>¿Comunicación en Marte?</a:t>
            </a:r>
            <a:endParaRPr/>
          </a:p>
        </p:txBody>
      </p:sp>
      <p:pic>
        <p:nvPicPr>
          <p:cNvPr id="931" name="Google Shape;9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425" y="2459350"/>
            <a:ext cx="3671575" cy="28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750" y="1137650"/>
            <a:ext cx="7189200" cy="361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516374" y="1731562"/>
            <a:ext cx="1155175" cy="7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6825" y="1626725"/>
            <a:ext cx="934477" cy="1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29"/>
          <p:cNvPicPr preferRelativeResize="0"/>
          <p:nvPr/>
        </p:nvPicPr>
        <p:blipFill rotWithShape="1">
          <a:blip r:embed="rId7">
            <a:alphaModFix/>
          </a:blip>
          <a:srcRect b="22877" l="33970" r="36056" t="23967"/>
          <a:stretch/>
        </p:blipFill>
        <p:spPr>
          <a:xfrm rot="2700000">
            <a:off x="4035222" y="1711461"/>
            <a:ext cx="1277682" cy="1238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6750" y="1385625"/>
            <a:ext cx="714350" cy="146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7" name="Google Shape;937;p29"/>
          <p:cNvCxnSpPr/>
          <p:nvPr/>
        </p:nvCxnSpPr>
        <p:spPr>
          <a:xfrm>
            <a:off x="2068538" y="2117237"/>
            <a:ext cx="552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8" name="Google Shape;938;p29"/>
          <p:cNvCxnSpPr/>
          <p:nvPr/>
        </p:nvCxnSpPr>
        <p:spPr>
          <a:xfrm>
            <a:off x="3568338" y="2117262"/>
            <a:ext cx="552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9" name="Google Shape;939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03238" y="2931138"/>
            <a:ext cx="1917400" cy="191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0" name="Google Shape;940;p29"/>
          <p:cNvCxnSpPr/>
          <p:nvPr/>
        </p:nvCxnSpPr>
        <p:spPr>
          <a:xfrm>
            <a:off x="2012375" y="2915400"/>
            <a:ext cx="432300" cy="4767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29"/>
          <p:cNvCxnSpPr/>
          <p:nvPr/>
        </p:nvCxnSpPr>
        <p:spPr>
          <a:xfrm>
            <a:off x="3047338" y="2790738"/>
            <a:ext cx="18000" cy="1830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2" name="Google Shape;942;p29"/>
          <p:cNvCxnSpPr/>
          <p:nvPr/>
        </p:nvCxnSpPr>
        <p:spPr>
          <a:xfrm flipH="1">
            <a:off x="3918888" y="2915400"/>
            <a:ext cx="661500" cy="3990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43" name="Google Shape;943;p29"/>
          <p:cNvPicPr preferRelativeResize="0"/>
          <p:nvPr/>
        </p:nvPicPr>
        <p:blipFill rotWithShape="1">
          <a:blip r:embed="rId10">
            <a:alphaModFix/>
          </a:blip>
          <a:srcRect b="21606" l="39579" r="39451" t="26391"/>
          <a:stretch/>
        </p:blipFill>
        <p:spPr>
          <a:xfrm>
            <a:off x="5868475" y="1385613"/>
            <a:ext cx="1202227" cy="16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85241" y="3447519"/>
            <a:ext cx="1463250" cy="14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97075" y="1539650"/>
            <a:ext cx="818150" cy="8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5400000">
            <a:off x="7070700" y="2250275"/>
            <a:ext cx="905075" cy="905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7" name="Google Shape;947;p29"/>
          <p:cNvCxnSpPr/>
          <p:nvPr/>
        </p:nvCxnSpPr>
        <p:spPr>
          <a:xfrm>
            <a:off x="5316163" y="2117237"/>
            <a:ext cx="552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29"/>
          <p:cNvCxnSpPr/>
          <p:nvPr/>
        </p:nvCxnSpPr>
        <p:spPr>
          <a:xfrm>
            <a:off x="7112365" y="3070494"/>
            <a:ext cx="9000" cy="432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9" name="Google Shape;949;p29"/>
          <p:cNvCxnSpPr/>
          <p:nvPr/>
        </p:nvCxnSpPr>
        <p:spPr>
          <a:xfrm rot="10800000">
            <a:off x="6080688" y="3935212"/>
            <a:ext cx="376800" cy="36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50" name="Google Shape;950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30825" y="3070488"/>
            <a:ext cx="771375" cy="7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29"/>
          <p:cNvSpPr txBox="1"/>
          <p:nvPr/>
        </p:nvSpPr>
        <p:spPr>
          <a:xfrm>
            <a:off x="5264080" y="3742995"/>
            <a:ext cx="934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To Earth</a:t>
            </a:r>
            <a:endParaRPr sz="16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0"/>
          <p:cNvSpPr txBox="1"/>
          <p:nvPr>
            <p:ph idx="4294967295" type="body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egrim"/>
                <a:ea typeface="Megrim"/>
                <a:cs typeface="Megrim"/>
                <a:sym typeface="Megrim"/>
              </a:rPr>
              <a:t>Para facilitar la comunicación, proponemos el uso de la siguiente app</a:t>
            </a:r>
            <a:endParaRPr sz="2400"/>
          </a:p>
        </p:txBody>
      </p:sp>
      <p:sp>
        <p:nvSpPr>
          <p:cNvPr id="957" name="Google Shape;957;p3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8" name="Google Shape;958;p30"/>
          <p:cNvGrpSpPr/>
          <p:nvPr/>
        </p:nvGrpSpPr>
        <p:grpSpPr>
          <a:xfrm>
            <a:off x="5050523" y="666593"/>
            <a:ext cx="1836923" cy="3810143"/>
            <a:chOff x="2547150" y="238125"/>
            <a:chExt cx="2525675" cy="5238750"/>
          </a:xfrm>
        </p:grpSpPr>
        <p:sp>
          <p:nvSpPr>
            <p:cNvPr id="959" name="Google Shape;959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63" name="Google Shape;963;p30"/>
          <p:cNvPicPr preferRelativeResize="0"/>
          <p:nvPr/>
        </p:nvPicPr>
        <p:blipFill rotWithShape="1">
          <a:blip r:embed="rId3">
            <a:alphaModFix/>
          </a:blip>
          <a:srcRect b="6318" l="33815" r="31011" t="3159"/>
          <a:stretch/>
        </p:blipFill>
        <p:spPr>
          <a:xfrm>
            <a:off x="5099137" y="1022313"/>
            <a:ext cx="1739699" cy="30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30"/>
          <p:cNvPicPr preferRelativeResize="0"/>
          <p:nvPr/>
        </p:nvPicPr>
        <p:blipFill rotWithShape="1">
          <a:blip r:embed="rId3">
            <a:alphaModFix/>
          </a:blip>
          <a:srcRect b="82811" l="7777" r="75040" t="3159"/>
          <a:stretch/>
        </p:blipFill>
        <p:spPr>
          <a:xfrm>
            <a:off x="5099125" y="1022325"/>
            <a:ext cx="1009700" cy="5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30"/>
          <p:cNvPicPr preferRelativeResize="0"/>
          <p:nvPr/>
        </p:nvPicPr>
        <p:blipFill rotWithShape="1">
          <a:blip r:embed="rId3">
            <a:alphaModFix/>
          </a:blip>
          <a:srcRect b="66679" l="74983" r="13495" t="15431"/>
          <a:stretch/>
        </p:blipFill>
        <p:spPr>
          <a:xfrm>
            <a:off x="6382725" y="1460325"/>
            <a:ext cx="413776" cy="4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30"/>
          <p:cNvPicPr preferRelativeResize="0"/>
          <p:nvPr/>
        </p:nvPicPr>
        <p:blipFill rotWithShape="1">
          <a:blip r:embed="rId3">
            <a:alphaModFix/>
          </a:blip>
          <a:srcRect b="6318" l="73028" r="6934" t="79651"/>
          <a:stretch/>
        </p:blipFill>
        <p:spPr>
          <a:xfrm>
            <a:off x="6026585" y="3727400"/>
            <a:ext cx="81224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3"/>
          <p:cNvSpPr txBox="1"/>
          <p:nvPr>
            <p:ph type="title"/>
          </p:nvPr>
        </p:nvSpPr>
        <p:spPr>
          <a:xfrm>
            <a:off x="959550" y="1095575"/>
            <a:ext cx="7224900" cy="266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¿QUIÉNES SOMOS?</a:t>
            </a:r>
            <a:endParaRPr sz="10000"/>
          </a:p>
        </p:txBody>
      </p:sp>
      <p:sp>
        <p:nvSpPr>
          <p:cNvPr id="760" name="Google Shape;760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1" name="Google Shape;7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90691">
            <a:off x="6498600" y="2519100"/>
            <a:ext cx="3055276" cy="23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2" name="Google Shape;972;p31" title="▶ Page 1 - Untitled - Google Chrome 2020-10-04 14-31-4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477" y="145550"/>
            <a:ext cx="6139048" cy="46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2"/>
          <p:cNvSpPr txBox="1"/>
          <p:nvPr>
            <p:ph idx="4294967295" type="title"/>
          </p:nvPr>
        </p:nvSpPr>
        <p:spPr>
          <a:xfrm>
            <a:off x="409275" y="425825"/>
            <a:ext cx="36183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bel"/>
                <a:ea typeface="Abel"/>
                <a:cs typeface="Abel"/>
                <a:sym typeface="Abel"/>
              </a:rPr>
              <a:t>SO HUSTON….</a:t>
            </a:r>
            <a:endParaRPr b="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WE HAVE A SOLUTION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.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8" name="Google Shape;978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7" name="Google Shape;7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842613"/>
            <a:ext cx="476250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14"/>
          <p:cNvSpPr txBox="1"/>
          <p:nvPr>
            <p:ph idx="4294967295" type="title"/>
          </p:nvPr>
        </p:nvSpPr>
        <p:spPr>
          <a:xfrm>
            <a:off x="1302050" y="523750"/>
            <a:ext cx="6661500" cy="117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>
                <a:latin typeface="Abel"/>
                <a:ea typeface="Abel"/>
                <a:cs typeface="Abel"/>
                <a:sym typeface="Abel"/>
              </a:rPr>
              <a:t>Somos 5 futuros ingenieros electrónicos decididos a comunicar la tierra con el espacio exterior sin importar  distancias y </a:t>
            </a:r>
            <a:r>
              <a:rPr b="0" lang="en" sz="2600">
                <a:latin typeface="Abel"/>
                <a:ea typeface="Abel"/>
                <a:cs typeface="Abel"/>
                <a:sym typeface="Abel"/>
              </a:rPr>
              <a:t>obstáculos.</a:t>
            </a:r>
            <a:endParaRPr b="0" sz="26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5"/>
          <p:cNvSpPr txBox="1"/>
          <p:nvPr>
            <p:ph type="title"/>
          </p:nvPr>
        </p:nvSpPr>
        <p:spPr>
          <a:xfrm>
            <a:off x="959550" y="1095575"/>
            <a:ext cx="7224900" cy="266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¿QUÉ?</a:t>
            </a:r>
            <a:endParaRPr sz="10000"/>
          </a:p>
        </p:txBody>
      </p:sp>
      <p:sp>
        <p:nvSpPr>
          <p:cNvPr id="774" name="Google Shape;774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6"/>
          <p:cNvSpPr txBox="1"/>
          <p:nvPr>
            <p:ph idx="1" type="body"/>
          </p:nvPr>
        </p:nvSpPr>
        <p:spPr>
          <a:xfrm>
            <a:off x="1581100" y="1595400"/>
            <a:ext cx="6300900" cy="19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EL HOMBRE NECESITA COMUNICARSE CON OTROS</a:t>
            </a:r>
            <a:endParaRPr sz="15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LA POSIBILIDAD DE COMUNICACIÓN ENTRE MARTE, TIERRA Y LA ISS, SERÁ LA ESPERANZA DE QUIENES EMPRENDERÁN LA EXPLORACIÓN DE NUEVOS TERRITORIOS</a:t>
            </a:r>
            <a:endParaRPr sz="1650">
              <a:solidFill>
                <a:srgbClr val="041615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16"/>
          <p:cNvSpPr txBox="1"/>
          <p:nvPr>
            <p:ph type="title"/>
          </p:nvPr>
        </p:nvSpPr>
        <p:spPr>
          <a:xfrm>
            <a:off x="1114025" y="916150"/>
            <a:ext cx="17862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</a:t>
            </a:r>
            <a:endParaRPr/>
          </a:p>
        </p:txBody>
      </p:sp>
      <p:pic>
        <p:nvPicPr>
          <p:cNvPr id="782" name="Google Shape;782;p16"/>
          <p:cNvPicPr preferRelativeResize="0"/>
          <p:nvPr/>
        </p:nvPicPr>
        <p:blipFill rotWithShape="1">
          <a:blip r:embed="rId3">
            <a:alphaModFix/>
          </a:blip>
          <a:srcRect b="0" l="34261" r="31204" t="0"/>
          <a:stretch/>
        </p:blipFill>
        <p:spPr>
          <a:xfrm>
            <a:off x="1913400" y="2802450"/>
            <a:ext cx="9868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600" y="2802450"/>
            <a:ext cx="12981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16"/>
          <p:cNvPicPr preferRelativeResize="0"/>
          <p:nvPr/>
        </p:nvPicPr>
        <p:blipFill rotWithShape="1">
          <a:blip r:embed="rId5">
            <a:alphaModFix/>
          </a:blip>
          <a:srcRect b="0" l="43603" r="10966" t="0"/>
          <a:stretch/>
        </p:blipFill>
        <p:spPr>
          <a:xfrm>
            <a:off x="4846350" y="2802450"/>
            <a:ext cx="12981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7"/>
          <p:cNvSpPr txBox="1"/>
          <p:nvPr>
            <p:ph type="title"/>
          </p:nvPr>
        </p:nvSpPr>
        <p:spPr>
          <a:xfrm>
            <a:off x="959550" y="1095575"/>
            <a:ext cx="7224900" cy="266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¿POR QUÉ?</a:t>
            </a:r>
            <a:endParaRPr sz="10000"/>
          </a:p>
        </p:txBody>
      </p:sp>
      <p:sp>
        <p:nvSpPr>
          <p:cNvPr id="790" name="Google Shape;790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8"/>
          <p:cNvSpPr txBox="1"/>
          <p:nvPr>
            <p:ph idx="1" type="body"/>
          </p:nvPr>
        </p:nvSpPr>
        <p:spPr>
          <a:xfrm>
            <a:off x="1315475" y="1536550"/>
            <a:ext cx="6300900" cy="19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La comunicación con la Tierra será uno de los mayores desafíos que los humanos deberán afrontar mientras se desarrolle la misión a Marte y los humanos se encuentren allí. </a:t>
            </a:r>
            <a:endParaRPr sz="15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Para complicar más la situación, existen períodos donde el sol se interpone entre la Tierra y Marte, y la comunicación entre ambos resulta imposible. La velocidad de comunicación también es un desafío en el tiempo.</a:t>
            </a:r>
            <a:endParaRPr sz="1650">
              <a:solidFill>
                <a:srgbClr val="041615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8"/>
          <p:cNvSpPr txBox="1"/>
          <p:nvPr>
            <p:ph type="title"/>
          </p:nvPr>
        </p:nvSpPr>
        <p:spPr>
          <a:xfrm>
            <a:off x="1114025" y="916150"/>
            <a:ext cx="17862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Porque</a:t>
            </a:r>
            <a:endParaRPr/>
          </a:p>
        </p:txBody>
      </p:sp>
      <p:pic>
        <p:nvPicPr>
          <p:cNvPr id="798" name="Google Shape;7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225" y="3082875"/>
            <a:ext cx="2785200" cy="21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9"/>
          <p:cNvSpPr txBox="1"/>
          <p:nvPr>
            <p:ph type="title"/>
          </p:nvPr>
        </p:nvSpPr>
        <p:spPr>
          <a:xfrm>
            <a:off x="959550" y="1095575"/>
            <a:ext cx="7224900" cy="266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¿PARA QUÉ?</a:t>
            </a:r>
            <a:endParaRPr sz="10000"/>
          </a:p>
        </p:txBody>
      </p:sp>
      <p:sp>
        <p:nvSpPr>
          <p:cNvPr id="804" name="Google Shape;804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0"/>
          <p:cNvSpPr txBox="1"/>
          <p:nvPr>
            <p:ph type="title"/>
          </p:nvPr>
        </p:nvSpPr>
        <p:spPr>
          <a:xfrm>
            <a:off x="1171400" y="916150"/>
            <a:ext cx="16383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Para: </a:t>
            </a:r>
            <a:endParaRPr/>
          </a:p>
        </p:txBody>
      </p:sp>
      <p:sp>
        <p:nvSpPr>
          <p:cNvPr id="810" name="Google Shape;810;p20"/>
          <p:cNvSpPr txBox="1"/>
          <p:nvPr>
            <p:ph idx="1" type="body"/>
          </p:nvPr>
        </p:nvSpPr>
        <p:spPr>
          <a:xfrm>
            <a:off x="1315463" y="1536550"/>
            <a:ext cx="63009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⋆"/>
            </a:pPr>
            <a:r>
              <a:rPr lang="en" sz="1500">
                <a:solidFill>
                  <a:schemeClr val="lt1"/>
                </a:solidFill>
              </a:rPr>
              <a:t>Tener una </a:t>
            </a:r>
            <a:r>
              <a:rPr lang="en" sz="1500">
                <a:solidFill>
                  <a:schemeClr val="lt1"/>
                </a:solidFill>
              </a:rPr>
              <a:t>comunicación entre las personas que se encuentran en Marte.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⋆"/>
            </a:pPr>
            <a:r>
              <a:rPr lang="en" sz="1500">
                <a:solidFill>
                  <a:schemeClr val="lt1"/>
                </a:solidFill>
              </a:rPr>
              <a:t>Una comunicación personal entre personas de Marte y la Tierra.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⋆"/>
            </a:pPr>
            <a:r>
              <a:rPr lang="en" sz="1500">
                <a:solidFill>
                  <a:schemeClr val="lt1"/>
                </a:solidFill>
              </a:rPr>
              <a:t>Transmisión de datos entre la Tierra y Marte.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⋆"/>
            </a:pPr>
            <a:r>
              <a:rPr lang="en" sz="1500">
                <a:solidFill>
                  <a:schemeClr val="lt1"/>
                </a:solidFill>
              </a:rPr>
              <a:t>Una comunicación permanente sin importar la ubicación de los planetas.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811" name="Google Shape;81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2" name="Google Shape;8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100" y="2805775"/>
            <a:ext cx="5129150" cy="214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398" y="3959950"/>
            <a:ext cx="548700" cy="54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399994">
            <a:off x="7170975" y="3961425"/>
            <a:ext cx="548700" cy="54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567016">
            <a:off x="3060887" y="2970058"/>
            <a:ext cx="264230" cy="26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