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Lato"/>
      <p:regular r:id="rId19"/>
      <p:bold r:id="rId20"/>
      <p:italic r:id="rId21"/>
      <p:boldItalic r:id="rId22"/>
    </p:embeddedFont>
    <p:embeddedFont>
      <p:font typeface="Maven Pro"/>
      <p:regular r:id="rId23"/>
      <p:bold r:id="rId24"/>
    </p:embeddedFont>
    <p:embeddedFont>
      <p:font typeface="Khmer"/>
      <p:regular r:id="rId25"/>
    </p:embeddedFont>
    <p:embeddedFont>
      <p:font typeface="Mou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ul-regular.fntdata"/><Relationship Id="rId25" Type="http://schemas.openxmlformats.org/officeDocument/2006/relationships/font" Target="fonts/Khm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Lato-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73e7a0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73e7a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b73e7a0c9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b73e7a0c9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73e7a0c9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73e7a0c9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f1c05d8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f1c05d8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f1c05d8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f1c05d8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f1c05d80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f1c05d80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b491a61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b491a61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db8a09f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db8a09f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f1c05d8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f1c05d8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938625" y="575050"/>
            <a:ext cx="1950475" cy="1369225"/>
          </a:xfrm>
          <a:prstGeom prst="rect">
            <a:avLst/>
          </a:prstGeom>
          <a:noFill/>
          <a:ln>
            <a:noFill/>
          </a:ln>
        </p:spPr>
      </p:pic>
      <p:sp>
        <p:nvSpPr>
          <p:cNvPr id="278" name="Google Shape;278;p13"/>
          <p:cNvSpPr txBox="1"/>
          <p:nvPr/>
        </p:nvSpPr>
        <p:spPr>
          <a:xfrm>
            <a:off x="3624300" y="297450"/>
            <a:ext cx="5180700" cy="1276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2F2B20"/>
                </a:solidFill>
                <a:latin typeface="Khmer"/>
                <a:ea typeface="Khmer"/>
                <a:cs typeface="Khmer"/>
                <a:sym typeface="Khmer"/>
              </a:rPr>
              <a:t>​​​​​</a:t>
            </a:r>
            <a:r>
              <a:rPr lang="en" sz="1800">
                <a:solidFill>
                  <a:srgbClr val="2F2B20"/>
                </a:solidFill>
                <a:latin typeface="Moul"/>
                <a:ea typeface="Moul"/>
                <a:cs typeface="Moul"/>
                <a:sym typeface="Moul"/>
              </a:rPr>
              <a:t>ព្រះរាជាណាចកម្ពុជា</a:t>
            </a:r>
            <a:endParaRPr sz="1800">
              <a:solidFill>
                <a:srgbClr val="2F2B20"/>
              </a:solidFill>
              <a:latin typeface="Moul"/>
              <a:ea typeface="Moul"/>
              <a:cs typeface="Moul"/>
              <a:sym typeface="Moul"/>
            </a:endParaRPr>
          </a:p>
          <a:p>
            <a:pPr indent="0" lvl="0" marL="0" rtl="0" algn="ctr">
              <a:lnSpc>
                <a:spcPct val="150000"/>
              </a:lnSpc>
              <a:spcBef>
                <a:spcPts val="0"/>
              </a:spcBef>
              <a:spcAft>
                <a:spcPts val="0"/>
              </a:spcAft>
              <a:buNone/>
            </a:pPr>
            <a:r>
              <a:rPr lang="en" sz="1800">
                <a:solidFill>
                  <a:srgbClr val="2F2B20"/>
                </a:solidFill>
                <a:latin typeface="Moul"/>
                <a:ea typeface="Moul"/>
                <a:cs typeface="Moul"/>
                <a:sym typeface="Moul"/>
              </a:rPr>
              <a:t>ជាតិ	សាសនា		ព្រះមហាក្សត្រ</a:t>
            </a:r>
            <a:endParaRPr sz="1800">
              <a:latin typeface="Moul"/>
              <a:ea typeface="Moul"/>
              <a:cs typeface="Moul"/>
              <a:sym typeface="Moul"/>
            </a:endParaRPr>
          </a:p>
        </p:txBody>
      </p:sp>
      <p:sp>
        <p:nvSpPr>
          <p:cNvPr id="279" name="Google Shape;279;p13"/>
          <p:cNvSpPr txBox="1"/>
          <p:nvPr/>
        </p:nvSpPr>
        <p:spPr>
          <a:xfrm>
            <a:off x="1023750" y="2094225"/>
            <a:ext cx="7478400" cy="654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1100"/>
              <a:buFont typeface="Arial"/>
              <a:buNone/>
            </a:pPr>
            <a:r>
              <a:rPr b="1" lang="en" sz="3200">
                <a:solidFill>
                  <a:srgbClr val="2F2B20"/>
                </a:solidFill>
                <a:latin typeface="Times New Roman"/>
                <a:ea typeface="Times New Roman"/>
                <a:cs typeface="Times New Roman"/>
                <a:sym typeface="Times New Roman"/>
              </a:rPr>
              <a:t>Topic :The Fashion website</a:t>
            </a:r>
            <a:endParaRPr sz="1000"/>
          </a:p>
        </p:txBody>
      </p:sp>
      <p:sp>
        <p:nvSpPr>
          <p:cNvPr id="280" name="Google Shape;280;p13"/>
          <p:cNvSpPr txBox="1"/>
          <p:nvPr/>
        </p:nvSpPr>
        <p:spPr>
          <a:xfrm>
            <a:off x="668525" y="2972025"/>
            <a:ext cx="3192300" cy="1606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sz="1800">
                <a:solidFill>
                  <a:srgbClr val="2F2B20"/>
                </a:solidFill>
                <a:latin typeface="Times New Roman"/>
                <a:ea typeface="Times New Roman"/>
                <a:cs typeface="Times New Roman"/>
                <a:sym typeface="Times New Roman"/>
              </a:rPr>
              <a:t>   </a:t>
            </a:r>
            <a:r>
              <a:rPr b="1" lang="en" sz="1800">
                <a:solidFill>
                  <a:srgbClr val="2F2B20"/>
                </a:solidFill>
                <a:latin typeface="Times New Roman"/>
                <a:ea typeface="Times New Roman"/>
                <a:cs typeface="Times New Roman"/>
                <a:sym typeface="Times New Roman"/>
              </a:rPr>
              <a:t>Member</a:t>
            </a:r>
            <a:endParaRPr b="1" sz="1800">
              <a:solidFill>
                <a:srgbClr val="2F2B2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Hout Sokreaksmey</a:t>
            </a:r>
            <a:endParaRPr b="1" sz="1800">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Huot Sophearin</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       </a:t>
            </a:r>
            <a:r>
              <a:rPr b="1" lang="en" sz="1800">
                <a:latin typeface="Times New Roman"/>
                <a:ea typeface="Times New Roman"/>
                <a:cs typeface="Times New Roman"/>
                <a:sym typeface="Times New Roman"/>
              </a:rPr>
              <a:t> Heng Ratha</a:t>
            </a:r>
            <a:endParaRPr sz="1800">
              <a:latin typeface="Times New Roman"/>
              <a:ea typeface="Times New Roman"/>
              <a:cs typeface="Times New Roman"/>
              <a:sym typeface="Times New Roman"/>
            </a:endParaRPr>
          </a:p>
        </p:txBody>
      </p:sp>
      <p:sp>
        <p:nvSpPr>
          <p:cNvPr id="281" name="Google Shape;281;p13"/>
          <p:cNvSpPr txBox="1"/>
          <p:nvPr/>
        </p:nvSpPr>
        <p:spPr>
          <a:xfrm>
            <a:off x="3624075" y="3447675"/>
            <a:ext cx="5180700" cy="10512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b="1" lang="en" sz="2400">
                <a:solidFill>
                  <a:srgbClr val="EFEFEF"/>
                </a:solidFill>
                <a:latin typeface="Times New Roman"/>
                <a:ea typeface="Times New Roman"/>
                <a:cs typeface="Times New Roman"/>
                <a:sym typeface="Times New Roman"/>
              </a:rPr>
              <a:t>Lecturer Name: </a:t>
            </a:r>
            <a:r>
              <a:rPr lang="en" sz="2400">
                <a:solidFill>
                  <a:srgbClr val="EFEFEF"/>
                </a:solidFill>
                <a:latin typeface="Lato"/>
                <a:ea typeface="Lato"/>
                <a:cs typeface="Lato"/>
                <a:sym typeface="Lato"/>
              </a:rPr>
              <a:t> </a:t>
            </a:r>
            <a:endParaRPr sz="2400">
              <a:solidFill>
                <a:srgbClr val="EFEFEF"/>
              </a:solidFill>
              <a:latin typeface="Lato"/>
              <a:ea typeface="Lato"/>
              <a:cs typeface="Lato"/>
              <a:sym typeface="Lato"/>
            </a:endParaRPr>
          </a:p>
          <a:p>
            <a:pPr indent="457200" lvl="0" marL="0" rtl="0" algn="ctr">
              <a:lnSpc>
                <a:spcPct val="115000"/>
              </a:lnSpc>
              <a:spcBef>
                <a:spcPts val="0"/>
              </a:spcBef>
              <a:spcAft>
                <a:spcPts val="0"/>
              </a:spcAft>
              <a:buClr>
                <a:schemeClr val="dk1"/>
              </a:buClr>
              <a:buSzPts val="1100"/>
              <a:buFont typeface="Arial"/>
              <a:buNone/>
            </a:pPr>
            <a:r>
              <a:rPr b="1" lang="en" sz="2400">
                <a:solidFill>
                  <a:srgbClr val="EFEFEF"/>
                </a:solidFill>
                <a:latin typeface="Times New Roman"/>
                <a:ea typeface="Times New Roman"/>
                <a:cs typeface="Times New Roman"/>
                <a:sym typeface="Times New Roman"/>
              </a:rPr>
              <a:t>Lypengleang Seang</a:t>
            </a:r>
            <a:endParaRPr b="1" sz="3200">
              <a:solidFill>
                <a:srgbClr val="EFEFE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nvSpPr>
        <p:spPr>
          <a:xfrm>
            <a:off x="2065825" y="857250"/>
            <a:ext cx="5466600" cy="3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Content</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Purpose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Scope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Fearture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Technology</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901350" y="218350"/>
            <a:ext cx="7341300" cy="856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Times New Roman"/>
              <a:buChar char="❖"/>
            </a:pPr>
            <a:r>
              <a:rPr b="1" lang="en" sz="2800">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292" name="Google Shape;292;p15"/>
          <p:cNvSpPr txBox="1"/>
          <p:nvPr/>
        </p:nvSpPr>
        <p:spPr>
          <a:xfrm>
            <a:off x="999725" y="941575"/>
            <a:ext cx="6857400" cy="3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en" sz="1800">
                <a:latin typeface="Times New Roman"/>
                <a:ea typeface="Times New Roman"/>
                <a:cs typeface="Times New Roman"/>
                <a:sym typeface="Times New Roman"/>
              </a:rPr>
              <a:t>The Fashion website we are focusing on web development as an alternative for people to get these information and knowledge on online shopping more than from TV... We choose the opportunity that we can provide</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The good template to business online. This platform can help heighten their knowledge and enhance their ability to know and understand about the website with laravel.</a:t>
            </a:r>
            <a:endParaRPr b="1"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824000" y="278750"/>
            <a:ext cx="7917300" cy="10845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Purpose</a:t>
            </a:r>
            <a:endParaRPr/>
          </a:p>
        </p:txBody>
      </p:sp>
      <p:sp>
        <p:nvSpPr>
          <p:cNvPr id="298" name="Google Shape;298;p16"/>
          <p:cNvSpPr txBox="1"/>
          <p:nvPr>
            <p:ph idx="1" type="subTitle"/>
          </p:nvPr>
        </p:nvSpPr>
        <p:spPr>
          <a:xfrm>
            <a:off x="824000" y="1363250"/>
            <a:ext cx="7776600" cy="292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a:t>
            </a:r>
            <a:r>
              <a:rPr lang="en" sz="1800"/>
              <a:t>	</a:t>
            </a:r>
            <a:r>
              <a:rPr lang="en" sz="1800">
                <a:solidFill>
                  <a:srgbClr val="000000"/>
                </a:solidFill>
              </a:rPr>
              <a:t>The Fashion that we are create in order to share specific product post on website and to keep in touch with customer who use the Internet almost website.moreover this web site can help customer to purchase product easier than they direct shopping.whatever our website that create </a:t>
            </a:r>
            <a:r>
              <a:rPr lang="en" sz="1800">
                <a:solidFill>
                  <a:srgbClr val="000000"/>
                </a:solidFill>
              </a:rPr>
              <a:t>owner</a:t>
            </a:r>
            <a:r>
              <a:rPr lang="en" sz="1800">
                <a:solidFill>
                  <a:srgbClr val="000000"/>
                </a:solidFill>
              </a:rPr>
              <a:t> shop easy to manage and keep </a:t>
            </a:r>
            <a:r>
              <a:rPr lang="en" sz="1800">
                <a:solidFill>
                  <a:srgbClr val="000000"/>
                </a:solidFill>
              </a:rPr>
              <a:t>monitoring</a:t>
            </a:r>
            <a:r>
              <a:rPr lang="en" sz="1800">
                <a:solidFill>
                  <a:srgbClr val="000000"/>
                </a:solidFill>
              </a:rPr>
              <a:t>.</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901350" y="138675"/>
            <a:ext cx="7341300" cy="5664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Times New Roman"/>
              <a:buChar char="❖"/>
            </a:pPr>
            <a:r>
              <a:rPr b="1" lang="en" sz="2800">
                <a:latin typeface="Times New Roman"/>
                <a:ea typeface="Times New Roman"/>
                <a:cs typeface="Times New Roman"/>
                <a:sym typeface="Times New Roman"/>
              </a:rPr>
              <a:t>Scope</a:t>
            </a:r>
            <a:endParaRPr>
              <a:latin typeface="Times New Roman"/>
              <a:ea typeface="Times New Roman"/>
              <a:cs typeface="Times New Roman"/>
              <a:sym typeface="Times New Roman"/>
            </a:endParaRPr>
          </a:p>
        </p:txBody>
      </p:sp>
      <p:sp>
        <p:nvSpPr>
          <p:cNvPr id="304" name="Google Shape;304;p17"/>
          <p:cNvSpPr txBox="1"/>
          <p:nvPr/>
        </p:nvSpPr>
        <p:spPr>
          <a:xfrm>
            <a:off x="1354650" y="759700"/>
            <a:ext cx="3000000" cy="5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Site Map front-end</a:t>
            </a:r>
            <a:endParaRPr sz="2400">
              <a:latin typeface="Times New Roman"/>
              <a:ea typeface="Times New Roman"/>
              <a:cs typeface="Times New Roman"/>
              <a:sym typeface="Times New Roman"/>
            </a:endParaRPr>
          </a:p>
        </p:txBody>
      </p:sp>
      <p:pic>
        <p:nvPicPr>
          <p:cNvPr id="305" name="Google Shape;305;p17"/>
          <p:cNvPicPr preferRelativeResize="0"/>
          <p:nvPr/>
        </p:nvPicPr>
        <p:blipFill>
          <a:blip r:embed="rId3">
            <a:alphaModFix/>
          </a:blip>
          <a:stretch>
            <a:fillRect/>
          </a:stretch>
        </p:blipFill>
        <p:spPr>
          <a:xfrm>
            <a:off x="2084038" y="1326100"/>
            <a:ext cx="4975937" cy="376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nvSpPr>
        <p:spPr>
          <a:xfrm>
            <a:off x="3072000" y="325925"/>
            <a:ext cx="3000000" cy="5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Site Map Back-end</a:t>
            </a:r>
            <a:endParaRPr sz="2400">
              <a:latin typeface="Times New Roman"/>
              <a:ea typeface="Times New Roman"/>
              <a:cs typeface="Times New Roman"/>
              <a:sym typeface="Times New Roman"/>
            </a:endParaRPr>
          </a:p>
        </p:txBody>
      </p:sp>
      <p:pic>
        <p:nvPicPr>
          <p:cNvPr id="311" name="Google Shape;311;p18"/>
          <p:cNvPicPr preferRelativeResize="0"/>
          <p:nvPr/>
        </p:nvPicPr>
        <p:blipFill>
          <a:blip r:embed="rId3">
            <a:alphaModFix/>
          </a:blip>
          <a:stretch>
            <a:fillRect/>
          </a:stretch>
        </p:blipFill>
        <p:spPr>
          <a:xfrm>
            <a:off x="1459725" y="1006550"/>
            <a:ext cx="6224550" cy="38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1338550" y="421400"/>
            <a:ext cx="62343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7" name="Google Shape;317;p19"/>
          <p:cNvSpPr txBox="1"/>
          <p:nvPr/>
        </p:nvSpPr>
        <p:spPr>
          <a:xfrm>
            <a:off x="901350" y="190975"/>
            <a:ext cx="7341300" cy="6021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Times New Roman"/>
              <a:buChar char="❖"/>
            </a:pPr>
            <a:r>
              <a:rPr b="1" lang="en" sz="2800">
                <a:latin typeface="Times New Roman"/>
                <a:ea typeface="Times New Roman"/>
                <a:cs typeface="Times New Roman"/>
                <a:sym typeface="Times New Roman"/>
              </a:rPr>
              <a:t>II.	 Fearture</a:t>
            </a:r>
            <a:endParaRPr b="1" sz="2800">
              <a:latin typeface="Times New Roman"/>
              <a:ea typeface="Times New Roman"/>
              <a:cs typeface="Times New Roman"/>
              <a:sym typeface="Times New Roman"/>
            </a:endParaRPr>
          </a:p>
        </p:txBody>
      </p:sp>
      <p:sp>
        <p:nvSpPr>
          <p:cNvPr id="318" name="Google Shape;318;p19"/>
          <p:cNvSpPr txBox="1"/>
          <p:nvPr/>
        </p:nvSpPr>
        <p:spPr>
          <a:xfrm>
            <a:off x="966850" y="669150"/>
            <a:ext cx="6977700" cy="4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The The Fashion </a:t>
            </a:r>
            <a:r>
              <a:rPr lang="en" sz="2200">
                <a:latin typeface="Times New Roman"/>
                <a:ea typeface="Times New Roman"/>
                <a:cs typeface="Times New Roman"/>
                <a:sym typeface="Times New Roman"/>
              </a:rPr>
              <a:t>website</a:t>
            </a:r>
            <a:r>
              <a:rPr lang="en" sz="2200">
                <a:latin typeface="Times New Roman"/>
                <a:ea typeface="Times New Roman"/>
                <a:cs typeface="Times New Roman"/>
                <a:sym typeface="Times New Roman"/>
              </a:rPr>
              <a:t> we have feature.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lang="en" sz="2200">
                <a:latin typeface="Times New Roman"/>
                <a:ea typeface="Times New Roman"/>
                <a:cs typeface="Times New Roman"/>
                <a:sym typeface="Times New Roman"/>
              </a:rPr>
              <a:t>Amin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User Login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User Signup</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CRUD Products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CRUD</a:t>
            </a:r>
            <a:r>
              <a:rPr lang="en" sz="2200">
                <a:latin typeface="Times New Roman"/>
                <a:ea typeface="Times New Roman"/>
                <a:cs typeface="Times New Roman"/>
                <a:sym typeface="Times New Roman"/>
              </a:rPr>
              <a:t> Categories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CRUD SubCategory</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CRUD Product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CRUD User</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2.  Client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Can view Product and Category and Sub Category</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Search Product by name and code</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nvSpPr>
        <p:spPr>
          <a:xfrm>
            <a:off x="618350" y="126475"/>
            <a:ext cx="8066700" cy="1096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Times New Roman"/>
              <a:buChar char="❖"/>
            </a:pPr>
            <a:r>
              <a:rPr b="1" lang="en" sz="2800">
                <a:latin typeface="Times New Roman"/>
                <a:ea typeface="Times New Roman"/>
                <a:cs typeface="Times New Roman"/>
                <a:sym typeface="Times New Roman"/>
              </a:rPr>
              <a:t>Technology</a:t>
            </a:r>
            <a:r>
              <a:rPr b="1" lang="en" sz="2800">
                <a:latin typeface="Times New Roman"/>
                <a:ea typeface="Times New Roman"/>
                <a:cs typeface="Times New Roman"/>
                <a:sym typeface="Times New Roman"/>
              </a:rPr>
              <a:t> </a:t>
            </a:r>
            <a:endParaRPr>
              <a:latin typeface="Nunito"/>
              <a:ea typeface="Nunito"/>
              <a:cs typeface="Nunito"/>
              <a:sym typeface="Nunito"/>
            </a:endParaRPr>
          </a:p>
        </p:txBody>
      </p:sp>
      <p:sp>
        <p:nvSpPr>
          <p:cNvPr id="324" name="Google Shape;324;p20"/>
          <p:cNvSpPr txBox="1"/>
          <p:nvPr/>
        </p:nvSpPr>
        <p:spPr>
          <a:xfrm>
            <a:off x="744825" y="1433425"/>
            <a:ext cx="7940100" cy="334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PHP Framework (Laravel)</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Bootstrap</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MySQL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ctrTitle"/>
          </p:nvPr>
        </p:nvSpPr>
        <p:spPr>
          <a:xfrm>
            <a:off x="824000" y="1613825"/>
            <a:ext cx="72567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Thanks for attentions</a:t>
            </a:r>
            <a:endParaRPr sz="53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