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95" r:id="rId12"/>
    <p:sldId id="274" r:id="rId13"/>
    <p:sldId id="275" r:id="rId14"/>
    <p:sldId id="276" r:id="rId15"/>
    <p:sldId id="278" r:id="rId16"/>
    <p:sldId id="294" r:id="rId17"/>
    <p:sldId id="279" r:id="rId18"/>
    <p:sldId id="280" r:id="rId19"/>
    <p:sldId id="281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FF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5846"/>
  </p:normalViewPr>
  <p:slideViewPr>
    <p:cSldViewPr snapToGrid="0" snapToObjects="1">
      <p:cViewPr>
        <p:scale>
          <a:sx n="117" d="100"/>
          <a:sy n="117" d="100"/>
        </p:scale>
        <p:origin x="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D6C6-141F-9A46-9BCD-8E11914FF509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7DB7-7FED-F54A-9854-FA77A1EC1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1664"/>
            <a:ext cx="9144000" cy="2387600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hapter 11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5093"/>
            <a:ext cx="9144000" cy="2704889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jQuery</a:t>
            </a:r>
          </a:p>
          <a:p>
            <a:endParaRPr lang="en-US" dirty="0" smtClean="0"/>
          </a:p>
          <a:p>
            <a:r>
              <a:rPr lang="en-US" dirty="0" smtClean="0"/>
              <a:t>Lecturer Mr. </a:t>
            </a:r>
            <a:r>
              <a:rPr lang="en-US" dirty="0" err="1" smtClean="0"/>
              <a:t>Sok</a:t>
            </a:r>
            <a:r>
              <a:rPr lang="en-US" dirty="0" smtClean="0"/>
              <a:t> Dina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552" y="45720"/>
            <a:ext cx="3758503" cy="215328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85710" y="6643052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606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4. Methods Managing jQuery </a:t>
            </a:r>
            <a:r>
              <a:rPr lang="en-US" sz="5000" b="1" dirty="0" smtClean="0">
                <a:solidFill>
                  <a:srgbClr val="0050FF"/>
                </a:solidFill>
              </a:rPr>
              <a:t>Styles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192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jQuery allows to either </a:t>
            </a:r>
            <a:r>
              <a:rPr lang="en-US" dirty="0"/>
              <a:t>add a style attribute to the specified selector (</a:t>
            </a:r>
            <a:r>
              <a:rPr lang="en-US" dirty="0" err="1"/>
              <a:t>css</a:t>
            </a:r>
            <a:r>
              <a:rPr lang="en-US" dirty="0"/>
              <a:t>() method) or control the addition/removal of the class attribute or </a:t>
            </a:r>
            <a:r>
              <a:rPr lang="en-US" dirty="0" smtClean="0"/>
              <a:t>values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Syntax</a:t>
            </a:r>
            <a:r>
              <a:rPr lang="en-US" dirty="0" smtClean="0"/>
              <a:t>: $('#</a:t>
            </a:r>
            <a:r>
              <a:rPr lang="en-US" dirty="0" err="1" smtClean="0"/>
              <a:t>elementId</a:t>
            </a:r>
            <a:r>
              <a:rPr lang="en-US" dirty="0" smtClean="0"/>
              <a:t>').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err="1" smtClean="0"/>
              <a:t>color:’red</a:t>
            </a:r>
            <a:r>
              <a:rPr lang="en-US" dirty="0" smtClean="0"/>
              <a:t>'); or $(‘.</a:t>
            </a:r>
            <a:r>
              <a:rPr lang="en-US" dirty="0" err="1"/>
              <a:t>elementClass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</a:t>
            </a:r>
            <a:r>
              <a:rPr lang="en-US" dirty="0" err="1"/>
              <a:t>color:’red</a:t>
            </a:r>
            <a:r>
              <a:rPr lang="en-US" dirty="0" smtClean="0"/>
              <a:t>’);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 $(‘#</a:t>
            </a:r>
            <a:r>
              <a:rPr lang="en-US" dirty="0" err="1" smtClean="0"/>
              <a:t>elementId</a:t>
            </a:r>
            <a:r>
              <a:rPr lang="en-US" dirty="0" smtClean="0"/>
              <a:t>’).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className</a:t>
            </a:r>
            <a:r>
              <a:rPr lang="en-US" dirty="0" smtClean="0"/>
              <a:t>”);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8846" b="4874"/>
          <a:stretch/>
        </p:blipFill>
        <p:spPr>
          <a:xfrm>
            <a:off x="562426" y="3027600"/>
            <a:ext cx="8024292" cy="383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87" y="4256373"/>
            <a:ext cx="4787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0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64892"/>
            <a:ext cx="11831722" cy="6693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 smtClean="0"/>
              <a:t>"&gt;</a:t>
            </a:r>
          </a:p>
          <a:p>
            <a:pPr algn="l"/>
            <a:r>
              <a:rPr lang="en-US" dirty="0" smtClean="0"/>
              <a:t>&lt;head&gt;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&lt;style</a:t>
            </a:r>
            <a:r>
              <a:rPr lang="en-US" dirty="0"/>
              <a:t>&gt;        </a:t>
            </a:r>
            <a:endParaRPr lang="en-US" dirty="0" smtClean="0"/>
          </a:p>
          <a:p>
            <a:pPr algn="l"/>
            <a:r>
              <a:rPr lang="en-US" dirty="0" smtClean="0"/>
              <a:t>	body { font-family</a:t>
            </a:r>
            <a:r>
              <a:rPr lang="en-US" dirty="0"/>
              <a:t>: Arial, sans-serif</a:t>
            </a:r>
            <a:r>
              <a:rPr lang="en-US" dirty="0" smtClean="0"/>
              <a:t>; max-width</a:t>
            </a:r>
            <a:r>
              <a:rPr lang="en-US" dirty="0"/>
              <a:t>: 800px</a:t>
            </a:r>
            <a:r>
              <a:rPr lang="en-US" dirty="0" smtClean="0"/>
              <a:t>; margin</a:t>
            </a:r>
            <a:r>
              <a:rPr lang="en-US" dirty="0"/>
              <a:t>: 0 auto</a:t>
            </a:r>
            <a:r>
              <a:rPr lang="en-US" dirty="0" smtClean="0"/>
              <a:t>; padding</a:t>
            </a:r>
            <a:r>
              <a:rPr lang="en-US" dirty="0"/>
              <a:t>: 20px</a:t>
            </a:r>
            <a:r>
              <a:rPr lang="en-US" dirty="0" smtClean="0"/>
              <a:t>; 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box </a:t>
            </a:r>
            <a:r>
              <a:rPr lang="en-US" dirty="0" smtClean="0"/>
              <a:t>{ width</a:t>
            </a:r>
            <a:r>
              <a:rPr lang="en-US" dirty="0"/>
              <a:t>: 100px</a:t>
            </a:r>
            <a:r>
              <a:rPr lang="en-US" dirty="0" smtClean="0"/>
              <a:t>; height</a:t>
            </a:r>
            <a:r>
              <a:rPr lang="en-US" dirty="0"/>
              <a:t>: 100px</a:t>
            </a:r>
            <a:r>
              <a:rPr lang="en-US" dirty="0" smtClean="0"/>
              <a:t>; margin</a:t>
            </a:r>
            <a:r>
              <a:rPr lang="en-US" dirty="0"/>
              <a:t>: 10px</a:t>
            </a:r>
            <a:r>
              <a:rPr lang="en-US" dirty="0" smtClean="0"/>
              <a:t>; display</a:t>
            </a:r>
            <a:r>
              <a:rPr lang="en-US" dirty="0"/>
              <a:t>: inline-block</a:t>
            </a:r>
            <a:r>
              <a:rPr lang="en-US" dirty="0" smtClean="0"/>
              <a:t>; text-align</a:t>
            </a:r>
            <a:r>
              <a:rPr lang="en-US" dirty="0"/>
              <a:t>: center; </a:t>
            </a:r>
            <a:r>
              <a:rPr lang="en-US" dirty="0" smtClean="0"/>
              <a:t>line-height</a:t>
            </a:r>
            <a:r>
              <a:rPr lang="en-US" dirty="0"/>
              <a:t>: 100px; </a:t>
            </a:r>
            <a:r>
              <a:rPr lang="en-US" dirty="0" smtClean="0"/>
              <a:t> color</a:t>
            </a:r>
            <a:r>
              <a:rPr lang="en-US" dirty="0"/>
              <a:t>: white</a:t>
            </a:r>
            <a:r>
              <a:rPr lang="en-US" dirty="0" smtClean="0"/>
              <a:t>;}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red { background-color: red; }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button { padding</a:t>
            </a:r>
            <a:r>
              <a:rPr lang="en-US" dirty="0"/>
              <a:t>: 8px 15px; </a:t>
            </a:r>
            <a:r>
              <a:rPr lang="en-US" dirty="0" smtClean="0"/>
              <a:t>margin</a:t>
            </a:r>
            <a:r>
              <a:rPr lang="en-US" dirty="0"/>
              <a:t>: </a:t>
            </a:r>
            <a:r>
              <a:rPr lang="en-US" dirty="0" smtClean="0"/>
              <a:t>5px; cursor</a:t>
            </a:r>
            <a:r>
              <a:rPr lang="en-US" dirty="0"/>
              <a:t>: pointer</a:t>
            </a:r>
            <a:r>
              <a:rPr lang="en-US" dirty="0" smtClean="0"/>
              <a:t>; 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highlight </a:t>
            </a:r>
            <a:r>
              <a:rPr lang="en-US" dirty="0" smtClean="0"/>
              <a:t>{ background-color</a:t>
            </a:r>
            <a:r>
              <a:rPr lang="en-US" dirty="0"/>
              <a:t>: lime</a:t>
            </a:r>
            <a:r>
              <a:rPr lang="en-US" dirty="0" smtClean="0"/>
              <a:t>; font-weight</a:t>
            </a:r>
            <a:r>
              <a:rPr lang="en-US" dirty="0"/>
              <a:t>: bold</a:t>
            </a:r>
            <a:r>
              <a:rPr lang="en-US" dirty="0" smtClean="0"/>
              <a:t>; }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body&gt;        </a:t>
            </a:r>
            <a:endParaRPr lang="en-US" dirty="0" smtClean="0"/>
          </a:p>
          <a:p>
            <a:pPr algn="l"/>
            <a:r>
              <a:rPr lang="en-US" dirty="0" smtClean="0"/>
              <a:t>   &lt;</a:t>
            </a:r>
            <a:r>
              <a:rPr lang="en-US" dirty="0"/>
              <a:t>div class="exercise"&gt;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	&lt;</a:t>
            </a:r>
            <a:r>
              <a:rPr lang="en-US" dirty="0"/>
              <a:t>div class="box red"&gt;Red&lt;/div&gt;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	&lt;</a:t>
            </a:r>
            <a:r>
              <a:rPr lang="en-US" dirty="0"/>
              <a:t>button id="change-red"&gt;Change Red Text&lt;/button&gt;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div&gt;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/jquery-3.6.0.min.js"&gt;&lt;/script&gt;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script&gt;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 smtClean="0"/>
              <a:t>   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71" y="2131786"/>
            <a:ext cx="3949700" cy="184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71" y="4304393"/>
            <a:ext cx="3784600" cy="222250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6447208" y="164892"/>
            <a:ext cx="5744792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0050FF"/>
                </a:solidFill>
              </a:rPr>
              <a:t>Class Practice</a:t>
            </a:r>
            <a:endParaRPr lang="en-US" sz="5000" b="1" dirty="0">
              <a:solidFill>
                <a:srgbClr val="005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4.1. Traversing. DOM Traversing </a:t>
            </a:r>
            <a:r>
              <a:rPr lang="en-US" sz="5000" b="1" dirty="0" smtClean="0">
                <a:solidFill>
                  <a:srgbClr val="0050FF"/>
                </a:solidFill>
              </a:rPr>
              <a:t>Methods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jQuery has methods for traversing DOM elements.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”</a:t>
            </a:r>
            <a:r>
              <a:rPr lang="en-US" dirty="0" smtClean="0">
                <a:solidFill>
                  <a:srgbClr val="0050FF"/>
                </a:solidFill>
              </a:rPr>
              <a:t>parent()</a:t>
            </a:r>
            <a:r>
              <a:rPr lang="en-US" dirty="0" smtClean="0"/>
              <a:t>”: returns the immediate parent node of the specified element.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      Syntax: </a:t>
            </a:r>
            <a:r>
              <a:rPr lang="en-US" dirty="0" smtClean="0"/>
              <a:t>$(”</a:t>
            </a:r>
            <a:r>
              <a:rPr lang="en-US" dirty="0" err="1" smtClean="0"/>
              <a:t>elementName</a:t>
            </a:r>
            <a:r>
              <a:rPr lang="en-US" dirty="0" smtClean="0"/>
              <a:t>").parent().</a:t>
            </a:r>
            <a:r>
              <a:rPr lang="en-US" dirty="0" err="1" smtClean="0"/>
              <a:t>css</a:t>
            </a:r>
            <a:r>
              <a:rPr lang="en-US" dirty="0" smtClean="0"/>
              <a:t>({"color": "red", "border": "2px solid red"});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”</a:t>
            </a:r>
            <a:r>
              <a:rPr lang="en-US" dirty="0" smtClean="0">
                <a:solidFill>
                  <a:srgbClr val="0050FF"/>
                </a:solidFill>
              </a:rPr>
              <a:t>parents()</a:t>
            </a:r>
            <a:r>
              <a:rPr lang="en-US" dirty="0" smtClean="0"/>
              <a:t>”: returns all ancestor elements of the selected element.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       Syntax: </a:t>
            </a:r>
            <a:r>
              <a:rPr lang="en-US" dirty="0" smtClean="0"/>
              <a:t>$(”</a:t>
            </a:r>
            <a:r>
              <a:rPr lang="en-US" dirty="0" err="1" smtClean="0"/>
              <a:t>elementName</a:t>
            </a:r>
            <a:r>
              <a:rPr lang="en-US" dirty="0" smtClean="0"/>
              <a:t>").parents().</a:t>
            </a:r>
            <a:r>
              <a:rPr lang="en-US" dirty="0" err="1" smtClean="0"/>
              <a:t>css</a:t>
            </a:r>
            <a:r>
              <a:rPr lang="en-US" dirty="0" smtClean="0"/>
              <a:t>({"color": "red", "border": "2px solid red"});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”</a:t>
            </a:r>
            <a:r>
              <a:rPr lang="de-DE" dirty="0" smtClean="0">
                <a:solidFill>
                  <a:srgbClr val="0050FF"/>
                </a:solidFill>
              </a:rPr>
              <a:t>find()</a:t>
            </a:r>
            <a:r>
              <a:rPr lang="en-US" dirty="0" smtClean="0"/>
              <a:t>”: all descendant elements that match a specified selector..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       Syntax: </a:t>
            </a:r>
            <a:r>
              <a:rPr lang="en-US" dirty="0" smtClean="0"/>
              <a:t>$(”</a:t>
            </a:r>
            <a:r>
              <a:rPr lang="en-US" dirty="0" err="1" smtClean="0"/>
              <a:t>elementName</a:t>
            </a:r>
            <a:r>
              <a:rPr lang="en-US" dirty="0" smtClean="0"/>
              <a:t>").find(“</a:t>
            </a:r>
            <a:r>
              <a:rPr lang="en-US" dirty="0" err="1" smtClean="0"/>
              <a:t>elementName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({"color": "red"});</a:t>
            </a:r>
          </a:p>
          <a:p>
            <a:pPr algn="l"/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02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64892"/>
            <a:ext cx="11831722" cy="6693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style&gt;.ancestors * { display: block; border: 2px solid </a:t>
            </a:r>
            <a:r>
              <a:rPr lang="en-US" dirty="0" err="1"/>
              <a:t>lightgrey</a:t>
            </a:r>
            <a:r>
              <a:rPr lang="en-US" dirty="0"/>
              <a:t>;  color: </a:t>
            </a:r>
            <a:r>
              <a:rPr lang="en-US" dirty="0" err="1"/>
              <a:t>lightgrey</a:t>
            </a:r>
            <a:r>
              <a:rPr lang="en-US" dirty="0"/>
              <a:t>; padding: 5px; margin: 15px;}&lt;/style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&lt;</a:t>
            </a:r>
            <a:r>
              <a:rPr lang="en-US" dirty="0"/>
              <a:t>script </a:t>
            </a:r>
            <a:r>
              <a:rPr lang="en-US" dirty="0" err="1" smtClean="0"/>
              <a:t>src</a:t>
            </a:r>
            <a:r>
              <a:rPr lang="en-US" dirty="0"/>
              <a:t>="https://</a:t>
            </a:r>
            <a:r>
              <a:rPr lang="en-US" dirty="0" err="1"/>
              <a:t>ajax.googleapis.com</a:t>
            </a:r>
            <a:r>
              <a:rPr lang="en-US" dirty="0"/>
              <a:t>/ajax/libs/</a:t>
            </a:r>
            <a:r>
              <a:rPr lang="en-US" dirty="0" err="1"/>
              <a:t>jquery</a:t>
            </a:r>
            <a:r>
              <a:rPr lang="en-US" dirty="0"/>
              <a:t>/3.7.1/</a:t>
            </a:r>
            <a:r>
              <a:rPr lang="en-US" dirty="0" err="1"/>
              <a:t>jquery.min.js</a:t>
            </a:r>
            <a:r>
              <a:rPr lang="en-US" dirty="0" smtClean="0"/>
              <a:t>"&gt;&lt;/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&lt;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	       $(</a:t>
            </a:r>
            <a:r>
              <a:rPr lang="en-US" dirty="0"/>
              <a:t>document).ready(function(){  </a:t>
            </a:r>
            <a:endParaRPr lang="en-US" dirty="0" smtClean="0"/>
          </a:p>
          <a:p>
            <a:pPr algn="l"/>
            <a:r>
              <a:rPr lang="en-US" dirty="0" smtClean="0"/>
              <a:t>		$("#</a:t>
            </a:r>
            <a:r>
              <a:rPr lang="en-US" dirty="0" err="1"/>
              <a:t>childSpan</a:t>
            </a:r>
            <a:r>
              <a:rPr lang="en-US" dirty="0"/>
              <a:t>").parent().</a:t>
            </a:r>
            <a:r>
              <a:rPr lang="en-US" dirty="0" err="1"/>
              <a:t>css</a:t>
            </a:r>
            <a:r>
              <a:rPr lang="en-US" dirty="0"/>
              <a:t>({"color": "red", "border": "2px solid red"});  </a:t>
            </a:r>
            <a:endParaRPr lang="en-US" dirty="0" smtClean="0"/>
          </a:p>
          <a:p>
            <a:pPr algn="l"/>
            <a:r>
              <a:rPr lang="en-US" dirty="0" smtClean="0"/>
              <a:t>		//$("</a:t>
            </a:r>
            <a:r>
              <a:rPr lang="en-US" dirty="0"/>
              <a:t>span").parent().</a:t>
            </a:r>
            <a:r>
              <a:rPr lang="en-US" dirty="0" err="1"/>
              <a:t>css</a:t>
            </a:r>
            <a:r>
              <a:rPr lang="en-US" dirty="0"/>
              <a:t>({"color": "red", "border": "2px solid red"});  </a:t>
            </a:r>
            <a:endParaRPr lang="en-US" dirty="0" smtClean="0"/>
          </a:p>
          <a:p>
            <a:pPr algn="l"/>
            <a:r>
              <a:rPr lang="en-US" dirty="0" smtClean="0"/>
              <a:t>		//$("</a:t>
            </a:r>
            <a:r>
              <a:rPr lang="en-US" dirty="0"/>
              <a:t>span").parents().</a:t>
            </a:r>
            <a:r>
              <a:rPr lang="en-US" dirty="0" err="1"/>
              <a:t>css</a:t>
            </a:r>
            <a:r>
              <a:rPr lang="en-US" dirty="0"/>
              <a:t>({"color": "red", "border": "2px solid red"});   </a:t>
            </a:r>
            <a:endParaRPr lang="en-US" dirty="0" smtClean="0"/>
          </a:p>
          <a:p>
            <a:pPr algn="l"/>
            <a:r>
              <a:rPr lang="en-US" dirty="0" smtClean="0"/>
              <a:t>		//$("</a:t>
            </a:r>
            <a:r>
              <a:rPr lang="en-US" dirty="0" err="1"/>
              <a:t>ul</a:t>
            </a:r>
            <a:r>
              <a:rPr lang="en-US" dirty="0"/>
              <a:t>").find("span").</a:t>
            </a:r>
            <a:r>
              <a:rPr lang="en-US" dirty="0" err="1"/>
              <a:t>css</a:t>
            </a:r>
            <a:r>
              <a:rPr lang="en-US" dirty="0"/>
              <a:t>({"color": "red", "border": "2px solid red</a:t>
            </a:r>
            <a:r>
              <a:rPr lang="en-US" dirty="0" smtClean="0"/>
              <a:t>"});</a:t>
            </a:r>
          </a:p>
          <a:p>
            <a:pPr algn="l"/>
            <a:r>
              <a:rPr lang="en-US" dirty="0"/>
              <a:t>	 </a:t>
            </a:r>
            <a:r>
              <a:rPr lang="en-US" dirty="0" smtClean="0"/>
              <a:t>      });</a:t>
            </a:r>
          </a:p>
          <a:p>
            <a:pPr algn="l"/>
            <a:r>
              <a:rPr lang="en-US" dirty="0" smtClean="0"/>
              <a:t>	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body class="ancestors"&gt;body (great-great-grandparent)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div style="width:500px;"&gt;div (great-grandparent)    </a:t>
            </a:r>
            <a:endParaRPr lang="en-US" dirty="0" smtClean="0"/>
          </a:p>
          <a:p>
            <a:pPr algn="l"/>
            <a:r>
              <a:rPr lang="en-US" dirty="0" smtClean="0"/>
              <a:t>          &lt;</a:t>
            </a:r>
            <a:r>
              <a:rPr lang="en-US" dirty="0" err="1"/>
              <a:t>ul</a:t>
            </a:r>
            <a:r>
              <a:rPr lang="en-US" dirty="0"/>
              <a:t>&gt;</a:t>
            </a:r>
            <a:r>
              <a:rPr lang="en-US" dirty="0" err="1"/>
              <a:t>ul</a:t>
            </a:r>
            <a:r>
              <a:rPr lang="en-US" dirty="0"/>
              <a:t> (grandparent)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&lt;</a:t>
            </a:r>
            <a:r>
              <a:rPr lang="en-US" dirty="0"/>
              <a:t>li&gt;li (direct parent)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span id="</a:t>
            </a:r>
            <a:r>
              <a:rPr lang="en-US" dirty="0" err="1"/>
              <a:t>childSpan</a:t>
            </a:r>
            <a:r>
              <a:rPr lang="en-US" dirty="0"/>
              <a:t>"&gt;span&lt;/span&gt;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&lt;/</a:t>
            </a:r>
            <a:r>
              <a:rPr lang="en-US" dirty="0"/>
              <a:t>li&gt;    </a:t>
            </a:r>
            <a:endParaRPr lang="en-US" dirty="0" smtClean="0"/>
          </a:p>
          <a:p>
            <a:pPr algn="l"/>
            <a:r>
              <a:rPr lang="en-US" dirty="0" smtClean="0"/>
              <a:t>          &lt;/</a:t>
            </a:r>
            <a:r>
              <a:rPr lang="en-US" dirty="0" err="1"/>
              <a:t>ul</a:t>
            </a:r>
            <a:r>
              <a:rPr lang="en-US" dirty="0"/>
              <a:t>&gt;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body&gt;&lt;/html&gt;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99" y="3511446"/>
            <a:ext cx="6193022" cy="32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6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4.2. Event Handling in </a:t>
            </a:r>
            <a:r>
              <a:rPr lang="en-US" sz="5000" b="1" dirty="0" smtClean="0">
                <a:solidFill>
                  <a:srgbClr val="0050FF"/>
                </a:solidFill>
              </a:rPr>
              <a:t>jQuery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/>
              <a:t>Changes in styles/classes for HTML elements </a:t>
            </a:r>
            <a:r>
              <a:rPr lang="en-US" dirty="0" smtClean="0"/>
              <a:t>be </a:t>
            </a:r>
            <a:r>
              <a:rPr lang="en-US" dirty="0"/>
              <a:t>assigned </a:t>
            </a:r>
            <a:r>
              <a:rPr lang="en-US" dirty="0" smtClean="0"/>
              <a:t>with handling </a:t>
            </a:r>
            <a:r>
              <a:rPr lang="en-US" dirty="0"/>
              <a:t>events. In order to assign an event handler, use the on method</a:t>
            </a:r>
            <a:r>
              <a:rPr lang="en-US" dirty="0" smtClean="0"/>
              <a:t>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Syntax</a:t>
            </a:r>
            <a:r>
              <a:rPr lang="en-US" dirty="0"/>
              <a:t>: $('selector').</a:t>
            </a:r>
            <a:r>
              <a:rPr lang="en-US" dirty="0" smtClean="0"/>
              <a:t>on(click</a:t>
            </a:r>
            <a:r>
              <a:rPr lang="en-US" dirty="0"/>
              <a:t>, function(){ </a:t>
            </a:r>
            <a:r>
              <a:rPr lang="en-US" dirty="0" smtClean="0"/>
              <a:t>body function });</a:t>
            </a:r>
          </a:p>
          <a:p>
            <a:pPr algn="l"/>
            <a:r>
              <a:rPr lang="en-US" dirty="0" smtClean="0"/>
              <a:t>	      $(</a:t>
            </a:r>
            <a:r>
              <a:rPr lang="en-US" dirty="0"/>
              <a:t>'selector</a:t>
            </a:r>
            <a:r>
              <a:rPr lang="en-US" dirty="0" smtClean="0"/>
              <a:t>').click</a:t>
            </a:r>
            <a:r>
              <a:rPr lang="en-US" dirty="0"/>
              <a:t>( function</a:t>
            </a:r>
            <a:r>
              <a:rPr lang="en-US" dirty="0" smtClean="0"/>
              <a:t>(){ body </a:t>
            </a:r>
            <a:r>
              <a:rPr lang="en-US" dirty="0"/>
              <a:t>function </a:t>
            </a:r>
            <a:r>
              <a:rPr lang="en-US" dirty="0" smtClean="0"/>
              <a:t>});</a:t>
            </a:r>
          </a:p>
          <a:p>
            <a:pPr algn="l"/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Syntax</a:t>
            </a:r>
            <a:r>
              <a:rPr lang="en-US" dirty="0" smtClean="0"/>
              <a:t>: </a:t>
            </a:r>
            <a:r>
              <a:rPr lang="en-US" dirty="0"/>
              <a:t>$('selector').on(</a:t>
            </a:r>
            <a:r>
              <a:rPr lang="en-US" dirty="0" err="1"/>
              <a:t>mousedown</a:t>
            </a:r>
            <a:r>
              <a:rPr lang="en-US" dirty="0"/>
              <a:t>, function(){ body function </a:t>
            </a:r>
            <a:r>
              <a:rPr lang="en-US" dirty="0" smtClean="0"/>
              <a:t>});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	     $(</a:t>
            </a:r>
            <a:r>
              <a:rPr lang="en-US" dirty="0"/>
              <a:t>'selector</a:t>
            </a:r>
            <a:r>
              <a:rPr lang="en-US" dirty="0" smtClean="0"/>
              <a:t>').</a:t>
            </a:r>
            <a:r>
              <a:rPr lang="en-US" dirty="0" err="1" smtClean="0"/>
              <a:t>mousedown</a:t>
            </a:r>
            <a:r>
              <a:rPr lang="en-US" dirty="0"/>
              <a:t>( function(){ body function 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r="7117"/>
          <a:stretch/>
        </p:blipFill>
        <p:spPr>
          <a:xfrm>
            <a:off x="2309922" y="4846162"/>
            <a:ext cx="5321508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64892"/>
            <a:ext cx="11831722" cy="6693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&lt;!DOCTYPE html&gt;</a:t>
            </a:r>
          </a:p>
          <a:p>
            <a:pPr algn="l"/>
            <a:r>
              <a:rPr lang="en-US" dirty="0" smtClean="0"/>
              <a:t>&lt;html&gt;</a:t>
            </a:r>
          </a:p>
          <a:p>
            <a:pPr algn="l"/>
            <a:r>
              <a:rPr lang="en-US" dirty="0" smtClean="0"/>
              <a:t>&lt;head&gt;</a:t>
            </a:r>
          </a:p>
          <a:p>
            <a:pPr algn="l"/>
            <a:r>
              <a:rPr lang="en-US" dirty="0" smtClean="0"/>
              <a:t>	&lt;style&gt;.ancestors * { display: block; border: 2px solid </a:t>
            </a:r>
            <a:r>
              <a:rPr lang="en-US" dirty="0" err="1" smtClean="0"/>
              <a:t>lightgrey</a:t>
            </a:r>
            <a:r>
              <a:rPr lang="en-US" dirty="0" smtClean="0"/>
              <a:t>;  color: </a:t>
            </a:r>
            <a:r>
              <a:rPr lang="en-US" dirty="0" err="1" smtClean="0"/>
              <a:t>lightgrey</a:t>
            </a:r>
            <a:r>
              <a:rPr lang="en-US" dirty="0" smtClean="0"/>
              <a:t>; padding: 5px; margin: 15px;}&lt;/style&gt;</a:t>
            </a:r>
          </a:p>
          <a:p>
            <a:pPr algn="l"/>
            <a:r>
              <a:rPr lang="en-US" dirty="0" smtClean="0"/>
              <a:t>	&lt;script </a:t>
            </a:r>
            <a:r>
              <a:rPr lang="en-US" dirty="0" err="1" smtClean="0"/>
              <a:t>src</a:t>
            </a:r>
            <a:r>
              <a:rPr lang="en-US" dirty="0" smtClean="0"/>
              <a:t>="https://</a:t>
            </a:r>
            <a:r>
              <a:rPr lang="en-US" dirty="0" err="1" smtClean="0"/>
              <a:t>ajax.googleapis.com</a:t>
            </a:r>
            <a:r>
              <a:rPr lang="en-US" dirty="0" smtClean="0"/>
              <a:t>/ajax/libs/</a:t>
            </a:r>
            <a:r>
              <a:rPr lang="en-US" dirty="0" err="1" smtClean="0"/>
              <a:t>jquery</a:t>
            </a:r>
            <a:r>
              <a:rPr lang="en-US" dirty="0" smtClean="0"/>
              <a:t>/3.7.1/</a:t>
            </a:r>
            <a:r>
              <a:rPr lang="en-US" dirty="0" err="1" smtClean="0"/>
              <a:t>jquery.min.js</a:t>
            </a:r>
            <a:r>
              <a:rPr lang="en-US" dirty="0" smtClean="0"/>
              <a:t>"&gt;&lt;/script&gt;</a:t>
            </a:r>
          </a:p>
          <a:p>
            <a:pPr algn="l"/>
            <a:r>
              <a:rPr lang="en-US" dirty="0" smtClean="0"/>
              <a:t>	&lt;script&gt;</a:t>
            </a:r>
          </a:p>
          <a:p>
            <a:pPr algn="l"/>
            <a:r>
              <a:rPr lang="en-US" dirty="0" smtClean="0"/>
              <a:t>	   $(document).ready(function(){  </a:t>
            </a:r>
          </a:p>
          <a:p>
            <a:pPr algn="l"/>
            <a:r>
              <a:rPr lang="en-US" dirty="0" smtClean="0"/>
              <a:t>	          $("</a:t>
            </a:r>
            <a:r>
              <a:rPr lang="en-US" dirty="0" err="1" smtClean="0"/>
              <a:t>ul</a:t>
            </a:r>
            <a:r>
              <a:rPr lang="en-US" dirty="0" smtClean="0"/>
              <a:t>").find("span").</a:t>
            </a:r>
            <a:r>
              <a:rPr lang="en-US" dirty="0" err="1" smtClean="0"/>
              <a:t>css</a:t>
            </a:r>
            <a:r>
              <a:rPr lang="en-US" dirty="0" smtClean="0"/>
              <a:t>({"color": "red", "border": "2px solid red"});  	</a:t>
            </a:r>
          </a:p>
          <a:p>
            <a:pPr algn="l"/>
            <a:r>
              <a:rPr lang="en-US" dirty="0" smtClean="0"/>
              <a:t>	          $('input').on('click', function(){    $("body").</a:t>
            </a:r>
            <a:r>
              <a:rPr lang="en-US" dirty="0" err="1" smtClean="0"/>
              <a:t>removeClass</a:t>
            </a:r>
            <a:r>
              <a:rPr lang="en-US" dirty="0" smtClean="0"/>
              <a:t>('ancestors');})</a:t>
            </a:r>
          </a:p>
          <a:p>
            <a:pPr algn="l"/>
            <a:r>
              <a:rPr lang="en-US" dirty="0" smtClean="0"/>
              <a:t>	   });	</a:t>
            </a:r>
          </a:p>
          <a:p>
            <a:pPr algn="l"/>
            <a:r>
              <a:rPr lang="en-US" dirty="0" smtClean="0"/>
              <a:t>	&lt;/script&gt;</a:t>
            </a:r>
          </a:p>
          <a:p>
            <a:pPr algn="l"/>
            <a:r>
              <a:rPr lang="en-US" dirty="0" smtClean="0"/>
              <a:t>&lt;/head&gt;</a:t>
            </a:r>
          </a:p>
          <a:p>
            <a:pPr algn="l"/>
            <a:r>
              <a:rPr lang="en-US" dirty="0" smtClean="0"/>
              <a:t>&lt;body class="ancestors"&gt;body (great-great-grandparent)  </a:t>
            </a:r>
          </a:p>
          <a:p>
            <a:pPr algn="l"/>
            <a:r>
              <a:rPr lang="en-US" dirty="0" smtClean="0"/>
              <a:t>   &lt;div style="width:500px;"&gt;div (great-grandparent)    </a:t>
            </a:r>
          </a:p>
          <a:p>
            <a:pPr algn="l"/>
            <a:r>
              <a:rPr lang="en-US" dirty="0" smtClean="0"/>
              <a:t>        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en-US" dirty="0" err="1" smtClean="0"/>
              <a:t>ul</a:t>
            </a:r>
            <a:r>
              <a:rPr lang="en-US" dirty="0" smtClean="0"/>
              <a:t> (grandparent)        </a:t>
            </a:r>
          </a:p>
          <a:p>
            <a:pPr algn="l"/>
            <a:r>
              <a:rPr lang="en-US" dirty="0" smtClean="0"/>
              <a:t>	   &lt;li&gt;li (direct parent)        </a:t>
            </a:r>
          </a:p>
          <a:p>
            <a:pPr algn="l"/>
            <a:r>
              <a:rPr lang="en-US" dirty="0" smtClean="0"/>
              <a:t>		&lt;span id="</a:t>
            </a:r>
            <a:r>
              <a:rPr lang="en-US" dirty="0" err="1" smtClean="0"/>
              <a:t>childSpan</a:t>
            </a:r>
            <a:r>
              <a:rPr lang="en-US" dirty="0" smtClean="0"/>
              <a:t>"&gt;span (grandchild)&lt;/span&gt;      </a:t>
            </a:r>
          </a:p>
          <a:p>
            <a:pPr algn="l"/>
            <a:r>
              <a:rPr lang="en-US" dirty="0" smtClean="0"/>
              <a:t>		 &lt;input id="</a:t>
            </a:r>
            <a:r>
              <a:rPr lang="en-US" dirty="0" err="1" smtClean="0"/>
              <a:t>buttonChange</a:t>
            </a:r>
            <a:r>
              <a:rPr lang="en-US" dirty="0" smtClean="0"/>
              <a:t>" type="button" value="change" style="width:100px; </a:t>
            </a:r>
            <a:r>
              <a:rPr lang="en-US" dirty="0" err="1" smtClean="0"/>
              <a:t>color:red</a:t>
            </a:r>
            <a:r>
              <a:rPr lang="en-US" dirty="0" smtClean="0"/>
              <a:t>"/&gt;</a:t>
            </a:r>
          </a:p>
          <a:p>
            <a:pPr algn="l"/>
            <a:r>
              <a:rPr lang="en-US" dirty="0" smtClean="0"/>
              <a:t>	   &lt;/li&gt;    </a:t>
            </a:r>
          </a:p>
          <a:p>
            <a:pPr algn="l"/>
            <a:r>
              <a:rPr lang="en-US" dirty="0" smtClean="0"/>
              <a:t>          &lt;/</a:t>
            </a:r>
            <a:r>
              <a:rPr lang="en-US" dirty="0" err="1" smtClean="0"/>
              <a:t>ul</a:t>
            </a:r>
            <a:r>
              <a:rPr lang="en-US" dirty="0" smtClean="0"/>
              <a:t>&gt;     </a:t>
            </a:r>
          </a:p>
          <a:p>
            <a:pPr algn="l"/>
            <a:r>
              <a:rPr lang="en-US" dirty="0" smtClean="0"/>
              <a:t>   &lt;/div&gt;</a:t>
            </a:r>
          </a:p>
          <a:p>
            <a:pPr algn="l"/>
            <a:r>
              <a:rPr lang="en-US" dirty="0" smtClean="0"/>
              <a:t>&lt;/body&gt;&lt;/html&gt;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21" y="2431530"/>
            <a:ext cx="4241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0050FF"/>
                </a:solidFill>
              </a:rPr>
              <a:t>Class Practice</a:t>
            </a:r>
            <a:endParaRPr lang="en-US" sz="5000" b="1" dirty="0">
              <a:solidFill>
                <a:srgbClr val="005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14" y="2870995"/>
            <a:ext cx="2870200" cy="2082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0584" y="370799"/>
            <a:ext cx="11105244" cy="6691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 smtClean="0"/>
              <a:t>"&gt;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head&gt;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style&gt;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body {font-family</a:t>
            </a:r>
            <a:r>
              <a:rPr lang="en-US" dirty="0"/>
              <a:t>: Arial, sans-serif; </a:t>
            </a:r>
            <a:r>
              <a:rPr lang="en-US" dirty="0" smtClean="0"/>
              <a:t>max-width</a:t>
            </a:r>
            <a:r>
              <a:rPr lang="en-US" dirty="0"/>
              <a:t>: 800px</a:t>
            </a:r>
            <a:r>
              <a:rPr lang="en-US" dirty="0" smtClean="0"/>
              <a:t>; margin</a:t>
            </a:r>
            <a:r>
              <a:rPr lang="en-US" dirty="0"/>
              <a:t>: 0 auto</a:t>
            </a:r>
            <a:r>
              <a:rPr lang="en-US" dirty="0" smtClean="0"/>
              <a:t>; padding</a:t>
            </a:r>
            <a:r>
              <a:rPr lang="en-US" dirty="0"/>
              <a:t>: 20px; </a:t>
            </a:r>
            <a:r>
              <a:rPr lang="en-US" dirty="0" smtClean="0"/>
              <a:t>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button {padding</a:t>
            </a:r>
            <a:r>
              <a:rPr lang="en-US" dirty="0"/>
              <a:t>: 8px 15px</a:t>
            </a:r>
            <a:r>
              <a:rPr lang="en-US" dirty="0" smtClean="0"/>
              <a:t>;  margin</a:t>
            </a:r>
            <a:r>
              <a:rPr lang="en-US" dirty="0"/>
              <a:t>: 5px; </a:t>
            </a:r>
            <a:r>
              <a:rPr lang="en-US" dirty="0" smtClean="0"/>
              <a:t>cursor</a:t>
            </a:r>
            <a:r>
              <a:rPr lang="en-US" dirty="0"/>
              <a:t>: pointer</a:t>
            </a:r>
            <a:r>
              <a:rPr lang="en-US" dirty="0" smtClean="0"/>
              <a:t>;}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body&gt;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div class="exercise"&gt;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h2&gt;Event Handling&lt;/h2&gt;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button id="click-me"&gt;Click Me!&lt;/button&gt;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p id="click-counter"&gt;Clicked 0 times&lt;/p&gt;            </a:t>
            </a:r>
            <a:endParaRPr lang="en-US" dirty="0" smtClean="0"/>
          </a:p>
          <a:p>
            <a:pPr algn="l"/>
            <a:r>
              <a:rPr lang="en-US" dirty="0" smtClean="0"/>
              <a:t>   &lt;!-- </a:t>
            </a:r>
            <a:r>
              <a:rPr lang="en-US" dirty="0"/>
              <a:t>Load jQuery --&gt;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/jquery-3.6.0.min.js"&gt;&lt;/script&gt;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script&gt;        </a:t>
            </a:r>
            <a:endParaRPr lang="en-US" dirty="0" smtClean="0"/>
          </a:p>
          <a:p>
            <a:pPr algn="l"/>
            <a:r>
              <a:rPr lang="en-US" dirty="0" smtClean="0"/>
              <a:t>   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7637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4.3. Assign One Handler for Multiple </a:t>
            </a:r>
            <a:r>
              <a:rPr lang="en-US" sz="5000" b="1" dirty="0" smtClean="0">
                <a:solidFill>
                  <a:srgbClr val="0050FF"/>
                </a:solidFill>
              </a:rPr>
              <a:t>Events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on() method </a:t>
            </a:r>
            <a:r>
              <a:rPr lang="en-US" dirty="0" smtClean="0"/>
              <a:t>can </a:t>
            </a:r>
            <a:r>
              <a:rPr lang="en-US" dirty="0"/>
              <a:t>assign one function to handle multiple events at once.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Syntax</a:t>
            </a:r>
            <a:r>
              <a:rPr lang="en-US" dirty="0"/>
              <a:t>: $('selector').</a:t>
            </a:r>
            <a:r>
              <a:rPr lang="en-US" dirty="0" smtClean="0"/>
              <a:t>on(event1 event2 event3',, </a:t>
            </a:r>
            <a:r>
              <a:rPr lang="en-US" dirty="0"/>
              <a:t>function(){ </a:t>
            </a:r>
            <a:r>
              <a:rPr lang="en-US" dirty="0" smtClean="0"/>
              <a:t>body function });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95" y="3028434"/>
            <a:ext cx="6845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64892"/>
            <a:ext cx="11831722" cy="6693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&lt;!DOCTYPE html&gt;</a:t>
            </a:r>
          </a:p>
          <a:p>
            <a:pPr algn="l"/>
            <a:r>
              <a:rPr lang="en-US" dirty="0" smtClean="0"/>
              <a:t>&lt;html&gt;</a:t>
            </a:r>
          </a:p>
          <a:p>
            <a:pPr algn="l"/>
            <a:r>
              <a:rPr lang="en-US" dirty="0" smtClean="0"/>
              <a:t>&lt;head&gt;</a:t>
            </a:r>
          </a:p>
          <a:p>
            <a:pPr algn="l"/>
            <a:r>
              <a:rPr lang="en-US" dirty="0" smtClean="0"/>
              <a:t>	&lt;style&gt;.ancestors * { display: block; border: 2px solid </a:t>
            </a:r>
            <a:r>
              <a:rPr lang="en-US" dirty="0" err="1" smtClean="0"/>
              <a:t>lightgrey</a:t>
            </a:r>
            <a:r>
              <a:rPr lang="en-US" dirty="0" smtClean="0"/>
              <a:t>;  color</a:t>
            </a:r>
            <a:r>
              <a:rPr lang="en-US" dirty="0"/>
              <a:t>: black; </a:t>
            </a:r>
            <a:r>
              <a:rPr lang="en-US" dirty="0" smtClean="0"/>
              <a:t>padding: 5px; margin: 15px;}&lt;/style&gt;</a:t>
            </a:r>
          </a:p>
          <a:p>
            <a:pPr algn="l"/>
            <a:r>
              <a:rPr lang="en-US" dirty="0" smtClean="0"/>
              <a:t>	&lt;script </a:t>
            </a:r>
            <a:r>
              <a:rPr lang="en-US" dirty="0" err="1" smtClean="0"/>
              <a:t>src</a:t>
            </a:r>
            <a:r>
              <a:rPr lang="en-US" dirty="0" smtClean="0"/>
              <a:t>="https://</a:t>
            </a:r>
            <a:r>
              <a:rPr lang="en-US" dirty="0" err="1" smtClean="0"/>
              <a:t>ajax.googleapis.com</a:t>
            </a:r>
            <a:r>
              <a:rPr lang="en-US" dirty="0" smtClean="0"/>
              <a:t>/ajax/libs/</a:t>
            </a:r>
            <a:r>
              <a:rPr lang="en-US" dirty="0" err="1" smtClean="0"/>
              <a:t>jquery</a:t>
            </a:r>
            <a:r>
              <a:rPr lang="en-US" dirty="0" smtClean="0"/>
              <a:t>/3.7.1/</a:t>
            </a:r>
            <a:r>
              <a:rPr lang="en-US" dirty="0" err="1" smtClean="0"/>
              <a:t>jquery.min.js</a:t>
            </a:r>
            <a:r>
              <a:rPr lang="en-US" dirty="0" smtClean="0"/>
              <a:t>"&gt;&lt;/script&gt;</a:t>
            </a:r>
          </a:p>
          <a:p>
            <a:pPr algn="l"/>
            <a:r>
              <a:rPr lang="en-US" dirty="0" smtClean="0"/>
              <a:t>	&lt;script&gt;</a:t>
            </a:r>
          </a:p>
          <a:p>
            <a:pPr algn="l"/>
            <a:r>
              <a:rPr lang="en-US" dirty="0" smtClean="0"/>
              <a:t>	</a:t>
            </a:r>
            <a:r>
              <a:rPr lang="en-US" dirty="0"/>
              <a:t>   $(document).ready(function(){  	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$(</a:t>
            </a:r>
            <a:r>
              <a:rPr lang="en-US" dirty="0"/>
              <a:t>'</a:t>
            </a:r>
            <a:r>
              <a:rPr lang="en-US" dirty="0" err="1"/>
              <a:t>input:text</a:t>
            </a:r>
            <a:r>
              <a:rPr lang="en-US" dirty="0"/>
              <a:t>').on('</a:t>
            </a:r>
            <a:r>
              <a:rPr lang="en-US" dirty="0" err="1"/>
              <a:t>keydown</a:t>
            </a:r>
            <a:r>
              <a:rPr lang="en-US" dirty="0"/>
              <a:t> input paste', function(){          	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document.getElementById</a:t>
            </a:r>
            <a:r>
              <a:rPr lang="en-US" dirty="0"/>
              <a:t>("out").</a:t>
            </a:r>
            <a:r>
              <a:rPr lang="en-US" dirty="0" err="1"/>
              <a:t>innerHTML</a:t>
            </a:r>
            <a:r>
              <a:rPr lang="en-US" dirty="0"/>
              <a:t> = $(this).</a:t>
            </a:r>
            <a:r>
              <a:rPr lang="en-US" dirty="0" err="1"/>
              <a:t>val</a:t>
            </a:r>
            <a:r>
              <a:rPr lang="en-US" dirty="0"/>
              <a:t>();		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});	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});	</a:t>
            </a:r>
            <a:r>
              <a:rPr lang="en-US" dirty="0" smtClean="0"/>
              <a:t>	</a:t>
            </a:r>
          </a:p>
          <a:p>
            <a:pPr algn="l"/>
            <a:r>
              <a:rPr lang="en-US" dirty="0" smtClean="0"/>
              <a:t>	&lt;/script&gt;</a:t>
            </a:r>
          </a:p>
          <a:p>
            <a:pPr algn="l"/>
            <a:r>
              <a:rPr lang="en-US" dirty="0" smtClean="0"/>
              <a:t>&lt;/head&gt;</a:t>
            </a:r>
          </a:p>
          <a:p>
            <a:pPr algn="l"/>
            <a:r>
              <a:rPr lang="en-US" dirty="0" smtClean="0"/>
              <a:t>&lt;body class="ancestors"&gt;</a:t>
            </a:r>
          </a:p>
          <a:p>
            <a:pPr algn="l"/>
            <a:r>
              <a:rPr lang="en-US" dirty="0" smtClean="0"/>
              <a:t>	&lt;</a:t>
            </a:r>
            <a:r>
              <a:rPr lang="en-US" dirty="0"/>
              <a:t>input id="</a:t>
            </a:r>
            <a:r>
              <a:rPr lang="en-US" dirty="0" err="1"/>
              <a:t>textInput</a:t>
            </a:r>
            <a:r>
              <a:rPr lang="en-US" dirty="0"/>
              <a:t>" type="text"/&gt;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p id="out"&gt;&lt;/p&gt;</a:t>
            </a:r>
            <a:endParaRPr lang="en-US" dirty="0" smtClean="0"/>
          </a:p>
          <a:p>
            <a:pPr algn="l"/>
            <a:r>
              <a:rPr lang="en-US" dirty="0" smtClean="0"/>
              <a:t>&lt;/body&gt;</a:t>
            </a:r>
          </a:p>
          <a:p>
            <a:pPr algn="l"/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53" y="4174136"/>
            <a:ext cx="5168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4.4. Animation Methods in </a:t>
            </a:r>
            <a:r>
              <a:rPr lang="en-US" sz="5000" b="1" dirty="0" smtClean="0">
                <a:solidFill>
                  <a:srgbClr val="0050FF"/>
                </a:solidFill>
              </a:rPr>
              <a:t>jQuery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jQuery </a:t>
            </a:r>
            <a:r>
              <a:rPr lang="en-US" dirty="0" smtClean="0"/>
              <a:t>allows </a:t>
            </a:r>
            <a:r>
              <a:rPr lang="en-US" dirty="0"/>
              <a:t>setting animation effects for various elements in a simple </a:t>
            </a:r>
            <a:r>
              <a:rPr lang="en-US" dirty="0" smtClean="0"/>
              <a:t>way.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show([time])/hide([time</a:t>
            </a:r>
            <a:r>
              <a:rPr lang="en-US" dirty="0" smtClean="0">
                <a:solidFill>
                  <a:srgbClr val="0050FF"/>
                </a:solidFill>
              </a:rPr>
              <a:t>])</a:t>
            </a:r>
            <a:r>
              <a:rPr lang="en-US" dirty="0" smtClean="0"/>
              <a:t>: </a:t>
            </a:r>
            <a:r>
              <a:rPr lang="en-US" dirty="0"/>
              <a:t>elements </a:t>
            </a:r>
            <a:r>
              <a:rPr lang="en-US" dirty="0" smtClean="0"/>
              <a:t>changing </a:t>
            </a:r>
            <a:r>
              <a:rPr lang="en-US" dirty="0"/>
              <a:t>their height and width over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to show or hide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toggle([time</a:t>
            </a:r>
            <a:r>
              <a:rPr lang="en-US" dirty="0" smtClean="0">
                <a:solidFill>
                  <a:srgbClr val="0050FF"/>
                </a:solidFill>
              </a:rPr>
              <a:t>])</a:t>
            </a:r>
            <a:r>
              <a:rPr lang="en-US" dirty="0" smtClean="0"/>
              <a:t>:</a:t>
            </a:r>
            <a:r>
              <a:rPr lang="en-US" dirty="0"/>
              <a:t> toggles the elements </a:t>
            </a:r>
            <a:r>
              <a:rPr lang="en-US" dirty="0" smtClean="0"/>
              <a:t>between </a:t>
            </a:r>
            <a:r>
              <a:rPr lang="en-US" dirty="0"/>
              <a:t>visible/invisible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>
                <a:solidFill>
                  <a:srgbClr val="0050FF"/>
                </a:solidFill>
              </a:rPr>
              <a:t>slideUp</a:t>
            </a:r>
            <a:r>
              <a:rPr lang="en-US" dirty="0">
                <a:solidFill>
                  <a:srgbClr val="0050FF"/>
                </a:solidFill>
              </a:rPr>
              <a:t>()/</a:t>
            </a:r>
            <a:r>
              <a:rPr lang="en-US" dirty="0" err="1">
                <a:solidFill>
                  <a:srgbClr val="0050FF"/>
                </a:solidFill>
              </a:rPr>
              <a:t>slideDown</a:t>
            </a:r>
            <a:r>
              <a:rPr lang="en-US" dirty="0" smtClean="0">
                <a:solidFill>
                  <a:srgbClr val="0050FF"/>
                </a:solidFill>
              </a:rPr>
              <a:t>()</a:t>
            </a:r>
            <a:r>
              <a:rPr lang="en-US" dirty="0" smtClean="0"/>
              <a:t>: animated </a:t>
            </a:r>
            <a:r>
              <a:rPr lang="en-US" dirty="0"/>
              <a:t>hiding/showing of element while changing its height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>
                <a:solidFill>
                  <a:srgbClr val="0050FF"/>
                </a:solidFill>
              </a:rPr>
              <a:t>fadeIn</a:t>
            </a:r>
            <a:r>
              <a:rPr lang="en-US" dirty="0">
                <a:solidFill>
                  <a:srgbClr val="0050FF"/>
                </a:solidFill>
              </a:rPr>
              <a:t>(time</a:t>
            </a:r>
            <a:r>
              <a:rPr lang="en-US" dirty="0" smtClean="0">
                <a:solidFill>
                  <a:srgbClr val="0050FF"/>
                </a:solidFill>
              </a:rPr>
              <a:t>)</a:t>
            </a:r>
            <a:r>
              <a:rPr lang="en-US" dirty="0" smtClean="0"/>
              <a:t>:</a:t>
            </a:r>
            <a:r>
              <a:rPr lang="en-US" dirty="0"/>
              <a:t> gradually change the opacity of elements from </a:t>
            </a:r>
            <a:r>
              <a:rPr lang="en-US" dirty="0" smtClean="0"/>
              <a:t>hidden to visible.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0050FF"/>
                </a:solidFill>
              </a:rPr>
              <a:t>fadeOut</a:t>
            </a:r>
            <a:r>
              <a:rPr lang="en-US" dirty="0" smtClean="0">
                <a:solidFill>
                  <a:srgbClr val="0050FF"/>
                </a:solidFill>
              </a:rPr>
              <a:t>(time)</a:t>
            </a:r>
            <a:r>
              <a:rPr lang="en-US" dirty="0" smtClean="0"/>
              <a:t>: gradually </a:t>
            </a:r>
            <a:r>
              <a:rPr lang="en-US" dirty="0"/>
              <a:t>change the opacity of </a:t>
            </a:r>
            <a:r>
              <a:rPr lang="en-US" dirty="0" smtClean="0"/>
              <a:t>elements </a:t>
            </a:r>
            <a:r>
              <a:rPr lang="en-US" dirty="0"/>
              <a:t>from visible to </a:t>
            </a:r>
            <a:r>
              <a:rPr lang="en-US" dirty="0" smtClean="0"/>
              <a:t>hidden.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animate</a:t>
            </a:r>
            <a:r>
              <a:rPr lang="en-US" dirty="0" smtClean="0">
                <a:solidFill>
                  <a:srgbClr val="0050FF"/>
                </a:solidFill>
              </a:rPr>
              <a:t>(): </a:t>
            </a:r>
            <a:r>
              <a:rPr lang="en-US" dirty="0" smtClean="0"/>
              <a:t>create </a:t>
            </a:r>
            <a:r>
              <a:rPr lang="en-US" dirty="0"/>
              <a:t>custom animations on </a:t>
            </a:r>
            <a:r>
              <a:rPr lang="en-US" dirty="0" smtClean="0"/>
              <a:t>elements </a:t>
            </a:r>
            <a:r>
              <a:rPr lang="en-US" dirty="0"/>
              <a:t>by changing their CSS properties over a specified duration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Syntax</a:t>
            </a:r>
            <a:r>
              <a:rPr lang="en-US" dirty="0" smtClean="0"/>
              <a:t>: $(</a:t>
            </a:r>
            <a:r>
              <a:rPr lang="en-US" dirty="0"/>
              <a:t>selector).animate({styles}, [duration], [easing], [complete</a:t>
            </a:r>
            <a:r>
              <a:rPr lang="en-US" dirty="0" smtClean="0"/>
              <a:t>]);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+ </a:t>
            </a:r>
            <a:r>
              <a:rPr lang="en-US" dirty="0" smtClean="0">
                <a:solidFill>
                  <a:srgbClr val="0050FF"/>
                </a:solidFill>
              </a:rPr>
              <a:t>duration</a:t>
            </a:r>
            <a:r>
              <a:rPr lang="en-US" dirty="0" smtClean="0"/>
              <a:t>: </a:t>
            </a:r>
            <a:r>
              <a:rPr lang="en-US" dirty="0"/>
              <a:t>'fast' (200ms) or 'slow' (600ms). The default duration is 400ms.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+ </a:t>
            </a:r>
            <a:r>
              <a:rPr lang="en-US" dirty="0" smtClean="0">
                <a:solidFill>
                  <a:srgbClr val="0050FF"/>
                </a:solidFill>
              </a:rPr>
              <a:t>easing</a:t>
            </a:r>
            <a:r>
              <a:rPr lang="en-US" dirty="0" smtClean="0"/>
              <a:t>: ‘swing’ or ’linear’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+ </a:t>
            </a:r>
            <a:r>
              <a:rPr lang="en-US" dirty="0" smtClean="0">
                <a:solidFill>
                  <a:srgbClr val="0050FF"/>
                </a:solidFill>
              </a:rPr>
              <a:t>complete (optional)</a:t>
            </a:r>
            <a:r>
              <a:rPr lang="en-US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callback function </a:t>
            </a:r>
          </a:p>
          <a:p>
            <a:pPr algn="l"/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82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141" y="-63082"/>
            <a:ext cx="2355502" cy="1349491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="" xmlns:a16="http://schemas.microsoft.com/office/drawing/2014/main" id="{7EBC051D-9AEC-4FC3-8AB7-7BB5289AC511}"/>
              </a:ext>
            </a:extLst>
          </p:cNvPr>
          <p:cNvSpPr txBox="1">
            <a:spLocks/>
          </p:cNvSpPr>
          <p:nvPr/>
        </p:nvSpPr>
        <p:spPr>
          <a:xfrm>
            <a:off x="5013267" y="256063"/>
            <a:ext cx="2618163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0FF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Content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050FF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="" xmlns:a16="http://schemas.microsoft.com/office/drawing/2014/main" id="{6DF36DEF-A48C-4EFD-9BDC-05BFBCF14091}"/>
              </a:ext>
            </a:extLst>
          </p:cNvPr>
          <p:cNvSpPr txBox="1">
            <a:spLocks/>
          </p:cNvSpPr>
          <p:nvPr/>
        </p:nvSpPr>
        <p:spPr>
          <a:xfrm>
            <a:off x="1347886" y="1142031"/>
            <a:ext cx="9179746" cy="5504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1. Using jQuery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1.1</a:t>
            </a:r>
            <a:r>
              <a:rPr lang="en-US" b="1" dirty="0"/>
              <a:t>. What Is jQuery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    1.2</a:t>
            </a:r>
            <a:r>
              <a:rPr lang="en-US" b="1" dirty="0"/>
              <a:t>. Adding </a:t>
            </a:r>
            <a:r>
              <a:rPr lang="en-US" b="1" dirty="0" smtClean="0"/>
              <a:t>jQuery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2. Accessing Page Elements Using the $ </a:t>
            </a:r>
            <a:r>
              <a:rPr lang="en-US" b="1" dirty="0" smtClean="0"/>
              <a:t>Function</a:t>
            </a:r>
          </a:p>
          <a:p>
            <a:pPr marL="0" indent="0">
              <a:buNone/>
            </a:pPr>
            <a:r>
              <a:rPr lang="en-US" b="1" dirty="0"/>
              <a:t>3. The Concept of a </a:t>
            </a:r>
            <a:r>
              <a:rPr lang="en-US" b="1" dirty="0" smtClean="0"/>
              <a:t>Selector</a:t>
            </a:r>
          </a:p>
          <a:p>
            <a:pPr marL="0" indent="0">
              <a:buNone/>
            </a:pPr>
            <a:r>
              <a:rPr lang="en-US" b="1" dirty="0" smtClean="0"/>
              <a:t>     3.1</a:t>
            </a:r>
            <a:r>
              <a:rPr lang="en-US" b="1" dirty="0"/>
              <a:t>. CSS </a:t>
            </a:r>
            <a:r>
              <a:rPr lang="en-US" b="1" dirty="0" smtClean="0"/>
              <a:t>Selectors</a:t>
            </a:r>
          </a:p>
          <a:p>
            <a:pPr marL="0" indent="0">
              <a:buNone/>
            </a:pPr>
            <a:r>
              <a:rPr lang="en-US" b="1" dirty="0" smtClean="0"/>
              <a:t>     3.2. </a:t>
            </a:r>
            <a:r>
              <a:rPr lang="en-US" b="1" dirty="0"/>
              <a:t>Form </a:t>
            </a:r>
            <a:r>
              <a:rPr lang="en-US" b="1" dirty="0" smtClean="0"/>
              <a:t>Selectors</a:t>
            </a:r>
          </a:p>
          <a:p>
            <a:pPr marL="0" indent="0">
              <a:buNone/>
            </a:pPr>
            <a:r>
              <a:rPr lang="en-US" b="1" dirty="0" smtClean="0"/>
              <a:t>     3.3. </a:t>
            </a:r>
            <a:r>
              <a:rPr lang="en-US" b="1" dirty="0"/>
              <a:t>Features of Selectors in </a:t>
            </a:r>
            <a:r>
              <a:rPr lang="en-US" b="1" dirty="0" smtClean="0"/>
              <a:t>jQuery</a:t>
            </a:r>
          </a:p>
          <a:p>
            <a:pPr marL="0" indent="0">
              <a:buNone/>
            </a:pPr>
            <a:r>
              <a:rPr lang="en-US" b="1" dirty="0"/>
              <a:t>4. Methods Managing jQuery </a:t>
            </a:r>
            <a:r>
              <a:rPr lang="en-US" b="1" dirty="0" smtClean="0"/>
              <a:t>Styles</a:t>
            </a:r>
          </a:p>
          <a:p>
            <a:pPr marL="0" indent="0">
              <a:buNone/>
            </a:pPr>
            <a:r>
              <a:rPr lang="en-US" b="1" dirty="0" smtClean="0"/>
              <a:t>     4.1</a:t>
            </a:r>
            <a:r>
              <a:rPr lang="en-US" b="1" dirty="0"/>
              <a:t>. Traversing. DOM Traversing </a:t>
            </a:r>
            <a:r>
              <a:rPr lang="en-US" b="1" dirty="0" smtClean="0"/>
              <a:t>Methods</a:t>
            </a:r>
          </a:p>
          <a:p>
            <a:pPr marL="0" indent="0">
              <a:buNone/>
            </a:pPr>
            <a:r>
              <a:rPr lang="en-US" b="1" dirty="0" smtClean="0"/>
              <a:t>     4.2</a:t>
            </a:r>
            <a:r>
              <a:rPr lang="en-US" b="1" dirty="0"/>
              <a:t>. Event Handling in </a:t>
            </a:r>
            <a:r>
              <a:rPr lang="en-US" b="1" dirty="0" smtClean="0"/>
              <a:t>jQuery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4.3</a:t>
            </a:r>
            <a:r>
              <a:rPr lang="en-US" b="1" dirty="0"/>
              <a:t>. Assign One Handler for Multiple </a:t>
            </a:r>
            <a:r>
              <a:rPr lang="en-US" b="1" dirty="0" smtClean="0"/>
              <a:t>Events</a:t>
            </a:r>
          </a:p>
          <a:p>
            <a:pPr marL="0" indent="0">
              <a:buNone/>
            </a:pPr>
            <a:r>
              <a:rPr lang="en-US" b="1" dirty="0" smtClean="0"/>
              <a:t>     4.4</a:t>
            </a:r>
            <a:r>
              <a:rPr lang="en-US" b="1" dirty="0"/>
              <a:t>. Animation Methods in </a:t>
            </a:r>
            <a:r>
              <a:rPr lang="en-US" b="1" dirty="0" smtClean="0"/>
              <a:t>jQuery</a:t>
            </a:r>
          </a:p>
          <a:p>
            <a:pPr marL="0" indent="0">
              <a:buNone/>
            </a:pPr>
            <a:r>
              <a:rPr lang="en-US" b="1" dirty="0"/>
              <a:t>5. Delegating </a:t>
            </a:r>
            <a:r>
              <a:rPr lang="en-US" b="1" dirty="0" smtClean="0"/>
              <a:t>Events</a:t>
            </a:r>
          </a:p>
          <a:p>
            <a:pPr marL="0" indent="0">
              <a:buNone/>
            </a:pPr>
            <a:r>
              <a:rPr lang="en-US" b="1" dirty="0"/>
              <a:t>     5.1. Canceling Event </a:t>
            </a:r>
            <a:r>
              <a:rPr lang="en-US" b="1" dirty="0" smtClean="0"/>
              <a:t>Handlers</a:t>
            </a:r>
          </a:p>
          <a:p>
            <a:pPr marL="0" indent="0">
              <a:buNone/>
            </a:pPr>
            <a:r>
              <a:rPr lang="en-US" b="1" dirty="0" smtClean="0"/>
              <a:t>6. </a:t>
            </a:r>
            <a:r>
              <a:rPr lang="en-US" b="1" dirty="0"/>
              <a:t>jQuery and </a:t>
            </a:r>
            <a:r>
              <a:rPr lang="en-US" b="1" dirty="0" smtClean="0"/>
              <a:t>AJAX</a:t>
            </a:r>
            <a:endParaRPr lang="en-US" b="1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2507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329784"/>
            <a:ext cx="11831722" cy="6528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&lt;!DOCTYPE html&gt;&lt;html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head&gt;	</a:t>
            </a:r>
            <a:endParaRPr lang="en-US" dirty="0" smtClean="0"/>
          </a:p>
          <a:p>
            <a:pPr algn="l"/>
            <a:r>
              <a:rPr lang="en-US" dirty="0" smtClean="0"/>
              <a:t>   &lt;</a:t>
            </a:r>
            <a:r>
              <a:rPr lang="en-US" dirty="0"/>
              <a:t>style&gt;.ancestors * { display: block; border: 2px solid </a:t>
            </a:r>
            <a:r>
              <a:rPr lang="en-US" dirty="0" err="1"/>
              <a:t>lightgrey</a:t>
            </a:r>
            <a:r>
              <a:rPr lang="en-US" dirty="0"/>
              <a:t>;  color: black; padding: 5px; margin: 15px;}&lt;/style&gt;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ajax.googleapis.com</a:t>
            </a:r>
            <a:r>
              <a:rPr lang="en-US" dirty="0"/>
              <a:t>/ajax/libs/</a:t>
            </a:r>
            <a:r>
              <a:rPr lang="en-US" dirty="0" err="1"/>
              <a:t>jquery</a:t>
            </a:r>
            <a:r>
              <a:rPr lang="en-US" dirty="0"/>
              <a:t>/3.7.1/</a:t>
            </a:r>
            <a:r>
              <a:rPr lang="en-US" dirty="0" err="1"/>
              <a:t>jquery.min.js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&lt;script&gt;	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$(document).ready(function(){  	      		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$("#header").</a:t>
            </a:r>
            <a:r>
              <a:rPr lang="en-US" dirty="0" err="1" smtClean="0"/>
              <a:t>css</a:t>
            </a:r>
            <a:r>
              <a:rPr lang="en-US" dirty="0" smtClean="0"/>
              <a:t>("width", "200px");    	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$("#header").</a:t>
            </a:r>
            <a:r>
              <a:rPr lang="en-US" dirty="0" err="1" smtClean="0"/>
              <a:t>css</a:t>
            </a:r>
            <a:r>
              <a:rPr lang="en-US" dirty="0" smtClean="0"/>
              <a:t>("height", "50px");    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$("#header").</a:t>
            </a:r>
            <a:r>
              <a:rPr lang="en-US" dirty="0" err="1" smtClean="0"/>
              <a:t>slideUp</a:t>
            </a:r>
            <a:r>
              <a:rPr lang="en-US" dirty="0" smtClean="0"/>
              <a:t>(1000);    		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$("#header").hide("slow");  // Animate the hide            </a:t>
            </a:r>
          </a:p>
          <a:p>
            <a:pPr algn="l"/>
            <a:r>
              <a:rPr lang="en-US" dirty="0"/>
              <a:t>	     $("#header").</a:t>
            </a:r>
            <a:r>
              <a:rPr lang="en-US" dirty="0" err="1"/>
              <a:t>slideDown</a:t>
            </a:r>
            <a:r>
              <a:rPr lang="en-US" dirty="0"/>
              <a:t>(1000);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    $("#header").show("slow"); // Animate the show    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//$("#header").</a:t>
            </a:r>
            <a:r>
              <a:rPr lang="en-US" dirty="0" err="1" smtClean="0"/>
              <a:t>css</a:t>
            </a:r>
            <a:r>
              <a:rPr lang="en-US" dirty="0" smtClean="0"/>
              <a:t>("visibility", "visible");  // hidden or visible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   // </a:t>
            </a:r>
            <a:r>
              <a:rPr lang="en-US" dirty="0"/>
              <a:t>$("#header").</a:t>
            </a:r>
            <a:r>
              <a:rPr lang="en-US" dirty="0" err="1"/>
              <a:t>fadeOut</a:t>
            </a:r>
            <a:r>
              <a:rPr lang="en-US" dirty="0"/>
              <a:t>(1000);             </a:t>
            </a:r>
            <a:endParaRPr lang="en-US" dirty="0" smtClean="0"/>
          </a:p>
          <a:p>
            <a:pPr algn="l"/>
            <a:r>
              <a:rPr lang="en-US" dirty="0" smtClean="0"/>
              <a:t>	      //$("#</a:t>
            </a:r>
            <a:r>
              <a:rPr lang="en-US" dirty="0"/>
              <a:t>header").</a:t>
            </a:r>
            <a:r>
              <a:rPr lang="en-US" dirty="0" err="1"/>
              <a:t>fadeIn</a:t>
            </a:r>
            <a:r>
              <a:rPr lang="en-US" dirty="0"/>
              <a:t>(1000,0); </a:t>
            </a:r>
            <a:r>
              <a:rPr lang="en-US" dirty="0" smtClean="0"/>
              <a:t>	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});			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&lt;/script&gt;</a:t>
            </a:r>
          </a:p>
          <a:p>
            <a:pPr algn="l"/>
            <a:r>
              <a:rPr lang="en-US" dirty="0" smtClean="0"/>
              <a:t>&lt;/head&gt;</a:t>
            </a:r>
          </a:p>
          <a:p>
            <a:pPr algn="l"/>
            <a:r>
              <a:rPr lang="en-US" dirty="0" smtClean="0"/>
              <a:t>&lt;body class="ancestors"&gt;	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&lt;h2 id="header"&gt;IT Step Academy&lt;/h2&gt;  </a:t>
            </a:r>
          </a:p>
          <a:p>
            <a:pPr algn="l"/>
            <a:r>
              <a:rPr lang="en-US" dirty="0" smtClean="0"/>
              <a:t>&lt;/body&gt; 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629587"/>
            <a:ext cx="11831722" cy="569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&lt;!DOCTYPE html&gt;&lt;html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head&gt;	</a:t>
            </a:r>
            <a:endParaRPr lang="en-US" sz="1800" dirty="0" smtClean="0"/>
          </a:p>
          <a:p>
            <a:pPr algn="l"/>
            <a:r>
              <a:rPr lang="en-US" sz="1800" dirty="0" smtClean="0"/>
              <a:t>   &lt;</a:t>
            </a:r>
            <a:r>
              <a:rPr lang="en-US" sz="1800" dirty="0"/>
              <a:t>style&gt;.ancestors * { display: block; border: 2px solid </a:t>
            </a:r>
            <a:r>
              <a:rPr lang="en-US" sz="1800" dirty="0" err="1"/>
              <a:t>lightgrey</a:t>
            </a:r>
            <a:r>
              <a:rPr lang="en-US" sz="1800" dirty="0"/>
              <a:t>;  color: black; padding: 5px; margin: 15px;}&lt;/style&gt;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err="1"/>
              <a:t>ajax.googleapis.com</a:t>
            </a:r>
            <a:r>
              <a:rPr lang="en-US" sz="1800" dirty="0"/>
              <a:t>/ajax/libs/</a:t>
            </a:r>
            <a:r>
              <a:rPr lang="en-US" sz="1800" dirty="0" err="1"/>
              <a:t>jquery</a:t>
            </a:r>
            <a:r>
              <a:rPr lang="en-US" sz="1800" dirty="0"/>
              <a:t>/3.7.1/</a:t>
            </a:r>
            <a:r>
              <a:rPr lang="en-US" sz="1800" dirty="0" err="1"/>
              <a:t>jquery.min.js</a:t>
            </a:r>
            <a:r>
              <a:rPr lang="en-US" sz="1800" dirty="0"/>
              <a:t>"&gt;&lt;/script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&lt;script&gt;	   </a:t>
            </a:r>
          </a:p>
          <a:p>
            <a:pPr algn="l"/>
            <a:r>
              <a:rPr lang="en-US" sz="1800" dirty="0"/>
              <a:t>	$(document).ready(function(){ </a:t>
            </a:r>
            <a:endParaRPr lang="en-US" sz="1800" dirty="0" smtClean="0"/>
          </a:p>
          <a:p>
            <a:pPr algn="l"/>
            <a:r>
              <a:rPr lang="en-US" sz="1800" dirty="0" smtClean="0"/>
              <a:t> </a:t>
            </a:r>
            <a:r>
              <a:rPr lang="en-US" sz="1800" dirty="0"/>
              <a:t>	      </a:t>
            </a:r>
            <a:r>
              <a:rPr lang="en-US" sz="1800" dirty="0" smtClean="0"/>
              <a:t>$("#</a:t>
            </a:r>
            <a:r>
              <a:rPr lang="en-US" sz="1800" dirty="0" err="1"/>
              <a:t>myDiv</a:t>
            </a:r>
            <a:r>
              <a:rPr lang="en-US" sz="1800" dirty="0"/>
              <a:t>").animate({ </a:t>
            </a:r>
            <a:r>
              <a:rPr lang="en-US" sz="1800" dirty="0" smtClean="0"/>
              <a:t>left</a:t>
            </a:r>
            <a:r>
              <a:rPr lang="en-US" sz="1800" dirty="0"/>
              <a:t>: '50px', </a:t>
            </a:r>
            <a:r>
              <a:rPr lang="en-US" sz="1800" dirty="0" smtClean="0"/>
              <a:t>opacity</a:t>
            </a:r>
            <a:r>
              <a:rPr lang="en-US" sz="1800" dirty="0"/>
              <a:t>: '0.5', </a:t>
            </a:r>
            <a:r>
              <a:rPr lang="en-US" sz="1800" dirty="0" smtClean="0"/>
              <a:t>height</a:t>
            </a:r>
            <a:r>
              <a:rPr lang="en-US" sz="1800" dirty="0"/>
              <a:t>: '+=50px', </a:t>
            </a:r>
            <a:r>
              <a:rPr lang="en-US" sz="1800" dirty="0" smtClean="0"/>
              <a:t>width</a:t>
            </a:r>
            <a:r>
              <a:rPr lang="en-US" sz="1800" dirty="0"/>
              <a:t>: '+=50px' </a:t>
            </a:r>
            <a:r>
              <a:rPr lang="en-US" sz="1800" dirty="0" smtClean="0"/>
              <a:t>}, </a:t>
            </a:r>
            <a:r>
              <a:rPr lang="en-US" sz="1800" dirty="0"/>
              <a:t>5000, 'linear', function() { </a:t>
            </a:r>
            <a:r>
              <a:rPr lang="en-US" sz="1800" dirty="0" smtClean="0"/>
              <a:t>alert</a:t>
            </a:r>
            <a:r>
              <a:rPr lang="en-US" sz="1800" dirty="0"/>
              <a:t>("Animation complete!"); </a:t>
            </a:r>
            <a:r>
              <a:rPr lang="en-US" sz="1800" dirty="0" smtClean="0"/>
              <a:t>}); </a:t>
            </a:r>
            <a:r>
              <a:rPr lang="en-US" sz="1800" dirty="0"/>
              <a:t>	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});</a:t>
            </a:r>
            <a:r>
              <a:rPr lang="en-US" sz="1800" dirty="0"/>
              <a:t>			</a:t>
            </a:r>
            <a:r>
              <a:rPr lang="en-US" sz="1800" dirty="0" smtClean="0"/>
              <a:t>		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&lt;/script&gt;</a:t>
            </a:r>
          </a:p>
          <a:p>
            <a:pPr algn="l"/>
            <a:r>
              <a:rPr lang="en-US" sz="1800" dirty="0" smtClean="0"/>
              <a:t>&lt;/head&gt;</a:t>
            </a:r>
          </a:p>
          <a:p>
            <a:pPr algn="l"/>
            <a:r>
              <a:rPr lang="en-US" sz="1800" dirty="0" smtClean="0"/>
              <a:t>&lt;body class="ancestors"&gt;	</a:t>
            </a:r>
          </a:p>
          <a:p>
            <a:pPr algn="l"/>
            <a:r>
              <a:rPr lang="en-US" sz="1800" dirty="0"/>
              <a:t>    &lt;div id="</a:t>
            </a:r>
            <a:r>
              <a:rPr lang="en-US" sz="1800" dirty="0" err="1"/>
              <a:t>myDiv</a:t>
            </a:r>
            <a:r>
              <a:rPr lang="en-US" sz="1800" dirty="0"/>
              <a:t>"&gt;IT Step Academy&lt;/div&gt; </a:t>
            </a:r>
            <a:endParaRPr lang="en-US" sz="1800" dirty="0" smtClean="0"/>
          </a:p>
          <a:p>
            <a:pPr algn="l"/>
            <a:r>
              <a:rPr lang="en-US" sz="1800" dirty="0" smtClean="0"/>
              <a:t>&lt;/body&gt; </a:t>
            </a:r>
          </a:p>
          <a:p>
            <a:pPr algn="l"/>
            <a:r>
              <a:rPr lang="en-US" sz="1800" dirty="0" smtClean="0"/>
              <a:t>&lt;/html&gt;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883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0050FF"/>
                </a:solidFill>
              </a:rPr>
              <a:t>Class Practice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9699" y="166692"/>
            <a:ext cx="11105244" cy="6691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&lt;!DOCTYPE html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 smtClean="0"/>
              <a:t>"&gt;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head&gt;    </a:t>
            </a:r>
          </a:p>
          <a:p>
            <a:pPr algn="l"/>
            <a:r>
              <a:rPr lang="en-US" dirty="0" smtClean="0"/>
              <a:t>   &lt;</a:t>
            </a:r>
            <a:r>
              <a:rPr lang="en-US" dirty="0"/>
              <a:t>style&gt;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body { font-family</a:t>
            </a:r>
            <a:r>
              <a:rPr lang="en-US" dirty="0"/>
              <a:t>: Arial, sans-serif; </a:t>
            </a:r>
            <a:r>
              <a:rPr lang="en-US" dirty="0" smtClean="0"/>
              <a:t>max-width</a:t>
            </a:r>
            <a:r>
              <a:rPr lang="en-US" dirty="0"/>
              <a:t>: 800px; </a:t>
            </a:r>
            <a:r>
              <a:rPr lang="en-US" dirty="0" smtClean="0"/>
              <a:t>margin</a:t>
            </a:r>
            <a:r>
              <a:rPr lang="en-US" dirty="0"/>
              <a:t>: 0 auto;            padding: 20px</a:t>
            </a:r>
            <a:r>
              <a:rPr lang="en-US" dirty="0" smtClean="0"/>
              <a:t>;}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box </a:t>
            </a:r>
            <a:r>
              <a:rPr lang="en-US" dirty="0" smtClean="0"/>
              <a:t>{ width</a:t>
            </a:r>
            <a:r>
              <a:rPr lang="en-US" dirty="0"/>
              <a:t>: 100px; </a:t>
            </a:r>
            <a:r>
              <a:rPr lang="en-US" dirty="0" smtClean="0"/>
              <a:t>height</a:t>
            </a:r>
            <a:r>
              <a:rPr lang="en-US" dirty="0"/>
              <a:t>: 100px; </a:t>
            </a:r>
            <a:r>
              <a:rPr lang="en-US" dirty="0" smtClean="0"/>
              <a:t>margin</a:t>
            </a:r>
            <a:r>
              <a:rPr lang="en-US" dirty="0"/>
              <a:t>: 10px; </a:t>
            </a:r>
            <a:r>
              <a:rPr lang="en-US" dirty="0" smtClean="0"/>
              <a:t>display</a:t>
            </a:r>
            <a:r>
              <a:rPr lang="en-US" dirty="0"/>
              <a:t>: inline-block</a:t>
            </a:r>
            <a:r>
              <a:rPr lang="en-US" dirty="0" smtClean="0"/>
              <a:t>; text-align</a:t>
            </a:r>
            <a:r>
              <a:rPr lang="en-US" dirty="0"/>
              <a:t>: </a:t>
            </a:r>
            <a:r>
              <a:rPr lang="en-US" dirty="0" smtClean="0"/>
              <a:t>center; line-height</a:t>
            </a:r>
            <a:r>
              <a:rPr lang="en-US" dirty="0"/>
              <a:t>: 100px; </a:t>
            </a:r>
            <a:r>
              <a:rPr lang="en-US" dirty="0" smtClean="0"/>
              <a:t>color</a:t>
            </a:r>
            <a:r>
              <a:rPr lang="en-US" dirty="0"/>
              <a:t>: white; </a:t>
            </a:r>
            <a:r>
              <a:rPr lang="en-US" dirty="0" smtClean="0"/>
              <a:t>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button { padding</a:t>
            </a:r>
            <a:r>
              <a:rPr lang="en-US" dirty="0"/>
              <a:t>: 8px 15px</a:t>
            </a:r>
            <a:r>
              <a:rPr lang="en-US" dirty="0" smtClean="0"/>
              <a:t>; margin</a:t>
            </a:r>
            <a:r>
              <a:rPr lang="en-US" dirty="0"/>
              <a:t>: 5px; </a:t>
            </a:r>
            <a:r>
              <a:rPr lang="en-US" dirty="0" smtClean="0"/>
              <a:t>cursor</a:t>
            </a:r>
            <a:r>
              <a:rPr lang="en-US" dirty="0"/>
              <a:t>: pointer</a:t>
            </a:r>
            <a:r>
              <a:rPr lang="en-US" dirty="0" smtClean="0"/>
              <a:t>; }       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/>
              <a:t>animated-box </a:t>
            </a:r>
            <a:r>
              <a:rPr lang="en-US" dirty="0" smtClean="0"/>
              <a:t>{width</a:t>
            </a:r>
            <a:r>
              <a:rPr lang="en-US" dirty="0"/>
              <a:t>: 150px; </a:t>
            </a:r>
            <a:r>
              <a:rPr lang="en-US" dirty="0" smtClean="0"/>
              <a:t>height</a:t>
            </a:r>
            <a:r>
              <a:rPr lang="en-US" dirty="0"/>
              <a:t>: 150px; </a:t>
            </a:r>
            <a:r>
              <a:rPr lang="en-US" dirty="0" smtClean="0"/>
              <a:t>background-color</a:t>
            </a:r>
            <a:r>
              <a:rPr lang="en-US" dirty="0"/>
              <a:t>: purple; </a:t>
            </a:r>
            <a:r>
              <a:rPr lang="en-US" dirty="0" smtClean="0"/>
              <a:t>}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/>
              <a:t>body&gt;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div class="exercise"&gt;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	&lt;</a:t>
            </a:r>
            <a:r>
              <a:rPr lang="en-US" dirty="0"/>
              <a:t>h2&gt;Effects&lt;/h2&gt;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div id="animated-box"&gt;&lt;/div&gt;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button id="slide-up"&gt;Slide Up&lt;/button&gt;        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button id="slide-down"&gt;Slide Down&lt;/button&gt;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div&gt;    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&lt;!-- </a:t>
            </a:r>
            <a:r>
              <a:rPr lang="en-US" dirty="0"/>
              <a:t>Load jQuery --&gt;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code.jquery.com</a:t>
            </a:r>
            <a:r>
              <a:rPr lang="en-US" dirty="0"/>
              <a:t>/jquery-3.6.0.min.js"&gt;&lt;/script&gt;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&lt;!-- </a:t>
            </a:r>
            <a:r>
              <a:rPr lang="en-US" dirty="0"/>
              <a:t>Your jQuery code --&gt;  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&lt;script&gt;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&lt;/</a:t>
            </a:r>
            <a:r>
              <a:rPr lang="en-US" dirty="0"/>
              <a:t>script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4" y="1848714"/>
            <a:ext cx="2253342" cy="284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86" y="2174400"/>
            <a:ext cx="3048000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40" y="3974301"/>
            <a:ext cx="2418260" cy="28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1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50FF"/>
                </a:solidFill>
              </a:rPr>
              <a:t>5. Delegating </a:t>
            </a:r>
            <a:r>
              <a:rPr lang="en-US" sz="5400" b="1" dirty="0" smtClean="0">
                <a:solidFill>
                  <a:srgbClr val="0050FF"/>
                </a:solidFill>
              </a:rPr>
              <a:t>Events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Delegating </a:t>
            </a:r>
            <a:r>
              <a:rPr lang="en-US" dirty="0" smtClean="0">
                <a:solidFill>
                  <a:srgbClr val="0050FF"/>
                </a:solidFill>
              </a:rPr>
              <a:t>events</a:t>
            </a:r>
            <a:r>
              <a:rPr lang="en-US" dirty="0" smtClean="0"/>
              <a:t>: an </a:t>
            </a:r>
            <a:r>
              <a:rPr lang="en-US" dirty="0"/>
              <a:t>event handler is assigned to the parent element, and the event is handled </a:t>
            </a:r>
            <a:r>
              <a:rPr lang="en-US" dirty="0" smtClean="0"/>
              <a:t>by child </a:t>
            </a:r>
            <a:r>
              <a:rPr lang="en-US" dirty="0"/>
              <a:t>elements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Syntax</a:t>
            </a:r>
            <a:r>
              <a:rPr lang="en-US" dirty="0"/>
              <a:t>: $('parent selector').on('event', 'child selector', function(){ ... </a:t>
            </a:r>
            <a:r>
              <a:rPr lang="en-US" dirty="0" smtClean="0"/>
              <a:t>});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Ex: the </a:t>
            </a:r>
            <a:r>
              <a:rPr lang="en-US" dirty="0"/>
              <a:t>click handling for elements like </a:t>
            </a:r>
            <a:r>
              <a:rPr lang="en-US" dirty="0">
                <a:solidFill>
                  <a:srgbClr val="0050FF"/>
                </a:solidFill>
              </a:rPr>
              <a:t>&lt;button class="</a:t>
            </a:r>
            <a:r>
              <a:rPr lang="en-US" dirty="0" err="1">
                <a:solidFill>
                  <a:srgbClr val="0050FF"/>
                </a:solidFill>
              </a:rPr>
              <a:t>btn</a:t>
            </a:r>
            <a:r>
              <a:rPr lang="en-US" dirty="0">
                <a:solidFill>
                  <a:srgbClr val="0050FF"/>
                </a:solidFill>
              </a:rPr>
              <a:t>-plus</a:t>
            </a:r>
            <a:r>
              <a:rPr lang="en-US" dirty="0" smtClean="0">
                <a:solidFill>
                  <a:srgbClr val="0050FF"/>
                </a:solidFill>
              </a:rPr>
              <a:t>"&gt;</a:t>
            </a:r>
            <a:r>
              <a:rPr lang="en-US" dirty="0" smtClean="0"/>
              <a:t> </a:t>
            </a:r>
            <a:r>
              <a:rPr lang="en-US" dirty="0"/>
              <a:t>which can be added to the </a:t>
            </a:r>
            <a:r>
              <a:rPr lang="en-US" dirty="0" smtClean="0"/>
              <a:t>form: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dirty="0" smtClean="0">
                <a:solidFill>
                  <a:srgbClr val="0050FF"/>
                </a:solidFill>
              </a:rPr>
              <a:t>$(</a:t>
            </a:r>
            <a:r>
              <a:rPr lang="en-US" dirty="0">
                <a:solidFill>
                  <a:srgbClr val="0050FF"/>
                </a:solidFill>
              </a:rPr>
              <a:t>'form').on('click', '.</a:t>
            </a:r>
            <a:r>
              <a:rPr lang="en-US" dirty="0" err="1">
                <a:solidFill>
                  <a:srgbClr val="0050FF"/>
                </a:solidFill>
              </a:rPr>
              <a:t>btn</a:t>
            </a:r>
            <a:r>
              <a:rPr lang="en-US" dirty="0">
                <a:solidFill>
                  <a:srgbClr val="0050FF"/>
                </a:solidFill>
              </a:rPr>
              <a:t>-plus', function(){    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	</a:t>
            </a:r>
            <a:r>
              <a:rPr lang="en-US" dirty="0" err="1" smtClean="0">
                <a:solidFill>
                  <a:srgbClr val="0050FF"/>
                </a:solidFill>
              </a:rPr>
              <a:t>console.log</a:t>
            </a:r>
            <a:r>
              <a:rPr lang="en-US" dirty="0">
                <a:solidFill>
                  <a:srgbClr val="0050FF"/>
                </a:solidFill>
              </a:rPr>
              <a:t>('button clicked</a:t>
            </a:r>
            <a:r>
              <a:rPr lang="en-US" dirty="0" smtClean="0">
                <a:solidFill>
                  <a:srgbClr val="0050FF"/>
                </a:solidFill>
              </a:rPr>
              <a:t>');</a:t>
            </a: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});</a:t>
            </a:r>
            <a:endParaRPr lang="en-US" dirty="0">
              <a:solidFill>
                <a:srgbClr val="0050FF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00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89941"/>
            <a:ext cx="11831722" cy="6730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&lt;!DOCTYPE html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html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 smtClean="0"/>
              <a:t>"&gt;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head&gt;    </a:t>
            </a:r>
            <a:endParaRPr lang="en-US" sz="1800" dirty="0" smtClean="0"/>
          </a:p>
          <a:p>
            <a:pPr algn="l"/>
            <a:r>
              <a:rPr lang="en-US" sz="1800" dirty="0" smtClean="0"/>
              <a:t>      	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err="1"/>
              <a:t>code.jquery.com</a:t>
            </a:r>
            <a:r>
              <a:rPr lang="en-US" sz="1800" dirty="0"/>
              <a:t>/jquery-3.6.0.min.js"&gt;&lt;/script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body&gt;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div id="form-container"&gt;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form id="main-form" class="user-form"&gt;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 </a:t>
            </a:r>
            <a:r>
              <a:rPr lang="en-US" sz="1800" dirty="0"/>
              <a:t>&lt;h2&gt;User Registration&lt;/h2&gt;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Name</a:t>
            </a:r>
            <a:r>
              <a:rPr lang="en-US" sz="1800" dirty="0"/>
              <a:t>:  &lt;input type="text" id="name" name="name" required&gt; &lt;</a:t>
            </a:r>
            <a:r>
              <a:rPr lang="en-US" sz="1800" dirty="0" err="1"/>
              <a:t>br</a:t>
            </a:r>
            <a:r>
              <a:rPr lang="en-US" sz="1800" dirty="0"/>
              <a:t>&gt;	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Email</a:t>
            </a:r>
            <a:r>
              <a:rPr lang="en-US" sz="1800" dirty="0"/>
              <a:t>: &lt;input type="email" id="email" name="email" required&gt; 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  <a:r>
              <a:rPr lang="en-US" sz="1800" dirty="0" smtClean="0"/>
              <a:t>    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&lt;/</a:t>
            </a:r>
            <a:r>
              <a:rPr lang="en-US" sz="1800" dirty="0"/>
              <a:t>form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&lt;</a:t>
            </a:r>
            <a:r>
              <a:rPr lang="en-US" sz="1800" dirty="0"/>
              <a:t>button id="add-form" class="</a:t>
            </a:r>
            <a:r>
              <a:rPr lang="en-US" sz="1800" dirty="0" err="1"/>
              <a:t>btn</a:t>
            </a:r>
            <a:r>
              <a:rPr lang="en-US" sz="1800" dirty="0"/>
              <a:t>-action"&gt;Action Button&lt;/button&gt;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&lt;/</a:t>
            </a:r>
            <a:r>
              <a:rPr lang="en-US" sz="1800" dirty="0"/>
              <a:t>div&gt;    </a:t>
            </a:r>
            <a:endParaRPr lang="en-US" sz="1800" dirty="0" smtClean="0"/>
          </a:p>
          <a:p>
            <a:pPr algn="l"/>
            <a:r>
              <a:rPr lang="en-US" sz="1800" dirty="0" smtClean="0"/>
              <a:t>	&lt;</a:t>
            </a:r>
            <a:r>
              <a:rPr lang="en-US" sz="1800" dirty="0"/>
              <a:t>script&gt;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$(</a:t>
            </a:r>
            <a:r>
              <a:rPr lang="en-US" sz="1800" dirty="0"/>
              <a:t>document).ready(function() {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// </a:t>
            </a:r>
            <a:r>
              <a:rPr lang="en-US" sz="1800" dirty="0"/>
              <a:t>Delegated button click to form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$('#</a:t>
            </a:r>
            <a:r>
              <a:rPr lang="en-US" sz="1800" dirty="0"/>
              <a:t>form-container').on('click', '.</a:t>
            </a:r>
            <a:r>
              <a:rPr lang="en-US" sz="1800" dirty="0" err="1"/>
              <a:t>btn</a:t>
            </a:r>
            <a:r>
              <a:rPr lang="en-US" sz="1800" dirty="0"/>
              <a:t>-action', function() {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	alert</a:t>
            </a:r>
            <a:r>
              <a:rPr lang="en-US" sz="1800" dirty="0"/>
              <a:t>("Button Action is clicked");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});</a:t>
            </a:r>
            <a:r>
              <a:rPr lang="en-US" sz="1800" dirty="0"/>
              <a:t>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});   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&lt;/</a:t>
            </a:r>
            <a:r>
              <a:rPr lang="en-US" sz="1800" dirty="0"/>
              <a:t>script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body&gt;&lt;/html&gt;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253" y="1396999"/>
            <a:ext cx="2755900" cy="20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06" y="3744208"/>
            <a:ext cx="5197594" cy="10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0"/>
            <a:ext cx="11831722" cy="685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&lt;!DOCTYPE html&gt;&lt;html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head&gt;	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err="1"/>
              <a:t>ajax.googleapis.com</a:t>
            </a:r>
            <a:r>
              <a:rPr lang="en-US" sz="1800" dirty="0"/>
              <a:t>/ajax/libs/</a:t>
            </a:r>
            <a:r>
              <a:rPr lang="en-US" sz="1800" dirty="0" err="1"/>
              <a:t>jquery</a:t>
            </a:r>
            <a:r>
              <a:rPr lang="en-US" sz="1800" dirty="0"/>
              <a:t>/3.7.1/</a:t>
            </a:r>
            <a:r>
              <a:rPr lang="en-US" sz="1800" dirty="0" err="1"/>
              <a:t>jquery.min.js</a:t>
            </a:r>
            <a:r>
              <a:rPr lang="en-US" sz="1800" dirty="0"/>
              <a:t>"&gt;&lt;/script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   &lt;</a:t>
            </a:r>
            <a:r>
              <a:rPr lang="en-US" sz="1800" dirty="0"/>
              <a:t>script&gt;	   	</a:t>
            </a:r>
            <a:endParaRPr lang="en-US" sz="1800" dirty="0" smtClean="0"/>
          </a:p>
          <a:p>
            <a:pPr algn="l"/>
            <a:r>
              <a:rPr lang="en-US" sz="1800" dirty="0" smtClean="0"/>
              <a:t>         $(()=&gt;{     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/>
              <a:t>output = $('#output');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$(</a:t>
            </a:r>
            <a:r>
              <a:rPr lang="en-US" sz="1800" dirty="0"/>
              <a:t>'</a:t>
            </a:r>
            <a:r>
              <a:rPr lang="en-US" sz="1800" dirty="0" err="1"/>
              <a:t>ul#proverbs</a:t>
            </a:r>
            <a:r>
              <a:rPr lang="en-US" sz="1800" dirty="0"/>
              <a:t>').on('</a:t>
            </a:r>
            <a:r>
              <a:rPr lang="en-US" sz="1800" dirty="0" err="1"/>
              <a:t>mouseenter</a:t>
            </a:r>
            <a:r>
              <a:rPr lang="en-US" sz="1800" dirty="0"/>
              <a:t>', 'li', (event)=&gt;{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//</a:t>
            </a:r>
            <a:r>
              <a:rPr lang="en-US" sz="1800" dirty="0"/>
              <a:t>alert($(</a:t>
            </a:r>
            <a:r>
              <a:rPr lang="en-US" sz="1800" dirty="0" err="1"/>
              <a:t>event.target.value</a:t>
            </a:r>
            <a:r>
              <a:rPr lang="en-US" sz="1800" dirty="0"/>
              <a:t>));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output.text</a:t>
            </a:r>
            <a:r>
              <a:rPr lang="en-US" sz="1800" dirty="0"/>
              <a:t>($(</a:t>
            </a:r>
            <a:r>
              <a:rPr lang="en-US" sz="1800" dirty="0" err="1"/>
              <a:t>event.target</a:t>
            </a:r>
            <a:r>
              <a:rPr lang="en-US" sz="1800" dirty="0"/>
              <a:t>).data('text'));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}).</a:t>
            </a:r>
            <a:r>
              <a:rPr lang="en-US" sz="1800" dirty="0"/>
              <a:t>on('</a:t>
            </a:r>
            <a:r>
              <a:rPr lang="en-US" sz="1800" dirty="0" err="1"/>
              <a:t>mouseleave</a:t>
            </a:r>
            <a:r>
              <a:rPr lang="en-US" sz="1800" dirty="0"/>
              <a:t>', 'li', (event)=&gt;{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output.text</a:t>
            </a:r>
            <a:r>
              <a:rPr lang="en-US" sz="1800" dirty="0"/>
              <a:t>('');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});</a:t>
            </a:r>
            <a:r>
              <a:rPr lang="en-US" sz="1800" dirty="0"/>
              <a:t>	</a:t>
            </a:r>
            <a:endParaRPr lang="en-US" sz="1800" dirty="0" smtClean="0"/>
          </a:p>
          <a:p>
            <a:pPr algn="l"/>
            <a:r>
              <a:rPr lang="en-US" sz="1800" dirty="0" smtClean="0"/>
              <a:t>         })  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&lt;/</a:t>
            </a:r>
            <a:r>
              <a:rPr lang="en-US" sz="1800" dirty="0"/>
              <a:t>script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&lt;body&gt;</a:t>
            </a:r>
            <a:r>
              <a:rPr lang="en-US" sz="1800" dirty="0"/>
              <a:t>	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&lt;</a:t>
            </a:r>
            <a:r>
              <a:rPr lang="en-US" sz="1800" dirty="0" err="1"/>
              <a:t>ul</a:t>
            </a:r>
            <a:r>
              <a:rPr lang="en-US" sz="1800" dirty="0"/>
              <a:t> id = "proverbs"&gt;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 data-text="When in Rome, do as the Romans."&gt;How to behave...&lt;/li&gt;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 data-text="Hope for the best, but prepare for the worst."&gt;About hope&lt;/li&gt;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 data-text="Fortune favors the bold."&gt;About fortune&lt;/li&gt;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 data-text="Birds of a feather flock together."&gt;About people&lt;/li&gt;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&lt;</a:t>
            </a:r>
            <a:r>
              <a:rPr lang="en-US" sz="1800" dirty="0"/>
              <a:t>li data-text="Keep your friends close and your enemies closer."&gt;About friends and enemies&lt;/li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     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</a:t>
            </a:r>
            <a:r>
              <a:rPr lang="en-US" sz="1800" dirty="0"/>
              <a:t>div id="output</a:t>
            </a:r>
            <a:r>
              <a:rPr lang="en-US" sz="1800" dirty="0" smtClean="0"/>
              <a:t>"/&gt;</a:t>
            </a:r>
          </a:p>
          <a:p>
            <a:pPr algn="l"/>
            <a:r>
              <a:rPr lang="en-US" sz="1800" dirty="0" smtClean="0"/>
              <a:t>&lt;/body&gt; &lt;/html&gt;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1915826"/>
            <a:ext cx="4800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3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50FF"/>
                </a:solidFill>
              </a:rPr>
              <a:t>5.1. Canceling Event </a:t>
            </a:r>
            <a:r>
              <a:rPr lang="en-US" sz="5400" b="1" dirty="0" smtClean="0">
                <a:solidFill>
                  <a:srgbClr val="0050FF"/>
                </a:solidFill>
              </a:rPr>
              <a:t>Handlers</a:t>
            </a:r>
            <a:endParaRPr lang="en-US" sz="54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handler to be removed at some point, the off() </a:t>
            </a:r>
            <a:r>
              <a:rPr lang="en-US" dirty="0" smtClean="0"/>
              <a:t>method is used.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Syntax</a:t>
            </a:r>
            <a:r>
              <a:rPr lang="en-US" dirty="0" smtClean="0"/>
              <a:t>: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	// </a:t>
            </a:r>
            <a:r>
              <a:rPr lang="en-US" dirty="0">
                <a:solidFill>
                  <a:srgbClr val="0050FF"/>
                </a:solidFill>
              </a:rPr>
              <a:t>assign an event </a:t>
            </a:r>
            <a:r>
              <a:rPr lang="en-US" dirty="0" smtClean="0">
                <a:solidFill>
                  <a:srgbClr val="0050FF"/>
                </a:solidFill>
              </a:rPr>
              <a:t>handler</a:t>
            </a: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$(</a:t>
            </a:r>
            <a:r>
              <a:rPr lang="en-US" dirty="0">
                <a:solidFill>
                  <a:srgbClr val="0050FF"/>
                </a:solidFill>
              </a:rPr>
              <a:t>'selector').on('event', </a:t>
            </a:r>
            <a:r>
              <a:rPr lang="en-US" dirty="0" err="1">
                <a:solidFill>
                  <a:srgbClr val="0050FF"/>
                </a:solidFill>
              </a:rPr>
              <a:t>someFunc</a:t>
            </a:r>
            <a:r>
              <a:rPr lang="en-US" dirty="0" smtClean="0">
                <a:solidFill>
                  <a:srgbClr val="0050FF"/>
                </a:solidFill>
              </a:rPr>
              <a:t>);</a:t>
            </a:r>
          </a:p>
          <a:p>
            <a:pPr algn="l"/>
            <a:endParaRPr lang="en-US" dirty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	// </a:t>
            </a:r>
            <a:r>
              <a:rPr lang="en-US" dirty="0">
                <a:solidFill>
                  <a:srgbClr val="0050FF"/>
                </a:solidFill>
              </a:rPr>
              <a:t>cancel the event </a:t>
            </a:r>
            <a:r>
              <a:rPr lang="en-US" dirty="0" smtClean="0">
                <a:solidFill>
                  <a:srgbClr val="0050FF"/>
                </a:solidFill>
              </a:rPr>
              <a:t>handler</a:t>
            </a: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$(</a:t>
            </a:r>
            <a:r>
              <a:rPr lang="en-US" dirty="0">
                <a:solidFill>
                  <a:srgbClr val="0050FF"/>
                </a:solidFill>
              </a:rPr>
              <a:t>'selector').off('event', </a:t>
            </a:r>
            <a:r>
              <a:rPr lang="en-US" dirty="0" err="1">
                <a:solidFill>
                  <a:srgbClr val="0050FF"/>
                </a:solidFill>
              </a:rPr>
              <a:t>someFunc</a:t>
            </a:r>
            <a:r>
              <a:rPr lang="en-US" dirty="0">
                <a:solidFill>
                  <a:srgbClr val="0050FF"/>
                </a:solidFill>
              </a:rPr>
              <a:t>);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462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0"/>
            <a:ext cx="11831722" cy="685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&lt;!DOCTYPE html</a:t>
            </a:r>
            <a:r>
              <a:rPr lang="en-US" sz="1800" dirty="0" smtClean="0"/>
              <a:t>&gt; &lt;</a:t>
            </a:r>
            <a:r>
              <a:rPr lang="en-US" sz="1800" dirty="0"/>
              <a:t>html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 smtClean="0"/>
              <a:t>"&gt;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head&gt;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err="1"/>
              <a:t>code.jquery.com</a:t>
            </a:r>
            <a:r>
              <a:rPr lang="en-US" sz="1800" dirty="0"/>
              <a:t>/jquery-3.6.0.min.js"&gt;&lt;/script&gt;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style&gt;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button { padding</a:t>
            </a:r>
            <a:r>
              <a:rPr lang="en-US" sz="1800" dirty="0"/>
              <a:t>: 8px 16px</a:t>
            </a:r>
            <a:r>
              <a:rPr lang="en-US" sz="1800" dirty="0" smtClean="0"/>
              <a:t>; margin</a:t>
            </a:r>
            <a:r>
              <a:rPr lang="en-US" sz="1800" dirty="0"/>
              <a:t>: 5px</a:t>
            </a:r>
            <a:r>
              <a:rPr lang="en-US" sz="1800" dirty="0" smtClean="0"/>
              <a:t>; cursor</a:t>
            </a:r>
            <a:r>
              <a:rPr lang="en-US" sz="1800" dirty="0"/>
              <a:t>: pointer</a:t>
            </a:r>
            <a:r>
              <a:rPr lang="en-US" sz="1800" dirty="0" smtClean="0"/>
              <a:t>;}       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#</a:t>
            </a:r>
            <a:r>
              <a:rPr lang="en-US" sz="1800" dirty="0"/>
              <a:t>message </a:t>
            </a:r>
            <a:r>
              <a:rPr lang="en-US" sz="1800" dirty="0" smtClean="0"/>
              <a:t>{ margin-top</a:t>
            </a:r>
            <a:r>
              <a:rPr lang="en-US" sz="1800" dirty="0"/>
              <a:t>: 20px; </a:t>
            </a:r>
            <a:r>
              <a:rPr lang="en-US" sz="1800" dirty="0" smtClean="0"/>
              <a:t>padding</a:t>
            </a:r>
            <a:r>
              <a:rPr lang="en-US" sz="1800" dirty="0"/>
              <a:t>: 10px; </a:t>
            </a:r>
            <a:r>
              <a:rPr lang="en-US" sz="1800" dirty="0" smtClean="0"/>
              <a:t>border</a:t>
            </a:r>
            <a:r>
              <a:rPr lang="en-US" sz="1800" dirty="0"/>
              <a:t>: 1px solid #ccc; </a:t>
            </a:r>
            <a:r>
              <a:rPr lang="en-US" sz="1800" dirty="0" smtClean="0"/>
              <a:t>min-height</a:t>
            </a:r>
            <a:r>
              <a:rPr lang="en-US" sz="1800" dirty="0"/>
              <a:t>: 50px; </a:t>
            </a:r>
            <a:r>
              <a:rPr lang="en-US" sz="1800" dirty="0" smtClean="0"/>
              <a:t>}    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&lt;/</a:t>
            </a:r>
            <a:r>
              <a:rPr lang="en-US" sz="1800" dirty="0"/>
              <a:t>style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body&gt;    </a:t>
            </a:r>
            <a:endParaRPr lang="en-US" sz="1800" dirty="0" smtClean="0"/>
          </a:p>
          <a:p>
            <a:pPr algn="l"/>
            <a:r>
              <a:rPr lang="en-US" sz="1800" dirty="0" smtClean="0"/>
              <a:t>   &lt;</a:t>
            </a:r>
            <a:r>
              <a:rPr lang="en-US" sz="1800" dirty="0"/>
              <a:t>button id="</a:t>
            </a:r>
            <a:r>
              <a:rPr lang="en-US" sz="1800" dirty="0" err="1"/>
              <a:t>clickMe</a:t>
            </a:r>
            <a:r>
              <a:rPr lang="en-US" sz="1800" dirty="0"/>
              <a:t>"&gt;Click Me!&lt;/button&gt;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button id="</a:t>
            </a:r>
            <a:r>
              <a:rPr lang="en-US" sz="1800" dirty="0" err="1"/>
              <a:t>removeHandler</a:t>
            </a:r>
            <a:r>
              <a:rPr lang="en-US" sz="1800" dirty="0"/>
              <a:t>"&gt;Remove Click Handler&lt;/button&gt; 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/>
              <a:t>div id="message"&gt;&lt;/div&gt;    </a:t>
            </a:r>
            <a:endParaRPr lang="en-US" sz="1800" dirty="0" smtClean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script&gt; 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$(</a:t>
            </a:r>
            <a:r>
              <a:rPr lang="en-US" sz="1800" dirty="0"/>
              <a:t>document).ready(function() {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/>
              <a:t>clickHandler</a:t>
            </a:r>
            <a:r>
              <a:rPr lang="en-US" sz="1800" dirty="0"/>
              <a:t> = function() {                </a:t>
            </a:r>
            <a:endParaRPr lang="en-US" sz="1800" dirty="0" smtClean="0"/>
          </a:p>
          <a:p>
            <a:pPr algn="l"/>
            <a:r>
              <a:rPr lang="en-US" sz="1800" dirty="0"/>
              <a:t>	 	</a:t>
            </a:r>
            <a:r>
              <a:rPr lang="en-US" sz="1800" dirty="0" smtClean="0"/>
              <a:t>$('#</a:t>
            </a:r>
            <a:r>
              <a:rPr lang="en-US" sz="1800" dirty="0"/>
              <a:t>message').append('&lt;p&gt;Button was clicked!&lt;/p&gt;');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};                       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$('#</a:t>
            </a:r>
            <a:r>
              <a:rPr lang="en-US" sz="1800" dirty="0" err="1"/>
              <a:t>clickMe</a:t>
            </a:r>
            <a:r>
              <a:rPr lang="en-US" sz="1800" dirty="0"/>
              <a:t>').on('click', </a:t>
            </a:r>
            <a:r>
              <a:rPr lang="en-US" sz="1800" dirty="0" err="1"/>
              <a:t>clickHandler</a:t>
            </a:r>
            <a:r>
              <a:rPr lang="en-US" sz="1800" dirty="0"/>
              <a:t>);            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$('#</a:t>
            </a:r>
            <a:r>
              <a:rPr lang="en-US" sz="1800" dirty="0" err="1"/>
              <a:t>removeHandler</a:t>
            </a:r>
            <a:r>
              <a:rPr lang="en-US" sz="1800" dirty="0"/>
              <a:t>').on('click', function() {    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$('#</a:t>
            </a:r>
            <a:r>
              <a:rPr lang="en-US" sz="1800" dirty="0" err="1"/>
              <a:t>clickMe</a:t>
            </a:r>
            <a:r>
              <a:rPr lang="en-US" sz="1800" dirty="0"/>
              <a:t>').off('click', </a:t>
            </a:r>
            <a:r>
              <a:rPr lang="en-US" sz="1800" dirty="0" err="1"/>
              <a:t>clickHandler</a:t>
            </a:r>
            <a:r>
              <a:rPr lang="en-US" sz="1800" dirty="0"/>
              <a:t>);    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$('#</a:t>
            </a:r>
            <a:r>
              <a:rPr lang="en-US" sz="1800" dirty="0"/>
              <a:t>message').append('&lt;p&gt;Click handler removed!&lt;/p&gt;');            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});        </a:t>
            </a:r>
          </a:p>
          <a:p>
            <a:pPr algn="l"/>
            <a:r>
              <a:rPr lang="en-US" sz="1800" dirty="0" smtClean="0"/>
              <a:t>   });    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script&gt;&lt;/body&gt;&lt;/html&gt;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33" y="2323892"/>
            <a:ext cx="5278988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9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50FF"/>
                </a:solidFill>
              </a:rPr>
              <a:t>6. </a:t>
            </a:r>
            <a:r>
              <a:rPr lang="en-US" sz="5400" b="1" dirty="0">
                <a:solidFill>
                  <a:srgbClr val="0050FF"/>
                </a:solidFill>
              </a:rPr>
              <a:t>jQuery and </a:t>
            </a:r>
            <a:r>
              <a:rPr lang="en-US" sz="5400" b="1" dirty="0" smtClean="0">
                <a:solidFill>
                  <a:srgbClr val="0050FF"/>
                </a:solidFill>
              </a:rPr>
              <a:t>AJAX</a:t>
            </a:r>
            <a:endParaRPr lang="en-US" sz="54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jQuery</a:t>
            </a:r>
            <a:r>
              <a:rPr lang="en-US" dirty="0"/>
              <a:t> provides </a:t>
            </a:r>
            <a:r>
              <a:rPr lang="en-US" dirty="0" smtClean="0"/>
              <a:t>methods </a:t>
            </a:r>
            <a:r>
              <a:rPr lang="en-US" dirty="0"/>
              <a:t>for working with </a:t>
            </a:r>
            <a:r>
              <a:rPr lang="en-US" dirty="0" smtClean="0"/>
              <a:t>AJAX for asynchronous </a:t>
            </a:r>
            <a:r>
              <a:rPr lang="en-US" dirty="0"/>
              <a:t>data load and transfer between the server and HTML page using JavaScript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API (</a:t>
            </a:r>
            <a:r>
              <a:rPr lang="en-US" i="1" dirty="0">
                <a:solidFill>
                  <a:srgbClr val="0050FF"/>
                </a:solidFill>
              </a:rPr>
              <a:t>Application Programming Interface</a:t>
            </a:r>
            <a:r>
              <a:rPr lang="en-US" dirty="0">
                <a:solidFill>
                  <a:srgbClr val="0050FF"/>
                </a:solidFill>
              </a:rPr>
              <a:t>)</a:t>
            </a:r>
            <a:r>
              <a:rPr lang="en-US" dirty="0"/>
              <a:t> allows users of a website to </a:t>
            </a:r>
            <a:r>
              <a:rPr lang="en-US" dirty="0" smtClean="0"/>
              <a:t>receive/send information with a server-side.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Syntax: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 smtClean="0">
                <a:solidFill>
                  <a:srgbClr val="0050FF"/>
                </a:solidFill>
              </a:rPr>
              <a:t>	$.</a:t>
            </a:r>
            <a:r>
              <a:rPr lang="en-US" dirty="0">
                <a:solidFill>
                  <a:srgbClr val="0050FF"/>
                </a:solidFill>
              </a:rPr>
              <a:t>ajax({ </a:t>
            </a:r>
            <a:r>
              <a:rPr lang="en-US" dirty="0" err="1" smtClean="0">
                <a:solidFill>
                  <a:srgbClr val="0050FF"/>
                </a:solidFill>
              </a:rPr>
              <a:t>url</a:t>
            </a:r>
            <a:r>
              <a:rPr lang="en-US" dirty="0">
                <a:solidFill>
                  <a:srgbClr val="0050FF"/>
                </a:solidFill>
              </a:rPr>
              <a:t>: </a:t>
            </a:r>
            <a:r>
              <a:rPr lang="en-US" dirty="0" smtClean="0">
                <a:solidFill>
                  <a:srgbClr val="0050FF"/>
                </a:solidFill>
              </a:rPr>
              <a:t>’</a:t>
            </a:r>
            <a:r>
              <a:rPr lang="en-US" dirty="0" err="1" smtClean="0">
                <a:solidFill>
                  <a:srgbClr val="0050FF"/>
                </a:solidFill>
              </a:rPr>
              <a:t>api_url</a:t>
            </a:r>
            <a:r>
              <a:rPr lang="en-US" dirty="0" smtClean="0">
                <a:solidFill>
                  <a:srgbClr val="0050FF"/>
                </a:solidFill>
              </a:rPr>
              <a:t>',    </a:t>
            </a:r>
            <a:r>
              <a:rPr lang="en-US" dirty="0" err="1">
                <a:solidFill>
                  <a:srgbClr val="0050FF"/>
                </a:solidFill>
              </a:rPr>
              <a:t>dataType</a:t>
            </a:r>
            <a:r>
              <a:rPr lang="en-US" dirty="0">
                <a:solidFill>
                  <a:srgbClr val="0050FF"/>
                </a:solidFill>
              </a:rPr>
              <a:t>: "</a:t>
            </a:r>
            <a:r>
              <a:rPr lang="en-US" dirty="0" err="1">
                <a:solidFill>
                  <a:srgbClr val="0050FF"/>
                </a:solidFill>
              </a:rPr>
              <a:t>json</a:t>
            </a:r>
            <a:r>
              <a:rPr lang="en-US" dirty="0">
                <a:solidFill>
                  <a:srgbClr val="0050FF"/>
                </a:solidFill>
              </a:rPr>
              <a:t>",}).done(function(data) {    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	// </a:t>
            </a:r>
            <a:r>
              <a:rPr lang="en-US" dirty="0">
                <a:solidFill>
                  <a:srgbClr val="0050FF"/>
                </a:solidFill>
              </a:rPr>
              <a:t>the code that triggers if the form is successfully submitted to the server    </a:t>
            </a:r>
            <a:r>
              <a:rPr lang="en-US" dirty="0" smtClean="0">
                <a:solidFill>
                  <a:srgbClr val="0050FF"/>
                </a:solidFill>
              </a:rPr>
              <a:t>	).</a:t>
            </a:r>
            <a:r>
              <a:rPr lang="en-US" dirty="0">
                <a:solidFill>
                  <a:srgbClr val="0050FF"/>
                </a:solidFill>
              </a:rPr>
              <a:t>fail(function() {    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	// </a:t>
            </a:r>
            <a:r>
              <a:rPr lang="en-US" dirty="0">
                <a:solidFill>
                  <a:srgbClr val="0050FF"/>
                </a:solidFill>
              </a:rPr>
              <a:t>the code that will run in case of error    </a:t>
            </a:r>
            <a:endParaRPr lang="en-US" dirty="0" smtClean="0">
              <a:solidFill>
                <a:srgbClr val="0050FF"/>
              </a:solidFill>
            </a:endParaRPr>
          </a:p>
          <a:p>
            <a:pPr algn="l"/>
            <a:r>
              <a:rPr lang="en-US" dirty="0">
                <a:solidFill>
                  <a:srgbClr val="0050FF"/>
                </a:solidFill>
              </a:rPr>
              <a:t>	</a:t>
            </a:r>
            <a:r>
              <a:rPr lang="en-US" dirty="0" smtClean="0">
                <a:solidFill>
                  <a:srgbClr val="0050FF"/>
                </a:solidFill>
              </a:rPr>
              <a:t>}); </a:t>
            </a:r>
            <a:endParaRPr lang="en-US" dirty="0">
              <a:solidFill>
                <a:srgbClr val="0050FF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2385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0"/>
            <a:ext cx="11831722" cy="6857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&lt;!DOCTYPE html&gt; &lt;html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 smtClean="0"/>
              <a:t>"&gt;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head&gt;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script </a:t>
            </a:r>
            <a:r>
              <a:rPr lang="en-US" sz="1800" dirty="0" err="1"/>
              <a:t>src</a:t>
            </a:r>
            <a:r>
              <a:rPr lang="en-US" sz="1800" dirty="0"/>
              <a:t>="https://</a:t>
            </a:r>
            <a:r>
              <a:rPr lang="en-US" sz="1800" dirty="0" err="1"/>
              <a:t>code.jquery.com</a:t>
            </a:r>
            <a:r>
              <a:rPr lang="en-US" sz="1800" dirty="0"/>
              <a:t>/jquery-3.6.0.min.js"&gt;&lt;/script&gt;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style&gt;        	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button </a:t>
            </a:r>
            <a:r>
              <a:rPr lang="en-US" sz="1800" dirty="0"/>
              <a:t>{ padding: 8px 16px; margin: 5px; cursor: pointer;}        	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#</a:t>
            </a:r>
            <a:r>
              <a:rPr lang="en-US" sz="1800" dirty="0"/>
              <a:t>message { margin-top: 20px; padding: 10px; border: 1px solid #ccc; min-height: 50px; }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&lt;/</a:t>
            </a:r>
            <a:r>
              <a:rPr lang="en-US" sz="1800" dirty="0"/>
              <a:t>style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head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body&gt;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/>
              <a:t>&lt;button id="</a:t>
            </a:r>
            <a:r>
              <a:rPr lang="en-US" sz="1800" dirty="0" err="1"/>
              <a:t>clickMe</a:t>
            </a:r>
            <a:r>
              <a:rPr lang="en-US" sz="1800" dirty="0"/>
              <a:t>"&gt;Click Me!&lt;/button&gt;    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div id="message"&gt;&lt;/div&gt;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&lt;</a:t>
            </a:r>
            <a:r>
              <a:rPr lang="en-US" sz="1800" dirty="0"/>
              <a:t>script&gt;     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$(</a:t>
            </a:r>
            <a:r>
              <a:rPr lang="en-US" sz="1800" dirty="0"/>
              <a:t>document).ready(function() {            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/>
              <a:t>clickHandler</a:t>
            </a:r>
            <a:r>
              <a:rPr lang="en-US" sz="1800" dirty="0"/>
              <a:t> = function() {           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category_url</a:t>
            </a:r>
            <a:r>
              <a:rPr lang="en-US" sz="1800" dirty="0"/>
              <a:t> = "https://</a:t>
            </a:r>
            <a:r>
              <a:rPr lang="en-US" sz="1800" dirty="0" err="1"/>
              <a:t>openlibrary.org</a:t>
            </a:r>
            <a:r>
              <a:rPr lang="en-US" sz="1800" dirty="0"/>
              <a:t>/subjects/</a:t>
            </a:r>
            <a:r>
              <a:rPr lang="en-US" sz="1800" dirty="0" err="1"/>
              <a:t>mystery_and_detective_stories.json</a:t>
            </a:r>
            <a:r>
              <a:rPr lang="en-US" sz="1800" dirty="0"/>
              <a:t>";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$.</a:t>
            </a:r>
            <a:r>
              <a:rPr lang="en-US" sz="1800" dirty="0"/>
              <a:t>ajax</a:t>
            </a:r>
            <a:r>
              <a:rPr lang="en-US" sz="1800" dirty="0" smtClean="0"/>
              <a:t>({</a:t>
            </a:r>
            <a:r>
              <a:rPr lang="en-US" sz="1800" dirty="0" err="1" smtClean="0"/>
              <a:t>url</a:t>
            </a:r>
            <a:r>
              <a:rPr lang="en-US" sz="1800" dirty="0"/>
              <a:t>: </a:t>
            </a:r>
            <a:r>
              <a:rPr lang="en-US" sz="1800" dirty="0" err="1"/>
              <a:t>category_url</a:t>
            </a:r>
            <a:r>
              <a:rPr lang="en-US" sz="1800" dirty="0"/>
              <a:t>,  </a:t>
            </a:r>
            <a:r>
              <a:rPr lang="en-US" sz="1800" dirty="0" err="1" smtClean="0"/>
              <a:t>dataType</a:t>
            </a:r>
            <a:r>
              <a:rPr lang="en-US" sz="1800" dirty="0"/>
              <a:t>: "</a:t>
            </a:r>
            <a:r>
              <a:rPr lang="en-US" sz="1800" dirty="0" err="1"/>
              <a:t>json</a:t>
            </a:r>
            <a:r>
              <a:rPr lang="en-US" sz="1800" dirty="0"/>
              <a:t>"		</a:t>
            </a:r>
            <a:endParaRPr lang="en-US" sz="1800" dirty="0" smtClean="0"/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  }).</a:t>
            </a:r>
            <a:r>
              <a:rPr lang="en-US" sz="1800" dirty="0"/>
              <a:t>done(function (data) {    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$('#</a:t>
            </a:r>
            <a:r>
              <a:rPr lang="en-US" sz="1800" dirty="0"/>
              <a:t>message').append(</a:t>
            </a:r>
            <a:r>
              <a:rPr lang="en-US" sz="1800" dirty="0" err="1"/>
              <a:t>JSON.stringify</a:t>
            </a:r>
            <a:r>
              <a:rPr lang="en-US" sz="1800" dirty="0"/>
              <a:t>(data)); 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}).</a:t>
            </a:r>
            <a:r>
              <a:rPr lang="en-US" sz="1800" dirty="0"/>
              <a:t>fail(function(data) {    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alert</a:t>
            </a:r>
            <a:r>
              <a:rPr lang="en-US" sz="1800" dirty="0"/>
              <a:t>("Error from mail!!!" + </a:t>
            </a:r>
            <a:r>
              <a:rPr lang="en-US" sz="1800" dirty="0" err="1"/>
              <a:t>JSON.stringify</a:t>
            </a:r>
            <a:r>
              <a:rPr lang="en-US" sz="1800" dirty="0"/>
              <a:t>(data)); 	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}); </a:t>
            </a:r>
            <a:r>
              <a:rPr lang="en-US" sz="1800" dirty="0"/>
              <a:t>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};                        </a:t>
            </a:r>
            <a:r>
              <a:rPr lang="en-US" sz="1800" dirty="0"/>
              <a:t>	</a:t>
            </a:r>
            <a:endParaRPr lang="en-US" sz="1800" dirty="0" smtClean="0"/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$('#</a:t>
            </a:r>
            <a:r>
              <a:rPr lang="en-US" sz="1800" dirty="0" err="1"/>
              <a:t>clickMe</a:t>
            </a:r>
            <a:r>
              <a:rPr lang="en-US" sz="1800" dirty="0"/>
              <a:t>').on('click', </a:t>
            </a:r>
            <a:r>
              <a:rPr lang="en-US" sz="1800" dirty="0" err="1"/>
              <a:t>clickHandler</a:t>
            </a:r>
            <a:r>
              <a:rPr lang="en-US" sz="1800" dirty="0"/>
              <a:t>);                              </a:t>
            </a:r>
            <a:endParaRPr lang="en-US" sz="1800" dirty="0" smtClean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});    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script&gt;&lt;/body&gt;&lt;/html&gt;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r="743"/>
          <a:stretch/>
        </p:blipFill>
        <p:spPr>
          <a:xfrm>
            <a:off x="6720812" y="784314"/>
            <a:ext cx="5376233" cy="25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895647" y="6871"/>
            <a:ext cx="8546188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1.1. What Is jQuery</a:t>
            </a:r>
            <a:r>
              <a:rPr lang="en-US" sz="5000" b="1" dirty="0" smtClean="0">
                <a:solidFill>
                  <a:srgbClr val="0050FF"/>
                </a:solidFill>
              </a:rPr>
              <a:t>?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303879"/>
            <a:ext cx="11831722" cy="471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jQuery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JavaScript library written </a:t>
            </a:r>
            <a:r>
              <a:rPr lang="en-US" dirty="0"/>
              <a:t>in </a:t>
            </a:r>
            <a:r>
              <a:rPr lang="en-US" dirty="0" smtClean="0"/>
              <a:t>JavaScript to manipulate </a:t>
            </a:r>
            <a:r>
              <a:rPr lang="en-US" dirty="0"/>
              <a:t>DOM elements, handle events, </a:t>
            </a:r>
            <a:r>
              <a:rPr lang="en-US" dirty="0" smtClean="0"/>
              <a:t>create animation</a:t>
            </a:r>
            <a:r>
              <a:rPr lang="en-US" dirty="0"/>
              <a:t>, and load or get AJAX </a:t>
            </a:r>
            <a:r>
              <a:rPr lang="en-US" dirty="0" smtClean="0"/>
              <a:t>data.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The developer of jQuery is </a:t>
            </a:r>
            <a:r>
              <a:rPr lang="en-US" dirty="0">
                <a:solidFill>
                  <a:srgbClr val="0050FF"/>
                </a:solidFill>
              </a:rPr>
              <a:t>John </a:t>
            </a:r>
            <a:r>
              <a:rPr lang="en-US" dirty="0" err="1">
                <a:solidFill>
                  <a:srgbClr val="0050FF"/>
                </a:solidFill>
              </a:rPr>
              <a:t>Resig</a:t>
            </a:r>
            <a:r>
              <a:rPr lang="en-US" dirty="0">
                <a:solidFill>
                  <a:srgbClr val="0050FF"/>
                </a:solidFill>
              </a:rPr>
              <a:t> </a:t>
            </a:r>
            <a:r>
              <a:rPr lang="en-US" dirty="0"/>
              <a:t>who published the first version of </a:t>
            </a:r>
            <a:r>
              <a:rPr lang="en-US" dirty="0" smtClean="0"/>
              <a:t>jQuery in 2006.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jQuery:</a:t>
            </a:r>
          </a:p>
          <a:p>
            <a:pPr algn="l"/>
            <a:r>
              <a:rPr lang="en-US" dirty="0" smtClean="0"/>
              <a:t> 	+ Access </a:t>
            </a:r>
            <a:r>
              <a:rPr lang="en-US" dirty="0"/>
              <a:t>to elements using </a:t>
            </a:r>
            <a:r>
              <a:rPr lang="en-US" dirty="0" smtClean="0"/>
              <a:t>selectors </a:t>
            </a:r>
            <a:r>
              <a:rPr lang="en-US" dirty="0"/>
              <a:t>and various filters. 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	+ </a:t>
            </a:r>
            <a:r>
              <a:rPr lang="en-US" dirty="0"/>
              <a:t>C</a:t>
            </a:r>
            <a:r>
              <a:rPr lang="en-US" dirty="0" smtClean="0"/>
              <a:t>ross-browser</a:t>
            </a:r>
            <a:r>
              <a:rPr lang="en-US" dirty="0"/>
              <a:t>, meaning it worked </a:t>
            </a:r>
            <a:r>
              <a:rPr lang="en-US" dirty="0" smtClean="0"/>
              <a:t>equally among browsers</a:t>
            </a:r>
            <a:endParaRPr lang="en-US" dirty="0"/>
          </a:p>
          <a:p>
            <a:pPr algn="l"/>
            <a:r>
              <a:rPr lang="en-US" dirty="0" smtClean="0"/>
              <a:t> 	+ Create </a:t>
            </a:r>
            <a:r>
              <a:rPr lang="en-US" dirty="0"/>
              <a:t>animation effects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19" y="3481289"/>
            <a:ext cx="2713632" cy="285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2583508" y="166691"/>
            <a:ext cx="7003092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50FF"/>
                </a:solidFill>
              </a:rPr>
              <a:t>Classwork</a:t>
            </a:r>
            <a:endParaRPr lang="en-US" sz="54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33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Using jQuery to </a:t>
            </a:r>
            <a:r>
              <a:rPr lang="en-US" dirty="0"/>
              <a:t>get only book </a:t>
            </a:r>
            <a:r>
              <a:rPr lang="en-US" dirty="0" smtClean="0"/>
              <a:t>title with API bellow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API</a:t>
            </a:r>
            <a:r>
              <a:rPr lang="en-US" dirty="0" smtClean="0"/>
              <a:t>: "</a:t>
            </a:r>
            <a:r>
              <a:rPr lang="en-US" dirty="0"/>
              <a:t>https://</a:t>
            </a:r>
            <a:r>
              <a:rPr lang="en-US" dirty="0" err="1"/>
              <a:t>openlibrary.org</a:t>
            </a:r>
            <a:r>
              <a:rPr lang="en-US" dirty="0"/>
              <a:t>/subjects/</a:t>
            </a:r>
            <a:r>
              <a:rPr lang="en-US" dirty="0" err="1"/>
              <a:t>mystery_and_detective_stories.json</a:t>
            </a:r>
            <a:r>
              <a:rPr lang="en-US" dirty="0"/>
              <a:t>";</a:t>
            </a:r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6" y="2806654"/>
            <a:ext cx="7566388" cy="36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895647" y="166691"/>
            <a:ext cx="8546188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1.2. Adding </a:t>
            </a:r>
            <a:r>
              <a:rPr lang="en-US" sz="5000" b="1" dirty="0" smtClean="0">
                <a:solidFill>
                  <a:srgbClr val="0050FF"/>
                </a:solidFill>
              </a:rPr>
              <a:t>jQuery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40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Go website </a:t>
            </a:r>
            <a:r>
              <a:rPr lang="en-US" dirty="0"/>
              <a:t>at </a:t>
            </a:r>
            <a:r>
              <a:rPr lang="en-US" dirty="0">
                <a:hlinkClick r:id="rId3"/>
              </a:rPr>
              <a:t>https://jquery.com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Click on the Download jQuery </a:t>
            </a:r>
            <a:r>
              <a:rPr lang="en-US" dirty="0" smtClean="0"/>
              <a:t>link </a:t>
            </a:r>
            <a:r>
              <a:rPr lang="en-US" dirty="0"/>
              <a:t>that </a:t>
            </a:r>
            <a:r>
              <a:rPr lang="en-US" dirty="0" smtClean="0"/>
              <a:t>let </a:t>
            </a:r>
            <a:r>
              <a:rPr lang="en-US" dirty="0"/>
              <a:t>you download </a:t>
            </a:r>
            <a:r>
              <a:rPr lang="en-US" dirty="0" smtClean="0"/>
              <a:t>in </a:t>
            </a:r>
            <a:r>
              <a:rPr lang="en-US" dirty="0"/>
              <a:t>several options:</a:t>
            </a:r>
            <a:endParaRPr lang="en-US" dirty="0" smtClean="0"/>
          </a:p>
          <a:p>
            <a:pPr algn="l"/>
            <a:r>
              <a:rPr lang="en-US" dirty="0" smtClean="0"/>
              <a:t> + </a:t>
            </a:r>
            <a:r>
              <a:rPr lang="en-US" b="1" dirty="0">
                <a:solidFill>
                  <a:srgbClr val="0050FF"/>
                </a:solidFill>
              </a:rPr>
              <a:t>Compressed, production </a:t>
            </a:r>
            <a:r>
              <a:rPr lang="en-US" b="1" dirty="0" smtClean="0">
                <a:solidFill>
                  <a:srgbClr val="0050FF"/>
                </a:solidFill>
              </a:rPr>
              <a:t>jQuery</a:t>
            </a:r>
            <a:r>
              <a:rPr lang="en-US" dirty="0" smtClean="0"/>
              <a:t>: a </a:t>
            </a:r>
            <a:r>
              <a:rPr lang="en-US" dirty="0"/>
              <a:t>compressed, minified file </a:t>
            </a:r>
            <a:r>
              <a:rPr lang="en-US" dirty="0" smtClean="0"/>
              <a:t>is used </a:t>
            </a:r>
            <a:r>
              <a:rPr lang="en-US" dirty="0"/>
              <a:t>for website pages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b="1" dirty="0" smtClean="0"/>
              <a:t>Uncompressed</a:t>
            </a:r>
            <a:r>
              <a:rPr lang="en-US" b="1" dirty="0"/>
              <a:t>, development jQuery</a:t>
            </a:r>
            <a:r>
              <a:rPr lang="en-US" dirty="0"/>
              <a:t> is an uncompressed file for plugin developers with comments to </a:t>
            </a:r>
            <a:r>
              <a:rPr lang="en-US" dirty="0" smtClean="0"/>
              <a:t>functions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b="1" dirty="0"/>
              <a:t>Slim build</a:t>
            </a:r>
            <a:r>
              <a:rPr lang="en-US" dirty="0"/>
              <a:t> means a minified version of jQuery without all the animation methods and AJAX methods.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1" y="4230666"/>
            <a:ext cx="9578427" cy="241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895647" y="166691"/>
            <a:ext cx="8546188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1.2. Adding jQuery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40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Download the “Download the compressed, production jQuery 3.7.1”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on the link, press CTRL+S, and save the file to the </a:t>
            </a:r>
            <a:r>
              <a:rPr lang="en-US" dirty="0" smtClean="0"/>
              <a:t>project folder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To add </a:t>
            </a:r>
            <a:r>
              <a:rPr lang="en-US" dirty="0">
                <a:solidFill>
                  <a:srgbClr val="0050FF"/>
                </a:solidFill>
              </a:rPr>
              <a:t>jQuery</a:t>
            </a:r>
            <a:r>
              <a:rPr lang="en-US" dirty="0"/>
              <a:t> to the </a:t>
            </a:r>
            <a:r>
              <a:rPr lang="en-US" dirty="0" smtClean="0"/>
              <a:t>project using “</a:t>
            </a:r>
            <a:r>
              <a:rPr lang="en-US" dirty="0" err="1" smtClean="0"/>
              <a:t>src</a:t>
            </a:r>
            <a:r>
              <a:rPr lang="en-US" dirty="0" smtClean="0"/>
              <a:t>” attribute of the &lt;script&gt; tag in the &lt;head&gt; or &lt;body&gt; block: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In this case, adding jQuery </a:t>
            </a:r>
            <a:r>
              <a:rPr lang="en-US" dirty="0" smtClean="0"/>
              <a:t>without download by using Google </a:t>
            </a:r>
            <a:r>
              <a:rPr lang="en-US" dirty="0"/>
              <a:t>CDN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/>
          <a:stretch/>
        </p:blipFill>
        <p:spPr>
          <a:xfrm>
            <a:off x="474046" y="3123201"/>
            <a:ext cx="6077325" cy="1644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71" y="3181857"/>
            <a:ext cx="5308600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0" y="5304733"/>
            <a:ext cx="10718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2. Accessing Page Elements Using the $ Function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540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/>
              <a:t>In jQuery, any object must be referenced using a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50FF"/>
                </a:solidFill>
              </a:rPr>
              <a:t>jQuery”</a:t>
            </a:r>
            <a:r>
              <a:rPr lang="en-US" dirty="0" smtClean="0"/>
              <a:t> </a:t>
            </a:r>
            <a:r>
              <a:rPr lang="en-US" dirty="0"/>
              <a:t>keyword or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50FF"/>
                </a:solidFill>
              </a:rPr>
              <a:t>$</a:t>
            </a:r>
            <a:r>
              <a:rPr lang="en-US" dirty="0" smtClean="0"/>
              <a:t>”.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Syntax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 smtClean="0"/>
              <a:t>action</a:t>
            </a:r>
            <a:r>
              <a:rPr lang="en-US" b="1" dirty="0" smtClean="0"/>
              <a:t>(</a:t>
            </a:r>
            <a:r>
              <a:rPr lang="en-US" dirty="0"/>
              <a:t>function(){ </a:t>
            </a:r>
            <a:r>
              <a:rPr lang="en-US" dirty="0">
                <a:solidFill>
                  <a:srgbClr val="0050FF"/>
                </a:solidFill>
              </a:rPr>
              <a:t>// your code </a:t>
            </a:r>
            <a:r>
              <a:rPr lang="en-US" dirty="0" smtClean="0"/>
              <a:t>}</a:t>
            </a:r>
            <a:r>
              <a:rPr lang="en-US" b="1" dirty="0" smtClean="0"/>
              <a:t>)</a:t>
            </a:r>
          </a:p>
          <a:p>
            <a:pPr algn="l"/>
            <a:r>
              <a:rPr lang="en-US" b="1" dirty="0"/>
              <a:t>	 </a:t>
            </a:r>
            <a:r>
              <a:rPr lang="en-US" b="1" dirty="0" smtClean="0"/>
              <a:t>     jQuery(selector).action(function</a:t>
            </a:r>
            <a:r>
              <a:rPr lang="en-US" b="1" dirty="0"/>
              <a:t>(){ </a:t>
            </a:r>
            <a:r>
              <a:rPr lang="en-US" b="1" dirty="0">
                <a:solidFill>
                  <a:srgbClr val="0050FF"/>
                </a:solidFill>
              </a:rPr>
              <a:t>// your code </a:t>
            </a:r>
            <a:r>
              <a:rPr lang="en-US" b="1" dirty="0"/>
              <a:t>}); </a:t>
            </a:r>
            <a:br>
              <a:rPr lang="en-US" b="1" dirty="0"/>
            </a:br>
            <a:r>
              <a:rPr lang="en-US" dirty="0" smtClean="0"/>
              <a:t>The </a:t>
            </a:r>
            <a:r>
              <a:rPr lang="en-US" dirty="0"/>
              <a:t>jQuery syntax is </a:t>
            </a:r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  <a:endParaRPr lang="en-US" b="1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50FF"/>
                </a:solidFill>
              </a:rPr>
              <a:t>Ready</a:t>
            </a:r>
            <a:r>
              <a:rPr lang="en-US" dirty="0" smtClean="0"/>
              <a:t>” Event: prevent </a:t>
            </a:r>
            <a:r>
              <a:rPr lang="en-US" dirty="0"/>
              <a:t>any jQuery code from running before the document is finished loading (is ready).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44" y="4155275"/>
            <a:ext cx="5460938" cy="24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3.1. CSS </a:t>
            </a:r>
            <a:r>
              <a:rPr lang="en-US" sz="5000" b="1" dirty="0" smtClean="0">
                <a:solidFill>
                  <a:srgbClr val="0050FF"/>
                </a:solidFill>
              </a:rPr>
              <a:t>Selectors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161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A selector </a:t>
            </a:r>
            <a:r>
              <a:rPr lang="en-US" dirty="0"/>
              <a:t>in jQuery is a string that specifies criteria for searching DOM elements on a page.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Syntax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b="1" dirty="0"/>
              <a:t>jQuery(selector</a:t>
            </a:r>
            <a:r>
              <a:rPr lang="en-US" b="1" dirty="0" smtClean="0"/>
              <a:t>) or. </a:t>
            </a:r>
            <a:r>
              <a:rPr lang="en-US" dirty="0"/>
              <a:t>$('selector')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77700" y="3237026"/>
            <a:ext cx="3414300" cy="255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$('#date-now') </a:t>
            </a:r>
            <a:r>
              <a:rPr lang="en-US" dirty="0" smtClean="0">
                <a:solidFill>
                  <a:srgbClr val="0050FF"/>
                </a:solidFill>
              </a:rPr>
              <a:t>access </a:t>
            </a:r>
            <a:r>
              <a:rPr lang="en-US" dirty="0">
                <a:solidFill>
                  <a:srgbClr val="0050FF"/>
                </a:solidFill>
              </a:rPr>
              <a:t>to </a:t>
            </a:r>
            <a:r>
              <a:rPr lang="en-US" dirty="0" smtClean="0">
                <a:solidFill>
                  <a:srgbClr val="0050FF"/>
                </a:solidFill>
              </a:rPr>
              <a:t>the element</a:t>
            </a:r>
            <a:r>
              <a:rPr lang="en-US" dirty="0">
                <a:solidFill>
                  <a:srgbClr val="0050FF"/>
                </a:solidFill>
              </a:rPr>
              <a:t> id="date-now" </a:t>
            </a:r>
            <a:r>
              <a:rPr lang="en-US" dirty="0" smtClean="0">
                <a:solidFill>
                  <a:srgbClr val="0050FF"/>
                </a:solidFill>
              </a:rPr>
              <a:t>attribute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rgbClr val="0050FF"/>
                </a:solidFill>
              </a:rPr>
              <a:t>The </a:t>
            </a:r>
            <a:r>
              <a:rPr lang="en-US" dirty="0" smtClean="0">
                <a:solidFill>
                  <a:srgbClr val="0050FF"/>
                </a:solidFill>
              </a:rPr>
              <a:t>$(".intro")</a:t>
            </a:r>
            <a:r>
              <a:rPr lang="en-US" dirty="0">
                <a:solidFill>
                  <a:srgbClr val="0050FF"/>
                </a:solidFill>
              </a:rPr>
              <a:t> selector </a:t>
            </a:r>
            <a:r>
              <a:rPr lang="en-US" dirty="0" smtClean="0">
                <a:solidFill>
                  <a:srgbClr val="0050FF"/>
                </a:solidFill>
              </a:rPr>
              <a:t>access elements </a:t>
            </a:r>
            <a:r>
              <a:rPr lang="en-US" dirty="0">
                <a:solidFill>
                  <a:srgbClr val="0050FF"/>
                </a:solidFill>
              </a:rPr>
              <a:t>of the </a:t>
            </a:r>
            <a:r>
              <a:rPr lang="en-US" dirty="0" smtClean="0">
                <a:solidFill>
                  <a:srgbClr val="0050FF"/>
                </a:solidFill>
              </a:rPr>
              <a:t>.intro class</a:t>
            </a:r>
            <a:endParaRPr lang="en-US" dirty="0">
              <a:solidFill>
                <a:srgbClr val="005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6" y="2529454"/>
            <a:ext cx="4127500" cy="4445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77098" y="2529454"/>
            <a:ext cx="7883073" cy="4377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50FF"/>
                </a:solidFill>
              </a:rPr>
              <a:t>&lt;!DOCTYPE html&gt;&lt;html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&lt;</a:t>
            </a:r>
            <a:r>
              <a:rPr lang="en-US" sz="1800" dirty="0">
                <a:solidFill>
                  <a:srgbClr val="0050FF"/>
                </a:solidFill>
              </a:rPr>
              <a:t>head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&lt;</a:t>
            </a:r>
            <a:r>
              <a:rPr lang="en-US" sz="1800" dirty="0">
                <a:solidFill>
                  <a:srgbClr val="0050FF"/>
                </a:solidFill>
              </a:rPr>
              <a:t>style&gt; </a:t>
            </a:r>
            <a:r>
              <a:rPr lang="en-US" sz="1800" dirty="0" smtClean="0">
                <a:solidFill>
                  <a:srgbClr val="0050FF"/>
                </a:solidFill>
              </a:rPr>
              <a:t>.</a:t>
            </a:r>
            <a:r>
              <a:rPr lang="en-US" sz="1800" dirty="0">
                <a:solidFill>
                  <a:srgbClr val="0050FF"/>
                </a:solidFill>
              </a:rPr>
              <a:t>intro{ </a:t>
            </a:r>
            <a:r>
              <a:rPr lang="en-US" sz="1800" dirty="0" smtClean="0">
                <a:solidFill>
                  <a:srgbClr val="0050FF"/>
                </a:solidFill>
              </a:rPr>
              <a:t>background-color</a:t>
            </a:r>
            <a:r>
              <a:rPr lang="en-US" sz="1800" dirty="0">
                <a:solidFill>
                  <a:srgbClr val="0050FF"/>
                </a:solidFill>
              </a:rPr>
              <a:t>: yellow;  </a:t>
            </a:r>
            <a:r>
              <a:rPr lang="en-US" sz="1800" dirty="0" smtClean="0">
                <a:solidFill>
                  <a:srgbClr val="0050FF"/>
                </a:solidFill>
              </a:rPr>
              <a:t>} &lt;/</a:t>
            </a:r>
            <a:r>
              <a:rPr lang="en-US" sz="1800" dirty="0">
                <a:solidFill>
                  <a:srgbClr val="0050FF"/>
                </a:solidFill>
              </a:rPr>
              <a:t>style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&lt;</a:t>
            </a:r>
            <a:r>
              <a:rPr lang="en-US" sz="1800" dirty="0">
                <a:solidFill>
                  <a:srgbClr val="0050FF"/>
                </a:solidFill>
              </a:rPr>
              <a:t>script </a:t>
            </a:r>
            <a:r>
              <a:rPr lang="en-US" sz="1800" dirty="0" err="1">
                <a:solidFill>
                  <a:srgbClr val="0050FF"/>
                </a:solidFill>
              </a:rPr>
              <a:t>src</a:t>
            </a:r>
            <a:r>
              <a:rPr lang="en-US" sz="1800" dirty="0">
                <a:solidFill>
                  <a:srgbClr val="0050FF"/>
                </a:solidFill>
              </a:rPr>
              <a:t>="https://</a:t>
            </a:r>
            <a:r>
              <a:rPr lang="en-US" sz="1800" dirty="0" err="1">
                <a:solidFill>
                  <a:srgbClr val="0050FF"/>
                </a:solidFill>
              </a:rPr>
              <a:t>ajax.googleapis.com</a:t>
            </a:r>
            <a:r>
              <a:rPr lang="en-US" sz="1800" dirty="0">
                <a:solidFill>
                  <a:srgbClr val="0050FF"/>
                </a:solidFill>
              </a:rPr>
              <a:t>/ajax/libs/</a:t>
            </a:r>
            <a:r>
              <a:rPr lang="en-US" sz="1800" dirty="0" err="1">
                <a:solidFill>
                  <a:srgbClr val="0050FF"/>
                </a:solidFill>
              </a:rPr>
              <a:t>jquery</a:t>
            </a:r>
            <a:r>
              <a:rPr lang="en-US" sz="1800" dirty="0">
                <a:solidFill>
                  <a:srgbClr val="0050FF"/>
                </a:solidFill>
              </a:rPr>
              <a:t>/3.7.1/</a:t>
            </a:r>
            <a:r>
              <a:rPr lang="en-US" sz="1800" dirty="0" err="1">
                <a:solidFill>
                  <a:srgbClr val="0050FF"/>
                </a:solidFill>
              </a:rPr>
              <a:t>jquery.min.js</a:t>
            </a:r>
            <a:r>
              <a:rPr lang="en-US" sz="1800" dirty="0">
                <a:solidFill>
                  <a:srgbClr val="0050FF"/>
                </a:solidFill>
              </a:rPr>
              <a:t>"&gt;&lt;/script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&lt;</a:t>
            </a:r>
            <a:r>
              <a:rPr lang="en-US" sz="1800" dirty="0">
                <a:solidFill>
                  <a:srgbClr val="0050FF"/>
                </a:solidFill>
              </a:rPr>
              <a:t>script&gt;   </a:t>
            </a:r>
            <a:endParaRPr lang="en-US" sz="1800" dirty="0" smtClean="0">
              <a:solidFill>
                <a:srgbClr val="0050FF"/>
              </a:solidFill>
            </a:endParaRP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      $(</a:t>
            </a:r>
            <a:r>
              <a:rPr lang="en-US" sz="1800" dirty="0">
                <a:solidFill>
                  <a:srgbClr val="0050FF"/>
                </a:solidFill>
              </a:rPr>
              <a:t>document).ready(function() {         		</a:t>
            </a:r>
            <a:endParaRPr lang="en-US" sz="1800" dirty="0" smtClean="0">
              <a:solidFill>
                <a:srgbClr val="0050FF"/>
              </a:solidFill>
            </a:endParaRP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	</a:t>
            </a:r>
            <a:r>
              <a:rPr lang="en-US" sz="1800" dirty="0" smtClean="0">
                <a:solidFill>
                  <a:srgbClr val="0050FF"/>
                </a:solidFill>
              </a:rPr>
              <a:t>$('#</a:t>
            </a:r>
            <a:r>
              <a:rPr lang="en-US" sz="1800" dirty="0" err="1">
                <a:solidFill>
                  <a:srgbClr val="0050FF"/>
                </a:solidFill>
              </a:rPr>
              <a:t>datenow</a:t>
            </a:r>
            <a:r>
              <a:rPr lang="en-US" sz="1800" dirty="0">
                <a:solidFill>
                  <a:srgbClr val="0050FF"/>
                </a:solidFill>
              </a:rPr>
              <a:t>').text(new Date().</a:t>
            </a:r>
            <a:r>
              <a:rPr lang="en-US" sz="1800" dirty="0" err="1">
                <a:solidFill>
                  <a:srgbClr val="0050FF"/>
                </a:solidFill>
              </a:rPr>
              <a:t>getFullYear</a:t>
            </a:r>
            <a:r>
              <a:rPr lang="en-US" sz="1800" dirty="0">
                <a:solidFill>
                  <a:srgbClr val="0050FF"/>
                </a:solidFill>
              </a:rPr>
              <a:t>());       </a:t>
            </a:r>
            <a:endParaRPr lang="en-US" sz="1800" dirty="0" smtClean="0">
              <a:solidFill>
                <a:srgbClr val="0050FF"/>
              </a:solidFill>
            </a:endParaRP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	</a:t>
            </a:r>
            <a:r>
              <a:rPr lang="en-US" sz="1800" dirty="0" smtClean="0">
                <a:solidFill>
                  <a:srgbClr val="0050FF"/>
                </a:solidFill>
              </a:rPr>
              <a:t>$(".</a:t>
            </a:r>
            <a:r>
              <a:rPr lang="en-US" sz="1800" dirty="0">
                <a:solidFill>
                  <a:srgbClr val="0050FF"/>
                </a:solidFill>
              </a:rPr>
              <a:t>intro").</a:t>
            </a:r>
            <a:r>
              <a:rPr lang="en-US" sz="1800" dirty="0" err="1">
                <a:solidFill>
                  <a:srgbClr val="0050FF"/>
                </a:solidFill>
              </a:rPr>
              <a:t>css</a:t>
            </a:r>
            <a:r>
              <a:rPr lang="en-US" sz="1800" dirty="0">
                <a:solidFill>
                  <a:srgbClr val="0050FF"/>
                </a:solidFill>
              </a:rPr>
              <a:t>("</a:t>
            </a:r>
            <a:r>
              <a:rPr lang="en-US" sz="1800" dirty="0" err="1">
                <a:solidFill>
                  <a:srgbClr val="0050FF"/>
                </a:solidFill>
              </a:rPr>
              <a:t>background","lime</a:t>
            </a:r>
            <a:r>
              <a:rPr lang="en-US" sz="1800" dirty="0">
                <a:solidFill>
                  <a:srgbClr val="0050FF"/>
                </a:solidFill>
              </a:rPr>
              <a:t>");	   </a:t>
            </a:r>
            <a:endParaRPr lang="en-US" sz="1800" dirty="0" smtClean="0">
              <a:solidFill>
                <a:srgbClr val="0050FF"/>
              </a:solidFill>
            </a:endParaRP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   });    </a:t>
            </a: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&lt;/</a:t>
            </a:r>
            <a:r>
              <a:rPr lang="en-US" sz="1800" dirty="0">
                <a:solidFill>
                  <a:srgbClr val="0050FF"/>
                </a:solidFill>
              </a:rPr>
              <a:t>script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&lt;/</a:t>
            </a:r>
            <a:r>
              <a:rPr lang="en-US" sz="1800" dirty="0">
                <a:solidFill>
                  <a:srgbClr val="0050FF"/>
                </a:solidFill>
              </a:rPr>
              <a:t>head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&lt;</a:t>
            </a:r>
            <a:r>
              <a:rPr lang="en-US" sz="1800" dirty="0">
                <a:solidFill>
                  <a:srgbClr val="0050FF"/>
                </a:solidFill>
              </a:rPr>
              <a:t>body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>
                <a:solidFill>
                  <a:srgbClr val="0050FF"/>
                </a:solidFill>
              </a:rPr>
              <a:t> </a:t>
            </a:r>
            <a:r>
              <a:rPr lang="en-US" sz="1800" dirty="0" smtClean="0">
                <a:solidFill>
                  <a:srgbClr val="0050FF"/>
                </a:solidFill>
              </a:rPr>
              <a:t>  &lt;</a:t>
            </a:r>
            <a:r>
              <a:rPr lang="en-US" sz="1800" dirty="0">
                <a:solidFill>
                  <a:srgbClr val="0050FF"/>
                </a:solidFill>
              </a:rPr>
              <a:t>p class="intro"&gt;Books Online Library | &lt;span id ="</a:t>
            </a:r>
            <a:r>
              <a:rPr lang="en-US" sz="1800" dirty="0" err="1">
                <a:solidFill>
                  <a:srgbClr val="0050FF"/>
                </a:solidFill>
              </a:rPr>
              <a:t>datenow</a:t>
            </a:r>
            <a:r>
              <a:rPr lang="en-US" sz="1800" dirty="0">
                <a:solidFill>
                  <a:srgbClr val="0050FF"/>
                </a:solidFill>
              </a:rPr>
              <a:t>"&gt;&lt;/span&gt; | All rights reserved.&lt;/p</a:t>
            </a:r>
            <a:r>
              <a:rPr lang="en-US" sz="1800" dirty="0" smtClean="0">
                <a:solidFill>
                  <a:srgbClr val="0050FF"/>
                </a:solidFill>
              </a:rPr>
              <a:t>&gt;</a:t>
            </a: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&lt;/body&gt;</a:t>
            </a:r>
          </a:p>
          <a:p>
            <a:pPr algn="l"/>
            <a:r>
              <a:rPr lang="en-US" sz="1800" dirty="0" smtClean="0">
                <a:solidFill>
                  <a:srgbClr val="0050FF"/>
                </a:solidFill>
              </a:rPr>
              <a:t>&lt;/</a:t>
            </a:r>
            <a:r>
              <a:rPr lang="en-US" sz="1800" dirty="0">
                <a:solidFill>
                  <a:srgbClr val="0050FF"/>
                </a:solidFill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6902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0050FF"/>
                </a:solidFill>
              </a:rPr>
              <a:t>3.2. </a:t>
            </a:r>
            <a:r>
              <a:rPr lang="en-US" sz="5000" b="1" dirty="0">
                <a:solidFill>
                  <a:srgbClr val="0050FF"/>
                </a:solidFill>
              </a:rPr>
              <a:t>Form </a:t>
            </a:r>
            <a:r>
              <a:rPr lang="en-US" sz="5000" b="1" dirty="0" smtClean="0">
                <a:solidFill>
                  <a:srgbClr val="0050FF"/>
                </a:solidFill>
              </a:rPr>
              <a:t>Selectors</a:t>
            </a:r>
            <a:endParaRPr lang="en-US" sz="5000" b="1" dirty="0">
              <a:solidFill>
                <a:srgbClr val="0050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161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Selectors: control </a:t>
            </a:r>
            <a:r>
              <a:rPr lang="en-US" dirty="0"/>
              <a:t>form </a:t>
            </a:r>
            <a:r>
              <a:rPr lang="en-US" dirty="0" smtClean="0"/>
              <a:t>elements like input </a:t>
            </a:r>
            <a:r>
              <a:rPr lang="en-US" dirty="0"/>
              <a:t>fields, radio buttons, checkboxes, dropdowns, and buttons</a:t>
            </a:r>
            <a:r>
              <a:rPr lang="en-US" dirty="0" smtClean="0"/>
              <a:t>.</a:t>
            </a:r>
            <a:r>
              <a:rPr lang="en-US" dirty="0">
                <a:solidFill>
                  <a:srgbClr val="0050FF"/>
                </a:solidFill>
              </a:rPr>
              <a:t/>
            </a:r>
            <a:br>
              <a:rPr lang="en-US" dirty="0">
                <a:solidFill>
                  <a:srgbClr val="0050FF"/>
                </a:solidFill>
              </a:rPr>
            </a:br>
            <a:r>
              <a:rPr lang="en-US" dirty="0">
                <a:solidFill>
                  <a:srgbClr val="0050FF"/>
                </a:solidFill>
              </a:rPr>
              <a:t>Syntax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b="1" dirty="0" smtClean="0"/>
              <a:t>$(‘:selector’) or. </a:t>
            </a:r>
            <a:r>
              <a:rPr lang="en-US" dirty="0" smtClean="0"/>
              <a:t>$(’:selector</a:t>
            </a:r>
            <a:r>
              <a:rPr lang="en-US" dirty="0"/>
              <a:t>') 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6" y="2562312"/>
            <a:ext cx="10312400" cy="415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>
          <a:xfrm>
            <a:off x="8747385" y="4780746"/>
            <a:ext cx="2984500" cy="51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85" y="4192112"/>
            <a:ext cx="2997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359" y="-108004"/>
            <a:ext cx="2915571" cy="134949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="" xmlns:a16="http://schemas.microsoft.com/office/drawing/2014/main" id="{1AEB81C1-72D8-4626-A0BF-3720BA9DF7CD}"/>
              </a:ext>
            </a:extLst>
          </p:cNvPr>
          <p:cNvSpPr txBox="1">
            <a:spLocks/>
          </p:cNvSpPr>
          <p:nvPr/>
        </p:nvSpPr>
        <p:spPr>
          <a:xfrm>
            <a:off x="1433337" y="166691"/>
            <a:ext cx="10538084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50FF"/>
                </a:solidFill>
              </a:rPr>
              <a:t>3.3. Features of Selectors in jQuery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699" y="1241486"/>
            <a:ext cx="11831722" cy="288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>
                <a:solidFill>
                  <a:srgbClr val="0050FF"/>
                </a:solidFill>
              </a:rPr>
              <a:t>selectors</a:t>
            </a:r>
            <a:r>
              <a:rPr lang="en-US" dirty="0"/>
              <a:t> in jQuery </a:t>
            </a:r>
            <a:r>
              <a:rPr lang="en-US" dirty="0" smtClean="0"/>
              <a:t>always </a:t>
            </a:r>
            <a:r>
              <a:rPr lang="en-US" dirty="0"/>
              <a:t>returns an object </a:t>
            </a:r>
            <a:r>
              <a:rPr lang="en-US" dirty="0" smtClean="0"/>
              <a:t>than </a:t>
            </a:r>
            <a:r>
              <a:rPr lang="en-US" dirty="0"/>
              <a:t>error if </a:t>
            </a:r>
            <a:r>
              <a:rPr lang="en-US" dirty="0" smtClean="0"/>
              <a:t>incorrectly </a:t>
            </a:r>
            <a:r>
              <a:rPr lang="en-US" dirty="0"/>
              <a:t>specify the selector or </a:t>
            </a:r>
            <a:r>
              <a:rPr lang="en-US" dirty="0" smtClean="0"/>
              <a:t>no </a:t>
            </a:r>
            <a:r>
              <a:rPr lang="en-US" dirty="0"/>
              <a:t>such </a:t>
            </a:r>
            <a:r>
              <a:rPr lang="en-US" dirty="0" smtClean="0"/>
              <a:t>selectors.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Pros</a:t>
            </a:r>
            <a:r>
              <a:rPr lang="en-US" dirty="0" smtClean="0"/>
              <a:t>: jQuery </a:t>
            </a:r>
            <a:r>
              <a:rPr lang="en-US" dirty="0"/>
              <a:t>code is executed </a:t>
            </a:r>
            <a:r>
              <a:rPr lang="en-US" dirty="0" smtClean="0"/>
              <a:t>normally without error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0050FF"/>
                </a:solidFill>
              </a:rPr>
              <a:t>Cons</a:t>
            </a:r>
            <a:r>
              <a:rPr lang="en-US" dirty="0" smtClean="0"/>
              <a:t> harder </a:t>
            </a:r>
            <a:r>
              <a:rPr lang="en-US" dirty="0"/>
              <a:t>to </a:t>
            </a:r>
            <a:r>
              <a:rPr lang="en-US" dirty="0" smtClean="0"/>
              <a:t>find what wrong </a:t>
            </a:r>
            <a:r>
              <a:rPr lang="en-US" dirty="0"/>
              <a:t>because </a:t>
            </a:r>
            <a:r>
              <a:rPr lang="en-US" dirty="0" smtClean="0"/>
              <a:t>no </a:t>
            </a:r>
            <a:r>
              <a:rPr lang="en-US" dirty="0"/>
              <a:t>errors in the </a:t>
            </a:r>
            <a:r>
              <a:rPr lang="en-US" dirty="0" smtClean="0"/>
              <a:t>console</a:t>
            </a:r>
            <a:r>
              <a:rPr lang="en-US" dirty="0"/>
              <a:t>, and the </a:t>
            </a:r>
            <a:r>
              <a:rPr lang="en-US" dirty="0" smtClean="0"/>
              <a:t>code still executed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31430" y="6646228"/>
            <a:ext cx="4667250" cy="2606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 smtClean="0">
                <a:solidFill>
                  <a:srgbClr val="0050FF"/>
                </a:solidFill>
              </a:rPr>
              <a:t>Market-driven quality education for the future success of our students.</a:t>
            </a:r>
          </a:p>
          <a:p>
            <a:pPr algn="l"/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46" y="3341432"/>
            <a:ext cx="8246880" cy="3140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55" y="4477430"/>
            <a:ext cx="1780853" cy="8687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67631" y="4642794"/>
            <a:ext cx="4272196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847</Words>
  <Application>Microsoft Macintosh PowerPoint</Application>
  <PresentationFormat>Widescreen</PresentationFormat>
  <Paragraphs>430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Chapter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Microsoft Office User</dc:creator>
  <cp:lastModifiedBy>Microsoft Office User</cp:lastModifiedBy>
  <cp:revision>600</cp:revision>
  <cp:lastPrinted>2025-05-25T11:48:10Z</cp:lastPrinted>
  <dcterms:created xsi:type="dcterms:W3CDTF">2025-05-16T12:10:18Z</dcterms:created>
  <dcterms:modified xsi:type="dcterms:W3CDTF">2025-08-12T12:31:39Z</dcterms:modified>
</cp:coreProperties>
</file>