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2" r:id="rId7"/>
    <p:sldId id="261" r:id="rId8"/>
    <p:sldId id="264" r:id="rId9"/>
    <p:sldId id="263" r:id="rId10"/>
  </p:sldIdLst>
  <p:sldSz cx="9144000" cy="5143500" type="screen16x9"/>
  <p:notesSz cx="6858000" cy="9144000"/>
  <p:embeddedFontLst>
    <p:embeddedFont>
      <p:font typeface="Georgia" panose="02040502050405020303" pitchFamily="18" charset="0"/>
      <p:regular r:id="rId12"/>
      <p:bold r:id="rId13"/>
      <p:italic r:id="rId14"/>
      <p:boldItalic r:id="rId15"/>
    </p:embeddedFont>
    <p:embeddedFont>
      <p:font typeface="Lobster" panose="00000500000000000000" pitchFamily="2" charset="0"/>
      <p:regular r:id="rId16"/>
    </p:embeddedFont>
    <p:embeddedFont>
      <p:font typeface="Roboto" panose="020000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660"/>
  </p:normalViewPr>
  <p:slideViewPr>
    <p:cSldViewPr snapToGrid="0">
      <p:cViewPr varScale="1">
        <p:scale>
          <a:sx n="96" d="100"/>
          <a:sy n="96" d="100"/>
        </p:scale>
        <p:origin x="1080"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uwaida bennassib" userId="f5c4724429f50419" providerId="LiveId" clId="{E51B4513-7AF7-4BAD-BB0A-C8C1A85A4DFE}"/>
    <pc:docChg chg="undo custSel addSld modSld sldOrd">
      <pc:chgData name="houwaida bennassib" userId="f5c4724429f50419" providerId="LiveId" clId="{E51B4513-7AF7-4BAD-BB0A-C8C1A85A4DFE}" dt="2022-03-11T17:53:54.630" v="461" actId="478"/>
      <pc:docMkLst>
        <pc:docMk/>
      </pc:docMkLst>
      <pc:sldChg chg="modSp mod">
        <pc:chgData name="houwaida bennassib" userId="f5c4724429f50419" providerId="LiveId" clId="{E51B4513-7AF7-4BAD-BB0A-C8C1A85A4DFE}" dt="2022-03-11T11:51:39.844" v="69" actId="20577"/>
        <pc:sldMkLst>
          <pc:docMk/>
          <pc:sldMk cId="0" sldId="256"/>
        </pc:sldMkLst>
        <pc:spChg chg="mod">
          <ac:chgData name="houwaida bennassib" userId="f5c4724429f50419" providerId="LiveId" clId="{E51B4513-7AF7-4BAD-BB0A-C8C1A85A4DFE}" dt="2022-03-11T11:51:39.844" v="69" actId="20577"/>
          <ac:spMkLst>
            <pc:docMk/>
            <pc:sldMk cId="0" sldId="256"/>
            <ac:spMk id="85" creationId="{00000000-0000-0000-0000-000000000000}"/>
          </ac:spMkLst>
        </pc:spChg>
      </pc:sldChg>
      <pc:sldChg chg="modSp mod">
        <pc:chgData name="houwaida bennassib" userId="f5c4724429f50419" providerId="LiveId" clId="{E51B4513-7AF7-4BAD-BB0A-C8C1A85A4DFE}" dt="2022-03-11T17:44:28.570" v="395" actId="27636"/>
        <pc:sldMkLst>
          <pc:docMk/>
          <pc:sldMk cId="0" sldId="257"/>
        </pc:sldMkLst>
        <pc:spChg chg="mod">
          <ac:chgData name="houwaida bennassib" userId="f5c4724429f50419" providerId="LiveId" clId="{E51B4513-7AF7-4BAD-BB0A-C8C1A85A4DFE}" dt="2022-03-11T17:44:28.570" v="395" actId="27636"/>
          <ac:spMkLst>
            <pc:docMk/>
            <pc:sldMk cId="0" sldId="257"/>
            <ac:spMk id="90" creationId="{00000000-0000-0000-0000-000000000000}"/>
          </ac:spMkLst>
        </pc:spChg>
      </pc:sldChg>
      <pc:sldChg chg="addSp delSp modSp mod">
        <pc:chgData name="houwaida bennassib" userId="f5c4724429f50419" providerId="LiveId" clId="{E51B4513-7AF7-4BAD-BB0A-C8C1A85A4DFE}" dt="2022-03-11T17:53:54.630" v="461" actId="478"/>
        <pc:sldMkLst>
          <pc:docMk/>
          <pc:sldMk cId="0" sldId="258"/>
        </pc:sldMkLst>
        <pc:spChg chg="add mod">
          <ac:chgData name="houwaida bennassib" userId="f5c4724429f50419" providerId="LiveId" clId="{E51B4513-7AF7-4BAD-BB0A-C8C1A85A4DFE}" dt="2022-03-11T17:51:47.822" v="460" actId="207"/>
          <ac:spMkLst>
            <pc:docMk/>
            <pc:sldMk cId="0" sldId="258"/>
            <ac:spMk id="8" creationId="{833DA274-C110-421C-976C-98B1A23F8C82}"/>
          </ac:spMkLst>
        </pc:spChg>
        <pc:spChg chg="del mod">
          <ac:chgData name="houwaida bennassib" userId="f5c4724429f50419" providerId="LiveId" clId="{E51B4513-7AF7-4BAD-BB0A-C8C1A85A4DFE}" dt="2022-03-11T17:53:54.630" v="461" actId="478"/>
          <ac:spMkLst>
            <pc:docMk/>
            <pc:sldMk cId="0" sldId="258"/>
            <ac:spMk id="96" creationId="{00000000-0000-0000-0000-000000000000}"/>
          </ac:spMkLst>
        </pc:spChg>
        <pc:picChg chg="add del mod">
          <ac:chgData name="houwaida bennassib" userId="f5c4724429f50419" providerId="LiveId" clId="{E51B4513-7AF7-4BAD-BB0A-C8C1A85A4DFE}" dt="2022-03-11T17:47:59.703" v="404" actId="478"/>
          <ac:picMkLst>
            <pc:docMk/>
            <pc:sldMk cId="0" sldId="258"/>
            <ac:picMk id="3" creationId="{70BC7457-43B9-433A-869D-A14D076B6161}"/>
          </ac:picMkLst>
        </pc:picChg>
        <pc:picChg chg="del">
          <ac:chgData name="houwaida bennassib" userId="f5c4724429f50419" providerId="LiveId" clId="{E51B4513-7AF7-4BAD-BB0A-C8C1A85A4DFE}" dt="2022-03-11T16:55:36.106" v="156" actId="478"/>
          <ac:picMkLst>
            <pc:docMk/>
            <pc:sldMk cId="0" sldId="258"/>
            <ac:picMk id="95" creationId="{00000000-0000-0000-0000-000000000000}"/>
          </ac:picMkLst>
        </pc:picChg>
        <pc:picChg chg="add del mod">
          <ac:chgData name="houwaida bennassib" userId="f5c4724429f50419" providerId="LiveId" clId="{E51B4513-7AF7-4BAD-BB0A-C8C1A85A4DFE}" dt="2022-03-11T17:49:26.474" v="408" actId="478"/>
          <ac:picMkLst>
            <pc:docMk/>
            <pc:sldMk cId="0" sldId="258"/>
            <ac:picMk id="1026" creationId="{AA3E833D-3EC9-4C91-B93A-1FB9FEDBE08A}"/>
          </ac:picMkLst>
        </pc:picChg>
        <pc:picChg chg="add mod">
          <ac:chgData name="houwaida bennassib" userId="f5c4724429f50419" providerId="LiveId" clId="{E51B4513-7AF7-4BAD-BB0A-C8C1A85A4DFE}" dt="2022-03-11T17:49:33.595" v="410" actId="1076"/>
          <ac:picMkLst>
            <pc:docMk/>
            <pc:sldMk cId="0" sldId="258"/>
            <ac:picMk id="1028" creationId="{3E3AA7BB-D3AC-4118-AF36-CE42E4BE62F2}"/>
          </ac:picMkLst>
        </pc:picChg>
      </pc:sldChg>
      <pc:sldChg chg="addSp modSp mod">
        <pc:chgData name="houwaida bennassib" userId="f5c4724429f50419" providerId="LiveId" clId="{E51B4513-7AF7-4BAD-BB0A-C8C1A85A4DFE}" dt="2022-03-11T17:49:53.421" v="411" actId="404"/>
        <pc:sldMkLst>
          <pc:docMk/>
          <pc:sldMk cId="0" sldId="259"/>
        </pc:sldMkLst>
        <pc:spChg chg="mod">
          <ac:chgData name="houwaida bennassib" userId="f5c4724429f50419" providerId="LiveId" clId="{E51B4513-7AF7-4BAD-BB0A-C8C1A85A4DFE}" dt="2022-03-11T17:49:53.421" v="411" actId="404"/>
          <ac:spMkLst>
            <pc:docMk/>
            <pc:sldMk cId="0" sldId="259"/>
            <ac:spMk id="101" creationId="{00000000-0000-0000-0000-000000000000}"/>
          </ac:spMkLst>
        </pc:spChg>
        <pc:picChg chg="add mod">
          <ac:chgData name="houwaida bennassib" userId="f5c4724429f50419" providerId="LiveId" clId="{E51B4513-7AF7-4BAD-BB0A-C8C1A85A4DFE}" dt="2022-03-11T17:03:04.167" v="188" actId="14100"/>
          <ac:picMkLst>
            <pc:docMk/>
            <pc:sldMk cId="0" sldId="259"/>
            <ac:picMk id="3" creationId="{224A5E3D-3DE5-4B03-9C85-3AFCA22A80DB}"/>
          </ac:picMkLst>
        </pc:picChg>
      </pc:sldChg>
      <pc:sldChg chg="modSp mod">
        <pc:chgData name="houwaida bennassib" userId="f5c4724429f50419" providerId="LiveId" clId="{E51B4513-7AF7-4BAD-BB0A-C8C1A85A4DFE}" dt="2022-03-11T17:45:26.999" v="403" actId="403"/>
        <pc:sldMkLst>
          <pc:docMk/>
          <pc:sldMk cId="0" sldId="260"/>
        </pc:sldMkLst>
        <pc:spChg chg="mod">
          <ac:chgData name="houwaida bennassib" userId="f5c4724429f50419" providerId="LiveId" clId="{E51B4513-7AF7-4BAD-BB0A-C8C1A85A4DFE}" dt="2022-03-11T17:09:51.443" v="222" actId="1076"/>
          <ac:spMkLst>
            <pc:docMk/>
            <pc:sldMk cId="0" sldId="260"/>
            <ac:spMk id="106" creationId="{00000000-0000-0000-0000-000000000000}"/>
          </ac:spMkLst>
        </pc:spChg>
        <pc:spChg chg="mod">
          <ac:chgData name="houwaida bennassib" userId="f5c4724429f50419" providerId="LiveId" clId="{E51B4513-7AF7-4BAD-BB0A-C8C1A85A4DFE}" dt="2022-03-11T17:45:26.999" v="403" actId="403"/>
          <ac:spMkLst>
            <pc:docMk/>
            <pc:sldMk cId="0" sldId="260"/>
            <ac:spMk id="107" creationId="{00000000-0000-0000-0000-000000000000}"/>
          </ac:spMkLst>
        </pc:spChg>
      </pc:sldChg>
      <pc:sldChg chg="modSp new mod">
        <pc:chgData name="houwaida bennassib" userId="f5c4724429f50419" providerId="LiveId" clId="{E51B4513-7AF7-4BAD-BB0A-C8C1A85A4DFE}" dt="2022-03-11T17:20:52.115" v="279" actId="207"/>
        <pc:sldMkLst>
          <pc:docMk/>
          <pc:sldMk cId="4147015589" sldId="261"/>
        </pc:sldMkLst>
        <pc:spChg chg="mod">
          <ac:chgData name="houwaida bennassib" userId="f5c4724429f50419" providerId="LiveId" clId="{E51B4513-7AF7-4BAD-BB0A-C8C1A85A4DFE}" dt="2022-03-11T17:19:45.247" v="272" actId="12"/>
          <ac:spMkLst>
            <pc:docMk/>
            <pc:sldMk cId="4147015589" sldId="261"/>
            <ac:spMk id="2" creationId="{138994BA-10A2-47D4-A8DF-60605661E4DC}"/>
          </ac:spMkLst>
        </pc:spChg>
        <pc:spChg chg="mod">
          <ac:chgData name="houwaida bennassib" userId="f5c4724429f50419" providerId="LiveId" clId="{E51B4513-7AF7-4BAD-BB0A-C8C1A85A4DFE}" dt="2022-03-11T17:20:52.115" v="279" actId="207"/>
          <ac:spMkLst>
            <pc:docMk/>
            <pc:sldMk cId="4147015589" sldId="261"/>
            <ac:spMk id="3" creationId="{E5FD6D1D-FA7C-4C0A-8102-78533E0421C4}"/>
          </ac:spMkLst>
        </pc:spChg>
      </pc:sldChg>
      <pc:sldChg chg="modSp new mod">
        <pc:chgData name="houwaida bennassib" userId="f5c4724429f50419" providerId="LiveId" clId="{E51B4513-7AF7-4BAD-BB0A-C8C1A85A4DFE}" dt="2022-03-11T17:25:05.484" v="292" actId="1076"/>
        <pc:sldMkLst>
          <pc:docMk/>
          <pc:sldMk cId="3769240046" sldId="262"/>
        </pc:sldMkLst>
        <pc:spChg chg="mod">
          <ac:chgData name="houwaida bennassib" userId="f5c4724429f50419" providerId="LiveId" clId="{E51B4513-7AF7-4BAD-BB0A-C8C1A85A4DFE}" dt="2022-03-11T17:23:48.949" v="285" actId="12"/>
          <ac:spMkLst>
            <pc:docMk/>
            <pc:sldMk cId="3769240046" sldId="262"/>
            <ac:spMk id="2" creationId="{6DCF1F80-167B-41DE-9469-4B5383E17F86}"/>
          </ac:spMkLst>
        </pc:spChg>
        <pc:spChg chg="mod">
          <ac:chgData name="houwaida bennassib" userId="f5c4724429f50419" providerId="LiveId" clId="{E51B4513-7AF7-4BAD-BB0A-C8C1A85A4DFE}" dt="2022-03-11T17:25:05.484" v="292" actId="1076"/>
          <ac:spMkLst>
            <pc:docMk/>
            <pc:sldMk cId="3769240046" sldId="262"/>
            <ac:spMk id="3" creationId="{E104D803-5CE1-4AF7-98A2-4E290A2C063F}"/>
          </ac:spMkLst>
        </pc:spChg>
      </pc:sldChg>
      <pc:sldChg chg="modSp new mod">
        <pc:chgData name="houwaida bennassib" userId="f5c4724429f50419" providerId="LiveId" clId="{E51B4513-7AF7-4BAD-BB0A-C8C1A85A4DFE}" dt="2022-03-11T17:44:04.083" v="393" actId="27636"/>
        <pc:sldMkLst>
          <pc:docMk/>
          <pc:sldMk cId="1122674940" sldId="263"/>
        </pc:sldMkLst>
        <pc:spChg chg="mod">
          <ac:chgData name="houwaida bennassib" userId="f5c4724429f50419" providerId="LiveId" clId="{E51B4513-7AF7-4BAD-BB0A-C8C1A85A4DFE}" dt="2022-03-11T17:43:45.894" v="391" actId="12"/>
          <ac:spMkLst>
            <pc:docMk/>
            <pc:sldMk cId="1122674940" sldId="263"/>
            <ac:spMk id="2" creationId="{FC950792-73FE-45CB-9A50-DAC659D99B67}"/>
          </ac:spMkLst>
        </pc:spChg>
        <pc:spChg chg="mod">
          <ac:chgData name="houwaida bennassib" userId="f5c4724429f50419" providerId="LiveId" clId="{E51B4513-7AF7-4BAD-BB0A-C8C1A85A4DFE}" dt="2022-03-11T17:44:04.083" v="393" actId="27636"/>
          <ac:spMkLst>
            <pc:docMk/>
            <pc:sldMk cId="1122674940" sldId="263"/>
            <ac:spMk id="3" creationId="{6D90EDE4-59DD-4108-9065-FF35368D94E3}"/>
          </ac:spMkLst>
        </pc:spChg>
      </pc:sldChg>
      <pc:sldChg chg="modSp new mod ord">
        <pc:chgData name="houwaida bennassib" userId="f5c4724429f50419" providerId="LiveId" clId="{E51B4513-7AF7-4BAD-BB0A-C8C1A85A4DFE}" dt="2022-03-11T17:30:29.298" v="327" actId="12"/>
        <pc:sldMkLst>
          <pc:docMk/>
          <pc:sldMk cId="4102103063" sldId="264"/>
        </pc:sldMkLst>
        <pc:spChg chg="mod">
          <ac:chgData name="houwaida bennassib" userId="f5c4724429f50419" providerId="LiveId" clId="{E51B4513-7AF7-4BAD-BB0A-C8C1A85A4DFE}" dt="2022-03-11T17:30:29.298" v="327" actId="12"/>
          <ac:spMkLst>
            <pc:docMk/>
            <pc:sldMk cId="4102103063" sldId="264"/>
            <ac:spMk id="2" creationId="{B15EEA90-830E-4E4A-B43A-57032F93E63E}"/>
          </ac:spMkLst>
        </pc:spChg>
        <pc:spChg chg="mod">
          <ac:chgData name="houwaida bennassib" userId="f5c4724429f50419" providerId="LiveId" clId="{E51B4513-7AF7-4BAD-BB0A-C8C1A85A4DFE}" dt="2022-03-11T17:29:52.832" v="323" actId="20577"/>
          <ac:spMkLst>
            <pc:docMk/>
            <pc:sldMk cId="4102103063" sldId="264"/>
            <ac:spMk id="3" creationId="{DA3646CC-40E7-4D38-A4F2-DBEEDD836BC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fbfcf39a6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fbfcf39a6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fbfcf39a67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fbfcf39a67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042df5137c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042df5137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fbfcf39a67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fbfcf39a67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fbfcf39a6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fbfcf39a6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hyperlink" Target="https://fr.wikipedia.org/wiki/InnoDB" TargetMode="External"/><Relationship Id="rId3" Type="http://schemas.openxmlformats.org/officeDocument/2006/relationships/hyperlink" Target="https://fr.wikipedia.org/wiki/Base_de_donn%C3%A9es_relationnelle" TargetMode="External"/><Relationship Id="rId7" Type="http://schemas.openxmlformats.org/officeDocument/2006/relationships/hyperlink" Target="https://fr.wikipedia.org/wiki/MyISAM"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hyperlink" Target="https://fr.wikipedia.org/wiki/Moteur_de_base_de_donn%C3%A9es" TargetMode="External"/><Relationship Id="rId5" Type="http://schemas.openxmlformats.org/officeDocument/2006/relationships/hyperlink" Target="https://fr.wikipedia.org/wiki/Processus_l%C3%A9ger" TargetMode="External"/><Relationship Id="rId4" Type="http://schemas.openxmlformats.org/officeDocument/2006/relationships/hyperlink" Target="https://fr.wikipedia.org/wiki/Structured_Query_Language" TargetMode="External"/><Relationship Id="rId9" Type="http://schemas.openxmlformats.org/officeDocument/2006/relationships/hyperlink" Target="https://fr.wikipedia.org/wiki/Transaction_informatiqu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phppgadmin.sourceforge.net/doku.php" TargetMode="External"/><Relationship Id="rId2" Type="http://schemas.openxmlformats.org/officeDocument/2006/relationships/hyperlink" Target="https://www.pgadmin.org/"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fr.wikipedia.org/wiki/Structured_Query_Language" TargetMode="External"/><Relationship Id="rId2" Type="http://schemas.openxmlformats.org/officeDocument/2006/relationships/hyperlink" Target="https://fr.wikipedia.org/wiki/Syst%C3%A8me_de_gestion_de_base_de_donn%C3%A9es" TargetMode="External"/><Relationship Id="rId1" Type="http://schemas.openxmlformats.org/officeDocument/2006/relationships/slideLayout" Target="../slideLayouts/slideLayout3.xml"/><Relationship Id="rId6" Type="http://schemas.openxmlformats.org/officeDocument/2006/relationships/hyperlink" Target="https://fr.wikipedia.org/wiki/Docker_(logiciel)" TargetMode="External"/><Relationship Id="rId5" Type="http://schemas.openxmlformats.org/officeDocument/2006/relationships/hyperlink" Target="https://fr.wikipedia.org/wiki/Microsoft" TargetMode="External"/><Relationship Id="rId4" Type="http://schemas.openxmlformats.org/officeDocument/2006/relationships/hyperlink" Target="https://fr.wikipedia.org/wiki/Base_de_donn%C3%A9es_relationnell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311700" y="1173475"/>
            <a:ext cx="8520600" cy="1659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4100" b="1" dirty="0">
                <a:solidFill>
                  <a:srgbClr val="741B47"/>
                </a:solidFill>
                <a:latin typeface="Lobster"/>
                <a:ea typeface="Lobster"/>
                <a:cs typeface="Lobster"/>
                <a:sym typeface="Lobster"/>
              </a:rPr>
              <a:t>Projet de l’introduction aux bases de données relationnelles</a:t>
            </a:r>
            <a:endParaRPr sz="4100" b="1" dirty="0">
              <a:solidFill>
                <a:srgbClr val="741B47"/>
              </a:solidFill>
              <a:latin typeface="Lobster"/>
              <a:ea typeface="Lobster"/>
              <a:cs typeface="Lobster"/>
              <a:sym typeface="Lobste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body" idx="1"/>
          </p:nvPr>
        </p:nvSpPr>
        <p:spPr>
          <a:xfrm>
            <a:off x="251425" y="271250"/>
            <a:ext cx="8520600" cy="4136700"/>
          </a:xfrm>
          <a:prstGeom prst="rect">
            <a:avLst/>
          </a:prstGeom>
        </p:spPr>
        <p:txBody>
          <a:bodyPr spcFirstLastPara="1" wrap="square" lIns="91425" tIns="91425" rIns="91425" bIns="91425" anchor="t" anchorCtr="0">
            <a:normAutofit/>
          </a:bodyPr>
          <a:lstStyle/>
          <a:p>
            <a:pPr marL="114300" indent="0" algn="l">
              <a:buNone/>
            </a:pPr>
            <a:r>
              <a:rPr lang="fr-FR" sz="2800" b="1" dirty="0">
                <a:solidFill>
                  <a:srgbClr val="0000FF"/>
                </a:solidFill>
                <a:highlight>
                  <a:srgbClr val="FFFFFF"/>
                </a:highlight>
                <a:latin typeface="Georgia"/>
              </a:rPr>
              <a:t>Qu'est-ce qu'un système de gestion de base de données?</a:t>
            </a:r>
          </a:p>
          <a:p>
            <a:pPr marL="0" lvl="0" indent="0" algn="l" rtl="0">
              <a:spcBef>
                <a:spcPts val="800"/>
              </a:spcBef>
              <a:spcAft>
                <a:spcPts val="0"/>
              </a:spcAft>
              <a:buNone/>
            </a:pPr>
            <a:r>
              <a:rPr lang="fr-FR" sz="2200" b="0" i="0" dirty="0">
                <a:solidFill>
                  <a:srgbClr val="474747"/>
                </a:solidFill>
                <a:effectLst/>
                <a:latin typeface="Times New Roman" panose="02020603050405020304" pitchFamily="18" charset="0"/>
                <a:cs typeface="Times New Roman" panose="02020603050405020304" pitchFamily="18" charset="0"/>
              </a:rPr>
              <a:t>Un système de gestion de base de données (SGBD) est un logiciel conçu pour stocker, récupérer et gérer des données. Le SGBD le plus répandu dans un système de base de données d'entreprise est le RDBMS. La forme complète de RDBMS est le système de gestion de base de données relationnelle. Maintenant que nous savons clairement ce qu'est un système de gestion de base de données, découvrons le système de gestion de base de données relationnelle.</a:t>
            </a:r>
            <a:endParaRPr sz="2200" b="1" dirty="0">
              <a:solidFill>
                <a:srgbClr val="0000FF"/>
              </a:solidFill>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800"/>
              </a:spcBef>
              <a:spcAft>
                <a:spcPts val="0"/>
              </a:spcAft>
              <a:buNone/>
            </a:pPr>
            <a:endParaRPr sz="2450" b="1" dirty="0">
              <a:solidFill>
                <a:srgbClr val="0000FF"/>
              </a:solidFill>
              <a:highlight>
                <a:srgbClr val="FFFFFF"/>
              </a:highlight>
              <a:latin typeface="Times New Roman"/>
              <a:ea typeface="Times New Roman"/>
              <a:cs typeface="Times New Roman"/>
              <a:sym typeface="Times New Roman"/>
            </a:endParaRPr>
          </a:p>
          <a:p>
            <a:pPr marL="0" lvl="0" indent="0" algn="l" rtl="0">
              <a:lnSpc>
                <a:spcPct val="120000"/>
              </a:lnSpc>
              <a:spcBef>
                <a:spcPts val="800"/>
              </a:spcBef>
              <a:spcAft>
                <a:spcPts val="0"/>
              </a:spcAft>
              <a:buNone/>
            </a:pPr>
            <a:endParaRPr sz="2450" b="1" dirty="0">
              <a:solidFill>
                <a:srgbClr val="0000FF"/>
              </a:solidFill>
              <a:highlight>
                <a:srgbClr val="FFFFFF"/>
              </a:highlight>
              <a:latin typeface="Times New Roman"/>
              <a:ea typeface="Times New Roman"/>
              <a:cs typeface="Times New Roman"/>
              <a:sym typeface="Times New Roman"/>
            </a:endParaRPr>
          </a:p>
          <a:p>
            <a:pPr marL="0" lvl="0" indent="0" algn="l" rtl="0">
              <a:spcBef>
                <a:spcPts val="800"/>
              </a:spcBef>
              <a:spcAft>
                <a:spcPts val="0"/>
              </a:spcAft>
              <a:buNone/>
            </a:pPr>
            <a:endParaRPr sz="1050" dirty="0">
              <a:solidFill>
                <a:srgbClr val="202124"/>
              </a:solidFill>
              <a:highlight>
                <a:srgbClr val="FFFFFF"/>
              </a:highlight>
            </a:endParaRPr>
          </a:p>
          <a:p>
            <a:pPr marL="0" lvl="0" indent="0" algn="l" rtl="0">
              <a:spcBef>
                <a:spcPts val="800"/>
              </a:spcBef>
              <a:spcAft>
                <a:spcPts val="1200"/>
              </a:spcAft>
              <a:buNone/>
            </a:pPr>
            <a:endParaRPr dirty="0">
              <a:solidFill>
                <a:srgbClr val="202124"/>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1028" name="Picture 4" descr="Concevoir une base de données relationnelle - InfoDocBib.net">
            <a:extLst>
              <a:ext uri="{FF2B5EF4-FFF2-40B4-BE49-F238E27FC236}">
                <a16:creationId xmlns:a16="http://schemas.microsoft.com/office/drawing/2014/main" id="{3E3AA7BB-D3AC-4118-AF36-CE42E4BE62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325" y="523957"/>
            <a:ext cx="7124700" cy="2362200"/>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106;p17">
            <a:extLst>
              <a:ext uri="{FF2B5EF4-FFF2-40B4-BE49-F238E27FC236}">
                <a16:creationId xmlns:a16="http://schemas.microsoft.com/office/drawing/2014/main" id="{833DA274-C110-421C-976C-98B1A23F8C82}"/>
              </a:ext>
            </a:extLst>
          </p:cNvPr>
          <p:cNvSpPr txBox="1">
            <a:spLocks noGrp="1"/>
          </p:cNvSpPr>
          <p:nvPr>
            <p:ph type="title"/>
          </p:nvPr>
        </p:nvSpPr>
        <p:spPr>
          <a:xfrm>
            <a:off x="1304210" y="3140598"/>
            <a:ext cx="6788815" cy="607800"/>
          </a:xfrm>
          <a:prstGeom prst="rect">
            <a:avLst/>
          </a:prstGeom>
        </p:spPr>
        <p:txBody>
          <a:bodyPr spcFirstLastPara="1" wrap="square" lIns="91425" tIns="91425" rIns="91425" bIns="91425" anchor="t" anchorCtr="0">
            <a:normAutofit fontScale="90000"/>
          </a:bodyPr>
          <a:lstStyle/>
          <a:p>
            <a:pPr lvl="0" algn="ctr" rtl="0">
              <a:spcBef>
                <a:spcPts val="0"/>
              </a:spcBef>
              <a:spcAft>
                <a:spcPts val="0"/>
              </a:spcAft>
            </a:pPr>
            <a:r>
              <a:rPr lang="fr-FR" sz="2800" b="1" dirty="0">
                <a:solidFill>
                  <a:schemeClr val="tx1">
                    <a:lumMod val="75000"/>
                  </a:schemeClr>
                </a:solidFill>
                <a:highlight>
                  <a:srgbClr val="FFFFFF"/>
                </a:highlight>
                <a:latin typeface="Georgia"/>
              </a:rPr>
              <a:t>Une Base de Données Relationnelle</a:t>
            </a:r>
            <a:endParaRPr sz="2800" b="1" dirty="0">
              <a:solidFill>
                <a:schemeClr val="tx1">
                  <a:lumMod val="75000"/>
                </a:schemeClr>
              </a:solidFill>
              <a:highlight>
                <a:srgbClr val="FFFFFF"/>
              </a:highlight>
              <a:latin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6"/>
          <p:cNvSpPr txBox="1">
            <a:spLocks noGrp="1"/>
          </p:cNvSpPr>
          <p:nvPr>
            <p:ph type="body" idx="1"/>
          </p:nvPr>
        </p:nvSpPr>
        <p:spPr>
          <a:xfrm>
            <a:off x="311700" y="411875"/>
            <a:ext cx="8520600" cy="4157100"/>
          </a:xfrm>
          <a:prstGeom prst="rect">
            <a:avLst/>
          </a:prstGeom>
        </p:spPr>
        <p:txBody>
          <a:bodyPr spcFirstLastPara="1" wrap="square" lIns="91425" tIns="91425" rIns="91425" bIns="91425" anchor="t" anchorCtr="0">
            <a:normAutofit/>
          </a:bodyPr>
          <a:lstStyle/>
          <a:p>
            <a:pPr marL="114300" indent="0" algn="l">
              <a:buNone/>
            </a:pPr>
            <a:r>
              <a:rPr lang="fr-FR" sz="2400" b="1" dirty="0">
                <a:solidFill>
                  <a:srgbClr val="0000FF"/>
                </a:solidFill>
                <a:highlight>
                  <a:srgbClr val="FFFFFF"/>
                </a:highlight>
                <a:latin typeface="Georgia"/>
              </a:rPr>
              <a:t>Comment fonctionne un SGBDR?</a:t>
            </a:r>
            <a:endParaRPr lang="fr-FR" sz="2800" b="1" dirty="0">
              <a:solidFill>
                <a:srgbClr val="0000FF"/>
              </a:solidFill>
              <a:highlight>
                <a:srgbClr val="FFFFFF"/>
              </a:highlight>
              <a:latin typeface="Georgia"/>
            </a:endParaRPr>
          </a:p>
          <a:p>
            <a:pPr marL="114300" indent="0" algn="l">
              <a:buNone/>
            </a:pPr>
            <a:r>
              <a:rPr lang="fr-FR" b="0" i="0" dirty="0">
                <a:solidFill>
                  <a:srgbClr val="474747"/>
                </a:solidFill>
                <a:effectLst/>
                <a:latin typeface="Times New Roman" panose="02020603050405020304" pitchFamily="18" charset="0"/>
                <a:cs typeface="Times New Roman" panose="02020603050405020304" pitchFamily="18" charset="0"/>
              </a:rPr>
              <a:t>Les données sont stockées dans une base de données relationnelle sous la forme de plusieurs tables.</a:t>
            </a:r>
          </a:p>
          <a:p>
            <a:pPr marL="114300" indent="0" algn="l">
              <a:buNone/>
            </a:pPr>
            <a:r>
              <a:rPr lang="fr-FR" dirty="0">
                <a:solidFill>
                  <a:srgbClr val="474747"/>
                </a:solidFill>
                <a:latin typeface="Times New Roman" panose="02020603050405020304" pitchFamily="18" charset="0"/>
                <a:cs typeface="Times New Roman" panose="02020603050405020304" pitchFamily="18" charset="0"/>
              </a:rPr>
              <a:t>Une structure de base de données fonctionne en organisant chaque table en lignes appelées </a:t>
            </a:r>
            <a:r>
              <a:rPr lang="fr-FR" b="1" dirty="0">
                <a:solidFill>
                  <a:schemeClr val="accent3"/>
                </a:solidFill>
                <a:latin typeface="Times New Roman" panose="02020603050405020304" pitchFamily="18" charset="0"/>
                <a:cs typeface="Times New Roman" panose="02020603050405020304" pitchFamily="18" charset="0"/>
              </a:rPr>
              <a:t>(enregistrements/tuples) </a:t>
            </a:r>
            <a:r>
              <a:rPr lang="fr-FR" dirty="0">
                <a:solidFill>
                  <a:srgbClr val="474747"/>
                </a:solidFill>
                <a:latin typeface="Times New Roman" panose="02020603050405020304" pitchFamily="18" charset="0"/>
                <a:cs typeface="Times New Roman" panose="02020603050405020304" pitchFamily="18" charset="0"/>
              </a:rPr>
              <a:t>et colonnes appelées </a:t>
            </a:r>
            <a:r>
              <a:rPr lang="fr-FR" b="1" dirty="0">
                <a:solidFill>
                  <a:schemeClr val="accent3"/>
                </a:solidFill>
                <a:latin typeface="Times New Roman" panose="02020603050405020304" pitchFamily="18" charset="0"/>
                <a:cs typeface="Times New Roman" panose="02020603050405020304" pitchFamily="18" charset="0"/>
              </a:rPr>
              <a:t>(champs/attributs)</a:t>
            </a:r>
            <a:r>
              <a:rPr lang="fr-FR" dirty="0">
                <a:solidFill>
                  <a:srgbClr val="474747"/>
                </a:solidFill>
                <a:latin typeface="Times New Roman" panose="02020603050405020304" pitchFamily="18" charset="0"/>
                <a:cs typeface="Times New Roman" panose="02020603050405020304" pitchFamily="18" charset="0"/>
              </a:rPr>
              <a:t>. Les tables, les colonnes et les lignes sont les trois principaux composants d'une base de données relationnelle.</a:t>
            </a:r>
          </a:p>
          <a:p>
            <a:pPr marL="114300" indent="0" algn="l">
              <a:buNone/>
            </a:pPr>
            <a:endParaRPr dirty="0">
              <a:solidFill>
                <a:srgbClr val="474747"/>
              </a:solidFill>
              <a:latin typeface="Times New Roman" panose="02020603050405020304" pitchFamily="18" charset="0"/>
              <a:cs typeface="Times New Roman" panose="02020603050405020304" pitchFamily="18" charset="0"/>
            </a:endParaRPr>
          </a:p>
        </p:txBody>
      </p:sp>
      <p:pic>
        <p:nvPicPr>
          <p:cNvPr id="3" name="Image 2">
            <a:extLst>
              <a:ext uri="{FF2B5EF4-FFF2-40B4-BE49-F238E27FC236}">
                <a16:creationId xmlns:a16="http://schemas.microsoft.com/office/drawing/2014/main" id="{224A5E3D-3DE5-4B03-9C85-3AFCA22A80DB}"/>
              </a:ext>
            </a:extLst>
          </p:cNvPr>
          <p:cNvPicPr>
            <a:picLocks noChangeAspect="1"/>
          </p:cNvPicPr>
          <p:nvPr/>
        </p:nvPicPr>
        <p:blipFill>
          <a:blip r:embed="rId3"/>
          <a:stretch>
            <a:fillRect/>
          </a:stretch>
        </p:blipFill>
        <p:spPr>
          <a:xfrm>
            <a:off x="2144167" y="2722150"/>
            <a:ext cx="4161218" cy="20094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7"/>
          <p:cNvSpPr txBox="1">
            <a:spLocks noGrp="1"/>
          </p:cNvSpPr>
          <p:nvPr>
            <p:ph type="title"/>
          </p:nvPr>
        </p:nvSpPr>
        <p:spPr>
          <a:xfrm>
            <a:off x="311700" y="155558"/>
            <a:ext cx="8520600" cy="607800"/>
          </a:xfrm>
          <a:prstGeom prst="rect">
            <a:avLst/>
          </a:prstGeom>
        </p:spPr>
        <p:txBody>
          <a:bodyPr spcFirstLastPara="1" wrap="square" lIns="91425" tIns="91425" rIns="91425" bIns="91425" anchor="t" anchorCtr="0">
            <a:normAutofit fontScale="90000"/>
          </a:bodyPr>
          <a:lstStyle/>
          <a:p>
            <a:pPr marL="457200" lvl="0" indent="-457200" algn="l" rtl="0">
              <a:spcBef>
                <a:spcPts val="0"/>
              </a:spcBef>
              <a:spcAft>
                <a:spcPts val="0"/>
              </a:spcAft>
              <a:buFont typeface="Wingdings" panose="05000000000000000000" pitchFamily="2" charset="2"/>
              <a:buChar char="Ø"/>
            </a:pPr>
            <a:r>
              <a:rPr lang="fr-FR" sz="2800" b="1" dirty="0">
                <a:solidFill>
                  <a:schemeClr val="tx1">
                    <a:lumMod val="60000"/>
                    <a:lumOff val="40000"/>
                  </a:schemeClr>
                </a:solidFill>
                <a:highlight>
                  <a:srgbClr val="FFFFFF"/>
                </a:highlight>
                <a:latin typeface="Georgia"/>
              </a:rPr>
              <a:t>MySQL et ses fonctionnalités </a:t>
            </a:r>
            <a:endParaRPr sz="2800" b="1" dirty="0">
              <a:solidFill>
                <a:schemeClr val="tx1">
                  <a:lumMod val="60000"/>
                  <a:lumOff val="40000"/>
                </a:schemeClr>
              </a:solidFill>
              <a:highlight>
                <a:srgbClr val="FFFFFF"/>
              </a:highlight>
              <a:latin typeface="Georgia"/>
              <a:sym typeface="Georgia"/>
            </a:endParaRPr>
          </a:p>
        </p:txBody>
      </p:sp>
      <p:sp>
        <p:nvSpPr>
          <p:cNvPr id="107" name="Google Shape;107;p17"/>
          <p:cNvSpPr txBox="1">
            <a:spLocks noGrp="1"/>
          </p:cNvSpPr>
          <p:nvPr>
            <p:ph type="body" idx="1"/>
          </p:nvPr>
        </p:nvSpPr>
        <p:spPr>
          <a:xfrm>
            <a:off x="311700" y="763358"/>
            <a:ext cx="8520600" cy="3805517"/>
          </a:xfrm>
          <a:prstGeom prst="rect">
            <a:avLst/>
          </a:prstGeom>
        </p:spPr>
        <p:txBody>
          <a:bodyPr spcFirstLastPara="1" wrap="square" lIns="91425" tIns="91425" rIns="91425" bIns="91425" anchor="t" anchorCtr="0">
            <a:normAutofit/>
          </a:bodyPr>
          <a:lstStyle/>
          <a:p>
            <a:pPr marL="0" lvl="0" indent="0" algn="l" rtl="0">
              <a:spcBef>
                <a:spcPts val="1200"/>
              </a:spcBef>
              <a:spcAft>
                <a:spcPts val="1200"/>
              </a:spcAft>
              <a:buNone/>
            </a:pPr>
            <a:r>
              <a:rPr lang="fr-FR" b="0" i="0" dirty="0">
                <a:solidFill>
                  <a:srgbClr val="202122"/>
                </a:solidFill>
                <a:effectLst/>
                <a:latin typeface="Times New Roman" panose="02020603050405020304" pitchFamily="18" charset="0"/>
                <a:cs typeface="Times New Roman" panose="02020603050405020304" pitchFamily="18" charset="0"/>
              </a:rPr>
              <a:t>MySQL est un serveur de </a:t>
            </a:r>
            <a:r>
              <a:rPr lang="fr-FR" b="0" i="0" strike="noStrike" dirty="0">
                <a:solidFill>
                  <a:schemeClr val="bg2">
                    <a:lumMod val="50000"/>
                  </a:schemeClr>
                </a:solidFill>
                <a:latin typeface="Times New Roman" panose="02020603050405020304" pitchFamily="18" charset="0"/>
                <a:cs typeface="Times New Roman" panose="02020603050405020304" pitchFamily="18" charset="0"/>
                <a:hlinkClick r:id="rId3" tooltip="Base de données relationnelle">
                  <a:extLst>
                    <a:ext uri="{A12FA001-AC4F-418D-AE19-62706E023703}">
                      <ahyp:hlinkClr xmlns:ahyp="http://schemas.microsoft.com/office/drawing/2018/hyperlinkcolor" val="tx"/>
                    </a:ext>
                  </a:extLst>
                </a:hlinkClick>
              </a:rPr>
              <a:t>bases de données relationnelles</a:t>
            </a:r>
            <a:r>
              <a:rPr lang="fr-FR" b="0" i="0" dirty="0">
                <a:solidFill>
                  <a:schemeClr val="bg2">
                    <a:lumMod val="50000"/>
                  </a:schemeClr>
                </a:solidFill>
                <a:latin typeface="Times New Roman" panose="02020603050405020304" pitchFamily="18" charset="0"/>
                <a:cs typeface="Times New Roman" panose="02020603050405020304" pitchFamily="18" charset="0"/>
              </a:rPr>
              <a:t> </a:t>
            </a:r>
            <a:r>
              <a:rPr lang="fr-FR" b="0" i="0" strike="noStrike" dirty="0">
                <a:solidFill>
                  <a:schemeClr val="bg2">
                    <a:lumMod val="50000"/>
                  </a:schemeClr>
                </a:solidFill>
                <a:latin typeface="Times New Roman" panose="02020603050405020304" pitchFamily="18" charset="0"/>
                <a:cs typeface="Times New Roman" panose="02020603050405020304" pitchFamily="18" charset="0"/>
                <a:hlinkClick r:id="rId4" tooltip="Structured Query Language">
                  <a:extLst>
                    <a:ext uri="{A12FA001-AC4F-418D-AE19-62706E023703}">
                      <ahyp:hlinkClr xmlns:ahyp="http://schemas.microsoft.com/office/drawing/2018/hyperlinkcolor" val="tx"/>
                    </a:ext>
                  </a:extLst>
                </a:hlinkClick>
              </a:rPr>
              <a:t>SQL</a:t>
            </a:r>
            <a:r>
              <a:rPr lang="fr-FR" b="0" i="0" dirty="0">
                <a:solidFill>
                  <a:schemeClr val="bg2">
                    <a:lumMod val="50000"/>
                  </a:schemeClr>
                </a:solidFill>
                <a:latin typeface="Times New Roman" panose="02020603050405020304" pitchFamily="18" charset="0"/>
                <a:cs typeface="Times New Roman" panose="02020603050405020304" pitchFamily="18" charset="0"/>
              </a:rPr>
              <a:t> </a:t>
            </a:r>
            <a:r>
              <a:rPr lang="fr-FR" b="0" i="0" dirty="0">
                <a:solidFill>
                  <a:srgbClr val="202122"/>
                </a:solidFill>
                <a:effectLst/>
                <a:latin typeface="Times New Roman" panose="02020603050405020304" pitchFamily="18" charset="0"/>
                <a:cs typeface="Times New Roman" panose="02020603050405020304" pitchFamily="18" charset="0"/>
              </a:rPr>
              <a:t>développé dans un souci de performances élevées en lecture, ce qui signifie qu'il est davantage orienté vers le service de données déjà en place que vers celui de mises à jour fréquentes et fortement sécurisées. Il est </a:t>
            </a:r>
            <a:r>
              <a:rPr lang="fr-FR" b="0" i="0" u="sng" strike="noStrike" dirty="0" err="1">
                <a:solidFill>
                  <a:schemeClr val="bg2">
                    <a:lumMod val="50000"/>
                  </a:schemeClr>
                </a:solidFill>
                <a:effectLst/>
                <a:latin typeface="Times New Roman" panose="02020603050405020304" pitchFamily="18" charset="0"/>
                <a:cs typeface="Times New Roman" panose="02020603050405020304" pitchFamily="18" charset="0"/>
                <a:hlinkClick r:id="rId5" tooltip="Processus léger">
                  <a:extLst>
                    <a:ext uri="{A12FA001-AC4F-418D-AE19-62706E023703}">
                      <ahyp:hlinkClr xmlns:ahyp="http://schemas.microsoft.com/office/drawing/2018/hyperlinkcolor" val="tx"/>
                    </a:ext>
                  </a:extLst>
                </a:hlinkClick>
              </a:rPr>
              <a:t>multi-thread</a:t>
            </a:r>
            <a:r>
              <a:rPr lang="fr-FR" b="0" i="0" u="sng" dirty="0">
                <a:solidFill>
                  <a:schemeClr val="bg2">
                    <a:lumMod val="50000"/>
                  </a:schemeClr>
                </a:solidFill>
                <a:effectLst/>
                <a:latin typeface="Times New Roman" panose="02020603050405020304" pitchFamily="18" charset="0"/>
                <a:cs typeface="Times New Roman" panose="02020603050405020304" pitchFamily="18" charset="0"/>
              </a:rPr>
              <a:t> </a:t>
            </a:r>
            <a:r>
              <a:rPr lang="fr-FR" b="0" i="0" dirty="0">
                <a:solidFill>
                  <a:srgbClr val="202122"/>
                </a:solidFill>
                <a:effectLst/>
                <a:latin typeface="Times New Roman" panose="02020603050405020304" pitchFamily="18" charset="0"/>
                <a:cs typeface="Times New Roman" panose="02020603050405020304" pitchFamily="18" charset="0"/>
              </a:rPr>
              <a:t>et multi-utilisateur.</a:t>
            </a:r>
            <a:endParaRPr lang="fr-FR" sz="1600" dirty="0">
              <a:solidFill>
                <a:srgbClr val="282828"/>
              </a:solidFill>
              <a:highlight>
                <a:srgbClr val="FFFFFF"/>
              </a:highlight>
              <a:latin typeface="Times New Roman" panose="02020603050405020304" pitchFamily="18" charset="0"/>
              <a:cs typeface="Times New Roman" panose="02020603050405020304" pitchFamily="18" charset="0"/>
            </a:endParaRPr>
          </a:p>
          <a:p>
            <a:pPr marL="0" lvl="0" indent="0" algn="l" rtl="0">
              <a:spcBef>
                <a:spcPts val="1200"/>
              </a:spcBef>
              <a:spcAft>
                <a:spcPts val="1200"/>
              </a:spcAft>
              <a:buNone/>
            </a:pPr>
            <a:r>
              <a:rPr lang="fr-FR" b="0" i="0" dirty="0">
                <a:solidFill>
                  <a:srgbClr val="202122"/>
                </a:solidFill>
                <a:effectLst/>
                <a:latin typeface="Times New Roman" panose="02020603050405020304" pitchFamily="18" charset="0"/>
                <a:cs typeface="Times New Roman" panose="02020603050405020304" pitchFamily="18" charset="0"/>
              </a:rPr>
              <a:t>Deux </a:t>
            </a:r>
            <a:r>
              <a:rPr lang="fr-FR" b="0" i="0" strike="noStrike" dirty="0">
                <a:solidFill>
                  <a:schemeClr val="bg2">
                    <a:lumMod val="50000"/>
                  </a:schemeClr>
                </a:solidFill>
                <a:effectLst/>
                <a:latin typeface="Times New Roman" panose="02020603050405020304" pitchFamily="18" charset="0"/>
                <a:cs typeface="Times New Roman" panose="02020603050405020304" pitchFamily="18" charset="0"/>
                <a:hlinkClick r:id="rId6" tooltip="Moteur de base de données">
                  <a:extLst>
                    <a:ext uri="{A12FA001-AC4F-418D-AE19-62706E023703}">
                      <ahyp:hlinkClr xmlns:ahyp="http://schemas.microsoft.com/office/drawing/2018/hyperlinkcolor" val="tx"/>
                    </a:ext>
                  </a:extLst>
                </a:hlinkClick>
              </a:rPr>
              <a:t>moteurs</a:t>
            </a:r>
            <a:r>
              <a:rPr lang="fr-FR" b="0" i="0" dirty="0">
                <a:solidFill>
                  <a:schemeClr val="bg2">
                    <a:lumMod val="50000"/>
                  </a:schemeClr>
                </a:solidFill>
                <a:effectLst/>
                <a:latin typeface="Times New Roman" panose="02020603050405020304" pitchFamily="18" charset="0"/>
                <a:cs typeface="Times New Roman" panose="02020603050405020304" pitchFamily="18" charset="0"/>
              </a:rPr>
              <a:t> </a:t>
            </a:r>
            <a:r>
              <a:rPr lang="fr-FR" b="0" i="0" dirty="0">
                <a:solidFill>
                  <a:srgbClr val="202122"/>
                </a:solidFill>
                <a:effectLst/>
                <a:latin typeface="Times New Roman" panose="02020603050405020304" pitchFamily="18" charset="0"/>
                <a:cs typeface="Times New Roman" panose="02020603050405020304" pitchFamily="18" charset="0"/>
              </a:rPr>
              <a:t>principaux sont présents dans MySQL : </a:t>
            </a:r>
            <a:r>
              <a:rPr lang="fr-FR" b="1" i="0" u="none" strike="noStrike" dirty="0" err="1">
                <a:solidFill>
                  <a:schemeClr val="accent5">
                    <a:lumMod val="75000"/>
                  </a:schemeClr>
                </a:solidFill>
                <a:effectLst/>
                <a:latin typeface="Times New Roman" panose="02020603050405020304" pitchFamily="18" charset="0"/>
                <a:cs typeface="Times New Roman" panose="02020603050405020304" pitchFamily="18" charset="0"/>
                <a:hlinkClick r:id="rId7" tooltip="MyISAM">
                  <a:extLst>
                    <a:ext uri="{A12FA001-AC4F-418D-AE19-62706E023703}">
                      <ahyp:hlinkClr xmlns:ahyp="http://schemas.microsoft.com/office/drawing/2018/hyperlinkcolor" val="tx"/>
                    </a:ext>
                  </a:extLst>
                </a:hlinkClick>
              </a:rPr>
              <a:t>MyISAM</a:t>
            </a:r>
            <a:r>
              <a:rPr lang="fr-FR" b="1" i="0" dirty="0">
                <a:solidFill>
                  <a:schemeClr val="accent5">
                    <a:lumMod val="75000"/>
                  </a:schemeClr>
                </a:solidFill>
                <a:effectLst/>
                <a:latin typeface="Times New Roman" panose="02020603050405020304" pitchFamily="18" charset="0"/>
                <a:cs typeface="Times New Roman" panose="02020603050405020304" pitchFamily="18" charset="0"/>
              </a:rPr>
              <a:t> et </a:t>
            </a:r>
            <a:r>
              <a:rPr lang="fr-FR" b="1" i="0" dirty="0" err="1">
                <a:solidFill>
                  <a:schemeClr val="accent5">
                    <a:lumMod val="75000"/>
                  </a:schemeClr>
                </a:solidFill>
                <a:effectLst/>
                <a:latin typeface="Times New Roman" panose="02020603050405020304" pitchFamily="18" charset="0"/>
                <a:cs typeface="Times New Roman" panose="02020603050405020304" pitchFamily="18" charset="0"/>
              </a:rPr>
              <a:t>InnoDB</a:t>
            </a:r>
            <a:r>
              <a:rPr lang="fr-FR" dirty="0">
                <a:solidFill>
                  <a:srgbClr val="202122"/>
                </a:solidFill>
                <a:latin typeface="Times New Roman" panose="02020603050405020304" pitchFamily="18" charset="0"/>
                <a:cs typeface="Times New Roman" panose="02020603050405020304" pitchFamily="18" charset="0"/>
              </a:rPr>
              <a:t> </a:t>
            </a:r>
            <a:r>
              <a:rPr lang="fr-FR" b="1" i="0" dirty="0" err="1">
                <a:solidFill>
                  <a:srgbClr val="202122"/>
                </a:solidFill>
                <a:effectLst/>
                <a:latin typeface="Times New Roman" panose="02020603050405020304" pitchFamily="18" charset="0"/>
                <a:cs typeface="Times New Roman" panose="02020603050405020304" pitchFamily="18" charset="0"/>
              </a:rPr>
              <a:t>MyISAM</a:t>
            </a:r>
            <a:r>
              <a:rPr lang="fr-FR" b="0" i="0" dirty="0">
                <a:solidFill>
                  <a:srgbClr val="202122"/>
                </a:solidFill>
                <a:effectLst/>
                <a:latin typeface="Times New Roman" panose="02020603050405020304" pitchFamily="18" charset="0"/>
                <a:cs typeface="Times New Roman" panose="02020603050405020304" pitchFamily="18" charset="0"/>
              </a:rPr>
              <a:t>, contrairement à </a:t>
            </a:r>
            <a:r>
              <a:rPr lang="fr-FR" b="1" i="0" u="none" strike="noStrike" dirty="0" err="1">
                <a:solidFill>
                  <a:schemeClr val="bg2">
                    <a:lumMod val="50000"/>
                  </a:schemeClr>
                </a:solidFill>
                <a:effectLst/>
                <a:latin typeface="Times New Roman" panose="02020603050405020304" pitchFamily="18" charset="0"/>
                <a:cs typeface="Times New Roman" panose="02020603050405020304" pitchFamily="18" charset="0"/>
                <a:hlinkClick r:id="rId8" tooltip="InnoDB">
                  <a:extLst>
                    <a:ext uri="{A12FA001-AC4F-418D-AE19-62706E023703}">
                      <ahyp:hlinkClr xmlns:ahyp="http://schemas.microsoft.com/office/drawing/2018/hyperlinkcolor" val="tx"/>
                    </a:ext>
                  </a:extLst>
                </a:hlinkClick>
              </a:rPr>
              <a:t>InnoDB</a:t>
            </a:r>
            <a:r>
              <a:rPr lang="fr-FR" b="0" i="0" dirty="0">
                <a:solidFill>
                  <a:srgbClr val="202122"/>
                </a:solidFill>
                <a:effectLst/>
                <a:latin typeface="Times New Roman" panose="02020603050405020304" pitchFamily="18" charset="0"/>
                <a:cs typeface="Times New Roman" panose="02020603050405020304" pitchFamily="18" charset="0"/>
              </a:rPr>
              <a:t>, ne supporte ni </a:t>
            </a:r>
            <a:r>
              <a:rPr lang="fr-FR" b="0" i="0" strike="noStrike" dirty="0">
                <a:solidFill>
                  <a:schemeClr val="bg2">
                    <a:lumMod val="50000"/>
                  </a:schemeClr>
                </a:solidFill>
                <a:effectLst/>
                <a:latin typeface="Times New Roman" panose="02020603050405020304" pitchFamily="18" charset="0"/>
                <a:cs typeface="Times New Roman" panose="02020603050405020304" pitchFamily="18" charset="0"/>
                <a:hlinkClick r:id="rId9" tooltip="Transaction informatique">
                  <a:extLst>
                    <a:ext uri="{A12FA001-AC4F-418D-AE19-62706E023703}">
                      <ahyp:hlinkClr xmlns:ahyp="http://schemas.microsoft.com/office/drawing/2018/hyperlinkcolor" val="tx"/>
                    </a:ext>
                  </a:extLst>
                </a:hlinkClick>
              </a:rPr>
              <a:t>transactions</a:t>
            </a:r>
            <a:r>
              <a:rPr lang="fr-FR" b="0" i="0" dirty="0">
                <a:solidFill>
                  <a:schemeClr val="bg2">
                    <a:lumMod val="50000"/>
                  </a:schemeClr>
                </a:solidFill>
                <a:effectLst/>
                <a:latin typeface="Times New Roman" panose="02020603050405020304" pitchFamily="18" charset="0"/>
                <a:cs typeface="Times New Roman" panose="02020603050405020304" pitchFamily="18" charset="0"/>
              </a:rPr>
              <a:t> </a:t>
            </a:r>
            <a:r>
              <a:rPr lang="fr-FR" b="0" i="0" dirty="0">
                <a:solidFill>
                  <a:srgbClr val="202122"/>
                </a:solidFill>
                <a:effectLst/>
                <a:latin typeface="Times New Roman" panose="02020603050405020304" pitchFamily="18" charset="0"/>
                <a:cs typeface="Times New Roman" panose="02020603050405020304" pitchFamily="18" charset="0"/>
              </a:rPr>
              <a:t>ni intégrité automatique des tables, il n'est pas destiné aux applications dont la cohérence des données est critique ; cependant, ses performances le font adopter pour des applications ayant besoin d'une base de données simple et peu onéreuse à mettre en œuvre.</a:t>
            </a:r>
          </a:p>
          <a:p>
            <a:pPr marL="0" lvl="0" indent="0" algn="l" rtl="0">
              <a:spcBef>
                <a:spcPts val="1200"/>
              </a:spcBef>
              <a:spcAft>
                <a:spcPts val="1200"/>
              </a:spcAft>
              <a:buNone/>
            </a:pPr>
            <a:endParaRPr lang="fr-FR" sz="1400" b="0" i="0" dirty="0">
              <a:solidFill>
                <a:srgbClr val="202122"/>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CF1F80-167B-41DE-9469-4B5383E17F86}"/>
              </a:ext>
            </a:extLst>
          </p:cNvPr>
          <p:cNvSpPr>
            <a:spLocks noGrp="1"/>
          </p:cNvSpPr>
          <p:nvPr>
            <p:ph type="title"/>
          </p:nvPr>
        </p:nvSpPr>
        <p:spPr>
          <a:xfrm>
            <a:off x="311700" y="135172"/>
            <a:ext cx="8520600" cy="882628"/>
          </a:xfrm>
        </p:spPr>
        <p:txBody>
          <a:bodyPr>
            <a:normAutofit fontScale="90000"/>
          </a:bodyPr>
          <a:lstStyle/>
          <a:p>
            <a:pPr marL="457200" indent="-457200">
              <a:buFont typeface="Wingdings" panose="05000000000000000000" pitchFamily="2" charset="2"/>
              <a:buChar char="Ø"/>
            </a:pPr>
            <a:r>
              <a:rPr lang="fr-FR" sz="2800" b="1" dirty="0">
                <a:solidFill>
                  <a:schemeClr val="tx1">
                    <a:lumMod val="60000"/>
                    <a:lumOff val="40000"/>
                  </a:schemeClr>
                </a:solidFill>
                <a:highlight>
                  <a:srgbClr val="FFFFFF"/>
                </a:highlight>
                <a:latin typeface="Georgia"/>
              </a:rPr>
              <a:t>PostgreSQL : le système de gestion de base de données relationnelle et objet</a:t>
            </a:r>
            <a:br>
              <a:rPr lang="fr-FR" b="0" i="0" dirty="0">
                <a:solidFill>
                  <a:srgbClr val="003D8D"/>
                </a:solidFill>
                <a:effectLst/>
                <a:latin typeface="1und1WebSansBlackCn"/>
              </a:rPr>
            </a:br>
            <a:endParaRPr lang="fr-TN" dirty="0"/>
          </a:p>
        </p:txBody>
      </p:sp>
      <p:sp>
        <p:nvSpPr>
          <p:cNvPr id="3" name="Espace réservé du texte 2">
            <a:extLst>
              <a:ext uri="{FF2B5EF4-FFF2-40B4-BE49-F238E27FC236}">
                <a16:creationId xmlns:a16="http://schemas.microsoft.com/office/drawing/2014/main" id="{E104D803-5CE1-4AF7-98A2-4E290A2C063F}"/>
              </a:ext>
            </a:extLst>
          </p:cNvPr>
          <p:cNvSpPr>
            <a:spLocks noGrp="1"/>
          </p:cNvSpPr>
          <p:nvPr>
            <p:ph type="body" idx="1"/>
          </p:nvPr>
        </p:nvSpPr>
        <p:spPr>
          <a:xfrm>
            <a:off x="224235" y="930336"/>
            <a:ext cx="8520600" cy="3551075"/>
          </a:xfrm>
        </p:spPr>
        <p:txBody>
          <a:bodyPr>
            <a:normAutofit lnSpcReduction="10000"/>
          </a:bodyPr>
          <a:lstStyle/>
          <a:p>
            <a:pPr marL="114300" indent="0">
              <a:buNone/>
            </a:pPr>
            <a:r>
              <a:rPr lang="fr-FR" b="0" i="0" dirty="0">
                <a:solidFill>
                  <a:srgbClr val="3C3C3C"/>
                </a:solidFill>
                <a:effectLst/>
                <a:latin typeface="OpenSansRegular"/>
              </a:rPr>
              <a:t>Si des types de </a:t>
            </a:r>
            <a:r>
              <a:rPr lang="fr-FR" b="1" i="0" dirty="0">
                <a:solidFill>
                  <a:srgbClr val="3C3C3C"/>
                </a:solidFill>
                <a:effectLst/>
                <a:latin typeface="OpenSansRegular"/>
              </a:rPr>
              <a:t>données complexes</a:t>
            </a:r>
            <a:r>
              <a:rPr lang="fr-FR" b="0" i="0" dirty="0">
                <a:solidFill>
                  <a:srgbClr val="3C3C3C"/>
                </a:solidFill>
                <a:effectLst/>
                <a:latin typeface="OpenSansRegular"/>
              </a:rPr>
              <a:t> ou des contenus multimédia doivent être gérés en plus des données alphanumériques (lettres, chiffres, caractères spéciaux), les </a:t>
            </a:r>
            <a:r>
              <a:rPr lang="fr-FR" i="0" dirty="0">
                <a:solidFill>
                  <a:srgbClr val="3C3C3C"/>
                </a:solidFill>
                <a:effectLst/>
                <a:latin typeface="OpenSansRegular"/>
              </a:rPr>
              <a:t>systèmes classiques de gestion de bases de données relationnelles atteignent rapidement leurs limites. Cependant, les bases de données relationnelle-objets ou les systèmes de gestion de bases de données qui étendent le modèle traditionnel par des approches orientées objet apportent la réponse appropriée à ce problème : le mapping objet-relationnel (en anglais </a:t>
            </a:r>
            <a:r>
              <a:rPr lang="fr-FR" i="1" dirty="0">
                <a:solidFill>
                  <a:srgbClr val="3C3C3C"/>
                </a:solidFill>
                <a:effectLst/>
                <a:latin typeface="OpenSansRegular"/>
              </a:rPr>
              <a:t>object-relational mapping</a:t>
            </a:r>
            <a:r>
              <a:rPr lang="fr-FR" i="0" dirty="0">
                <a:solidFill>
                  <a:srgbClr val="3C3C3C"/>
                </a:solidFill>
                <a:effectLst/>
                <a:latin typeface="OpenSansRegular"/>
              </a:rPr>
              <a:t>) permet de stocker des objets dans des systèmes relationnels en utilisant des applications basées sur des langages de programmation orientés objet. L’une des solutions les plus populaires et les plus anciennes dans ce contexte est la base de données open source PostgreSQL, également connue sous le nom de </a:t>
            </a:r>
            <a:r>
              <a:rPr lang="fr-FR" i="0" dirty="0" err="1">
                <a:solidFill>
                  <a:srgbClr val="3C3C3C"/>
                </a:solidFill>
                <a:effectLst/>
                <a:latin typeface="OpenSansRegular"/>
              </a:rPr>
              <a:t>Postgres</a:t>
            </a:r>
            <a:r>
              <a:rPr lang="fr-FR" i="0" dirty="0">
                <a:solidFill>
                  <a:srgbClr val="3C3C3C"/>
                </a:solidFill>
                <a:effectLst/>
                <a:latin typeface="OpenSansRegular"/>
              </a:rPr>
              <a:t>.</a:t>
            </a:r>
            <a:endParaRPr lang="fr-TN" dirty="0"/>
          </a:p>
        </p:txBody>
      </p:sp>
    </p:spTree>
    <p:extLst>
      <p:ext uri="{BB962C8B-B14F-4D97-AF65-F5344CB8AC3E}">
        <p14:creationId xmlns:p14="http://schemas.microsoft.com/office/powerpoint/2010/main" val="3769240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8994BA-10A2-47D4-A8DF-60605661E4DC}"/>
              </a:ext>
            </a:extLst>
          </p:cNvPr>
          <p:cNvSpPr>
            <a:spLocks noGrp="1"/>
          </p:cNvSpPr>
          <p:nvPr>
            <p:ph type="title"/>
          </p:nvPr>
        </p:nvSpPr>
        <p:spPr>
          <a:xfrm>
            <a:off x="311700" y="107850"/>
            <a:ext cx="8520600" cy="607800"/>
          </a:xfrm>
        </p:spPr>
        <p:txBody>
          <a:bodyPr>
            <a:normAutofit fontScale="90000"/>
          </a:bodyPr>
          <a:lstStyle/>
          <a:p>
            <a:pPr marL="342900" indent="-342900">
              <a:buFont typeface="Wingdings" panose="05000000000000000000" pitchFamily="2" charset="2"/>
              <a:buChar char="Ø"/>
            </a:pPr>
            <a:r>
              <a:rPr lang="fr-FR" sz="2500" b="1" dirty="0">
                <a:solidFill>
                  <a:schemeClr val="tx1">
                    <a:lumMod val="60000"/>
                    <a:lumOff val="40000"/>
                  </a:schemeClr>
                </a:solidFill>
                <a:highlight>
                  <a:srgbClr val="FFFFFF"/>
                </a:highlight>
                <a:latin typeface="Georgia"/>
              </a:rPr>
              <a:t>Comment fonctionne PostgreSQL ?</a:t>
            </a:r>
            <a:br>
              <a:rPr lang="fr-FR" sz="2500" b="1" dirty="0">
                <a:solidFill>
                  <a:schemeClr val="tx1">
                    <a:lumMod val="60000"/>
                    <a:lumOff val="40000"/>
                  </a:schemeClr>
                </a:solidFill>
                <a:highlight>
                  <a:srgbClr val="FFFFFF"/>
                </a:highlight>
                <a:latin typeface="Georgia"/>
              </a:rPr>
            </a:br>
            <a:endParaRPr lang="fr-TN" sz="2500" b="1" dirty="0">
              <a:solidFill>
                <a:schemeClr val="tx1">
                  <a:lumMod val="60000"/>
                  <a:lumOff val="40000"/>
                </a:schemeClr>
              </a:solidFill>
              <a:highlight>
                <a:srgbClr val="FFFFFF"/>
              </a:highlight>
              <a:latin typeface="Georgia"/>
            </a:endParaRPr>
          </a:p>
        </p:txBody>
      </p:sp>
      <p:sp>
        <p:nvSpPr>
          <p:cNvPr id="3" name="Espace réservé du texte 2">
            <a:extLst>
              <a:ext uri="{FF2B5EF4-FFF2-40B4-BE49-F238E27FC236}">
                <a16:creationId xmlns:a16="http://schemas.microsoft.com/office/drawing/2014/main" id="{E5FD6D1D-FA7C-4C0A-8102-78533E0421C4}"/>
              </a:ext>
            </a:extLst>
          </p:cNvPr>
          <p:cNvSpPr>
            <a:spLocks noGrp="1"/>
          </p:cNvSpPr>
          <p:nvPr>
            <p:ph type="body" idx="1"/>
          </p:nvPr>
        </p:nvSpPr>
        <p:spPr>
          <a:xfrm>
            <a:off x="97015" y="633528"/>
            <a:ext cx="8520600" cy="3339000"/>
          </a:xfrm>
        </p:spPr>
        <p:txBody>
          <a:bodyPr>
            <a:normAutofit/>
          </a:bodyPr>
          <a:lstStyle/>
          <a:p>
            <a:pPr marL="114300" indent="0" algn="l">
              <a:buNone/>
            </a:pPr>
            <a:r>
              <a:rPr lang="fr-FR" b="0" i="0" dirty="0">
                <a:solidFill>
                  <a:srgbClr val="3C3C3C"/>
                </a:solidFill>
                <a:effectLst/>
                <a:latin typeface="OpenSansRegular"/>
              </a:rPr>
              <a:t>PostgreSQL est basé sur le </a:t>
            </a:r>
            <a:r>
              <a:rPr lang="fr-FR" b="1" i="0" dirty="0">
                <a:solidFill>
                  <a:srgbClr val="3C3C3C"/>
                </a:solidFill>
                <a:effectLst/>
                <a:latin typeface="OpenSansRegular"/>
              </a:rPr>
              <a:t>modèle client-serveur</a:t>
            </a:r>
            <a:r>
              <a:rPr lang="fr-FR" b="0" i="0" dirty="0">
                <a:solidFill>
                  <a:srgbClr val="3C3C3C"/>
                </a:solidFill>
                <a:effectLst/>
                <a:latin typeface="OpenSansRegular"/>
              </a:rPr>
              <a:t> classique : le composant serveur central « </a:t>
            </a:r>
            <a:r>
              <a:rPr lang="fr-FR" b="1" i="0" dirty="0">
                <a:solidFill>
                  <a:srgbClr val="3C3C3C"/>
                </a:solidFill>
                <a:effectLst/>
                <a:latin typeface="OpenSansRegular"/>
              </a:rPr>
              <a:t>postmaster</a:t>
            </a:r>
            <a:r>
              <a:rPr lang="fr-FR" b="0" i="0" dirty="0">
                <a:solidFill>
                  <a:srgbClr val="3C3C3C"/>
                </a:solidFill>
                <a:effectLst/>
                <a:latin typeface="OpenSansRegular"/>
              </a:rPr>
              <a:t> » gère tous les fichiers de base de données ainsi que toutes les connexions établies pour la communication (entrée et sortie) avec le serveur de base de données. Les utilisateurs n’ont besoin que d’un </a:t>
            </a:r>
            <a:r>
              <a:rPr lang="fr-FR" i="0" dirty="0">
                <a:solidFill>
                  <a:srgbClr val="3C3C3C"/>
                </a:solidFill>
                <a:effectLst/>
                <a:latin typeface="OpenSansRegular"/>
              </a:rPr>
              <a:t>programme client approprié </a:t>
            </a:r>
            <a:r>
              <a:rPr lang="fr-FR" b="0" i="0" dirty="0">
                <a:solidFill>
                  <a:srgbClr val="3C3C3C"/>
                </a:solidFill>
                <a:effectLst/>
                <a:latin typeface="OpenSansRegular"/>
              </a:rPr>
              <a:t>pour établir la connexion, alors que le progiciel PostgreSQL avec </a:t>
            </a:r>
            <a:r>
              <a:rPr lang="fr-FR" b="0" i="0" dirty="0" err="1">
                <a:solidFill>
                  <a:srgbClr val="3C3C3C"/>
                </a:solidFill>
                <a:effectLst/>
                <a:latin typeface="OpenSansRegular"/>
              </a:rPr>
              <a:t>psql</a:t>
            </a:r>
            <a:r>
              <a:rPr lang="fr-FR" b="0" i="0" dirty="0">
                <a:solidFill>
                  <a:srgbClr val="3C3C3C"/>
                </a:solidFill>
                <a:effectLst/>
                <a:latin typeface="OpenSansRegular"/>
              </a:rPr>
              <a:t> a déjà intégré une solution native pour fonctionner via la</a:t>
            </a:r>
            <a:r>
              <a:rPr lang="fr-FR" i="0" dirty="0">
                <a:solidFill>
                  <a:srgbClr val="3C3C3C"/>
                </a:solidFill>
                <a:effectLst/>
                <a:latin typeface="OpenSansRegular"/>
              </a:rPr>
              <a:t> ligne de commande ou le terminal</a:t>
            </a:r>
            <a:r>
              <a:rPr lang="fr-FR" b="0" i="0" dirty="0">
                <a:solidFill>
                  <a:srgbClr val="3C3C3C"/>
                </a:solidFill>
                <a:effectLst/>
                <a:latin typeface="OpenSansRegular"/>
              </a:rPr>
              <a:t>. Alternativement, vous pouvez passer à diverses applications avec des </a:t>
            </a:r>
            <a:r>
              <a:rPr lang="fr-FR" i="0" dirty="0">
                <a:solidFill>
                  <a:srgbClr val="3C3C3C"/>
                </a:solidFill>
                <a:effectLst/>
                <a:latin typeface="OpenSansRegular"/>
              </a:rPr>
              <a:t>interfaces utilisateur graphiques,</a:t>
            </a:r>
            <a:r>
              <a:rPr lang="fr-FR" b="0" i="0" dirty="0">
                <a:solidFill>
                  <a:srgbClr val="3C3C3C"/>
                </a:solidFill>
                <a:effectLst/>
                <a:latin typeface="OpenSansRegular"/>
              </a:rPr>
              <a:t> telles que </a:t>
            </a:r>
            <a:r>
              <a:rPr lang="fr-FR" b="0" i="0" u="sng" dirty="0" err="1">
                <a:solidFill>
                  <a:schemeClr val="bg2">
                    <a:lumMod val="50000"/>
                  </a:schemeClr>
                </a:solidFill>
                <a:effectLst/>
                <a:latin typeface="OpenSansRegular"/>
                <a:hlinkClick r:id="rId2" tooltip="Client graphique PostgreSQL : pgAdmin">
                  <a:extLst>
                    <a:ext uri="{A12FA001-AC4F-418D-AE19-62706E023703}">
                      <ahyp:hlinkClr xmlns:ahyp="http://schemas.microsoft.com/office/drawing/2018/hyperlinkcolor" val="tx"/>
                    </a:ext>
                  </a:extLst>
                </a:hlinkClick>
              </a:rPr>
              <a:t>pgAdmin</a:t>
            </a:r>
            <a:r>
              <a:rPr lang="fr-FR" b="0" i="0" dirty="0">
                <a:solidFill>
                  <a:srgbClr val="3C3C3C"/>
                </a:solidFill>
                <a:effectLst/>
                <a:latin typeface="OpenSansRegular"/>
              </a:rPr>
              <a:t> ou </a:t>
            </a:r>
            <a:r>
              <a:rPr lang="fr-FR" b="0" i="0" u="sng" dirty="0" err="1">
                <a:solidFill>
                  <a:schemeClr val="bg2">
                    <a:lumMod val="50000"/>
                  </a:schemeClr>
                </a:solidFill>
                <a:effectLst/>
                <a:latin typeface="OpenSansRegular"/>
                <a:hlinkClick r:id="rId3" tooltip="Outil d’administration Web pour PostgreSQL">
                  <a:extLst>
                    <a:ext uri="{A12FA001-AC4F-418D-AE19-62706E023703}">
                      <ahyp:hlinkClr xmlns:ahyp="http://schemas.microsoft.com/office/drawing/2018/hyperlinkcolor" val="tx"/>
                    </a:ext>
                  </a:extLst>
                </a:hlinkClick>
              </a:rPr>
              <a:t>phpPgAdmin</a:t>
            </a:r>
            <a:r>
              <a:rPr lang="fr-FR" b="0" i="0" dirty="0">
                <a:solidFill>
                  <a:srgbClr val="3C3C3C"/>
                </a:solidFill>
                <a:effectLst/>
                <a:latin typeface="OpenSansRegular"/>
              </a:rPr>
              <a:t>, qui peut être installé et utilisé. Dans le cas des sites Web interactifs, le serveur Web assume habituellement le rôle du client.</a:t>
            </a:r>
          </a:p>
          <a:p>
            <a:pPr marL="114300" indent="0">
              <a:buNone/>
            </a:pPr>
            <a:endParaRPr lang="fr-TN" dirty="0"/>
          </a:p>
        </p:txBody>
      </p:sp>
    </p:spTree>
    <p:extLst>
      <p:ext uri="{BB962C8B-B14F-4D97-AF65-F5344CB8AC3E}">
        <p14:creationId xmlns:p14="http://schemas.microsoft.com/office/powerpoint/2010/main" val="4147015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5EEA90-830E-4E4A-B43A-57032F93E63E}"/>
              </a:ext>
            </a:extLst>
          </p:cNvPr>
          <p:cNvSpPr>
            <a:spLocks noGrp="1"/>
          </p:cNvSpPr>
          <p:nvPr>
            <p:ph type="title"/>
          </p:nvPr>
        </p:nvSpPr>
        <p:spPr>
          <a:xfrm>
            <a:off x="311700" y="139655"/>
            <a:ext cx="8520600" cy="607800"/>
          </a:xfrm>
        </p:spPr>
        <p:txBody>
          <a:bodyPr>
            <a:normAutofit fontScale="90000"/>
          </a:bodyPr>
          <a:lstStyle/>
          <a:p>
            <a:pPr marL="457200" indent="-457200">
              <a:buFont typeface="Wingdings" panose="05000000000000000000" pitchFamily="2" charset="2"/>
              <a:buChar char="Ø"/>
            </a:pPr>
            <a:r>
              <a:rPr lang="fr-FR" sz="2600" b="1" dirty="0">
                <a:solidFill>
                  <a:schemeClr val="tx1">
                    <a:lumMod val="60000"/>
                    <a:lumOff val="40000"/>
                  </a:schemeClr>
                </a:solidFill>
                <a:highlight>
                  <a:srgbClr val="FFFFFF"/>
                </a:highlight>
                <a:latin typeface="Georgia"/>
              </a:rPr>
              <a:t>Microsoft SQL Server</a:t>
            </a:r>
            <a:br>
              <a:rPr lang="fr-FR" b="0" i="0" dirty="0">
                <a:solidFill>
                  <a:srgbClr val="000000"/>
                </a:solidFill>
                <a:effectLst/>
                <a:latin typeface="Linux Libertine"/>
              </a:rPr>
            </a:br>
            <a:endParaRPr lang="fr-TN" dirty="0"/>
          </a:p>
        </p:txBody>
      </p:sp>
      <p:sp>
        <p:nvSpPr>
          <p:cNvPr id="3" name="Espace réservé du texte 2">
            <a:extLst>
              <a:ext uri="{FF2B5EF4-FFF2-40B4-BE49-F238E27FC236}">
                <a16:creationId xmlns:a16="http://schemas.microsoft.com/office/drawing/2014/main" id="{DA3646CC-40E7-4D38-A4F2-DBEEDD836BC5}"/>
              </a:ext>
            </a:extLst>
          </p:cNvPr>
          <p:cNvSpPr>
            <a:spLocks noGrp="1"/>
          </p:cNvSpPr>
          <p:nvPr>
            <p:ph type="body" idx="1"/>
          </p:nvPr>
        </p:nvSpPr>
        <p:spPr>
          <a:xfrm>
            <a:off x="311700" y="874643"/>
            <a:ext cx="8520600" cy="3694232"/>
          </a:xfrm>
        </p:spPr>
        <p:txBody>
          <a:bodyPr/>
          <a:lstStyle/>
          <a:p>
            <a:pPr marL="114300" indent="0">
              <a:buNone/>
            </a:pPr>
            <a:r>
              <a:rPr lang="fr-FR" b="1" i="1" dirty="0">
                <a:solidFill>
                  <a:srgbClr val="202122"/>
                </a:solidFill>
                <a:effectLst/>
                <a:latin typeface="Arial" panose="020B0604020202020204" pitchFamily="34" charset="0"/>
              </a:rPr>
              <a:t>Microsoft SQL Server</a:t>
            </a:r>
            <a:r>
              <a:rPr lang="fr-FR" b="0" i="0" dirty="0">
                <a:solidFill>
                  <a:srgbClr val="202122"/>
                </a:solidFill>
                <a:effectLst/>
                <a:latin typeface="Arial" panose="020B0604020202020204" pitchFamily="34" charset="0"/>
              </a:rPr>
              <a:t> </a:t>
            </a:r>
            <a:r>
              <a:rPr lang="fr-FR" b="0" i="0" dirty="0">
                <a:solidFill>
                  <a:schemeClr val="bg2">
                    <a:lumMod val="50000"/>
                  </a:schemeClr>
                </a:solidFill>
                <a:effectLst/>
                <a:latin typeface="Arial" panose="020B0604020202020204" pitchFamily="34" charset="0"/>
              </a:rPr>
              <a:t>est un </a:t>
            </a:r>
            <a:r>
              <a:rPr lang="fr-FR" b="0" i="0" strike="noStrike" dirty="0">
                <a:solidFill>
                  <a:schemeClr val="bg2">
                    <a:lumMod val="50000"/>
                  </a:schemeClr>
                </a:solidFill>
                <a:effectLst/>
                <a:latin typeface="Arial" panose="020B0604020202020204" pitchFamily="34" charset="0"/>
                <a:hlinkClick r:id="rId2" tooltip="Système de gestion de base de données">
                  <a:extLst>
                    <a:ext uri="{A12FA001-AC4F-418D-AE19-62706E023703}">
                      <ahyp:hlinkClr xmlns:ahyp="http://schemas.microsoft.com/office/drawing/2018/hyperlinkcolor" val="tx"/>
                    </a:ext>
                  </a:extLst>
                </a:hlinkClick>
              </a:rPr>
              <a:t>système de gestion de base de données</a:t>
            </a:r>
            <a:r>
              <a:rPr lang="fr-FR" b="0" i="0" dirty="0">
                <a:solidFill>
                  <a:schemeClr val="bg2">
                    <a:lumMod val="50000"/>
                  </a:schemeClr>
                </a:solidFill>
                <a:effectLst/>
                <a:latin typeface="Arial" panose="020B0604020202020204" pitchFamily="34" charset="0"/>
              </a:rPr>
              <a:t> (SGBD) en langage </a:t>
            </a:r>
            <a:r>
              <a:rPr lang="fr-FR" b="0" i="0" strike="noStrike" dirty="0">
                <a:solidFill>
                  <a:schemeClr val="bg2">
                    <a:lumMod val="50000"/>
                  </a:schemeClr>
                </a:solidFill>
                <a:effectLst/>
                <a:latin typeface="Arial" panose="020B0604020202020204" pitchFamily="34" charset="0"/>
                <a:hlinkClick r:id="rId3" tooltip="Structured Query Language">
                  <a:extLst>
                    <a:ext uri="{A12FA001-AC4F-418D-AE19-62706E023703}">
                      <ahyp:hlinkClr xmlns:ahyp="http://schemas.microsoft.com/office/drawing/2018/hyperlinkcolor" val="tx"/>
                    </a:ext>
                  </a:extLst>
                </a:hlinkClick>
              </a:rPr>
              <a:t>SQL</a:t>
            </a:r>
            <a:r>
              <a:rPr lang="fr-FR" b="0" i="0" dirty="0">
                <a:solidFill>
                  <a:schemeClr val="bg2">
                    <a:lumMod val="50000"/>
                  </a:schemeClr>
                </a:solidFill>
                <a:effectLst/>
                <a:latin typeface="Arial" panose="020B0604020202020204" pitchFamily="34" charset="0"/>
              </a:rPr>
              <a:t> incorporant entre autres un SGBDR (SGBD </a:t>
            </a:r>
            <a:r>
              <a:rPr lang="fr-FR" b="0" i="0" strike="noStrike" dirty="0">
                <a:solidFill>
                  <a:schemeClr val="bg2">
                    <a:lumMod val="50000"/>
                  </a:schemeClr>
                </a:solidFill>
                <a:effectLst/>
                <a:latin typeface="Arial" panose="020B0604020202020204" pitchFamily="34" charset="0"/>
                <a:hlinkClick r:id="rId4" tooltip="Base de données relationnelle">
                  <a:extLst>
                    <a:ext uri="{A12FA001-AC4F-418D-AE19-62706E023703}">
                      <ahyp:hlinkClr xmlns:ahyp="http://schemas.microsoft.com/office/drawing/2018/hyperlinkcolor" val="tx"/>
                    </a:ext>
                  </a:extLst>
                </a:hlinkClick>
              </a:rPr>
              <a:t>relationnel</a:t>
            </a:r>
            <a:r>
              <a:rPr lang="fr-FR" b="0" i="0" dirty="0">
                <a:solidFill>
                  <a:schemeClr val="bg2">
                    <a:lumMod val="50000"/>
                  </a:schemeClr>
                </a:solidFill>
                <a:effectLst/>
                <a:latin typeface="Arial" panose="020B0604020202020204" pitchFamily="34" charset="0"/>
              </a:rPr>
              <a:t> ») développé et commercialisé par la société </a:t>
            </a:r>
            <a:r>
              <a:rPr lang="fr-FR" b="0" i="0" strike="noStrike" dirty="0">
                <a:solidFill>
                  <a:schemeClr val="bg2">
                    <a:lumMod val="50000"/>
                  </a:schemeClr>
                </a:solidFill>
                <a:effectLst/>
                <a:latin typeface="Arial" panose="020B0604020202020204" pitchFamily="34" charset="0"/>
                <a:hlinkClick r:id="rId5" tooltip="Microsoft">
                  <a:extLst>
                    <a:ext uri="{A12FA001-AC4F-418D-AE19-62706E023703}">
                      <ahyp:hlinkClr xmlns:ahyp="http://schemas.microsoft.com/office/drawing/2018/hyperlinkcolor" val="tx"/>
                    </a:ext>
                  </a:extLst>
                </a:hlinkClick>
              </a:rPr>
              <a:t>Microsoft</a:t>
            </a:r>
            <a:r>
              <a:rPr lang="fr-FR" b="0" i="0" dirty="0">
                <a:solidFill>
                  <a:schemeClr val="bg2">
                    <a:lumMod val="50000"/>
                  </a:schemeClr>
                </a:solidFill>
                <a:effectLst/>
                <a:latin typeface="Arial" panose="020B0604020202020204" pitchFamily="34" charset="0"/>
              </a:rPr>
              <a:t>. Il fonctionne sous les OS Windows et Linux (depuis </a:t>
            </a:r>
            <a:r>
              <a:rPr lang="fr-FR" dirty="0">
                <a:solidFill>
                  <a:schemeClr val="bg2">
                    <a:lumMod val="50000"/>
                  </a:schemeClr>
                </a:solidFill>
              </a:rPr>
              <a:t>mars 2016</a:t>
            </a:r>
            <a:r>
              <a:rPr lang="fr-FR" b="0" i="0" dirty="0">
                <a:solidFill>
                  <a:schemeClr val="bg2">
                    <a:lumMod val="50000"/>
                  </a:schemeClr>
                </a:solidFill>
                <a:effectLst/>
                <a:latin typeface="Arial" panose="020B0604020202020204" pitchFamily="34" charset="0"/>
              </a:rPr>
              <a:t>), mais il est possible de le lancer sur Mac OS via </a:t>
            </a:r>
            <a:r>
              <a:rPr lang="fr-FR" b="0" i="0" strike="noStrike" dirty="0">
                <a:solidFill>
                  <a:schemeClr val="bg2">
                    <a:lumMod val="50000"/>
                  </a:schemeClr>
                </a:solidFill>
                <a:effectLst/>
                <a:latin typeface="Arial" panose="020B0604020202020204" pitchFamily="34" charset="0"/>
                <a:hlinkClick r:id="rId6" tooltip="Docker (logiciel)">
                  <a:extLst>
                    <a:ext uri="{A12FA001-AC4F-418D-AE19-62706E023703}">
                      <ahyp:hlinkClr xmlns:ahyp="http://schemas.microsoft.com/office/drawing/2018/hyperlinkcolor" val="tx"/>
                    </a:ext>
                  </a:extLst>
                </a:hlinkClick>
              </a:rPr>
              <a:t>Docker</a:t>
            </a:r>
            <a:r>
              <a:rPr lang="fr-FR" b="0" i="0" dirty="0">
                <a:solidFill>
                  <a:schemeClr val="bg2">
                    <a:lumMod val="50000"/>
                  </a:schemeClr>
                </a:solidFill>
                <a:effectLst/>
                <a:latin typeface="Arial" panose="020B0604020202020204" pitchFamily="34" charset="0"/>
              </a:rPr>
              <a:t>, car il en existe une version en téléchargement sur le site de Microsoft.</a:t>
            </a:r>
            <a:endParaRPr lang="fr-TN" dirty="0">
              <a:solidFill>
                <a:schemeClr val="bg2">
                  <a:lumMod val="50000"/>
                </a:schemeClr>
              </a:solidFill>
            </a:endParaRPr>
          </a:p>
        </p:txBody>
      </p:sp>
    </p:spTree>
    <p:extLst>
      <p:ext uri="{BB962C8B-B14F-4D97-AF65-F5344CB8AC3E}">
        <p14:creationId xmlns:p14="http://schemas.microsoft.com/office/powerpoint/2010/main" val="4102103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950792-73FE-45CB-9A50-DAC659D99B67}"/>
              </a:ext>
            </a:extLst>
          </p:cNvPr>
          <p:cNvSpPr>
            <a:spLocks noGrp="1"/>
          </p:cNvSpPr>
          <p:nvPr>
            <p:ph type="title"/>
          </p:nvPr>
        </p:nvSpPr>
        <p:spPr>
          <a:xfrm>
            <a:off x="311700" y="139655"/>
            <a:ext cx="8520600" cy="814501"/>
          </a:xfrm>
        </p:spPr>
        <p:txBody>
          <a:bodyPr>
            <a:normAutofit fontScale="90000"/>
          </a:bodyPr>
          <a:lstStyle/>
          <a:p>
            <a:pPr marL="457200" indent="-457200">
              <a:buFont typeface="Wingdings" panose="05000000000000000000" pitchFamily="2" charset="2"/>
              <a:buChar char="Ø"/>
            </a:pPr>
            <a:r>
              <a:rPr lang="fr-FR" sz="2600" b="1" dirty="0">
                <a:solidFill>
                  <a:schemeClr val="tx1">
                    <a:lumMod val="60000"/>
                    <a:lumOff val="40000"/>
                  </a:schemeClr>
                </a:solidFill>
                <a:highlight>
                  <a:srgbClr val="FFFFFF"/>
                </a:highlight>
                <a:latin typeface="Georgia"/>
              </a:rPr>
              <a:t>Fonctionnalités PRINCIPALES DE MICROSOFT SQL SERVER</a:t>
            </a:r>
            <a:br>
              <a:rPr lang="fr-FR" b="1" i="0" cap="all" dirty="0">
                <a:solidFill>
                  <a:srgbClr val="802D88"/>
                </a:solidFill>
                <a:effectLst/>
                <a:latin typeface="Helvetica Neue"/>
              </a:rPr>
            </a:br>
            <a:endParaRPr lang="fr-TN" dirty="0"/>
          </a:p>
        </p:txBody>
      </p:sp>
      <p:sp>
        <p:nvSpPr>
          <p:cNvPr id="3" name="Espace réservé du texte 2">
            <a:extLst>
              <a:ext uri="{FF2B5EF4-FFF2-40B4-BE49-F238E27FC236}">
                <a16:creationId xmlns:a16="http://schemas.microsoft.com/office/drawing/2014/main" id="{6D90EDE4-59DD-4108-9065-FF35368D94E3}"/>
              </a:ext>
            </a:extLst>
          </p:cNvPr>
          <p:cNvSpPr>
            <a:spLocks noGrp="1"/>
          </p:cNvSpPr>
          <p:nvPr>
            <p:ph type="body" idx="1"/>
          </p:nvPr>
        </p:nvSpPr>
        <p:spPr>
          <a:xfrm>
            <a:off x="311700" y="1033669"/>
            <a:ext cx="8520600" cy="3535205"/>
          </a:xfrm>
        </p:spPr>
        <p:txBody>
          <a:bodyPr>
            <a:normAutofit fontScale="92500" lnSpcReduction="10000"/>
          </a:bodyPr>
          <a:lstStyle/>
          <a:p>
            <a:pPr algn="l">
              <a:buFont typeface="Arial" panose="020B0604020202020204" pitchFamily="34" charset="0"/>
              <a:buChar char="•"/>
            </a:pPr>
            <a:r>
              <a:rPr lang="fr-FR" b="0" i="0" dirty="0">
                <a:solidFill>
                  <a:srgbClr val="333333"/>
                </a:solidFill>
                <a:effectLst/>
                <a:latin typeface="Helvetica Neue"/>
              </a:rPr>
              <a:t>Gestion de bases de données relationnelles.</a:t>
            </a:r>
          </a:p>
          <a:p>
            <a:pPr algn="l">
              <a:buFont typeface="Arial" panose="020B0604020202020204" pitchFamily="34" charset="0"/>
              <a:buChar char="•"/>
            </a:pPr>
            <a:r>
              <a:rPr lang="fr-FR" b="0" i="0" dirty="0">
                <a:solidFill>
                  <a:srgbClr val="333333"/>
                </a:solidFill>
                <a:effectLst/>
                <a:latin typeface="Helvetica Neue"/>
              </a:rPr>
              <a:t>Gestion et déploiement centralisé de plusieurs instances et applications depuis un seul point de contrôle.</a:t>
            </a:r>
          </a:p>
          <a:p>
            <a:pPr algn="l">
              <a:buFont typeface="Arial" panose="020B0604020202020204" pitchFamily="34" charset="0"/>
              <a:buChar char="•"/>
            </a:pPr>
            <a:r>
              <a:rPr lang="fr-FR" b="0" i="0" dirty="0">
                <a:solidFill>
                  <a:srgbClr val="333333"/>
                </a:solidFill>
                <a:effectLst/>
                <a:latin typeface="Helvetica Neue"/>
              </a:rPr>
              <a:t>Optimisation de stockage des bases de données volumineuses (tables et indexes partitionnées, compression de données, …).</a:t>
            </a:r>
          </a:p>
          <a:p>
            <a:pPr algn="l">
              <a:buFont typeface="Arial" panose="020B0604020202020204" pitchFamily="34" charset="0"/>
              <a:buChar char="•"/>
            </a:pPr>
            <a:r>
              <a:rPr lang="fr-FR" b="0" i="0" dirty="0">
                <a:solidFill>
                  <a:srgbClr val="333333"/>
                </a:solidFill>
                <a:effectLst/>
                <a:latin typeface="Helvetica Neue"/>
              </a:rPr>
              <a:t>Prise en charge des données géographiques.</a:t>
            </a:r>
          </a:p>
          <a:p>
            <a:pPr algn="l">
              <a:buFont typeface="Arial" panose="020B0604020202020204" pitchFamily="34" charset="0"/>
              <a:buChar char="•"/>
            </a:pPr>
            <a:r>
              <a:rPr lang="fr-FR" b="0" i="0" dirty="0">
                <a:solidFill>
                  <a:srgbClr val="333333"/>
                </a:solidFill>
                <a:effectLst/>
                <a:latin typeface="Helvetica Neue"/>
              </a:rPr>
              <a:t>Gestion de la haute disponibilité.</a:t>
            </a:r>
          </a:p>
          <a:p>
            <a:pPr algn="l">
              <a:buFont typeface="Arial" panose="020B0604020202020204" pitchFamily="34" charset="0"/>
              <a:buChar char="•"/>
            </a:pPr>
            <a:r>
              <a:rPr lang="fr-FR" b="0" i="0" dirty="0">
                <a:solidFill>
                  <a:srgbClr val="333333"/>
                </a:solidFill>
                <a:effectLst/>
                <a:latin typeface="Helvetica Neue"/>
              </a:rPr>
              <a:t>Ordonnanceur intégré (SQL Agent).</a:t>
            </a:r>
          </a:p>
          <a:p>
            <a:pPr algn="l">
              <a:buFont typeface="Arial" panose="020B0604020202020204" pitchFamily="34" charset="0"/>
              <a:buChar char="•"/>
            </a:pPr>
            <a:r>
              <a:rPr lang="fr-FR" b="0" i="0" dirty="0">
                <a:solidFill>
                  <a:srgbClr val="333333"/>
                </a:solidFill>
                <a:effectLst/>
                <a:latin typeface="Helvetica Neue"/>
              </a:rPr>
              <a:t>Service de notification.</a:t>
            </a:r>
          </a:p>
          <a:p>
            <a:pPr algn="l">
              <a:buFont typeface="Arial" panose="020B0604020202020204" pitchFamily="34" charset="0"/>
              <a:buChar char="•"/>
            </a:pPr>
            <a:r>
              <a:rPr lang="fr-FR" b="0" i="0" dirty="0">
                <a:solidFill>
                  <a:srgbClr val="333333"/>
                </a:solidFill>
                <a:effectLst/>
                <a:latin typeface="Helvetica Neue"/>
              </a:rPr>
              <a:t>Gestion de la réplication.</a:t>
            </a:r>
          </a:p>
          <a:p>
            <a:pPr algn="l">
              <a:buFont typeface="Arial" panose="020B0604020202020204" pitchFamily="34" charset="0"/>
              <a:buChar char="•"/>
            </a:pPr>
            <a:r>
              <a:rPr lang="fr-FR" b="0" i="0" dirty="0">
                <a:solidFill>
                  <a:srgbClr val="333333"/>
                </a:solidFill>
                <a:effectLst/>
                <a:latin typeface="Helvetica Neue"/>
              </a:rPr>
              <a:t>Prise en charge de la virtualisation.</a:t>
            </a:r>
          </a:p>
          <a:p>
            <a:pPr algn="l">
              <a:buFont typeface="Arial" panose="020B0604020202020204" pitchFamily="34" charset="0"/>
              <a:buChar char="•"/>
            </a:pPr>
            <a:r>
              <a:rPr lang="fr-FR" b="0" i="0" dirty="0">
                <a:solidFill>
                  <a:srgbClr val="333333"/>
                </a:solidFill>
                <a:effectLst/>
                <a:latin typeface="Helvetica Neue"/>
              </a:rPr>
              <a:t>Gestion de la sécurité.</a:t>
            </a:r>
          </a:p>
          <a:p>
            <a:pPr marL="114300" indent="0">
              <a:buNone/>
            </a:pPr>
            <a:endParaRPr lang="fr-TN" dirty="0"/>
          </a:p>
        </p:txBody>
      </p:sp>
    </p:spTree>
    <p:extLst>
      <p:ext uri="{BB962C8B-B14F-4D97-AF65-F5344CB8AC3E}">
        <p14:creationId xmlns:p14="http://schemas.microsoft.com/office/powerpoint/2010/main" val="1122674940"/>
      </p:ext>
    </p:extLst>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355</TotalTime>
  <Words>750</Words>
  <Application>Microsoft Office PowerPoint</Application>
  <PresentationFormat>Affichage à l'écran (16:9)</PresentationFormat>
  <Paragraphs>29</Paragraphs>
  <Slides>9</Slides>
  <Notes>5</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9</vt:i4>
      </vt:variant>
    </vt:vector>
  </HeadingPairs>
  <TitlesOfParts>
    <vt:vector size="20" baseType="lpstr">
      <vt:lpstr>Roboto</vt:lpstr>
      <vt:lpstr>1und1WebSansBlackCn</vt:lpstr>
      <vt:lpstr>Arial</vt:lpstr>
      <vt:lpstr>Georgia</vt:lpstr>
      <vt:lpstr>OpenSansRegular</vt:lpstr>
      <vt:lpstr>Times New Roman</vt:lpstr>
      <vt:lpstr>Linux Libertine</vt:lpstr>
      <vt:lpstr>Helvetica Neue</vt:lpstr>
      <vt:lpstr>Wingdings</vt:lpstr>
      <vt:lpstr>Lobster</vt:lpstr>
      <vt:lpstr>Geometric</vt:lpstr>
      <vt:lpstr>Projet de l’introduction aux bases de données relationnelles</vt:lpstr>
      <vt:lpstr>Présentation PowerPoint</vt:lpstr>
      <vt:lpstr>Une Base de Données Relationnelle</vt:lpstr>
      <vt:lpstr>Présentation PowerPoint</vt:lpstr>
      <vt:lpstr>MySQL et ses fonctionnalités </vt:lpstr>
      <vt:lpstr>PostgreSQL : le système de gestion de base de données relationnelle et objet </vt:lpstr>
      <vt:lpstr>Comment fonctionne PostgreSQL ? </vt:lpstr>
      <vt:lpstr>Microsoft SQL Server </vt:lpstr>
      <vt:lpstr>Fonctionnalités PRINCIPALES DE MICROSOFT SQL SERVER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de l’introduction aux bases de données relationnelles</dc:title>
  <dc:creator>dadou</dc:creator>
  <cp:lastModifiedBy>houwaida bennassib</cp:lastModifiedBy>
  <cp:revision>5</cp:revision>
  <dcterms:modified xsi:type="dcterms:W3CDTF">2022-03-11T17:54:13Z</dcterms:modified>
</cp:coreProperties>
</file>