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heme/themeOverride5.xml" ContentType="application/vnd.openxmlformats-officedocument.themeOverr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10.xml" ContentType="application/vnd.openxmlformats-officedocument.themeOverride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11.xml" ContentType="application/vnd.openxmlformats-officedocument.themeOverride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heme/themeOverride12.xml" ContentType="application/vnd.openxmlformats-officedocument.themeOverride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tags/tag22.xml" ContentType="application/vnd.openxmlformats-officedocument.presentationml.tags+xml"/>
  <Override PartName="/ppt/theme/themeOverride13.xml" ContentType="application/vnd.openxmlformats-officedocument.themeOverride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38" r:id="rId2"/>
    <p:sldId id="339" r:id="rId3"/>
    <p:sldId id="340" r:id="rId4"/>
    <p:sldId id="341" r:id="rId5"/>
    <p:sldId id="388" r:id="rId6"/>
    <p:sldId id="361" r:id="rId7"/>
    <p:sldId id="365" r:id="rId8"/>
    <p:sldId id="390" r:id="rId9"/>
    <p:sldId id="352" r:id="rId10"/>
    <p:sldId id="364" r:id="rId11"/>
    <p:sldId id="359" r:id="rId12"/>
    <p:sldId id="345" r:id="rId13"/>
    <p:sldId id="366" r:id="rId14"/>
    <p:sldId id="349" r:id="rId15"/>
    <p:sldId id="344" r:id="rId16"/>
    <p:sldId id="367" r:id="rId17"/>
    <p:sldId id="362" r:id="rId18"/>
    <p:sldId id="363" r:id="rId19"/>
    <p:sldId id="34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99" autoAdjust="0"/>
  </p:normalViewPr>
  <p:slideViewPr>
    <p:cSldViewPr snapToGrid="0">
      <p:cViewPr varScale="1">
        <p:scale>
          <a:sx n="89" d="100"/>
          <a:sy n="89" d="100"/>
        </p:scale>
        <p:origin x="100" y="56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7D7E7-56BC-4B6A-B4C6-057D636E83A6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E8680-AF3F-44DB-A962-24CD2B5A5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E8680-AF3F-44DB-A962-24CD2B5A52D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767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48805" y="1625923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721323" y="1625923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591944" y="1628800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464463" y="1628800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46567" y="1625923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48805" y="3462127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721323" y="3462127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591944" y="3465004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464463" y="3465004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9346567" y="3462127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lvl="0" eaLnBrk="1"/>
            <a:fld id="{9A0DB2DC-4C9A-4742-B13C-FB6460FD3503}" type="slidenum">
              <a:rPr lang="zh-CN" altLang="zh-CN" baseline="0" dirty="0">
                <a:cs typeface="Open Sans Semibold" charset="0"/>
                <a:sym typeface="Open Sans Semibold" charset="0"/>
              </a:rPr>
              <a:t>‹#›</a:t>
            </a:fld>
            <a:endParaRPr lang="zh-CN" altLang="zh-CN" baseline="0" dirty="0">
              <a:latin typeface="Open Sans" charset="0"/>
              <a:cs typeface="Open Sans Semibold" charset="0"/>
              <a:sym typeface="Open Sans Semi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/>
            <a:fld id="{9A0DB2DC-4C9A-4742-B13C-FB6460FD3503}" type="slidenum">
              <a:rPr lang="zh-CN" altLang="zh-CN" baseline="0" dirty="0">
                <a:cs typeface="Open Sans Semibold" charset="0"/>
                <a:sym typeface="Open Sans Semibold" charset="0"/>
              </a:rPr>
              <a:t>‹#›</a:t>
            </a:fld>
            <a:endParaRPr lang="zh-CN" altLang="zh-CN" baseline="0" dirty="0">
              <a:latin typeface="Open Sans" charset="0"/>
              <a:cs typeface="Open Sans Semibold" charset="0"/>
              <a:sym typeface="Open Sans Semi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2021/1/7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2.jpeg"/><Relationship Id="rId2" Type="http://schemas.openxmlformats.org/officeDocument/2006/relationships/tags" Target="../tags/tag15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7.png"/><Relationship Id="rId2" Type="http://schemas.openxmlformats.org/officeDocument/2006/relationships/tags" Target="../tags/tag19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12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13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jpeg"/><Relationship Id="rId2" Type="http://schemas.openxmlformats.org/officeDocument/2006/relationships/tags" Target="../tags/tag13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66850" y="-1100455"/>
            <a:ext cx="9202420" cy="9076690"/>
            <a:chOff x="2358" y="-1786"/>
            <a:chExt cx="14492" cy="14294"/>
          </a:xfrm>
        </p:grpSpPr>
        <p:grpSp>
          <p:nvGrpSpPr>
            <p:cNvPr id="5" name="组合 4"/>
            <p:cNvGrpSpPr/>
            <p:nvPr/>
          </p:nvGrpSpPr>
          <p:grpSpPr>
            <a:xfrm>
              <a:off x="2358" y="-1786"/>
              <a:ext cx="14492" cy="14294"/>
              <a:chOff x="2358" y="-1786"/>
              <a:chExt cx="14492" cy="14294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4994" y="1265"/>
                <a:ext cx="6785" cy="8058"/>
                <a:chOff x="3171029" y="803564"/>
                <a:chExt cx="4308763" cy="5116945"/>
              </a:xfrm>
            </p:grpSpPr>
            <p:sp>
              <p:nvSpPr>
                <p:cNvPr id="16" name="弧形 15"/>
                <p:cNvSpPr/>
                <p:nvPr/>
              </p:nvSpPr>
              <p:spPr>
                <a:xfrm>
                  <a:off x="3171029" y="803564"/>
                  <a:ext cx="4308763" cy="5116945"/>
                </a:xfrm>
                <a:prstGeom prst="arc">
                  <a:avLst>
                    <a:gd name="adj1" fmla="val 7704569"/>
                    <a:gd name="adj2" fmla="val 12029833"/>
                  </a:avLst>
                </a:prstGeom>
                <a:noFill/>
                <a:ln>
                  <a:solidFill>
                    <a:srgbClr val="DDDE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3246130" y="2575920"/>
                  <a:ext cx="45719" cy="45719"/>
                </a:xfrm>
                <a:prstGeom prst="ellipse">
                  <a:avLst/>
                </a:prstGeom>
                <a:solidFill>
                  <a:srgbClr val="DDDEE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2358" y="-1786"/>
                <a:ext cx="14492" cy="14294"/>
                <a:chOff x="2358" y="-1786"/>
                <a:chExt cx="14492" cy="14294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6233" y="1963"/>
                  <a:ext cx="6785" cy="6911"/>
                  <a:chOff x="3957781" y="1246496"/>
                  <a:chExt cx="4308763" cy="4388393"/>
                </a:xfrm>
              </p:grpSpPr>
              <p:sp>
                <p:nvSpPr>
                  <p:cNvPr id="2" name="弧形 1"/>
                  <p:cNvSpPr/>
                  <p:nvPr/>
                </p:nvSpPr>
                <p:spPr>
                  <a:xfrm>
                    <a:off x="3957781" y="1265383"/>
                    <a:ext cx="4308763" cy="4350326"/>
                  </a:xfrm>
                  <a:prstGeom prst="arc">
                    <a:avLst>
                      <a:gd name="adj1" fmla="val 5368489"/>
                      <a:gd name="adj2" fmla="val 16261056"/>
                    </a:avLst>
                  </a:prstGeom>
                  <a:noFill/>
                  <a:ln>
                    <a:solidFill>
                      <a:srgbClr val="C1C1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6133943" y="1246496"/>
                    <a:ext cx="45719" cy="45719"/>
                  </a:xfrm>
                  <a:prstGeom prst="ellipse">
                    <a:avLst/>
                  </a:prstGeom>
                  <a:solidFill>
                    <a:srgbClr val="C1C1C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40" name="椭圆 39"/>
                  <p:cNvSpPr/>
                  <p:nvPr/>
                </p:nvSpPr>
                <p:spPr>
                  <a:xfrm>
                    <a:off x="6105526" y="5589170"/>
                    <a:ext cx="45719" cy="45719"/>
                  </a:xfrm>
                  <a:prstGeom prst="ellipse">
                    <a:avLst/>
                  </a:prstGeom>
                  <a:solidFill>
                    <a:srgbClr val="C1C1C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39" name="组合 38"/>
                <p:cNvGrpSpPr/>
                <p:nvPr/>
              </p:nvGrpSpPr>
              <p:grpSpPr>
                <a:xfrm>
                  <a:off x="5518" y="819"/>
                  <a:ext cx="8548" cy="8987"/>
                  <a:chOff x="3503676" y="520104"/>
                  <a:chExt cx="5427888" cy="5706959"/>
                </a:xfrm>
              </p:grpSpPr>
              <p:sp>
                <p:nvSpPr>
                  <p:cNvPr id="7" name="弧形 6"/>
                  <p:cNvSpPr/>
                  <p:nvPr/>
                </p:nvSpPr>
                <p:spPr>
                  <a:xfrm>
                    <a:off x="3503676" y="544944"/>
                    <a:ext cx="5427888" cy="5682119"/>
                  </a:xfrm>
                  <a:prstGeom prst="arc">
                    <a:avLst>
                      <a:gd name="adj1" fmla="val 16148392"/>
                      <a:gd name="adj2" fmla="val 5561021"/>
                    </a:avLst>
                  </a:prstGeom>
                  <a:ln>
                    <a:solidFill>
                      <a:srgbClr val="C1C1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38" name="椭圆 37"/>
                  <p:cNvSpPr/>
                  <p:nvPr/>
                </p:nvSpPr>
                <p:spPr>
                  <a:xfrm>
                    <a:off x="6133943" y="520104"/>
                    <a:ext cx="45719" cy="45719"/>
                  </a:xfrm>
                  <a:prstGeom prst="ellipse">
                    <a:avLst/>
                  </a:prstGeom>
                  <a:solidFill>
                    <a:srgbClr val="C1C1C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7085" y="2600"/>
                  <a:ext cx="5322" cy="5435"/>
                  <a:chOff x="4498848" y="1651284"/>
                  <a:chExt cx="3379770" cy="3451068"/>
                </a:xfrm>
              </p:grpSpPr>
              <p:sp>
                <p:nvSpPr>
                  <p:cNvPr id="18" name="弧形 17"/>
                  <p:cNvSpPr/>
                  <p:nvPr/>
                </p:nvSpPr>
                <p:spPr>
                  <a:xfrm>
                    <a:off x="4498848" y="1671782"/>
                    <a:ext cx="3379770" cy="3430570"/>
                  </a:xfrm>
                  <a:prstGeom prst="arc">
                    <a:avLst>
                      <a:gd name="adj1" fmla="val 16135557"/>
                      <a:gd name="adj2" fmla="val 8938577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36" name="椭圆 35"/>
                  <p:cNvSpPr/>
                  <p:nvPr/>
                </p:nvSpPr>
                <p:spPr>
                  <a:xfrm>
                    <a:off x="6133943" y="165128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37" name="椭圆 36"/>
                  <p:cNvSpPr/>
                  <p:nvPr/>
                </p:nvSpPr>
                <p:spPr>
                  <a:xfrm>
                    <a:off x="4710885" y="423593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27" name="椭圆 26"/>
                <p:cNvSpPr/>
                <p:nvPr/>
              </p:nvSpPr>
              <p:spPr>
                <a:xfrm>
                  <a:off x="7442" y="3035"/>
                  <a:ext cx="4572" cy="4572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DDDEE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1" name="弧形 30"/>
                <p:cNvSpPr/>
                <p:nvPr/>
              </p:nvSpPr>
              <p:spPr>
                <a:xfrm>
                  <a:off x="3921" y="-244"/>
                  <a:ext cx="11365" cy="11210"/>
                </a:xfrm>
                <a:prstGeom prst="arc">
                  <a:avLst>
                    <a:gd name="adj1" fmla="val 5571114"/>
                    <a:gd name="adj2" fmla="val 5561021"/>
                  </a:avLst>
                </a:prstGeom>
                <a:ln>
                  <a:solidFill>
                    <a:srgbClr val="C1C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2" name="弧形 31"/>
                <p:cNvSpPr/>
                <p:nvPr/>
              </p:nvSpPr>
              <p:spPr>
                <a:xfrm>
                  <a:off x="2358" y="-1786"/>
                  <a:ext cx="14492" cy="14294"/>
                </a:xfrm>
                <a:prstGeom prst="arc">
                  <a:avLst>
                    <a:gd name="adj1" fmla="val 5571114"/>
                    <a:gd name="adj2" fmla="val 5561021"/>
                  </a:avLst>
                </a:prstGeom>
                <a:ln>
                  <a:solidFill>
                    <a:srgbClr val="DDDE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7678" y="2633"/>
              <a:ext cx="5341" cy="5687"/>
              <a:chOff x="4875274" y="1671782"/>
              <a:chExt cx="3391269" cy="3611418"/>
            </a:xfrm>
          </p:grpSpPr>
          <p:sp>
            <p:nvSpPr>
              <p:cNvPr id="59" name="弧形 58"/>
              <p:cNvSpPr/>
              <p:nvPr/>
            </p:nvSpPr>
            <p:spPr>
              <a:xfrm>
                <a:off x="4875274" y="1671782"/>
                <a:ext cx="3391269" cy="3611418"/>
              </a:xfrm>
              <a:prstGeom prst="arc">
                <a:avLst>
                  <a:gd name="adj1" fmla="val 20643614"/>
                  <a:gd name="adj2" fmla="val 3170841"/>
                </a:avLst>
              </a:prstGeom>
              <a:ln>
                <a:solidFill>
                  <a:srgbClr val="DDDE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7607796" y="4856860"/>
                <a:ext cx="45719" cy="45719"/>
              </a:xfrm>
              <a:prstGeom prst="ellipse">
                <a:avLst/>
              </a:prstGeom>
              <a:solidFill>
                <a:srgbClr val="C1C1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33" name="椭圆 32"/>
          <p:cNvSpPr/>
          <p:nvPr/>
        </p:nvSpPr>
        <p:spPr>
          <a:xfrm>
            <a:off x="6795816" y="4860457"/>
            <a:ext cx="190281" cy="190281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099202" y="4723377"/>
            <a:ext cx="110490" cy="11049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83701" y="4848470"/>
            <a:ext cx="172166" cy="189030"/>
          </a:xfrm>
          <a:prstGeom prst="rect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040755" y="6158250"/>
            <a:ext cx="110490" cy="11049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9391954" y="4741626"/>
            <a:ext cx="86962" cy="86962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9466192" y="4332423"/>
            <a:ext cx="190281" cy="19028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9834957" y="5920509"/>
            <a:ext cx="110490" cy="1104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3159168" y="3762831"/>
            <a:ext cx="86962" cy="8696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695417" y="3495146"/>
            <a:ext cx="117378" cy="117378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310514" y="1990480"/>
            <a:ext cx="231101" cy="2311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591528" y="2223524"/>
            <a:ext cx="146703" cy="146703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351420" y="599437"/>
            <a:ext cx="146703" cy="14670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609112" y="934456"/>
            <a:ext cx="118994" cy="11899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713396" y="1717379"/>
            <a:ext cx="93579" cy="93579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894862" y="1145472"/>
            <a:ext cx="119022" cy="116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368429" y="1824881"/>
            <a:ext cx="79904" cy="79904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674282" y="4787819"/>
            <a:ext cx="75975" cy="75975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875276" y="2076450"/>
            <a:ext cx="2604516" cy="2604516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8129664" y="2901014"/>
            <a:ext cx="152027" cy="152027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239824" y="2675915"/>
            <a:ext cx="5742263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0C103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域名注册</a:t>
            </a: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8434906" y="5707661"/>
            <a:ext cx="328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汇报人：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2007010104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徐鹏馨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制作：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2007010101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侯妍秀</a:t>
            </a:r>
          </a:p>
        </p:txBody>
      </p:sp>
      <p:sp>
        <p:nvSpPr>
          <p:cNvPr id="8" name="椭圆 7"/>
          <p:cNvSpPr/>
          <p:nvPr/>
        </p:nvSpPr>
        <p:spPr>
          <a:xfrm>
            <a:off x="8516620" y="2076450"/>
            <a:ext cx="378460" cy="390525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 tmFilter="0,0; .5, 1; 1, 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1" grpId="0" animBg="1"/>
      <p:bldP spid="62" grpId="0" animBg="1"/>
      <p:bldP spid="75" grpId="0" bldLvl="0" animBg="1"/>
      <p:bldP spid="9" grpId="0"/>
      <p:bldP spid="9" grpId="1"/>
      <p:bldP spid="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9"/>
          <p:cNvSpPr/>
          <p:nvPr/>
        </p:nvSpPr>
        <p:spPr>
          <a:xfrm>
            <a:off x="6974205" y="1513205"/>
            <a:ext cx="5217795" cy="5344795"/>
          </a:xfrm>
          <a:custGeom>
            <a:avLst/>
            <a:gdLst>
              <a:gd name="connsiteX0" fmla="*/ 3521386 w 6695553"/>
              <a:gd name="connsiteY0" fmla="*/ 0 h 6858000"/>
              <a:gd name="connsiteX1" fmla="*/ 6695553 w 6695553"/>
              <a:gd name="connsiteY1" fmla="*/ 0 h 6858000"/>
              <a:gd name="connsiteX2" fmla="*/ 6695553 w 6695553"/>
              <a:gd name="connsiteY2" fmla="*/ 6858000 h 6858000"/>
              <a:gd name="connsiteX3" fmla="*/ 3521386 w 6695553"/>
              <a:gd name="connsiteY3" fmla="*/ 6858000 h 6858000"/>
              <a:gd name="connsiteX4" fmla="*/ 3521386 w 6695553"/>
              <a:gd name="connsiteY4" fmla="*/ 6857360 h 6858000"/>
              <a:gd name="connsiteX5" fmla="*/ 3310589 w 6695553"/>
              <a:gd name="connsiteY5" fmla="*/ 6851827 h 6858000"/>
              <a:gd name="connsiteX6" fmla="*/ 497378 w 6695553"/>
              <a:gd name="connsiteY6" fmla="*/ 5185780 h 6858000"/>
              <a:gd name="connsiteX7" fmla="*/ 494585 w 6695553"/>
              <a:gd name="connsiteY7" fmla="*/ 1676786 h 6858000"/>
              <a:gd name="connsiteX8" fmla="*/ 3305340 w 6695553"/>
              <a:gd name="connsiteY8" fmla="*/ 6485 h 6858000"/>
              <a:gd name="connsiteX9" fmla="*/ 3521386 w 6695553"/>
              <a:gd name="connsiteY9" fmla="*/ 5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553" h="6858000">
                <a:moveTo>
                  <a:pt x="3521386" y="0"/>
                </a:moveTo>
                <a:lnTo>
                  <a:pt x="6695553" y="0"/>
                </a:lnTo>
                <a:lnTo>
                  <a:pt x="6695553" y="6858000"/>
                </a:lnTo>
                <a:lnTo>
                  <a:pt x="3521386" y="6858000"/>
                </a:lnTo>
                <a:lnTo>
                  <a:pt x="3521386" y="6857360"/>
                </a:lnTo>
                <a:lnTo>
                  <a:pt x="3310589" y="6851827"/>
                </a:lnTo>
                <a:cubicBezTo>
                  <a:pt x="2152676" y="6784148"/>
                  <a:pt x="1096784" y="6163938"/>
                  <a:pt x="497378" y="5185780"/>
                </a:cubicBezTo>
                <a:cubicBezTo>
                  <a:pt x="-164790" y="4105204"/>
                  <a:pt x="-165862" y="2758359"/>
                  <a:pt x="494585" y="1676786"/>
                </a:cubicBezTo>
                <a:cubicBezTo>
                  <a:pt x="1092470" y="697666"/>
                  <a:pt x="2147462" y="75851"/>
                  <a:pt x="3305340" y="6485"/>
                </a:cubicBezTo>
                <a:lnTo>
                  <a:pt x="3521386" y="501"/>
                </a:lnTo>
                <a:close/>
              </a:path>
            </a:pathLst>
          </a:cu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6" name="弧形 15"/>
          <p:cNvSpPr/>
          <p:nvPr/>
        </p:nvSpPr>
        <p:spPr>
          <a:xfrm>
            <a:off x="6519545" y="1196340"/>
            <a:ext cx="5235575" cy="5979160"/>
          </a:xfrm>
          <a:prstGeom prst="arc">
            <a:avLst>
              <a:gd name="adj1" fmla="val 7148139"/>
              <a:gd name="adj2" fmla="val 14393255"/>
            </a:avLst>
          </a:prstGeom>
          <a:ln>
            <a:solidFill>
              <a:srgbClr val="C1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202168" y="222785"/>
            <a:ext cx="56371" cy="56371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654161" y="6616715"/>
            <a:ext cx="56371" cy="56371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143474" y="6124975"/>
            <a:ext cx="106714" cy="106714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/>
        </p:nvSpPr>
        <p:spPr>
          <a:xfrm>
            <a:off x="436881" y="110281"/>
            <a:ext cx="4652808" cy="754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Part1 </a:t>
            </a:r>
            <a:r>
              <a:rPr lang="zh-CN" altLang="en-US" sz="4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域名注册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22" name="平行四边形 21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5" name="直接连接符 24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36880" y="2273052"/>
            <a:ext cx="53942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、可以包含英文字母（</a:t>
            </a:r>
            <a:r>
              <a:rPr lang="en-US" altLang="zh-CN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a-z</a:t>
            </a:r>
            <a:r>
              <a:rPr lang="zh-CN" altLang="en-US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，不区分大小写）、数字（</a:t>
            </a:r>
            <a:r>
              <a:rPr lang="en-US" altLang="zh-CN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0-9</a:t>
            </a:r>
            <a:r>
              <a:rPr lang="zh-CN" altLang="en-US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），以及半角的连接符“</a:t>
            </a:r>
            <a:r>
              <a:rPr lang="en-US" altLang="zh-CN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-”</a:t>
            </a:r>
            <a:r>
              <a:rPr lang="zh-CN" altLang="en-US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（即中横线），不能使用空格及特殊字符（如！、</a:t>
            </a:r>
            <a:r>
              <a:rPr lang="en-US" altLang="zh-CN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zh-CN" altLang="en-US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r>
              <a:rPr lang="zh-CN" altLang="en-US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等）；</a:t>
            </a:r>
            <a:b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、“</a:t>
            </a:r>
            <a:r>
              <a:rPr lang="en-US" altLang="zh-CN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-”</a:t>
            </a:r>
            <a:r>
              <a:rPr lang="zh-CN" altLang="en-US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不能连续出现，不能单独注册，也不能放在开头或结尾；</a:t>
            </a:r>
            <a:b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对于每一级域名长度的限制是</a:t>
            </a:r>
            <a:r>
              <a:rPr lang="en-US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63</a:t>
            </a:r>
            <a:r>
              <a:rPr lang="zh-CN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个字符，域名总长度则不能超过</a:t>
            </a:r>
            <a:r>
              <a:rPr lang="en-US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253</a:t>
            </a:r>
            <a:r>
              <a:rPr lang="zh-CN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个字符</a:t>
            </a:r>
            <a:r>
              <a:rPr lang="zh-CN" altLang="en-US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域名一般不能超过</a:t>
            </a:r>
            <a:r>
              <a:rPr lang="en-US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级</a:t>
            </a:r>
            <a:endParaRPr lang="en-US" altLang="zh-CN" sz="24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一台服务器只能有一个</a:t>
            </a:r>
            <a:r>
              <a:rPr lang="en-US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地址，但是却可以有多个域名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6577" y="1640295"/>
            <a:ext cx="4513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域名命名规则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 bldLvl="0" animBg="1"/>
      <p:bldP spid="17" grpId="0" bldLvl="0" animBg="1"/>
      <p:bldP spid="18" grpId="0" bldLvl="0" animBg="1"/>
      <p:bldP spid="1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809990" y="1362710"/>
            <a:ext cx="2455545" cy="2176780"/>
            <a:chOff x="4541" y="737"/>
            <a:chExt cx="5891" cy="5222"/>
          </a:xfrm>
        </p:grpSpPr>
        <p:sp>
          <p:nvSpPr>
            <p:cNvPr id="28" name="椭圆 27"/>
            <p:cNvSpPr/>
            <p:nvPr/>
          </p:nvSpPr>
          <p:spPr>
            <a:xfrm>
              <a:off x="6779" y="2144"/>
              <a:ext cx="2271" cy="2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弧形 28"/>
            <p:cNvSpPr/>
            <p:nvPr/>
          </p:nvSpPr>
          <p:spPr>
            <a:xfrm>
              <a:off x="6451" y="1791"/>
              <a:ext cx="2946" cy="2991"/>
            </a:xfrm>
            <a:prstGeom prst="arc">
              <a:avLst>
                <a:gd name="adj1" fmla="val 16135557"/>
                <a:gd name="adj2" fmla="val 89385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648" y="2013"/>
              <a:ext cx="2531" cy="2531"/>
            </a:xfrm>
            <a:prstGeom prst="ellipse">
              <a:avLst/>
            </a:prstGeom>
            <a:noFill/>
            <a:ln w="12700" cap="flat" cmpd="sng" algn="ctr">
              <a:solidFill>
                <a:srgbClr val="DDDEE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弧形 33"/>
            <p:cNvSpPr/>
            <p:nvPr/>
          </p:nvSpPr>
          <p:spPr>
            <a:xfrm>
              <a:off x="5979" y="1437"/>
              <a:ext cx="3756" cy="3793"/>
            </a:xfrm>
            <a:prstGeom prst="arc">
              <a:avLst>
                <a:gd name="adj1" fmla="val 5368489"/>
                <a:gd name="adj2" fmla="val 16261056"/>
              </a:avLst>
            </a:prstGeom>
            <a:noFill/>
            <a:ln>
              <a:solidFill>
                <a:srgbClr val="C1C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58" y="4608"/>
              <a:ext cx="94" cy="103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622" y="3380"/>
              <a:ext cx="102" cy="102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6602" y="1831"/>
              <a:ext cx="104" cy="10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76" y="1420"/>
              <a:ext cx="40" cy="40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876" y="1773"/>
              <a:ext cx="40" cy="4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6635" y="4026"/>
              <a:ext cx="40" cy="4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7851" y="5206"/>
              <a:ext cx="40" cy="40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10" y="737"/>
              <a:ext cx="5222" cy="5222"/>
            </a:xfrm>
            <a:prstGeom prst="ellipse">
              <a:avLst/>
            </a:prstGeom>
            <a:noFill/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303" y="2442"/>
              <a:ext cx="118" cy="11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085" y="1302"/>
              <a:ext cx="118" cy="118"/>
            </a:xfrm>
            <a:prstGeom prst="ellipse">
              <a:avLst/>
            </a:prstGeom>
            <a:solidFill>
              <a:srgbClr val="DDDEE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541" y="4066"/>
              <a:ext cx="72" cy="7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33268" y="2091806"/>
            <a:ext cx="2455545" cy="2176780"/>
            <a:chOff x="4541" y="737"/>
            <a:chExt cx="5891" cy="5222"/>
          </a:xfrm>
        </p:grpSpPr>
        <p:sp>
          <p:nvSpPr>
            <p:cNvPr id="11" name="椭圆 10"/>
            <p:cNvSpPr/>
            <p:nvPr/>
          </p:nvSpPr>
          <p:spPr>
            <a:xfrm>
              <a:off x="6779" y="2144"/>
              <a:ext cx="2271" cy="2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弧形 11"/>
            <p:cNvSpPr/>
            <p:nvPr/>
          </p:nvSpPr>
          <p:spPr>
            <a:xfrm>
              <a:off x="6451" y="1791"/>
              <a:ext cx="2946" cy="2991"/>
            </a:xfrm>
            <a:prstGeom prst="arc">
              <a:avLst>
                <a:gd name="adj1" fmla="val 16135557"/>
                <a:gd name="adj2" fmla="val 89385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648" y="2013"/>
              <a:ext cx="2531" cy="2531"/>
            </a:xfrm>
            <a:prstGeom prst="ellipse">
              <a:avLst/>
            </a:prstGeom>
            <a:noFill/>
            <a:ln w="12700" cap="flat" cmpd="sng" algn="ctr">
              <a:solidFill>
                <a:srgbClr val="DDDEE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>
              <a:off x="5979" y="1437"/>
              <a:ext cx="3756" cy="3793"/>
            </a:xfrm>
            <a:prstGeom prst="arc">
              <a:avLst>
                <a:gd name="adj1" fmla="val 5368489"/>
                <a:gd name="adj2" fmla="val 16261056"/>
              </a:avLst>
            </a:prstGeom>
            <a:noFill/>
            <a:ln>
              <a:solidFill>
                <a:srgbClr val="C1C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58" y="4608"/>
              <a:ext cx="94" cy="103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622" y="3380"/>
              <a:ext cx="102" cy="102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02" y="1831"/>
              <a:ext cx="104" cy="10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76" y="1420"/>
              <a:ext cx="40" cy="40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876" y="1773"/>
              <a:ext cx="40" cy="4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635" y="4026"/>
              <a:ext cx="40" cy="4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851" y="5206"/>
              <a:ext cx="40" cy="40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210" y="737"/>
              <a:ext cx="5222" cy="5222"/>
            </a:xfrm>
            <a:prstGeom prst="ellipse">
              <a:avLst/>
            </a:prstGeom>
            <a:noFill/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303" y="2442"/>
              <a:ext cx="118" cy="11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085" y="1302"/>
              <a:ext cx="118" cy="118"/>
            </a:xfrm>
            <a:prstGeom prst="ellipse">
              <a:avLst/>
            </a:prstGeom>
            <a:solidFill>
              <a:srgbClr val="DDDEE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541" y="4066"/>
              <a:ext cx="72" cy="7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0010" y="1680113"/>
            <a:ext cx="2455545" cy="2176780"/>
            <a:chOff x="4541" y="737"/>
            <a:chExt cx="5891" cy="5222"/>
          </a:xfrm>
        </p:grpSpPr>
        <p:sp>
          <p:nvSpPr>
            <p:cNvPr id="3" name="椭圆 2"/>
            <p:cNvSpPr/>
            <p:nvPr/>
          </p:nvSpPr>
          <p:spPr>
            <a:xfrm>
              <a:off x="6779" y="2144"/>
              <a:ext cx="2271" cy="22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" name="弧形 1"/>
            <p:cNvSpPr/>
            <p:nvPr/>
          </p:nvSpPr>
          <p:spPr>
            <a:xfrm>
              <a:off x="6451" y="1791"/>
              <a:ext cx="2946" cy="2991"/>
            </a:xfrm>
            <a:prstGeom prst="arc">
              <a:avLst>
                <a:gd name="adj1" fmla="val 16135557"/>
                <a:gd name="adj2" fmla="val 89385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648" y="2013"/>
              <a:ext cx="2531" cy="2531"/>
            </a:xfrm>
            <a:prstGeom prst="ellipse">
              <a:avLst/>
            </a:prstGeom>
            <a:noFill/>
            <a:ln w="12700" cap="flat" cmpd="sng" algn="ctr">
              <a:solidFill>
                <a:srgbClr val="DDDEE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" name="弧形 5"/>
            <p:cNvSpPr/>
            <p:nvPr/>
          </p:nvSpPr>
          <p:spPr>
            <a:xfrm>
              <a:off x="5979" y="1437"/>
              <a:ext cx="3756" cy="3793"/>
            </a:xfrm>
            <a:prstGeom prst="arc">
              <a:avLst>
                <a:gd name="adj1" fmla="val 5368489"/>
                <a:gd name="adj2" fmla="val 16261056"/>
              </a:avLst>
            </a:prstGeom>
            <a:noFill/>
            <a:ln>
              <a:solidFill>
                <a:srgbClr val="C1C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58" y="4608"/>
              <a:ext cx="94" cy="103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622" y="3380"/>
              <a:ext cx="102" cy="102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602" y="1831"/>
              <a:ext cx="104" cy="10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7876" y="1420"/>
              <a:ext cx="40" cy="40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876" y="1773"/>
              <a:ext cx="40" cy="4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635" y="4026"/>
              <a:ext cx="40" cy="4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851" y="5206"/>
              <a:ext cx="40" cy="40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210" y="737"/>
              <a:ext cx="5222" cy="5222"/>
            </a:xfrm>
            <a:prstGeom prst="ellipse">
              <a:avLst/>
            </a:prstGeom>
            <a:noFill/>
            <a:ln>
              <a:solidFill>
                <a:srgbClr val="C1C1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303" y="2442"/>
              <a:ext cx="118" cy="11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085" y="1302"/>
              <a:ext cx="118" cy="118"/>
            </a:xfrm>
            <a:prstGeom prst="ellipse">
              <a:avLst/>
            </a:prstGeom>
            <a:solidFill>
              <a:srgbClr val="DDDEE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541" y="4066"/>
              <a:ext cx="72" cy="7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59" name="图片占位符 58"/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91035" y="1986681"/>
            <a:ext cx="2730500" cy="19078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0" name="图片占位符 59"/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3012" y="1958362"/>
            <a:ext cx="2729865" cy="19368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366" name="Rectangle 6"/>
          <p:cNvSpPr/>
          <p:nvPr/>
        </p:nvSpPr>
        <p:spPr bwMode="auto">
          <a:xfrm>
            <a:off x="8542653" y="4559292"/>
            <a:ext cx="3227628" cy="78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25400" tIns="25400" rIns="25400" bIns="25400">
            <a:spAutoFit/>
          </a:bodyPr>
          <a:lstStyle/>
          <a:p>
            <a:pPr lvl="0">
              <a:defRPr/>
            </a:pPr>
            <a:r>
              <a:rPr lang="zh-CN" altLang="en-US" sz="2400" b="1" dirty="0"/>
              <a:t>遵循先申请先注册原则</a:t>
            </a:r>
            <a:endParaRPr lang="en-US" altLang="zh-CN" sz="2400" b="1" dirty="0"/>
          </a:p>
          <a:p>
            <a:pPr lvl="0">
              <a:defRPr/>
            </a:pPr>
            <a:endParaRPr lang="en-US" altLang="zh-CN" sz="2400" b="1" dirty="0"/>
          </a:p>
        </p:txBody>
      </p:sp>
      <p:sp>
        <p:nvSpPr>
          <p:cNvPr id="15371" name="Rectangle 11"/>
          <p:cNvSpPr/>
          <p:nvPr/>
        </p:nvSpPr>
        <p:spPr bwMode="auto">
          <a:xfrm>
            <a:off x="5112603" y="4559036"/>
            <a:ext cx="2726532" cy="78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charset="-122"/>
                <a:cs typeface="Segoe UI Semibold" panose="020B0702040204020203" pitchFamily="34" charset="0"/>
              </a:rPr>
              <a:t>特点：独一无二 </a:t>
            </a:r>
            <a:endParaRPr lang="en-US" altLang="zh-CN" sz="2400" b="1" dirty="0">
              <a:solidFill>
                <a:srgbClr val="000000"/>
              </a:solidFill>
              <a:latin typeface="Segoe UI Semibold" panose="020B0702040204020203" pitchFamily="34" charset="0"/>
              <a:ea typeface="微软雅黑" panose="020B0503020204020204" charset="-122"/>
              <a:cs typeface="Segoe UI Semibold" panose="020B0702040204020203" pitchFamily="34" charset="0"/>
            </a:endParaRPr>
          </a:p>
          <a:p>
            <a:pPr lvl="0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charset="-122"/>
                <a:cs typeface="Segoe UI Semibold" panose="020B0702040204020203" pitchFamily="34" charset="0"/>
              </a:rPr>
              <a:t>不可重复</a:t>
            </a:r>
          </a:p>
        </p:txBody>
      </p:sp>
      <p:sp>
        <p:nvSpPr>
          <p:cNvPr id="53" name="标题 52"/>
          <p:cNvSpPr>
            <a:spLocks noGrp="1"/>
          </p:cNvSpPr>
          <p:nvPr>
            <p:ph type="title"/>
          </p:nvPr>
        </p:nvSpPr>
        <p:spPr>
          <a:xfrm>
            <a:off x="675005" y="169545"/>
            <a:ext cx="6323277" cy="481330"/>
          </a:xfrm>
        </p:spPr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Part1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域名注册</a:t>
            </a:r>
          </a:p>
        </p:txBody>
      </p:sp>
      <p:grpSp>
        <p:nvGrpSpPr>
          <p:cNvPr id="54" name="组合 53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55" name="平行四边形 54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58" name="直接连接符 57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占位符 60"/>
          <p:cNvPicPr>
            <a:picLocks noGrp="1" noChangeAspect="1"/>
          </p:cNvPicPr>
          <p:nvPr>
            <p:ph type="pic" sz="quarter" idx="1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518" y="1971773"/>
            <a:ext cx="2730500" cy="19102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3" name="文本框 62"/>
          <p:cNvSpPr txBox="1"/>
          <p:nvPr/>
        </p:nvSpPr>
        <p:spPr>
          <a:xfrm>
            <a:off x="-127325" y="4457779"/>
            <a:ext cx="458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 </a:t>
            </a:r>
            <a:r>
              <a:rPr lang="zh-CN" altLang="en-US" sz="2400" b="1" dirty="0">
                <a:latin typeface="+mn-ea"/>
              </a:rPr>
              <a:t>命名规则：</a:t>
            </a:r>
            <a:r>
              <a:rPr lang="en-US" altLang="zh-CN" sz="2400" b="1" dirty="0">
                <a:latin typeface="+mn-ea"/>
              </a:rPr>
              <a:t>.top .com .</a:t>
            </a:r>
            <a:r>
              <a:rPr lang="en-US" altLang="zh-CN" sz="2400" b="1" dirty="0" err="1">
                <a:latin typeface="+mn-ea"/>
              </a:rPr>
              <a:t>xyz</a:t>
            </a:r>
            <a:r>
              <a:rPr lang="en-US" altLang="zh-CN" sz="2400" b="1" dirty="0">
                <a:latin typeface="+mn-ea"/>
              </a:rPr>
              <a:t> .</a:t>
            </a:r>
            <a:r>
              <a:rPr lang="en-US" altLang="zh-CN" sz="2400" b="1" dirty="0" err="1">
                <a:latin typeface="+mn-ea"/>
              </a:rPr>
              <a:t>cn</a:t>
            </a:r>
            <a:r>
              <a:rPr lang="en-US" altLang="zh-CN" sz="2400" b="1" dirty="0">
                <a:latin typeface="+mn-ea"/>
              </a:rPr>
              <a:t>  </a:t>
            </a:r>
            <a:r>
              <a:rPr lang="zh-CN" altLang="en-US" sz="2400" b="1" dirty="0">
                <a:latin typeface="+mn-ea"/>
              </a:rPr>
              <a:t>等域名</a:t>
            </a:r>
            <a:endParaRPr kumimoji="0" lang="x-none" altLang="x-none" sz="2400" b="1" i="0" u="none" strike="noStrike" kern="1200" cap="none" spc="0" normalizeH="0" baseline="43000" noProof="0" dirty="0">
              <a:ln>
                <a:noFill/>
              </a:ln>
              <a:effectLst/>
              <a:uLnTx/>
              <a:uFillTx/>
              <a:latin typeface="+mn-ea"/>
              <a:cs typeface="Open Sans" charset="0"/>
              <a:sym typeface="Open Sans" charset="0"/>
            </a:endParaRPr>
          </a:p>
          <a:p>
            <a:endParaRPr lang="zh-CN" altLang="en-US" sz="2400" b="1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71" grpId="0"/>
      <p:bldP spid="63" grpId="1"/>
      <p:bldP spid="63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01046" y="759198"/>
            <a:ext cx="5189908" cy="3689441"/>
            <a:chOff x="2794058" y="532392"/>
            <a:chExt cx="6605212" cy="4695563"/>
          </a:xfrm>
        </p:grpSpPr>
        <p:sp>
          <p:nvSpPr>
            <p:cNvPr id="16" name="文本框 15"/>
            <p:cNvSpPr txBox="1"/>
            <p:nvPr/>
          </p:nvSpPr>
          <p:spPr>
            <a:xfrm>
              <a:off x="5324566" y="1825411"/>
              <a:ext cx="1299981" cy="2663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000" b="0" i="0" u="none" strike="noStrike" kern="1200" cap="none" spc="0" normalizeH="0" baseline="0" noProof="0" dirty="0">
                  <a:ln>
                    <a:noFill/>
                  </a:ln>
                  <a:solidFill>
                    <a:srgbClr val="0E1549"/>
                  </a:solidFill>
                  <a:effectLst/>
                  <a:uLnTx/>
                  <a:uFillTx/>
                  <a:latin typeface="Impact" panose="020B0806030902050204" pitchFamily="34" charset="0"/>
                  <a:ea typeface="黑体" panose="02010609060101010101" pitchFamily="49" charset="-122"/>
                  <a:cs typeface="+mn-cs"/>
                </a:rPr>
                <a:t>2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945854" y="904879"/>
              <a:ext cx="4175079" cy="4175079"/>
              <a:chOff x="4489181" y="826398"/>
              <a:chExt cx="4175079" cy="4175079"/>
            </a:xfrm>
          </p:grpSpPr>
          <p:sp>
            <p:nvSpPr>
              <p:cNvPr id="10" name="弧形 9"/>
              <p:cNvSpPr/>
              <p:nvPr/>
            </p:nvSpPr>
            <p:spPr>
              <a:xfrm flipH="1" flipV="1">
                <a:off x="4489183" y="826400"/>
                <a:ext cx="4175077" cy="4175077"/>
              </a:xfrm>
              <a:prstGeom prst="arc">
                <a:avLst>
                  <a:gd name="adj1" fmla="val 15930341"/>
                  <a:gd name="adj2" fmla="val 1238156"/>
                </a:avLst>
              </a:prstGeom>
              <a:ln w="31750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弧形 13"/>
              <p:cNvSpPr/>
              <p:nvPr/>
            </p:nvSpPr>
            <p:spPr>
              <a:xfrm flipH="1" flipV="1">
                <a:off x="4489182" y="826399"/>
                <a:ext cx="4175077" cy="4175077"/>
              </a:xfrm>
              <a:prstGeom prst="arc">
                <a:avLst>
                  <a:gd name="adj1" fmla="val 16442259"/>
                  <a:gd name="adj2" fmla="val 19009666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 flipV="1">
                <a:off x="4489181" y="826398"/>
                <a:ext cx="4175077" cy="4175077"/>
              </a:xfrm>
              <a:prstGeom prst="arc">
                <a:avLst>
                  <a:gd name="adj1" fmla="val 402751"/>
                  <a:gd name="adj2" fmla="val 973357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138784" y="1135855"/>
              <a:ext cx="3711600" cy="3711600"/>
              <a:chOff x="4138784" y="1135855"/>
              <a:chExt cx="3711600" cy="3711600"/>
            </a:xfrm>
          </p:grpSpPr>
          <p:sp>
            <p:nvSpPr>
              <p:cNvPr id="5" name="弧形 4"/>
              <p:cNvSpPr/>
              <p:nvPr/>
            </p:nvSpPr>
            <p:spPr>
              <a:xfrm>
                <a:off x="4242425" y="1247669"/>
                <a:ext cx="3520314" cy="3520314"/>
              </a:xfrm>
              <a:prstGeom prst="arc">
                <a:avLst>
                  <a:gd name="adj1" fmla="val 13460398"/>
                  <a:gd name="adj2" fmla="val 16646023"/>
                </a:avLst>
              </a:prstGeom>
              <a:ln w="2063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" name="弧形 6"/>
              <p:cNvSpPr/>
              <p:nvPr/>
            </p:nvSpPr>
            <p:spPr>
              <a:xfrm>
                <a:off x="4242425" y="1247669"/>
                <a:ext cx="3520314" cy="3520314"/>
              </a:xfrm>
              <a:prstGeom prst="arc">
                <a:avLst>
                  <a:gd name="adj1" fmla="val 20724777"/>
                  <a:gd name="adj2" fmla="val 13362831"/>
                </a:avLst>
              </a:prstGeom>
              <a:ln w="190500">
                <a:solidFill>
                  <a:srgbClr val="0C1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>
                <a:off x="4242425" y="1247669"/>
                <a:ext cx="3520314" cy="3520314"/>
              </a:xfrm>
              <a:prstGeom prst="arc">
                <a:avLst>
                  <a:gd name="adj1" fmla="val 16764047"/>
                  <a:gd name="adj2" fmla="val 20602622"/>
                </a:avLst>
              </a:prstGeom>
              <a:ln w="206375">
                <a:solidFill>
                  <a:srgbClr val="0C1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" name="弧形 1"/>
              <p:cNvSpPr/>
              <p:nvPr/>
            </p:nvSpPr>
            <p:spPr>
              <a:xfrm>
                <a:off x="4138784" y="1135855"/>
                <a:ext cx="3711600" cy="3711600"/>
              </a:xfrm>
              <a:prstGeom prst="arc">
                <a:avLst>
                  <a:gd name="adj1" fmla="val 14645243"/>
                  <a:gd name="adj2" fmla="val 11910135"/>
                </a:avLst>
              </a:prstGeom>
              <a:ln w="31750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07046" y="912582"/>
              <a:ext cx="4183074" cy="4182782"/>
              <a:chOff x="3907046" y="912582"/>
              <a:chExt cx="4183074" cy="4182782"/>
            </a:xfrm>
          </p:grpSpPr>
          <p:sp>
            <p:nvSpPr>
              <p:cNvPr id="9" name="弧形 8"/>
              <p:cNvSpPr/>
              <p:nvPr/>
            </p:nvSpPr>
            <p:spPr>
              <a:xfrm>
                <a:off x="3907046" y="920287"/>
                <a:ext cx="4175077" cy="4175077"/>
              </a:xfrm>
              <a:prstGeom prst="arc">
                <a:avLst>
                  <a:gd name="adj1" fmla="val 14951156"/>
                  <a:gd name="adj2" fmla="val 292927"/>
                </a:avLst>
              </a:prstGeom>
              <a:ln w="31750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3915043" y="920287"/>
                <a:ext cx="4175077" cy="4175077"/>
              </a:xfrm>
              <a:prstGeom prst="arc">
                <a:avLst>
                  <a:gd name="adj1" fmla="val 21112459"/>
                  <a:gd name="adj2" fmla="val 48506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" name="弧形 18"/>
              <p:cNvSpPr/>
              <p:nvPr/>
            </p:nvSpPr>
            <p:spPr>
              <a:xfrm>
                <a:off x="3907046" y="912582"/>
                <a:ext cx="4175077" cy="4175077"/>
              </a:xfrm>
              <a:prstGeom prst="arc">
                <a:avLst>
                  <a:gd name="adj1" fmla="val 15602075"/>
                  <a:gd name="adj2" fmla="val 17221727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33" name="任意多边形: 形状 32"/>
            <p:cNvSpPr/>
            <p:nvPr/>
          </p:nvSpPr>
          <p:spPr>
            <a:xfrm>
              <a:off x="2940706" y="678655"/>
              <a:ext cx="1133475" cy="790575"/>
            </a:xfrm>
            <a:custGeom>
              <a:avLst/>
              <a:gdLst>
                <a:gd name="connsiteX0" fmla="*/ 0 w 1133475"/>
                <a:gd name="connsiteY0" fmla="*/ 0 h 790575"/>
                <a:gd name="connsiteX1" fmla="*/ 1133475 w 1133475"/>
                <a:gd name="connsiteY1" fmla="*/ 790575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3475" h="790575">
                  <a:moveTo>
                    <a:pt x="0" y="0"/>
                  </a:moveTo>
                  <a:lnTo>
                    <a:pt x="1133475" y="790575"/>
                  </a:lnTo>
                </a:path>
              </a:pathLst>
            </a:custGeom>
            <a:noFill/>
            <a:ln w="317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8117820" y="4304789"/>
              <a:ext cx="1133475" cy="790575"/>
            </a:xfrm>
            <a:custGeom>
              <a:avLst/>
              <a:gdLst>
                <a:gd name="connsiteX0" fmla="*/ 0 w 1133475"/>
                <a:gd name="connsiteY0" fmla="*/ 0 h 790575"/>
                <a:gd name="connsiteX1" fmla="*/ 1133475 w 1133475"/>
                <a:gd name="connsiteY1" fmla="*/ 790575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3475" h="790575">
                  <a:moveTo>
                    <a:pt x="0" y="0"/>
                  </a:moveTo>
                  <a:lnTo>
                    <a:pt x="1133475" y="790575"/>
                  </a:lnTo>
                </a:path>
              </a:pathLst>
            </a:custGeom>
            <a:noFill/>
            <a:ln w="31750">
              <a:solidFill>
                <a:srgbClr val="0E1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011295" y="2120900"/>
              <a:ext cx="163830" cy="163830"/>
            </a:xfrm>
            <a:prstGeom prst="ellipse">
              <a:avLst/>
            </a:prstGeom>
            <a:solidFill>
              <a:srgbClr val="0E154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794058" y="532392"/>
              <a:ext cx="146703" cy="146703"/>
            </a:xfrm>
            <a:prstGeom prst="ellipse">
              <a:avLst/>
            </a:prstGeom>
            <a:solidFill>
              <a:srgbClr val="0C103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9251315" y="5080000"/>
              <a:ext cx="147955" cy="147955"/>
            </a:xfrm>
            <a:prstGeom prst="ellipse">
              <a:avLst/>
            </a:prstGeom>
            <a:solidFill>
              <a:srgbClr val="0C103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957185" y="3157220"/>
              <a:ext cx="163830" cy="163830"/>
            </a:xfrm>
            <a:prstGeom prst="ellipse">
              <a:avLst/>
            </a:prstGeom>
            <a:solidFill>
              <a:srgbClr val="0E154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199603" y="4661706"/>
            <a:ext cx="6104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域名注册发展历史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9442"/>
            <a:ext cx="6808603" cy="608635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09395" y="771643"/>
            <a:ext cx="10892999" cy="109538"/>
            <a:chOff x="421794" y="0"/>
            <a:chExt cx="27436758" cy="6858000"/>
          </a:xfrm>
        </p:grpSpPr>
        <p:sp>
          <p:nvSpPr>
            <p:cNvPr id="3" name="平行四边形 2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 flipH="1">
              <a:off x="421794" y="0"/>
              <a:ext cx="7183963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58" y="1052736"/>
            <a:ext cx="6627628" cy="580526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1518" y="2201"/>
            <a:ext cx="7801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Part2 </a:t>
            </a:r>
            <a:r>
              <a:rPr lang="zh-CN" altLang="en-US" sz="4400" b="1" dirty="0">
                <a:latin typeface="+mj-ea"/>
                <a:ea typeface="+mj-ea"/>
              </a:rPr>
              <a:t>域名注册发展历史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01046" y="759198"/>
            <a:ext cx="5189908" cy="3689441"/>
            <a:chOff x="2794058" y="532392"/>
            <a:chExt cx="6605212" cy="4695563"/>
          </a:xfrm>
        </p:grpSpPr>
        <p:sp>
          <p:nvSpPr>
            <p:cNvPr id="16" name="文本框 15"/>
            <p:cNvSpPr txBox="1"/>
            <p:nvPr/>
          </p:nvSpPr>
          <p:spPr>
            <a:xfrm>
              <a:off x="5324566" y="1825411"/>
              <a:ext cx="1359146" cy="2663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000" b="0" i="0" u="none" strike="noStrike" kern="1200" cap="none" spc="0" normalizeH="0" baseline="0" noProof="0" dirty="0">
                  <a:ln>
                    <a:noFill/>
                  </a:ln>
                  <a:solidFill>
                    <a:srgbClr val="0E1549"/>
                  </a:solidFill>
                  <a:effectLst/>
                  <a:uLnTx/>
                  <a:uFillTx/>
                  <a:latin typeface="Impact" panose="020B0806030902050204" pitchFamily="34" charset="0"/>
                  <a:ea typeface="黑体" panose="02010609060101010101" pitchFamily="49" charset="-122"/>
                  <a:cs typeface="+mn-cs"/>
                </a:rPr>
                <a:t>3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945854" y="904879"/>
              <a:ext cx="4175079" cy="4175079"/>
              <a:chOff x="4489181" y="826398"/>
              <a:chExt cx="4175079" cy="4175079"/>
            </a:xfrm>
          </p:grpSpPr>
          <p:sp>
            <p:nvSpPr>
              <p:cNvPr id="10" name="弧形 9"/>
              <p:cNvSpPr/>
              <p:nvPr/>
            </p:nvSpPr>
            <p:spPr>
              <a:xfrm flipH="1" flipV="1">
                <a:off x="4489183" y="826400"/>
                <a:ext cx="4175077" cy="4175077"/>
              </a:xfrm>
              <a:prstGeom prst="arc">
                <a:avLst>
                  <a:gd name="adj1" fmla="val 15930341"/>
                  <a:gd name="adj2" fmla="val 1238156"/>
                </a:avLst>
              </a:prstGeom>
              <a:ln w="31750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弧形 13"/>
              <p:cNvSpPr/>
              <p:nvPr/>
            </p:nvSpPr>
            <p:spPr>
              <a:xfrm flipH="1" flipV="1">
                <a:off x="4489182" y="826399"/>
                <a:ext cx="4175077" cy="4175077"/>
              </a:xfrm>
              <a:prstGeom prst="arc">
                <a:avLst>
                  <a:gd name="adj1" fmla="val 16442259"/>
                  <a:gd name="adj2" fmla="val 19009666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 flipV="1">
                <a:off x="4489181" y="826398"/>
                <a:ext cx="4175077" cy="4175077"/>
              </a:xfrm>
              <a:prstGeom prst="arc">
                <a:avLst>
                  <a:gd name="adj1" fmla="val 402751"/>
                  <a:gd name="adj2" fmla="val 973357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138784" y="1135855"/>
              <a:ext cx="3711600" cy="3711600"/>
              <a:chOff x="4138784" y="1135855"/>
              <a:chExt cx="3711600" cy="3711600"/>
            </a:xfrm>
          </p:grpSpPr>
          <p:sp>
            <p:nvSpPr>
              <p:cNvPr id="5" name="弧形 4"/>
              <p:cNvSpPr/>
              <p:nvPr/>
            </p:nvSpPr>
            <p:spPr>
              <a:xfrm>
                <a:off x="4242425" y="1247669"/>
                <a:ext cx="3520314" cy="3520314"/>
              </a:xfrm>
              <a:prstGeom prst="arc">
                <a:avLst>
                  <a:gd name="adj1" fmla="val 13460398"/>
                  <a:gd name="adj2" fmla="val 16646023"/>
                </a:avLst>
              </a:prstGeom>
              <a:ln w="2063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" name="弧形 6"/>
              <p:cNvSpPr/>
              <p:nvPr/>
            </p:nvSpPr>
            <p:spPr>
              <a:xfrm>
                <a:off x="4242425" y="1247669"/>
                <a:ext cx="3520314" cy="3520314"/>
              </a:xfrm>
              <a:prstGeom prst="arc">
                <a:avLst>
                  <a:gd name="adj1" fmla="val 20724777"/>
                  <a:gd name="adj2" fmla="val 13362831"/>
                </a:avLst>
              </a:prstGeom>
              <a:ln w="190500">
                <a:solidFill>
                  <a:srgbClr val="0C1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>
                <a:off x="4242425" y="1247669"/>
                <a:ext cx="3520314" cy="3520314"/>
              </a:xfrm>
              <a:prstGeom prst="arc">
                <a:avLst>
                  <a:gd name="adj1" fmla="val 16764047"/>
                  <a:gd name="adj2" fmla="val 20602622"/>
                </a:avLst>
              </a:prstGeom>
              <a:ln w="206375">
                <a:solidFill>
                  <a:srgbClr val="0C1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" name="弧形 1"/>
              <p:cNvSpPr/>
              <p:nvPr/>
            </p:nvSpPr>
            <p:spPr>
              <a:xfrm>
                <a:off x="4138784" y="1135855"/>
                <a:ext cx="3711600" cy="3711600"/>
              </a:xfrm>
              <a:prstGeom prst="arc">
                <a:avLst>
                  <a:gd name="adj1" fmla="val 14645243"/>
                  <a:gd name="adj2" fmla="val 11910135"/>
                </a:avLst>
              </a:prstGeom>
              <a:ln w="31750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07046" y="912582"/>
              <a:ext cx="4183074" cy="4182782"/>
              <a:chOff x="3907046" y="912582"/>
              <a:chExt cx="4183074" cy="4182782"/>
            </a:xfrm>
          </p:grpSpPr>
          <p:sp>
            <p:nvSpPr>
              <p:cNvPr id="9" name="弧形 8"/>
              <p:cNvSpPr/>
              <p:nvPr/>
            </p:nvSpPr>
            <p:spPr>
              <a:xfrm>
                <a:off x="3907046" y="920287"/>
                <a:ext cx="4175077" cy="4175077"/>
              </a:xfrm>
              <a:prstGeom prst="arc">
                <a:avLst>
                  <a:gd name="adj1" fmla="val 14951156"/>
                  <a:gd name="adj2" fmla="val 292927"/>
                </a:avLst>
              </a:prstGeom>
              <a:ln w="31750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3915043" y="920287"/>
                <a:ext cx="4175077" cy="4175077"/>
              </a:xfrm>
              <a:prstGeom prst="arc">
                <a:avLst>
                  <a:gd name="adj1" fmla="val 21112459"/>
                  <a:gd name="adj2" fmla="val 48506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" name="弧形 18"/>
              <p:cNvSpPr/>
              <p:nvPr/>
            </p:nvSpPr>
            <p:spPr>
              <a:xfrm>
                <a:off x="3907046" y="912582"/>
                <a:ext cx="4175077" cy="4175077"/>
              </a:xfrm>
              <a:prstGeom prst="arc">
                <a:avLst>
                  <a:gd name="adj1" fmla="val 15602075"/>
                  <a:gd name="adj2" fmla="val 17221727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33" name="任意多边形: 形状 32"/>
            <p:cNvSpPr/>
            <p:nvPr/>
          </p:nvSpPr>
          <p:spPr>
            <a:xfrm>
              <a:off x="2940706" y="678655"/>
              <a:ext cx="1133475" cy="790575"/>
            </a:xfrm>
            <a:custGeom>
              <a:avLst/>
              <a:gdLst>
                <a:gd name="connsiteX0" fmla="*/ 0 w 1133475"/>
                <a:gd name="connsiteY0" fmla="*/ 0 h 790575"/>
                <a:gd name="connsiteX1" fmla="*/ 1133475 w 1133475"/>
                <a:gd name="connsiteY1" fmla="*/ 790575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3475" h="790575">
                  <a:moveTo>
                    <a:pt x="0" y="0"/>
                  </a:moveTo>
                  <a:lnTo>
                    <a:pt x="1133475" y="790575"/>
                  </a:lnTo>
                </a:path>
              </a:pathLst>
            </a:custGeom>
            <a:noFill/>
            <a:ln w="317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8117820" y="4304789"/>
              <a:ext cx="1133475" cy="790575"/>
            </a:xfrm>
            <a:custGeom>
              <a:avLst/>
              <a:gdLst>
                <a:gd name="connsiteX0" fmla="*/ 0 w 1133475"/>
                <a:gd name="connsiteY0" fmla="*/ 0 h 790575"/>
                <a:gd name="connsiteX1" fmla="*/ 1133475 w 1133475"/>
                <a:gd name="connsiteY1" fmla="*/ 790575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3475" h="790575">
                  <a:moveTo>
                    <a:pt x="0" y="0"/>
                  </a:moveTo>
                  <a:lnTo>
                    <a:pt x="1133475" y="790575"/>
                  </a:lnTo>
                </a:path>
              </a:pathLst>
            </a:custGeom>
            <a:noFill/>
            <a:ln w="31750">
              <a:solidFill>
                <a:srgbClr val="0E1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011295" y="2120900"/>
              <a:ext cx="163830" cy="163830"/>
            </a:xfrm>
            <a:prstGeom prst="ellipse">
              <a:avLst/>
            </a:prstGeom>
            <a:solidFill>
              <a:srgbClr val="0E154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794058" y="532392"/>
              <a:ext cx="146703" cy="146703"/>
            </a:xfrm>
            <a:prstGeom prst="ellipse">
              <a:avLst/>
            </a:prstGeom>
            <a:solidFill>
              <a:srgbClr val="0C103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9251315" y="5080000"/>
              <a:ext cx="147955" cy="147955"/>
            </a:xfrm>
            <a:prstGeom prst="ellipse">
              <a:avLst/>
            </a:prstGeom>
            <a:solidFill>
              <a:srgbClr val="0C103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957185" y="3157220"/>
              <a:ext cx="163830" cy="163830"/>
            </a:xfrm>
            <a:prstGeom prst="ellipse">
              <a:avLst/>
            </a:prstGeom>
            <a:solidFill>
              <a:srgbClr val="0E154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503989" y="4573805"/>
            <a:ext cx="7084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域名注册未来发展趋势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"/>
          <p:cNvPicPr>
            <a:picLocks noGrp="1" noChangeAspect="1"/>
          </p:cNvPicPr>
          <p:nvPr>
            <p:ph type="pic"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922" y="2688378"/>
            <a:ext cx="11421315" cy="392514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1707" y="194629"/>
            <a:ext cx="6675637" cy="48133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Part3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域名注册现存问题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2" name="Text Box 2"/>
          <p:cNvSpPr txBox="1"/>
          <p:nvPr/>
        </p:nvSpPr>
        <p:spPr bwMode="auto">
          <a:xfrm>
            <a:off x="11073607" y="5880894"/>
            <a:ext cx="461963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>
            <a:spAutoFit/>
          </a:bodyPr>
          <a:lstStyle>
            <a:lvl1pPr marL="341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1pPr>
            <a:lvl2pPr marL="976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2pPr>
            <a:lvl3pPr marL="1611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3pPr>
            <a:lvl4pPr marL="2246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4pPr>
            <a:lvl5pPr marL="2881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5pPr>
          </a:lstStyle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fld id="{9A0DB2DC-4C9A-4742-B13C-FB6460FD3503}" type="slidenum"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F4347"/>
                </a:solidFill>
                <a:effectLst/>
                <a:uLnTx/>
                <a:uFillTx/>
                <a:latin typeface="Open Sans Semibold" charset="0"/>
                <a:ea typeface="微软雅黑" panose="020B0503020204020204" charset="-122"/>
                <a:cs typeface="Open Sans Semibold" charset="0"/>
                <a:sym typeface="Open Sans Semibold" charset="0"/>
              </a:rPr>
              <a:t>15</a:t>
            </a:fld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3F4347"/>
              </a:solidFill>
              <a:effectLst/>
              <a:uLnTx/>
              <a:uFillTx/>
              <a:latin typeface="Open Sans Semibold" charset="0"/>
              <a:ea typeface="Open Sans Semibold" charset="0"/>
              <a:cs typeface="Open Sans Semibold" charset="0"/>
              <a:sym typeface="Open Sans Semi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822" y="1183951"/>
            <a:ext cx="346621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抢注域名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2.</a:t>
            </a:r>
            <a:r>
              <a:rPr lang="zh-CN" altLang="en-US" sz="2400" b="1" dirty="0"/>
              <a:t>域名应用率低</a:t>
            </a:r>
            <a:endParaRPr lang="en-US" altLang="zh-CN" sz="2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6629" y="917103"/>
            <a:ext cx="7448933" cy="15050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8779" y="935501"/>
            <a:ext cx="7347328" cy="169553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6482" y="916808"/>
            <a:ext cx="7258423" cy="144787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7759" y="1340892"/>
            <a:ext cx="7506086" cy="14669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8862" y="1341136"/>
            <a:ext cx="7334627" cy="13970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81455" y="4250055"/>
            <a:ext cx="95923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域名系统是一个国家数字经济发展</a:t>
            </a:r>
            <a:r>
              <a:rPr lang="zh-CN" altLang="en-US" sz="3200" b="1">
                <a:solidFill>
                  <a:schemeClr val="tx1"/>
                </a:solidFill>
              </a:rPr>
              <a:t>的重要基石，域名</a:t>
            </a:r>
            <a:r>
              <a:rPr lang="zh-CN" altLang="en-US" sz="3200" b="1">
                <a:solidFill>
                  <a:schemeClr val="bg1"/>
                </a:solidFill>
              </a:rPr>
              <a:t>注册行业需要不断提升网络安全、</a:t>
            </a:r>
            <a:r>
              <a:rPr lang="zh-CN" altLang="en-US" sz="3200" b="1">
                <a:solidFill>
                  <a:schemeClr val="tx1"/>
                </a:solidFill>
              </a:rPr>
              <a:t>优化域名行业整体</a:t>
            </a:r>
            <a:r>
              <a:rPr lang="zh-CN" altLang="en-US" sz="3200" b="1">
                <a:solidFill>
                  <a:schemeClr val="bg1"/>
                </a:solidFill>
              </a:rPr>
              <a:t>服务水平，为构建和谐、安全、法</a:t>
            </a:r>
            <a:r>
              <a:rPr lang="zh-CN" altLang="en-US" sz="3200" b="1">
                <a:solidFill>
                  <a:schemeClr val="tx1"/>
                </a:solidFill>
              </a:rPr>
              <a:t>制的网络空间提供</a:t>
            </a:r>
            <a:r>
              <a:rPr lang="zh-CN" altLang="en-US" sz="3200" b="1">
                <a:solidFill>
                  <a:schemeClr val="bg1"/>
                </a:solidFill>
              </a:rPr>
              <a:t>支撑。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904" y="290434"/>
            <a:ext cx="5371376" cy="481330"/>
          </a:xfrm>
        </p:spPr>
        <p:txBody>
          <a:bodyPr>
            <a:noAutofit/>
          </a:bodyPr>
          <a:lstStyle/>
          <a:p>
            <a:pPr algn="l"/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Part3 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发展趋势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7651" name="Rectangle 3"/>
          <p:cNvSpPr/>
          <p:nvPr/>
        </p:nvSpPr>
        <p:spPr bwMode="auto">
          <a:xfrm>
            <a:off x="1033463" y="2361407"/>
            <a:ext cx="10399713" cy="750888"/>
          </a:xfrm>
          <a:prstGeom prst="rect">
            <a:avLst/>
          </a:prstGeom>
          <a:noFill/>
          <a:ln w="50800" cap="flat" cmpd="sng">
            <a:solidFill>
              <a:srgbClr val="E0E4E6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 marL="341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1pPr>
            <a:lvl2pPr marL="976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2pPr>
            <a:lvl3pPr marL="1611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3pPr>
            <a:lvl4pPr marL="2246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4pPr>
            <a:lvl5pPr marL="2881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5pPr>
          </a:lstStyle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 charset="0"/>
              <a:ea typeface="Helvetica Light" charset="0"/>
              <a:cs typeface="+mn-cs"/>
              <a:sym typeface="Helvetica Light" charset="0"/>
            </a:endParaRPr>
          </a:p>
        </p:txBody>
      </p:sp>
      <p:grpSp>
        <p:nvGrpSpPr>
          <p:cNvPr id="29703" name="Group 6"/>
          <p:cNvGrpSpPr/>
          <p:nvPr/>
        </p:nvGrpSpPr>
        <p:grpSpPr>
          <a:xfrm>
            <a:off x="1504157" y="3036094"/>
            <a:ext cx="164306" cy="164306"/>
            <a:chOff x="0" y="0"/>
            <a:chExt cx="328431" cy="328431"/>
          </a:xfrm>
          <a:solidFill>
            <a:srgbClr val="0C103F"/>
          </a:solidFill>
        </p:grpSpPr>
        <p:sp>
          <p:nvSpPr>
            <p:cNvPr id="6" name="Oval 7"/>
            <p:cNvSpPr/>
            <p:nvPr/>
          </p:nvSpPr>
          <p:spPr bwMode="auto">
            <a:xfrm>
              <a:off x="0" y="0"/>
              <a:ext cx="328431" cy="32843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>
              <a:lvl1pPr marL="341630" indent="-341630" algn="l" defTabSz="825500" rtl="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kern="1200" baseline="43000">
                  <a:solidFill>
                    <a:srgbClr val="818A93"/>
                  </a:solidFill>
                  <a:latin typeface="+mn-lt"/>
                  <a:ea typeface="+mn-ea"/>
                  <a:cs typeface="+mn-cs"/>
                  <a:sym typeface="Open Sans" charset="0"/>
                </a:defRPr>
              </a:lvl1pPr>
              <a:lvl2pPr marL="976630" indent="-341630" algn="l" defTabSz="825500" rtl="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kern="1200" baseline="43000">
                  <a:solidFill>
                    <a:srgbClr val="818A93"/>
                  </a:solidFill>
                  <a:latin typeface="+mn-lt"/>
                  <a:ea typeface="+mn-ea"/>
                  <a:cs typeface="+mn-cs"/>
                  <a:sym typeface="Open Sans" charset="0"/>
                </a:defRPr>
              </a:lvl2pPr>
              <a:lvl3pPr marL="1611630" indent="-341630" algn="l" defTabSz="825500" rtl="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kern="1200" baseline="43000">
                  <a:solidFill>
                    <a:srgbClr val="818A93"/>
                  </a:solidFill>
                  <a:latin typeface="+mn-lt"/>
                  <a:ea typeface="+mn-ea"/>
                  <a:cs typeface="+mn-cs"/>
                  <a:sym typeface="Open Sans" charset="0"/>
                </a:defRPr>
              </a:lvl3pPr>
              <a:lvl4pPr marL="2246630" indent="-341630" algn="l" defTabSz="825500" rtl="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kern="1200" baseline="43000">
                  <a:solidFill>
                    <a:srgbClr val="818A93"/>
                  </a:solidFill>
                  <a:latin typeface="+mn-lt"/>
                  <a:ea typeface="+mn-ea"/>
                  <a:cs typeface="+mn-cs"/>
                  <a:sym typeface="Open Sans" charset="0"/>
                </a:defRPr>
              </a:lvl4pPr>
              <a:lvl5pPr marL="2881630" indent="-341630" algn="l" defTabSz="825500" rtl="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kern="1200" baseline="43000">
                  <a:solidFill>
                    <a:srgbClr val="818A93"/>
                  </a:solidFill>
                  <a:latin typeface="+mn-lt"/>
                  <a:ea typeface="+mn-ea"/>
                  <a:cs typeface="+mn-cs"/>
                  <a:sym typeface="Open Sans" charset="0"/>
                </a:defRPr>
              </a:lvl5pPr>
            </a:lstStyle>
            <a:p>
              <a:pPr marL="0" marR="0" lvl="0" indent="0" algn="ctr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+mn-cs"/>
                <a:sym typeface="Helvetica Light" charset="0"/>
              </a:endParaRPr>
            </a:p>
          </p:txBody>
        </p:sp>
        <p:sp>
          <p:nvSpPr>
            <p:cNvPr id="7" name="AutoShape 8"/>
            <p:cNvSpPr/>
            <p:nvPr/>
          </p:nvSpPr>
          <p:spPr bwMode="auto">
            <a:xfrm>
              <a:off x="95198" y="141209"/>
              <a:ext cx="138036" cy="71399"/>
            </a:xfrm>
            <a:custGeom>
              <a:avLst/>
              <a:gdLst>
                <a:gd name="T0" fmla="*/ 69018 w 21600"/>
                <a:gd name="T1" fmla="*/ 35700 h 21600"/>
                <a:gd name="T2" fmla="*/ 69018 w 21600"/>
                <a:gd name="T3" fmla="*/ 35700 h 21600"/>
                <a:gd name="T4" fmla="*/ 69018 w 21600"/>
                <a:gd name="T5" fmla="*/ 35700 h 21600"/>
                <a:gd name="T6" fmla="*/ 69018 w 21600"/>
                <a:gd name="T7" fmla="*/ 357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082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2860" rIns="22860" anchor="ctr"/>
            <a:lstStyle/>
            <a:p>
              <a:pPr marL="0" marR="0" lvl="0" indent="0" algn="l" defTabSz="8255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43000" noProof="0">
                <a:ln>
                  <a:noFill/>
                </a:ln>
                <a:solidFill>
                  <a:srgbClr val="818A93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</p:grpSp>
      <p:grpSp>
        <p:nvGrpSpPr>
          <p:cNvPr id="29704" name="Group 9"/>
          <p:cNvGrpSpPr/>
          <p:nvPr/>
        </p:nvGrpSpPr>
        <p:grpSpPr>
          <a:xfrm>
            <a:off x="4684713" y="3036094"/>
            <a:ext cx="164307" cy="164306"/>
            <a:chOff x="0" y="0"/>
            <a:chExt cx="328431" cy="328431"/>
          </a:xfrm>
          <a:solidFill>
            <a:srgbClr val="0C103F"/>
          </a:solidFill>
        </p:grpSpPr>
        <p:sp>
          <p:nvSpPr>
            <p:cNvPr id="27658" name="Oval 10"/>
            <p:cNvSpPr/>
            <p:nvPr/>
          </p:nvSpPr>
          <p:spPr bwMode="auto">
            <a:xfrm>
              <a:off x="0" y="0"/>
              <a:ext cx="328431" cy="32843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>
              <a:lvl1pPr marL="341630" indent="-341630" algn="l" defTabSz="825500" rtl="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kern="1200" baseline="43000">
                  <a:solidFill>
                    <a:srgbClr val="818A93"/>
                  </a:solidFill>
                  <a:latin typeface="+mn-lt"/>
                  <a:ea typeface="+mn-ea"/>
                  <a:cs typeface="+mn-cs"/>
                  <a:sym typeface="Open Sans" charset="0"/>
                </a:defRPr>
              </a:lvl1pPr>
              <a:lvl2pPr marL="976630" indent="-341630" algn="l" defTabSz="825500" rtl="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kern="1200" baseline="43000">
                  <a:solidFill>
                    <a:srgbClr val="818A93"/>
                  </a:solidFill>
                  <a:latin typeface="+mn-lt"/>
                  <a:ea typeface="+mn-ea"/>
                  <a:cs typeface="+mn-cs"/>
                  <a:sym typeface="Open Sans" charset="0"/>
                </a:defRPr>
              </a:lvl2pPr>
              <a:lvl3pPr marL="1611630" indent="-341630" algn="l" defTabSz="825500" rtl="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kern="1200" baseline="43000">
                  <a:solidFill>
                    <a:srgbClr val="818A93"/>
                  </a:solidFill>
                  <a:latin typeface="+mn-lt"/>
                  <a:ea typeface="+mn-ea"/>
                  <a:cs typeface="+mn-cs"/>
                  <a:sym typeface="Open Sans" charset="0"/>
                </a:defRPr>
              </a:lvl3pPr>
              <a:lvl4pPr marL="2246630" indent="-341630" algn="l" defTabSz="825500" rtl="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kern="1200" baseline="43000">
                  <a:solidFill>
                    <a:srgbClr val="818A93"/>
                  </a:solidFill>
                  <a:latin typeface="+mn-lt"/>
                  <a:ea typeface="+mn-ea"/>
                  <a:cs typeface="+mn-cs"/>
                  <a:sym typeface="Open Sans" charset="0"/>
                </a:defRPr>
              </a:lvl4pPr>
              <a:lvl5pPr marL="2881630" indent="-341630" algn="l" defTabSz="825500" rtl="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kern="1200" baseline="43000">
                  <a:solidFill>
                    <a:srgbClr val="818A93"/>
                  </a:solidFill>
                  <a:latin typeface="+mn-lt"/>
                  <a:ea typeface="+mn-ea"/>
                  <a:cs typeface="+mn-cs"/>
                  <a:sym typeface="Open Sans" charset="0"/>
                </a:defRPr>
              </a:lvl5pPr>
            </a:lstStyle>
            <a:p>
              <a:pPr marL="0" marR="0" lvl="0" indent="0" algn="ctr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+mn-cs"/>
                <a:sym typeface="Helvetica Light" charset="0"/>
              </a:endParaRPr>
            </a:p>
          </p:txBody>
        </p:sp>
        <p:sp>
          <p:nvSpPr>
            <p:cNvPr id="27659" name="AutoShape 11"/>
            <p:cNvSpPr/>
            <p:nvPr/>
          </p:nvSpPr>
          <p:spPr bwMode="auto">
            <a:xfrm>
              <a:off x="95197" y="141209"/>
              <a:ext cx="138037" cy="71399"/>
            </a:xfrm>
            <a:custGeom>
              <a:avLst/>
              <a:gdLst>
                <a:gd name="T0" fmla="*/ 69019 w 21600"/>
                <a:gd name="T1" fmla="*/ 35700 h 21600"/>
                <a:gd name="T2" fmla="*/ 69019 w 21600"/>
                <a:gd name="T3" fmla="*/ 35700 h 21600"/>
                <a:gd name="T4" fmla="*/ 69019 w 21600"/>
                <a:gd name="T5" fmla="*/ 35700 h 21600"/>
                <a:gd name="T6" fmla="*/ 69019 w 21600"/>
                <a:gd name="T7" fmla="*/ 357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082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2860" rIns="22860" anchor="ctr"/>
            <a:lstStyle/>
            <a:p>
              <a:pPr marL="0" marR="0" lvl="0" indent="0" algn="l" defTabSz="8255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43000" noProof="0">
                <a:ln>
                  <a:noFill/>
                </a:ln>
                <a:solidFill>
                  <a:srgbClr val="818A93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</p:grpSp>
      <p:grpSp>
        <p:nvGrpSpPr>
          <p:cNvPr id="29705" name="Group 12"/>
          <p:cNvGrpSpPr/>
          <p:nvPr/>
        </p:nvGrpSpPr>
        <p:grpSpPr>
          <a:xfrm>
            <a:off x="7892257" y="3036094"/>
            <a:ext cx="164306" cy="164306"/>
            <a:chOff x="0" y="0"/>
            <a:chExt cx="328431" cy="328431"/>
          </a:xfrm>
          <a:solidFill>
            <a:srgbClr val="0C103F"/>
          </a:solidFill>
        </p:grpSpPr>
        <p:sp>
          <p:nvSpPr>
            <p:cNvPr id="27661" name="Oval 13"/>
            <p:cNvSpPr/>
            <p:nvPr/>
          </p:nvSpPr>
          <p:spPr bwMode="auto">
            <a:xfrm>
              <a:off x="0" y="0"/>
              <a:ext cx="328431" cy="32843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>
              <a:lvl1pPr marL="341630" indent="-341630" algn="l" defTabSz="825500" rtl="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kern="1200" baseline="43000">
                  <a:solidFill>
                    <a:srgbClr val="818A93"/>
                  </a:solidFill>
                  <a:latin typeface="+mn-lt"/>
                  <a:ea typeface="+mn-ea"/>
                  <a:cs typeface="+mn-cs"/>
                  <a:sym typeface="Open Sans" charset="0"/>
                </a:defRPr>
              </a:lvl1pPr>
              <a:lvl2pPr marL="976630" indent="-341630" algn="l" defTabSz="825500" rtl="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kern="1200" baseline="43000">
                  <a:solidFill>
                    <a:srgbClr val="818A93"/>
                  </a:solidFill>
                  <a:latin typeface="+mn-lt"/>
                  <a:ea typeface="+mn-ea"/>
                  <a:cs typeface="+mn-cs"/>
                  <a:sym typeface="Open Sans" charset="0"/>
                </a:defRPr>
              </a:lvl2pPr>
              <a:lvl3pPr marL="1611630" indent="-341630" algn="l" defTabSz="825500" rtl="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kern="1200" baseline="43000">
                  <a:solidFill>
                    <a:srgbClr val="818A93"/>
                  </a:solidFill>
                  <a:latin typeface="+mn-lt"/>
                  <a:ea typeface="+mn-ea"/>
                  <a:cs typeface="+mn-cs"/>
                  <a:sym typeface="Open Sans" charset="0"/>
                </a:defRPr>
              </a:lvl3pPr>
              <a:lvl4pPr marL="2246630" indent="-341630" algn="l" defTabSz="825500" rtl="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kern="1200" baseline="43000">
                  <a:solidFill>
                    <a:srgbClr val="818A93"/>
                  </a:solidFill>
                  <a:latin typeface="+mn-lt"/>
                  <a:ea typeface="+mn-ea"/>
                  <a:cs typeface="+mn-cs"/>
                  <a:sym typeface="Open Sans" charset="0"/>
                </a:defRPr>
              </a:lvl4pPr>
              <a:lvl5pPr marL="2881630" indent="-341630" algn="l" defTabSz="825500" rtl="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kern="1200" baseline="43000">
                  <a:solidFill>
                    <a:srgbClr val="818A93"/>
                  </a:solidFill>
                  <a:latin typeface="+mn-lt"/>
                  <a:ea typeface="+mn-ea"/>
                  <a:cs typeface="+mn-cs"/>
                  <a:sym typeface="Open Sans" charset="0"/>
                </a:defRPr>
              </a:lvl5pPr>
            </a:lstStyle>
            <a:p>
              <a:pPr marL="0" marR="0" lvl="0" indent="0" algn="ctr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+mn-cs"/>
                <a:sym typeface="Helvetica Light" charset="0"/>
              </a:endParaRPr>
            </a:p>
          </p:txBody>
        </p:sp>
        <p:sp>
          <p:nvSpPr>
            <p:cNvPr id="27662" name="AutoShape 14"/>
            <p:cNvSpPr/>
            <p:nvPr/>
          </p:nvSpPr>
          <p:spPr bwMode="auto">
            <a:xfrm>
              <a:off x="95198" y="141209"/>
              <a:ext cx="138036" cy="71399"/>
            </a:xfrm>
            <a:custGeom>
              <a:avLst/>
              <a:gdLst>
                <a:gd name="T0" fmla="*/ 69018 w 21600"/>
                <a:gd name="T1" fmla="*/ 35700 h 21600"/>
                <a:gd name="T2" fmla="*/ 69018 w 21600"/>
                <a:gd name="T3" fmla="*/ 35700 h 21600"/>
                <a:gd name="T4" fmla="*/ 69018 w 21600"/>
                <a:gd name="T5" fmla="*/ 35700 h 21600"/>
                <a:gd name="T6" fmla="*/ 69018 w 21600"/>
                <a:gd name="T7" fmla="*/ 357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0828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22860" rIns="22860" anchor="ctr"/>
            <a:lstStyle/>
            <a:p>
              <a:pPr marL="0" marR="0" lvl="0" indent="0" algn="l" defTabSz="8255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43000" noProof="0">
                <a:ln>
                  <a:noFill/>
                </a:ln>
                <a:solidFill>
                  <a:srgbClr val="818A93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</p:grp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1585913" y="3353594"/>
            <a:ext cx="0" cy="438150"/>
          </a:xfrm>
          <a:prstGeom prst="line">
            <a:avLst/>
          </a:prstGeom>
          <a:noFill/>
          <a:ln w="38100" cap="flat" cmpd="sng">
            <a:solidFill>
              <a:srgbClr val="C0C6CD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x-none" altLang="x-none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669" name="Oval 21"/>
          <p:cNvSpPr/>
          <p:nvPr/>
        </p:nvSpPr>
        <p:spPr bwMode="auto">
          <a:xfrm>
            <a:off x="1417637" y="3971132"/>
            <a:ext cx="323058" cy="346075"/>
          </a:xfrm>
          <a:prstGeom prst="ellipse">
            <a:avLst/>
          </a:prstGeom>
          <a:solidFill>
            <a:srgbClr val="0C10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 marL="341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1pPr>
            <a:lvl2pPr marL="976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2pPr>
            <a:lvl3pPr marL="1611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3pPr>
            <a:lvl4pPr marL="2246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4pPr>
            <a:lvl5pPr marL="2881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5pPr>
          </a:lstStyle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 charset="0"/>
            </a:endParaRPr>
          </a:p>
        </p:txBody>
      </p:sp>
      <p:sp>
        <p:nvSpPr>
          <p:cNvPr id="27670" name="Rectangle 22"/>
          <p:cNvSpPr/>
          <p:nvPr/>
        </p:nvSpPr>
        <p:spPr bwMode="auto">
          <a:xfrm>
            <a:off x="1354932" y="4128294"/>
            <a:ext cx="461963" cy="17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>
            <a:spAutoFit/>
          </a:bodyPr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altLang="x-none" sz="1200" b="1" i="0" u="none" strike="noStrike" kern="1200" cap="none" spc="0" normalizeH="0" baseline="5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Open Sans" charset="0"/>
              </a:rPr>
              <a:t>1</a:t>
            </a:r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4769644" y="3353594"/>
            <a:ext cx="0" cy="438150"/>
          </a:xfrm>
          <a:prstGeom prst="line">
            <a:avLst/>
          </a:prstGeom>
          <a:noFill/>
          <a:ln w="38100" cap="flat" cmpd="sng">
            <a:solidFill>
              <a:srgbClr val="C0C6CD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x-none" altLang="x-none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680" name="Rectangle 32"/>
          <p:cNvSpPr/>
          <p:nvPr/>
        </p:nvSpPr>
        <p:spPr bwMode="auto">
          <a:xfrm>
            <a:off x="5072062" y="4182472"/>
            <a:ext cx="24225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>
            <a:spAutoFit/>
          </a:bodyPr>
          <a:lstStyle/>
          <a:p>
            <a:pPr marL="0" marR="0" lvl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43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Open Sans" charset="0"/>
                <a:sym typeface="Open Sans" charset="0"/>
              </a:rPr>
              <a:t>企业品牌、互联网</a:t>
            </a:r>
            <a:endParaRPr kumimoji="0" lang="x-none" altLang="x-none" sz="4400" b="0" i="0" u="none" strike="noStrike" kern="1200" cap="none" spc="0" normalizeH="0" baseline="43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Open Sans" charset="0"/>
              <a:sym typeface="Open Sans" charset="0"/>
            </a:endParaRPr>
          </a:p>
        </p:txBody>
      </p:sp>
      <p:sp>
        <p:nvSpPr>
          <p:cNvPr id="27681" name="Oval 33"/>
          <p:cNvSpPr/>
          <p:nvPr/>
        </p:nvSpPr>
        <p:spPr bwMode="auto">
          <a:xfrm>
            <a:off x="4596607" y="3971132"/>
            <a:ext cx="346075" cy="346075"/>
          </a:xfrm>
          <a:prstGeom prst="ellipse">
            <a:avLst/>
          </a:prstGeom>
          <a:solidFill>
            <a:srgbClr val="0C10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 marL="341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1pPr>
            <a:lvl2pPr marL="976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2pPr>
            <a:lvl3pPr marL="1611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3pPr>
            <a:lvl4pPr marL="2246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4pPr>
            <a:lvl5pPr marL="2881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5pPr>
          </a:lstStyle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 charset="0"/>
              <a:ea typeface="Helvetica Light" charset="0"/>
              <a:cs typeface="+mn-cs"/>
              <a:sym typeface="Helvetica Light" charset="0"/>
            </a:endParaRPr>
          </a:p>
        </p:txBody>
      </p:sp>
      <p:sp>
        <p:nvSpPr>
          <p:cNvPr id="27682" name="Rectangle 34"/>
          <p:cNvSpPr/>
          <p:nvPr/>
        </p:nvSpPr>
        <p:spPr bwMode="auto">
          <a:xfrm>
            <a:off x="4538663" y="4128294"/>
            <a:ext cx="461963" cy="17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>
            <a:spAutoFit/>
          </a:bodyPr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altLang="x-none" sz="1200" b="1" i="0" u="none" strike="noStrike" kern="1200" cap="none" spc="0" normalizeH="0" baseline="5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Open Sans" charset="0"/>
              </a:rPr>
              <a:t>2</a:t>
            </a:r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H="1">
            <a:off x="7968457" y="3353594"/>
            <a:ext cx="0" cy="438150"/>
          </a:xfrm>
          <a:prstGeom prst="line">
            <a:avLst/>
          </a:prstGeom>
          <a:noFill/>
          <a:ln w="38100" cap="flat" cmpd="sng">
            <a:solidFill>
              <a:srgbClr val="C0C6CD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x-none" altLang="x-none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7692" name="Rectangle 44"/>
          <p:cNvSpPr/>
          <p:nvPr/>
        </p:nvSpPr>
        <p:spPr bwMode="auto">
          <a:xfrm>
            <a:off x="8282782" y="4134644"/>
            <a:ext cx="2422525" cy="50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>
            <a:spAutoFit/>
          </a:bodyPr>
          <a:lstStyle/>
          <a:p>
            <a:pPr marL="0" marR="0" lvl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43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Open Sans" charset="0"/>
                <a:sym typeface="Open Sans" charset="0"/>
              </a:rPr>
              <a:t>中文域名</a:t>
            </a:r>
            <a:endParaRPr kumimoji="0" lang="x-none" altLang="x-none" sz="4400" b="0" i="0" u="none" strike="noStrike" kern="1200" cap="none" spc="0" normalizeH="0" baseline="43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Open Sans" charset="0"/>
              <a:sym typeface="Open Sans" charset="0"/>
            </a:endParaRPr>
          </a:p>
        </p:txBody>
      </p:sp>
      <p:sp>
        <p:nvSpPr>
          <p:cNvPr id="27693" name="Oval 45"/>
          <p:cNvSpPr/>
          <p:nvPr/>
        </p:nvSpPr>
        <p:spPr bwMode="auto">
          <a:xfrm>
            <a:off x="7798594" y="3971132"/>
            <a:ext cx="346075" cy="346075"/>
          </a:xfrm>
          <a:prstGeom prst="ellipse">
            <a:avLst/>
          </a:prstGeom>
          <a:solidFill>
            <a:srgbClr val="0C10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lstStyle>
            <a:lvl1pPr marL="341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1pPr>
            <a:lvl2pPr marL="976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2pPr>
            <a:lvl3pPr marL="1611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3pPr>
            <a:lvl4pPr marL="2246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4pPr>
            <a:lvl5pPr marL="2881630" indent="-341630" algn="l" defTabSz="825500" rtl="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kern="1200" baseline="43000">
                <a:solidFill>
                  <a:srgbClr val="818A93"/>
                </a:solidFill>
                <a:latin typeface="+mn-lt"/>
                <a:ea typeface="+mn-ea"/>
                <a:cs typeface="+mn-cs"/>
                <a:sym typeface="Open Sans" charset="0"/>
              </a:defRPr>
            </a:lvl5pPr>
          </a:lstStyle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 charset="0"/>
              <a:ea typeface="Helvetica Light" charset="0"/>
              <a:cs typeface="+mn-cs"/>
              <a:sym typeface="Helvetica Light" charset="0"/>
            </a:endParaRPr>
          </a:p>
        </p:txBody>
      </p:sp>
      <p:sp>
        <p:nvSpPr>
          <p:cNvPr id="27694" name="Rectangle 46"/>
          <p:cNvSpPr/>
          <p:nvPr/>
        </p:nvSpPr>
        <p:spPr bwMode="auto">
          <a:xfrm>
            <a:off x="7740650" y="4128294"/>
            <a:ext cx="461963" cy="17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400" tIns="25400" rIns="25400" bIns="25400">
            <a:spAutoFit/>
          </a:bodyPr>
          <a:lstStyle/>
          <a:p>
            <a:pPr marL="0" marR="0" lvl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altLang="x-none" sz="1200" b="1" i="0" u="none" strike="noStrike" kern="1200" cap="none" spc="0" normalizeH="0" baseline="5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Open Sans" charset="0"/>
              </a:rPr>
              <a:t>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E286EB-5DA0-483F-9534-0DE79AB36535}"/>
              </a:ext>
            </a:extLst>
          </p:cNvPr>
          <p:cNvSpPr txBox="1"/>
          <p:nvPr/>
        </p:nvSpPr>
        <p:spPr>
          <a:xfrm>
            <a:off x="1724820" y="3971132"/>
            <a:ext cx="263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Microsoft YaHei"/>
                <a:cs typeface="+mn-cs"/>
              </a:rPr>
              <a:t>域名注册量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pic>
        <p:nvPicPr>
          <p:cNvPr id="2050" name="Picture 2" descr="图表1：2010-2020年Q1全球域名注册量增长情况(单位：亿个，%)">
            <a:extLst>
              <a:ext uri="{FF2B5EF4-FFF2-40B4-BE49-F238E27FC236}">
                <a16:creationId xmlns:a16="http://schemas.microsoft.com/office/drawing/2014/main" id="{463E9DA7-6240-435F-AC6E-2E117010D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9" y="1770857"/>
            <a:ext cx="60769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20176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  <p:bldP spid="27669" grpId="0" animBg="1"/>
      <p:bldP spid="27670" grpId="0" animBg="1"/>
      <p:bldP spid="27680" grpId="0"/>
      <p:bldP spid="27681" grpId="0" animBg="1"/>
      <p:bldP spid="27682" grpId="0" animBg="1"/>
      <p:bldP spid="27692" grpId="0"/>
      <p:bldP spid="27693" grpId="0" animBg="1"/>
      <p:bldP spid="276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66850" y="-1100455"/>
            <a:ext cx="9202420" cy="9076690"/>
            <a:chOff x="2358" y="-1786"/>
            <a:chExt cx="14492" cy="14294"/>
          </a:xfrm>
        </p:grpSpPr>
        <p:grpSp>
          <p:nvGrpSpPr>
            <p:cNvPr id="5" name="组合 4"/>
            <p:cNvGrpSpPr/>
            <p:nvPr/>
          </p:nvGrpSpPr>
          <p:grpSpPr>
            <a:xfrm>
              <a:off x="2358" y="-1786"/>
              <a:ext cx="14492" cy="14294"/>
              <a:chOff x="2358" y="-1786"/>
              <a:chExt cx="14492" cy="14294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4994" y="1265"/>
                <a:ext cx="6785" cy="8058"/>
                <a:chOff x="3171029" y="803564"/>
                <a:chExt cx="4308763" cy="5116945"/>
              </a:xfrm>
            </p:grpSpPr>
            <p:sp>
              <p:nvSpPr>
                <p:cNvPr id="16" name="弧形 15"/>
                <p:cNvSpPr/>
                <p:nvPr/>
              </p:nvSpPr>
              <p:spPr>
                <a:xfrm>
                  <a:off x="3171029" y="803564"/>
                  <a:ext cx="4308763" cy="5116945"/>
                </a:xfrm>
                <a:prstGeom prst="arc">
                  <a:avLst>
                    <a:gd name="adj1" fmla="val 7704569"/>
                    <a:gd name="adj2" fmla="val 12029833"/>
                  </a:avLst>
                </a:prstGeom>
                <a:noFill/>
                <a:ln>
                  <a:solidFill>
                    <a:srgbClr val="DDDE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3246130" y="2575920"/>
                  <a:ext cx="45719" cy="45719"/>
                </a:xfrm>
                <a:prstGeom prst="ellipse">
                  <a:avLst/>
                </a:prstGeom>
                <a:solidFill>
                  <a:srgbClr val="DDDEE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2358" y="-1786"/>
                <a:ext cx="14492" cy="14294"/>
                <a:chOff x="2358" y="-1786"/>
                <a:chExt cx="14492" cy="14294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6233" y="1963"/>
                  <a:ext cx="6785" cy="6911"/>
                  <a:chOff x="3957781" y="1246496"/>
                  <a:chExt cx="4308763" cy="4388393"/>
                </a:xfrm>
              </p:grpSpPr>
              <p:sp>
                <p:nvSpPr>
                  <p:cNvPr id="2" name="弧形 1"/>
                  <p:cNvSpPr/>
                  <p:nvPr/>
                </p:nvSpPr>
                <p:spPr>
                  <a:xfrm>
                    <a:off x="3957781" y="1265383"/>
                    <a:ext cx="4308763" cy="4350326"/>
                  </a:xfrm>
                  <a:prstGeom prst="arc">
                    <a:avLst>
                      <a:gd name="adj1" fmla="val 5368489"/>
                      <a:gd name="adj2" fmla="val 16261056"/>
                    </a:avLst>
                  </a:prstGeom>
                  <a:noFill/>
                  <a:ln>
                    <a:solidFill>
                      <a:srgbClr val="C1C1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6133943" y="1246496"/>
                    <a:ext cx="45719" cy="45719"/>
                  </a:xfrm>
                  <a:prstGeom prst="ellipse">
                    <a:avLst/>
                  </a:prstGeom>
                  <a:solidFill>
                    <a:srgbClr val="C1C1C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40" name="椭圆 39"/>
                  <p:cNvSpPr/>
                  <p:nvPr/>
                </p:nvSpPr>
                <p:spPr>
                  <a:xfrm>
                    <a:off x="6105526" y="5589170"/>
                    <a:ext cx="45719" cy="45719"/>
                  </a:xfrm>
                  <a:prstGeom prst="ellipse">
                    <a:avLst/>
                  </a:prstGeom>
                  <a:solidFill>
                    <a:srgbClr val="C1C1C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39" name="组合 38"/>
                <p:cNvGrpSpPr/>
                <p:nvPr/>
              </p:nvGrpSpPr>
              <p:grpSpPr>
                <a:xfrm>
                  <a:off x="5518" y="819"/>
                  <a:ext cx="8548" cy="8987"/>
                  <a:chOff x="3503676" y="520104"/>
                  <a:chExt cx="5427888" cy="5706959"/>
                </a:xfrm>
              </p:grpSpPr>
              <p:sp>
                <p:nvSpPr>
                  <p:cNvPr id="7" name="弧形 6"/>
                  <p:cNvSpPr/>
                  <p:nvPr/>
                </p:nvSpPr>
                <p:spPr>
                  <a:xfrm>
                    <a:off x="3503676" y="544944"/>
                    <a:ext cx="5427888" cy="5682119"/>
                  </a:xfrm>
                  <a:prstGeom prst="arc">
                    <a:avLst>
                      <a:gd name="adj1" fmla="val 16148392"/>
                      <a:gd name="adj2" fmla="val 5561021"/>
                    </a:avLst>
                  </a:prstGeom>
                  <a:ln>
                    <a:solidFill>
                      <a:srgbClr val="C1C1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38" name="椭圆 37"/>
                  <p:cNvSpPr/>
                  <p:nvPr/>
                </p:nvSpPr>
                <p:spPr>
                  <a:xfrm>
                    <a:off x="6133943" y="520104"/>
                    <a:ext cx="45719" cy="45719"/>
                  </a:xfrm>
                  <a:prstGeom prst="ellipse">
                    <a:avLst/>
                  </a:prstGeom>
                  <a:solidFill>
                    <a:srgbClr val="C1C1C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7085" y="2600"/>
                  <a:ext cx="5322" cy="5435"/>
                  <a:chOff x="4498848" y="1651284"/>
                  <a:chExt cx="3379770" cy="3451068"/>
                </a:xfrm>
              </p:grpSpPr>
              <p:sp>
                <p:nvSpPr>
                  <p:cNvPr id="18" name="弧形 17"/>
                  <p:cNvSpPr/>
                  <p:nvPr/>
                </p:nvSpPr>
                <p:spPr>
                  <a:xfrm>
                    <a:off x="4498848" y="1671782"/>
                    <a:ext cx="3379770" cy="3430570"/>
                  </a:xfrm>
                  <a:prstGeom prst="arc">
                    <a:avLst>
                      <a:gd name="adj1" fmla="val 16135557"/>
                      <a:gd name="adj2" fmla="val 8938577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36" name="椭圆 35"/>
                  <p:cNvSpPr/>
                  <p:nvPr/>
                </p:nvSpPr>
                <p:spPr>
                  <a:xfrm>
                    <a:off x="6133943" y="165128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37" name="椭圆 36"/>
                  <p:cNvSpPr/>
                  <p:nvPr/>
                </p:nvSpPr>
                <p:spPr>
                  <a:xfrm>
                    <a:off x="4710885" y="423593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27" name="椭圆 26"/>
                <p:cNvSpPr/>
                <p:nvPr/>
              </p:nvSpPr>
              <p:spPr>
                <a:xfrm>
                  <a:off x="7442" y="3035"/>
                  <a:ext cx="4572" cy="4572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DDDEE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1" name="弧形 30"/>
                <p:cNvSpPr/>
                <p:nvPr/>
              </p:nvSpPr>
              <p:spPr>
                <a:xfrm>
                  <a:off x="3921" y="-244"/>
                  <a:ext cx="11365" cy="11210"/>
                </a:xfrm>
                <a:prstGeom prst="arc">
                  <a:avLst>
                    <a:gd name="adj1" fmla="val 5571114"/>
                    <a:gd name="adj2" fmla="val 5561021"/>
                  </a:avLst>
                </a:prstGeom>
                <a:ln>
                  <a:solidFill>
                    <a:srgbClr val="C1C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2" name="弧形 31"/>
                <p:cNvSpPr/>
                <p:nvPr/>
              </p:nvSpPr>
              <p:spPr>
                <a:xfrm>
                  <a:off x="2358" y="-1786"/>
                  <a:ext cx="14492" cy="14294"/>
                </a:xfrm>
                <a:prstGeom prst="arc">
                  <a:avLst>
                    <a:gd name="adj1" fmla="val 5571114"/>
                    <a:gd name="adj2" fmla="val 5561021"/>
                  </a:avLst>
                </a:prstGeom>
                <a:ln>
                  <a:solidFill>
                    <a:srgbClr val="DDDE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7678" y="2633"/>
              <a:ext cx="5341" cy="5687"/>
              <a:chOff x="4875274" y="1671782"/>
              <a:chExt cx="3391269" cy="3611418"/>
            </a:xfrm>
          </p:grpSpPr>
          <p:sp>
            <p:nvSpPr>
              <p:cNvPr id="59" name="弧形 58"/>
              <p:cNvSpPr/>
              <p:nvPr/>
            </p:nvSpPr>
            <p:spPr>
              <a:xfrm>
                <a:off x="4875274" y="1671782"/>
                <a:ext cx="3391269" cy="3611418"/>
              </a:xfrm>
              <a:prstGeom prst="arc">
                <a:avLst>
                  <a:gd name="adj1" fmla="val 20643614"/>
                  <a:gd name="adj2" fmla="val 3170841"/>
                </a:avLst>
              </a:prstGeom>
              <a:ln>
                <a:solidFill>
                  <a:srgbClr val="DDDE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7607796" y="4856860"/>
                <a:ext cx="45719" cy="45719"/>
              </a:xfrm>
              <a:prstGeom prst="ellipse">
                <a:avLst/>
              </a:prstGeom>
              <a:solidFill>
                <a:srgbClr val="C1C1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33" name="椭圆 32"/>
          <p:cNvSpPr/>
          <p:nvPr/>
        </p:nvSpPr>
        <p:spPr>
          <a:xfrm>
            <a:off x="6795816" y="4860457"/>
            <a:ext cx="190281" cy="190281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099202" y="4723377"/>
            <a:ext cx="110490" cy="11049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83701" y="4848470"/>
            <a:ext cx="172166" cy="189030"/>
          </a:xfrm>
          <a:prstGeom prst="rect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040755" y="6158250"/>
            <a:ext cx="110490" cy="11049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9391954" y="4741626"/>
            <a:ext cx="86962" cy="86962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9466192" y="4332423"/>
            <a:ext cx="190281" cy="19028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9834957" y="5920509"/>
            <a:ext cx="110490" cy="1104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3159168" y="3762831"/>
            <a:ext cx="86962" cy="8696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695417" y="3495146"/>
            <a:ext cx="117378" cy="117378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337907" y="1927006"/>
            <a:ext cx="231101" cy="2311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626418" y="2152912"/>
            <a:ext cx="146703" cy="146703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375086" y="544944"/>
            <a:ext cx="146703" cy="14670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609112" y="934456"/>
            <a:ext cx="118994" cy="11899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713396" y="1717379"/>
            <a:ext cx="93579" cy="93579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894862" y="1145472"/>
            <a:ext cx="119022" cy="116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368429" y="1824881"/>
            <a:ext cx="79904" cy="79904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674282" y="4787819"/>
            <a:ext cx="75975" cy="75975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875276" y="2076450"/>
            <a:ext cx="2604516" cy="2604516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8129664" y="2901014"/>
            <a:ext cx="152027" cy="152027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224087" y="2764931"/>
            <a:ext cx="7926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C103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感谢</a:t>
            </a: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您的</a:t>
            </a: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C103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观看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 tmFilter="0,0; .5, 1; 1, 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61" grpId="0" bldLvl="0" animBg="1"/>
      <p:bldP spid="62" grpId="0" bldLvl="0" animBg="1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6" y="1623238"/>
            <a:ext cx="11724167" cy="499442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9335" y="746760"/>
            <a:ext cx="10133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域名、创建时间、使用范围（备用</a:t>
            </a:r>
            <a:r>
              <a:rPr lang="en-US" altLang="zh-CN" sz="4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PPT</a:t>
            </a:r>
            <a:r>
              <a:rPr lang="zh-CN" altLang="en-US" sz="4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737370" y="1526573"/>
            <a:ext cx="3944495" cy="4524342"/>
          </a:xfrm>
          <a:prstGeom prst="rect">
            <a:avLst/>
          </a:prstGeom>
          <a:noFill/>
          <a:ln w="38100">
            <a:solidFill>
              <a:srgbClr val="0C10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7623" y="1554234"/>
            <a:ext cx="3944495" cy="4496681"/>
          </a:xfrm>
          <a:prstGeom prst="rect">
            <a:avLst/>
          </a:prstGeom>
          <a:noFill/>
          <a:ln w="38100">
            <a:solidFill>
              <a:srgbClr val="0C10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10135" y="2035077"/>
            <a:ext cx="2435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600" b="1" dirty="0"/>
              <a:t>按语种分</a:t>
            </a:r>
          </a:p>
        </p:txBody>
      </p:sp>
      <p:sp>
        <p:nvSpPr>
          <p:cNvPr id="21" name="矩形 20"/>
          <p:cNvSpPr/>
          <p:nvPr/>
        </p:nvSpPr>
        <p:spPr>
          <a:xfrm>
            <a:off x="7501981" y="2115518"/>
            <a:ext cx="2414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rgbClr val="333333"/>
                </a:solidFill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按地域分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864553" y="2782225"/>
            <a:ext cx="1790700" cy="0"/>
          </a:xfrm>
          <a:prstGeom prst="line">
            <a:avLst/>
          </a:prstGeom>
          <a:ln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845476" y="2847837"/>
            <a:ext cx="1790700" cy="0"/>
          </a:xfrm>
          <a:prstGeom prst="line">
            <a:avLst/>
          </a:prstGeom>
          <a:ln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79961" y="2889607"/>
            <a:ext cx="2895621" cy="2789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1.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中文域名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0000">
                    <a:lumMod val="95000"/>
                    <a:lumOff val="5000"/>
                  </a:srgbClr>
                </a:solidFill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2.</a:t>
            </a:r>
            <a:r>
              <a:rPr lang="zh-CN" altLang="en-US" sz="2400" dirty="0">
                <a:solidFill>
                  <a:srgbClr val="000000">
                    <a:lumMod val="95000"/>
                    <a:lumOff val="5000"/>
                  </a:srgbClr>
                </a:solidFill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英文域名</a:t>
            </a:r>
            <a:endParaRPr lang="en-US" altLang="zh-CN" sz="2400" dirty="0">
              <a:solidFill>
                <a:srgbClr val="000000">
                  <a:lumMod val="95000"/>
                  <a:lumOff val="5000"/>
                </a:srgbClr>
              </a:solidFill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3.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日文域名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0000">
                    <a:lumMod val="95000"/>
                    <a:lumOff val="5000"/>
                  </a:srgbClr>
                </a:solidFill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4.</a:t>
            </a:r>
            <a:r>
              <a:rPr lang="zh-CN" altLang="en-US" sz="2400" dirty="0">
                <a:solidFill>
                  <a:srgbClr val="000000">
                    <a:lumMod val="95000"/>
                    <a:lumOff val="5000"/>
                  </a:srgbClr>
                </a:solidFill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其他语种域名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5.</a:t>
            </a:r>
            <a:r>
              <a:rPr lang="zh-CN" altLang="en-US" sz="2400" dirty="0">
                <a:solidFill>
                  <a:srgbClr val="000000">
                    <a:lumMod val="95000"/>
                    <a:lumOff val="5000"/>
                  </a:srgbClr>
                </a:solidFill>
                <a:ea typeface="微软雅黑" panose="020B0503020204020204" charset="-122"/>
                <a:cs typeface="+mn-ea"/>
                <a:sym typeface="+mn-lt"/>
              </a:rPr>
              <a:t>网络实名域名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6" name="标题 1"/>
          <p:cNvSpPr>
            <a:spLocks noGrp="1"/>
          </p:cNvSpPr>
          <p:nvPr/>
        </p:nvSpPr>
        <p:spPr>
          <a:xfrm>
            <a:off x="407670" y="353060"/>
            <a:ext cx="8411845" cy="4413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Part1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域名简介（备用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84" name="平行四边形 8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5" name="平行四边形 8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671054" y="2933826"/>
            <a:ext cx="2147777" cy="334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行政区域名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政府网站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省市域名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国家域名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5.</a:t>
            </a:r>
            <a:r>
              <a:rPr lang="zh-CN" altLang="en-US" sz="2400" dirty="0"/>
              <a:t>国际域名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20" grpId="0"/>
      <p:bldP spid="21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ircle"/>
          <p:cNvSpPr/>
          <p:nvPr/>
        </p:nvSpPr>
        <p:spPr>
          <a:xfrm>
            <a:off x="-2119630" y="-773430"/>
            <a:ext cx="8406130" cy="8406130"/>
          </a:xfrm>
          <a:prstGeom prst="ellipse">
            <a:avLst/>
          </a:prstGeom>
          <a:noFill/>
          <a:ln w="38100" cap="flat">
            <a:solidFill>
              <a:srgbClr val="D9DDE0">
                <a:alpha val="10242"/>
              </a:srgb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98" name="Circle"/>
          <p:cNvSpPr/>
          <p:nvPr/>
        </p:nvSpPr>
        <p:spPr>
          <a:xfrm>
            <a:off x="-1273175" y="73025"/>
            <a:ext cx="6713220" cy="6713220"/>
          </a:xfrm>
          <a:prstGeom prst="ellipse">
            <a:avLst/>
          </a:prstGeom>
          <a:noFill/>
          <a:ln w="38100" cap="flat">
            <a:solidFill>
              <a:srgbClr val="D9DDE0">
                <a:alpha val="23297"/>
              </a:srgb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99" name="Circle"/>
          <p:cNvSpPr/>
          <p:nvPr/>
        </p:nvSpPr>
        <p:spPr>
          <a:xfrm>
            <a:off x="-572135" y="774065"/>
            <a:ext cx="5310505" cy="5310505"/>
          </a:xfrm>
          <a:prstGeom prst="ellipse">
            <a:avLst/>
          </a:prstGeom>
          <a:noFill/>
          <a:ln w="38100" cap="flat">
            <a:solidFill>
              <a:srgbClr val="D9DDE0">
                <a:alpha val="41969"/>
              </a:srgb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40640" y="1386840"/>
            <a:ext cx="4085590" cy="4085590"/>
          </a:xfrm>
          <a:prstGeom prst="ellipse">
            <a:avLst/>
          </a:prstGeom>
          <a:noFill/>
          <a:ln w="38100" cap="flat">
            <a:solidFill>
              <a:srgbClr val="D9DDE0">
                <a:alpha val="55840"/>
              </a:srgb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553085" y="1899285"/>
            <a:ext cx="3060700" cy="3060700"/>
          </a:xfrm>
          <a:prstGeom prst="ellipse">
            <a:avLst/>
          </a:prstGeom>
          <a:noFill/>
          <a:ln w="38100" cap="flat">
            <a:solidFill>
              <a:srgbClr val="D9DDE0">
                <a:alpha val="77087"/>
              </a:srgb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07" name="Circle"/>
          <p:cNvSpPr/>
          <p:nvPr/>
        </p:nvSpPr>
        <p:spPr>
          <a:xfrm>
            <a:off x="1134745" y="1495425"/>
            <a:ext cx="179070" cy="179070"/>
          </a:xfrm>
          <a:prstGeom prst="ellipse">
            <a:avLst/>
          </a:prstGeom>
          <a:solidFill>
            <a:srgbClr val="0C103F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08" name="Circle"/>
          <p:cNvSpPr/>
          <p:nvPr/>
        </p:nvSpPr>
        <p:spPr>
          <a:xfrm>
            <a:off x="4205605" y="1861185"/>
            <a:ext cx="125095" cy="125095"/>
          </a:xfrm>
          <a:prstGeom prst="ellipse">
            <a:avLst/>
          </a:prstGeom>
          <a:solidFill>
            <a:srgbClr val="0C103F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09" name="Circle"/>
          <p:cNvSpPr/>
          <p:nvPr/>
        </p:nvSpPr>
        <p:spPr>
          <a:xfrm>
            <a:off x="4488815" y="5545455"/>
            <a:ext cx="224155" cy="224155"/>
          </a:xfrm>
          <a:prstGeom prst="ellipse">
            <a:avLst/>
          </a:prstGeom>
          <a:solidFill>
            <a:srgbClr val="0C103F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2" name="Circle"/>
          <p:cNvSpPr/>
          <p:nvPr/>
        </p:nvSpPr>
        <p:spPr>
          <a:xfrm>
            <a:off x="1038305" y="2384505"/>
            <a:ext cx="2088991" cy="2088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3" name="START"/>
          <p:cNvSpPr txBox="1"/>
          <p:nvPr/>
        </p:nvSpPr>
        <p:spPr>
          <a:xfrm>
            <a:off x="1269380" y="3085927"/>
            <a:ext cx="1626841" cy="72771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100000"/>
              </a:lnSpc>
              <a:defRPr sz="4800" baseline="0">
                <a:solidFill>
                  <a:srgbClr val="475D84"/>
                </a:solidFill>
                <a:latin typeface="+mn-lt"/>
                <a:ea typeface="+mn-ea"/>
                <a:cs typeface="+mn-cs"/>
                <a:sym typeface="Open Sans Light" panose="020B030603050402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C103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Open Sans Light" panose="020B0306030504020204"/>
              </a:rPr>
              <a:t>目录</a:t>
            </a:r>
          </a:p>
        </p:txBody>
      </p:sp>
      <p:sp>
        <p:nvSpPr>
          <p:cNvPr id="5" name="Circle"/>
          <p:cNvSpPr/>
          <p:nvPr/>
        </p:nvSpPr>
        <p:spPr>
          <a:xfrm>
            <a:off x="4846419" y="1786475"/>
            <a:ext cx="635001" cy="635001"/>
          </a:xfrm>
          <a:prstGeom prst="ellipse">
            <a:avLst/>
          </a:prstGeom>
          <a:solidFill>
            <a:srgbClr val="0C103F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7" name="Circle"/>
          <p:cNvSpPr/>
          <p:nvPr/>
        </p:nvSpPr>
        <p:spPr>
          <a:xfrm>
            <a:off x="2005965" y="706120"/>
            <a:ext cx="153035" cy="153035"/>
          </a:xfrm>
          <a:prstGeom prst="ellipse">
            <a:avLst/>
          </a:prstGeom>
          <a:solidFill>
            <a:srgbClr val="0C103F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2" name="Circle"/>
          <p:cNvSpPr/>
          <p:nvPr/>
        </p:nvSpPr>
        <p:spPr>
          <a:xfrm>
            <a:off x="2651760" y="6541770"/>
            <a:ext cx="244475" cy="244475"/>
          </a:xfrm>
          <a:prstGeom prst="ellipse">
            <a:avLst/>
          </a:prstGeom>
          <a:solidFill>
            <a:schemeClr val="accent5">
              <a:lumMod val="50000"/>
              <a:alpha val="65000"/>
            </a:schemeClr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3" name="Circle"/>
          <p:cNvSpPr/>
          <p:nvPr/>
        </p:nvSpPr>
        <p:spPr>
          <a:xfrm>
            <a:off x="3035218" y="5019809"/>
            <a:ext cx="255468" cy="255468"/>
          </a:xfrm>
          <a:prstGeom prst="ellipse">
            <a:avLst/>
          </a:prstGeom>
          <a:solidFill>
            <a:srgbClr val="0C103F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4" name="Circle"/>
          <p:cNvSpPr/>
          <p:nvPr/>
        </p:nvSpPr>
        <p:spPr>
          <a:xfrm>
            <a:off x="219704" y="1264899"/>
            <a:ext cx="255467" cy="255467"/>
          </a:xfrm>
          <a:prstGeom prst="ellipse">
            <a:avLst/>
          </a:prstGeom>
          <a:solidFill>
            <a:srgbClr val="0E1549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5" name="Circle"/>
          <p:cNvSpPr/>
          <p:nvPr/>
        </p:nvSpPr>
        <p:spPr>
          <a:xfrm>
            <a:off x="3212288" y="2467487"/>
            <a:ext cx="255468" cy="255468"/>
          </a:xfrm>
          <a:prstGeom prst="ellipse">
            <a:avLst/>
          </a:prstGeom>
          <a:solidFill>
            <a:srgbClr val="0C103F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9" name="Circle"/>
          <p:cNvSpPr/>
          <p:nvPr/>
        </p:nvSpPr>
        <p:spPr>
          <a:xfrm>
            <a:off x="5055870" y="4744085"/>
            <a:ext cx="215900" cy="2159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20" name="Circle"/>
          <p:cNvSpPr/>
          <p:nvPr/>
        </p:nvSpPr>
        <p:spPr>
          <a:xfrm>
            <a:off x="3962400" y="520065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rgbClr val="0C103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21" name="Circle"/>
          <p:cNvSpPr/>
          <p:nvPr/>
        </p:nvSpPr>
        <p:spPr>
          <a:xfrm>
            <a:off x="890270" y="5054600"/>
            <a:ext cx="244475" cy="244475"/>
          </a:xfrm>
          <a:prstGeom prst="ellipse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86236" y="1139593"/>
            <a:ext cx="5358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5FE"/>
              </a:buClr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E1549"/>
                </a:solidFill>
                <a:effectLst/>
                <a:uLnTx/>
                <a:uFillTx/>
                <a:latin typeface="造字工房尚黑（非商用）粗体" pitchFamily="50" charset="-122"/>
                <a:ea typeface="造字工房尚黑（非商用）粗体" pitchFamily="50" charset="-122"/>
                <a:cs typeface="+mn-cs"/>
              </a:rPr>
              <a:t>01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E1549"/>
                </a:solidFill>
                <a:effectLst/>
                <a:uLnTx/>
                <a:uFillTx/>
                <a:latin typeface="造字工房尚黑（非商用）粗体" pitchFamily="50" charset="-122"/>
                <a:ea typeface="造字工房尚黑（非商用）粗体" pitchFamily="50" charset="-122"/>
                <a:cs typeface="+mn-cs"/>
              </a:rPr>
              <a:t>、域名简介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286500" y="2618716"/>
            <a:ext cx="505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5FE"/>
              </a:buClr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E1549"/>
                </a:solidFill>
                <a:effectLst/>
                <a:uLnTx/>
                <a:uFillTx/>
                <a:latin typeface="造字工房尚黑（非商用）粗体" pitchFamily="50" charset="-122"/>
                <a:ea typeface="造字工房尚黑（非商用）粗体" pitchFamily="50" charset="-122"/>
                <a:cs typeface="+mn-cs"/>
              </a:rPr>
              <a:t>02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E1549"/>
                </a:solidFill>
                <a:effectLst/>
                <a:uLnTx/>
                <a:uFillTx/>
                <a:latin typeface="造字工房尚黑（非商用）粗体" pitchFamily="50" charset="-122"/>
                <a:ea typeface="造字工房尚黑（非商用）粗体" pitchFamily="50" charset="-122"/>
                <a:cs typeface="+mn-cs"/>
              </a:rPr>
              <a:t>、域名注册发展历史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rgbClr val="0E1549"/>
              </a:solidFill>
              <a:effectLst/>
              <a:uLnTx/>
              <a:uFillTx/>
              <a:latin typeface="造字工房尚黑（非商用）粗体" pitchFamily="50" charset="-122"/>
              <a:ea typeface="造字工房尚黑（非商用）粗体" pitchFamily="50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196878" y="4097839"/>
            <a:ext cx="633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5FE"/>
              </a:buClr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E1549"/>
                </a:solidFill>
                <a:effectLst/>
                <a:uLnTx/>
                <a:uFillTx/>
                <a:latin typeface="造字工房尚黑（非商用）粗体" pitchFamily="50" charset="-122"/>
                <a:ea typeface="造字工房尚黑（非商用）粗体" pitchFamily="50" charset="-122"/>
                <a:cs typeface="+mn-cs"/>
              </a:rPr>
              <a:t>03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E1549"/>
                </a:solidFill>
                <a:effectLst/>
                <a:uLnTx/>
                <a:uFillTx/>
                <a:latin typeface="造字工房尚黑（非商用）粗体" pitchFamily="50" charset="-122"/>
                <a:ea typeface="造字工房尚黑（非商用）粗体" pitchFamily="50" charset="-122"/>
                <a:cs typeface="+mn-cs"/>
              </a:rPr>
              <a:t>、域名注册未来发展趋势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0" grpId="1" animBg="1"/>
      <p:bldP spid="101" grpId="0" animBg="1"/>
      <p:bldP spid="101" grpId="1" animBg="1"/>
      <p:bldP spid="107" grpId="0" animBg="1"/>
      <p:bldP spid="108" grpId="0" animBg="1"/>
      <p:bldP spid="109" grpId="0" animBg="1"/>
      <p:bldP spid="2" grpId="0" animBg="1"/>
      <p:bldP spid="3" grpId="0" animBg="1"/>
      <p:bldP spid="5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30" grpId="0"/>
      <p:bldP spid="30" grpId="1"/>
      <p:bldP spid="33" grpId="0"/>
      <p:bldP spid="33" grpId="1"/>
      <p:bldP spid="36" grpId="0"/>
      <p:bldP spid="3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01046" y="759198"/>
            <a:ext cx="5189908" cy="3689441"/>
            <a:chOff x="2794058" y="532392"/>
            <a:chExt cx="6605212" cy="4695563"/>
          </a:xfrm>
        </p:grpSpPr>
        <p:sp>
          <p:nvSpPr>
            <p:cNvPr id="16" name="文本框 15"/>
            <p:cNvSpPr txBox="1"/>
            <p:nvPr/>
          </p:nvSpPr>
          <p:spPr>
            <a:xfrm>
              <a:off x="5324566" y="1825411"/>
              <a:ext cx="1042923" cy="2663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000" b="0" i="0" u="none" strike="noStrike" kern="1200" cap="none" spc="0" normalizeH="0" baseline="0" noProof="0" dirty="0">
                  <a:ln>
                    <a:noFill/>
                  </a:ln>
                  <a:solidFill>
                    <a:srgbClr val="0E1549"/>
                  </a:solidFill>
                  <a:effectLst/>
                  <a:uLnTx/>
                  <a:uFillTx/>
                  <a:latin typeface="Impact" panose="020B0806030902050204" pitchFamily="34" charset="0"/>
                  <a:ea typeface="黑体" panose="02010609060101010101" pitchFamily="49" charset="-122"/>
                  <a:cs typeface="+mn-cs"/>
                </a:rPr>
                <a:t>1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945854" y="904879"/>
              <a:ext cx="4175079" cy="4175079"/>
              <a:chOff x="4489181" y="826398"/>
              <a:chExt cx="4175079" cy="4175079"/>
            </a:xfrm>
          </p:grpSpPr>
          <p:sp>
            <p:nvSpPr>
              <p:cNvPr id="10" name="弧形 9"/>
              <p:cNvSpPr/>
              <p:nvPr/>
            </p:nvSpPr>
            <p:spPr>
              <a:xfrm flipH="1" flipV="1">
                <a:off x="4489183" y="826400"/>
                <a:ext cx="4175077" cy="4175077"/>
              </a:xfrm>
              <a:prstGeom prst="arc">
                <a:avLst>
                  <a:gd name="adj1" fmla="val 15930341"/>
                  <a:gd name="adj2" fmla="val 1238156"/>
                </a:avLst>
              </a:prstGeom>
              <a:ln w="31750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弧形 13"/>
              <p:cNvSpPr/>
              <p:nvPr/>
            </p:nvSpPr>
            <p:spPr>
              <a:xfrm flipH="1" flipV="1">
                <a:off x="4489182" y="826399"/>
                <a:ext cx="4175077" cy="4175077"/>
              </a:xfrm>
              <a:prstGeom prst="arc">
                <a:avLst>
                  <a:gd name="adj1" fmla="val 16442259"/>
                  <a:gd name="adj2" fmla="val 19009666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 flipV="1">
                <a:off x="4489181" y="826398"/>
                <a:ext cx="4175077" cy="4175077"/>
              </a:xfrm>
              <a:prstGeom prst="arc">
                <a:avLst>
                  <a:gd name="adj1" fmla="val 402751"/>
                  <a:gd name="adj2" fmla="val 973357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138784" y="1135855"/>
              <a:ext cx="3711600" cy="3711600"/>
              <a:chOff x="4138784" y="1135855"/>
              <a:chExt cx="3711600" cy="3711600"/>
            </a:xfrm>
          </p:grpSpPr>
          <p:sp>
            <p:nvSpPr>
              <p:cNvPr id="5" name="弧形 4"/>
              <p:cNvSpPr/>
              <p:nvPr/>
            </p:nvSpPr>
            <p:spPr>
              <a:xfrm>
                <a:off x="4242425" y="1247669"/>
                <a:ext cx="3520314" cy="3520314"/>
              </a:xfrm>
              <a:prstGeom prst="arc">
                <a:avLst>
                  <a:gd name="adj1" fmla="val 13460398"/>
                  <a:gd name="adj2" fmla="val 16646023"/>
                </a:avLst>
              </a:prstGeom>
              <a:ln w="2063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" name="弧形 6"/>
              <p:cNvSpPr/>
              <p:nvPr/>
            </p:nvSpPr>
            <p:spPr>
              <a:xfrm>
                <a:off x="4242425" y="1247669"/>
                <a:ext cx="3520314" cy="3520314"/>
              </a:xfrm>
              <a:prstGeom prst="arc">
                <a:avLst>
                  <a:gd name="adj1" fmla="val 20724777"/>
                  <a:gd name="adj2" fmla="val 13362831"/>
                </a:avLst>
              </a:prstGeom>
              <a:ln w="190500">
                <a:solidFill>
                  <a:srgbClr val="0C1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>
                <a:off x="4242425" y="1247669"/>
                <a:ext cx="3520314" cy="3520314"/>
              </a:xfrm>
              <a:prstGeom prst="arc">
                <a:avLst>
                  <a:gd name="adj1" fmla="val 16764047"/>
                  <a:gd name="adj2" fmla="val 20602622"/>
                </a:avLst>
              </a:prstGeom>
              <a:ln w="206375">
                <a:solidFill>
                  <a:srgbClr val="0C1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" name="弧形 1"/>
              <p:cNvSpPr/>
              <p:nvPr/>
            </p:nvSpPr>
            <p:spPr>
              <a:xfrm>
                <a:off x="4138784" y="1135855"/>
                <a:ext cx="3711600" cy="3711600"/>
              </a:xfrm>
              <a:prstGeom prst="arc">
                <a:avLst>
                  <a:gd name="adj1" fmla="val 14645243"/>
                  <a:gd name="adj2" fmla="val 11910135"/>
                </a:avLst>
              </a:prstGeom>
              <a:ln w="31750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07046" y="912582"/>
              <a:ext cx="4183074" cy="4182782"/>
              <a:chOff x="3907046" y="912582"/>
              <a:chExt cx="4183074" cy="4182782"/>
            </a:xfrm>
          </p:grpSpPr>
          <p:sp>
            <p:nvSpPr>
              <p:cNvPr id="9" name="弧形 8"/>
              <p:cNvSpPr/>
              <p:nvPr/>
            </p:nvSpPr>
            <p:spPr>
              <a:xfrm>
                <a:off x="3907046" y="920287"/>
                <a:ext cx="4175077" cy="4175077"/>
              </a:xfrm>
              <a:prstGeom prst="arc">
                <a:avLst>
                  <a:gd name="adj1" fmla="val 14951156"/>
                  <a:gd name="adj2" fmla="val 292927"/>
                </a:avLst>
              </a:prstGeom>
              <a:ln w="31750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3915043" y="920287"/>
                <a:ext cx="4175077" cy="4175077"/>
              </a:xfrm>
              <a:prstGeom prst="arc">
                <a:avLst>
                  <a:gd name="adj1" fmla="val 21112459"/>
                  <a:gd name="adj2" fmla="val 48506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" name="弧形 18"/>
              <p:cNvSpPr/>
              <p:nvPr/>
            </p:nvSpPr>
            <p:spPr>
              <a:xfrm>
                <a:off x="3907046" y="912582"/>
                <a:ext cx="4175077" cy="4175077"/>
              </a:xfrm>
              <a:prstGeom prst="arc">
                <a:avLst>
                  <a:gd name="adj1" fmla="val 15602075"/>
                  <a:gd name="adj2" fmla="val 17221727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33" name="任意多边形: 形状 32"/>
            <p:cNvSpPr/>
            <p:nvPr/>
          </p:nvSpPr>
          <p:spPr>
            <a:xfrm>
              <a:off x="2940706" y="678655"/>
              <a:ext cx="1133475" cy="790575"/>
            </a:xfrm>
            <a:custGeom>
              <a:avLst/>
              <a:gdLst>
                <a:gd name="connsiteX0" fmla="*/ 0 w 1133475"/>
                <a:gd name="connsiteY0" fmla="*/ 0 h 790575"/>
                <a:gd name="connsiteX1" fmla="*/ 1133475 w 1133475"/>
                <a:gd name="connsiteY1" fmla="*/ 790575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3475" h="790575">
                  <a:moveTo>
                    <a:pt x="0" y="0"/>
                  </a:moveTo>
                  <a:lnTo>
                    <a:pt x="1133475" y="790575"/>
                  </a:lnTo>
                </a:path>
              </a:pathLst>
            </a:custGeom>
            <a:noFill/>
            <a:ln w="317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8117820" y="4304789"/>
              <a:ext cx="1133475" cy="790575"/>
            </a:xfrm>
            <a:custGeom>
              <a:avLst/>
              <a:gdLst>
                <a:gd name="connsiteX0" fmla="*/ 0 w 1133475"/>
                <a:gd name="connsiteY0" fmla="*/ 0 h 790575"/>
                <a:gd name="connsiteX1" fmla="*/ 1133475 w 1133475"/>
                <a:gd name="connsiteY1" fmla="*/ 790575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3475" h="790575">
                  <a:moveTo>
                    <a:pt x="0" y="0"/>
                  </a:moveTo>
                  <a:lnTo>
                    <a:pt x="1133475" y="790575"/>
                  </a:lnTo>
                </a:path>
              </a:pathLst>
            </a:custGeom>
            <a:noFill/>
            <a:ln w="31750">
              <a:solidFill>
                <a:srgbClr val="0E1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011295" y="2120900"/>
              <a:ext cx="163830" cy="163830"/>
            </a:xfrm>
            <a:prstGeom prst="ellipse">
              <a:avLst/>
            </a:prstGeom>
            <a:solidFill>
              <a:srgbClr val="0E154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794058" y="532392"/>
              <a:ext cx="146703" cy="146703"/>
            </a:xfrm>
            <a:prstGeom prst="ellipse">
              <a:avLst/>
            </a:prstGeom>
            <a:solidFill>
              <a:srgbClr val="0C103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9251315" y="5080000"/>
              <a:ext cx="147955" cy="147955"/>
            </a:xfrm>
            <a:prstGeom prst="ellipse">
              <a:avLst/>
            </a:prstGeom>
            <a:solidFill>
              <a:srgbClr val="0C103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957185" y="3157220"/>
              <a:ext cx="163830" cy="163830"/>
            </a:xfrm>
            <a:prstGeom prst="ellipse">
              <a:avLst/>
            </a:prstGeom>
            <a:solidFill>
              <a:srgbClr val="0E154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824297" y="4640995"/>
            <a:ext cx="45427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 </a:t>
            </a:r>
            <a:r>
              <a:rPr lang="zh-CN" altLang="en-US" sz="6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域名简介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09551" y="2089396"/>
            <a:ext cx="63099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latin typeface="+mj-ea"/>
                <a:ea typeface="+mj-ea"/>
              </a:rPr>
              <a:t>域名（</a:t>
            </a:r>
            <a:r>
              <a:rPr lang="en-US" altLang="zh-CN" sz="2800" dirty="0">
                <a:latin typeface="+mj-ea"/>
                <a:ea typeface="+mj-ea"/>
              </a:rPr>
              <a:t>Domain Name</a:t>
            </a:r>
            <a:r>
              <a:rPr lang="zh-CN" altLang="en-US" sz="2800" dirty="0">
                <a:latin typeface="+mj-ea"/>
                <a:ea typeface="+mj-ea"/>
              </a:rPr>
              <a:t>），简称域名、网域，是由一串用点分隔的名字组成的</a:t>
            </a:r>
            <a:r>
              <a:rPr lang="en-US" altLang="zh-CN" sz="2800" dirty="0">
                <a:latin typeface="+mj-ea"/>
                <a:ea typeface="+mj-ea"/>
              </a:rPr>
              <a:t>Internet</a:t>
            </a:r>
            <a:r>
              <a:rPr lang="zh-CN" altLang="en-US" sz="2800" dirty="0">
                <a:latin typeface="+mj-ea"/>
                <a:ea typeface="+mj-ea"/>
              </a:rPr>
              <a:t>上某一台</a:t>
            </a:r>
            <a:r>
              <a:rPr lang="zh-CN" altLang="en-US" sz="28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计算机或计算机组的名称</a:t>
            </a:r>
            <a:r>
              <a:rPr lang="zh-CN" altLang="en-US" sz="2800" dirty="0">
                <a:latin typeface="+mj-ea"/>
                <a:ea typeface="+mj-ea"/>
              </a:rPr>
              <a:t>，用于在数据传输时标识计算机的电子方位（有时也指地理位置）。</a:t>
            </a:r>
            <a:endParaRPr lang="en-US" altLang="zh-CN" sz="2800" dirty="0">
              <a:latin typeface="+mj-ea"/>
              <a:ea typeface="+mj-ea"/>
            </a:endParaRPr>
          </a:p>
          <a:p>
            <a:pPr lvl="0">
              <a:defRPr/>
            </a:pPr>
            <a:endParaRPr lang="en-US" altLang="zh-CN" sz="2800" dirty="0">
              <a:latin typeface="+mj-ea"/>
              <a:ea typeface="+mj-ea"/>
            </a:endParaRPr>
          </a:p>
          <a:p>
            <a:pPr lvl="0">
              <a:defRPr/>
            </a:pPr>
            <a:r>
              <a:rPr lang="zh-CN" altLang="en-US" sz="2800" dirty="0">
                <a:latin typeface="+mj-ea"/>
                <a:ea typeface="+mj-ea"/>
              </a:rPr>
              <a:t>域名由两个或两个以上的词构成</a:t>
            </a:r>
            <a:r>
              <a:rPr lang="en-US" altLang="zh-CN" sz="2800" dirty="0">
                <a:latin typeface="+mj-ea"/>
                <a:ea typeface="+mj-ea"/>
              </a:rPr>
              <a:t>, </a:t>
            </a:r>
            <a:r>
              <a:rPr lang="zh-CN" altLang="en-US" sz="2800" dirty="0">
                <a:latin typeface="+mj-ea"/>
                <a:ea typeface="+mj-ea"/>
              </a:rPr>
              <a:t>中间由点号分隔开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Segoe UI Semibold" panose="020B0702040204020203" pitchFamily="34" charset="0"/>
            </a:endParaRPr>
          </a:p>
          <a:p>
            <a:pPr lvl="0">
              <a:defRPr/>
            </a:pPr>
            <a:endParaRPr lang="en-US" altLang="zh-CN" sz="2800" dirty="0">
              <a:solidFill>
                <a:srgbClr val="000000"/>
              </a:solidFill>
              <a:latin typeface="+mj-ea"/>
              <a:ea typeface="+mj-ea"/>
              <a:cs typeface="Segoe UI Semibold" panose="020B0702040204020203" pitchFamily="34" charset="0"/>
            </a:endParaRPr>
          </a:p>
          <a:p>
            <a:pPr lvl="0">
              <a:defRPr/>
            </a:pP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14" name="Freeform 19"/>
          <p:cNvSpPr/>
          <p:nvPr/>
        </p:nvSpPr>
        <p:spPr>
          <a:xfrm>
            <a:off x="6974205" y="1566542"/>
            <a:ext cx="5217795" cy="5344795"/>
          </a:xfrm>
          <a:custGeom>
            <a:avLst/>
            <a:gdLst>
              <a:gd name="connsiteX0" fmla="*/ 3521386 w 6695553"/>
              <a:gd name="connsiteY0" fmla="*/ 0 h 6858000"/>
              <a:gd name="connsiteX1" fmla="*/ 6695553 w 6695553"/>
              <a:gd name="connsiteY1" fmla="*/ 0 h 6858000"/>
              <a:gd name="connsiteX2" fmla="*/ 6695553 w 6695553"/>
              <a:gd name="connsiteY2" fmla="*/ 6858000 h 6858000"/>
              <a:gd name="connsiteX3" fmla="*/ 3521386 w 6695553"/>
              <a:gd name="connsiteY3" fmla="*/ 6858000 h 6858000"/>
              <a:gd name="connsiteX4" fmla="*/ 3521386 w 6695553"/>
              <a:gd name="connsiteY4" fmla="*/ 6857360 h 6858000"/>
              <a:gd name="connsiteX5" fmla="*/ 3310589 w 6695553"/>
              <a:gd name="connsiteY5" fmla="*/ 6851827 h 6858000"/>
              <a:gd name="connsiteX6" fmla="*/ 497378 w 6695553"/>
              <a:gd name="connsiteY6" fmla="*/ 5185780 h 6858000"/>
              <a:gd name="connsiteX7" fmla="*/ 494585 w 6695553"/>
              <a:gd name="connsiteY7" fmla="*/ 1676786 h 6858000"/>
              <a:gd name="connsiteX8" fmla="*/ 3305340 w 6695553"/>
              <a:gd name="connsiteY8" fmla="*/ 6485 h 6858000"/>
              <a:gd name="connsiteX9" fmla="*/ 3521386 w 6695553"/>
              <a:gd name="connsiteY9" fmla="*/ 5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553" h="6858000">
                <a:moveTo>
                  <a:pt x="3521386" y="0"/>
                </a:moveTo>
                <a:lnTo>
                  <a:pt x="6695553" y="0"/>
                </a:lnTo>
                <a:lnTo>
                  <a:pt x="6695553" y="6858000"/>
                </a:lnTo>
                <a:lnTo>
                  <a:pt x="3521386" y="6858000"/>
                </a:lnTo>
                <a:lnTo>
                  <a:pt x="3521386" y="6857360"/>
                </a:lnTo>
                <a:lnTo>
                  <a:pt x="3310589" y="6851827"/>
                </a:lnTo>
                <a:cubicBezTo>
                  <a:pt x="2152676" y="6784148"/>
                  <a:pt x="1096784" y="6163938"/>
                  <a:pt x="497378" y="5185780"/>
                </a:cubicBezTo>
                <a:cubicBezTo>
                  <a:pt x="-164790" y="4105204"/>
                  <a:pt x="-165862" y="2758359"/>
                  <a:pt x="494585" y="1676786"/>
                </a:cubicBezTo>
                <a:cubicBezTo>
                  <a:pt x="1092470" y="697666"/>
                  <a:pt x="2147462" y="75851"/>
                  <a:pt x="3305340" y="6485"/>
                </a:cubicBezTo>
                <a:lnTo>
                  <a:pt x="3521386" y="501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6" name="弧形 15"/>
          <p:cNvSpPr/>
          <p:nvPr/>
        </p:nvSpPr>
        <p:spPr>
          <a:xfrm>
            <a:off x="6519545" y="1196340"/>
            <a:ext cx="5235575" cy="5979160"/>
          </a:xfrm>
          <a:prstGeom prst="arc">
            <a:avLst>
              <a:gd name="adj1" fmla="val 7148139"/>
              <a:gd name="adj2" fmla="val 14393255"/>
            </a:avLst>
          </a:prstGeom>
          <a:ln>
            <a:solidFill>
              <a:srgbClr val="C1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202168" y="222785"/>
            <a:ext cx="56371" cy="56371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654161" y="6616715"/>
            <a:ext cx="56371" cy="56371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143474" y="6124975"/>
            <a:ext cx="106714" cy="106714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/>
        </p:nvSpPr>
        <p:spPr>
          <a:xfrm>
            <a:off x="436881" y="110281"/>
            <a:ext cx="4652808" cy="754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Part1 </a:t>
            </a:r>
            <a:r>
              <a:rPr lang="zh-CN" altLang="en-US" sz="4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域名简介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22" name="平行四边形 21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5" name="直接连接符 24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bldLvl="0" animBg="1"/>
      <p:bldP spid="16" grpId="0" bldLvl="0" animBg="1"/>
      <p:bldP spid="17" grpId="0" bldLvl="0" animBg="1"/>
      <p:bldP spid="18" grpId="0" bldLvl="0" animBg="1"/>
      <p:bldP spid="1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FB0205577702C281062C578CA1923F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98070" cy="70237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 2"/>
          <p:cNvSpPr txBox="1"/>
          <p:nvPr/>
        </p:nvSpPr>
        <p:spPr>
          <a:xfrm>
            <a:off x="6506229" y="1869547"/>
            <a:ext cx="4881225" cy="4738447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 panose="020B0306030504020204"/>
                <a:ea typeface="+mn-ea"/>
                <a:cs typeface="Open Sans Light" panose="020B0306030504020204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zh-CN" altLang="zh-CN" dirty="0">
                <a:solidFill>
                  <a:schemeClr val="tx1"/>
                </a:solidFill>
              </a:rPr>
              <a:t>由于</a:t>
            </a:r>
            <a:r>
              <a:rPr lang="en-US" altLang="zh-CN" dirty="0">
                <a:solidFill>
                  <a:schemeClr val="tx1"/>
                </a:solidFill>
              </a:rPr>
              <a:t>IP</a:t>
            </a:r>
            <a:r>
              <a:rPr lang="zh-CN" altLang="zh-CN" dirty="0">
                <a:solidFill>
                  <a:schemeClr val="tx1"/>
                </a:solidFill>
              </a:rPr>
              <a:t>地址具有</a:t>
            </a:r>
            <a:r>
              <a:rPr lang="zh-CN" altLang="zh-CN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不方便记忆</a:t>
            </a:r>
            <a:r>
              <a:rPr lang="zh-CN" altLang="zh-CN" dirty="0">
                <a:solidFill>
                  <a:schemeClr val="tx1"/>
                </a:solidFill>
              </a:rPr>
              <a:t>并且</a:t>
            </a:r>
            <a:r>
              <a:rPr lang="zh-CN" altLang="zh-CN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不能显示地址组织的名称和性质</a:t>
            </a:r>
            <a:r>
              <a:rPr lang="zh-CN" altLang="zh-CN" dirty="0">
                <a:solidFill>
                  <a:schemeClr val="tx1"/>
                </a:solidFill>
              </a:rPr>
              <a:t>等缺点，人们设计出了域名，并通过网域名称系统（</a:t>
            </a:r>
            <a:r>
              <a:rPr lang="en-US" altLang="zh-CN" dirty="0">
                <a:solidFill>
                  <a:schemeClr val="tx1"/>
                </a:solidFill>
              </a:rPr>
              <a:t>DNS</a:t>
            </a:r>
            <a:r>
              <a:rPr lang="zh-CN" altLang="zh-CN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Domain Name System</a:t>
            </a:r>
            <a:r>
              <a:rPr lang="zh-CN" altLang="zh-CN" dirty="0">
                <a:solidFill>
                  <a:schemeClr val="tx1"/>
                </a:solidFill>
              </a:rPr>
              <a:t>）来将域名和</a:t>
            </a:r>
            <a:r>
              <a:rPr lang="en-US" altLang="zh-CN" dirty="0">
                <a:solidFill>
                  <a:schemeClr val="tx1"/>
                </a:solidFill>
              </a:rPr>
              <a:t>IP</a:t>
            </a:r>
            <a:r>
              <a:rPr lang="zh-CN" altLang="zh-CN" dirty="0">
                <a:solidFill>
                  <a:schemeClr val="tx1"/>
                </a:solidFill>
              </a:rPr>
              <a:t>地址相互映射，使人更方便地访问互联网，而不用去记住能够被机器直接读取的</a:t>
            </a:r>
            <a:r>
              <a:rPr lang="en-US" altLang="zh-CN" dirty="0">
                <a:solidFill>
                  <a:schemeClr val="tx1"/>
                </a:solidFill>
              </a:rPr>
              <a:t>IP</a:t>
            </a:r>
            <a:r>
              <a:rPr lang="zh-CN" altLang="zh-CN" dirty="0">
                <a:solidFill>
                  <a:schemeClr val="tx1"/>
                </a:solidFill>
              </a:rPr>
              <a:t>地址数串。</a:t>
            </a:r>
          </a:p>
          <a:p>
            <a:pPr marL="0" marR="0" lvl="0" indent="0" algn="l" defTabSz="108712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0" lang="en-US" sz="8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Shape 2840"/>
          <p:cNvSpPr/>
          <p:nvPr/>
        </p:nvSpPr>
        <p:spPr>
          <a:xfrm>
            <a:off x="6805621" y="476218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9389" y="1400576"/>
            <a:ext cx="3795253" cy="4686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spc="100" dirty="0">
                <a:solidFill>
                  <a:srgbClr val="FF0000"/>
                </a:solidFill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为什么需要域名？</a:t>
            </a:r>
            <a:endParaRPr kumimoji="0" lang="en-US" sz="3600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5" name="图片占位符 4" descr="C:\Users\Administrator\Desktop\内容图片素材\商务\1526718300907.jpg1526718300907"/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/>
          <a:stretch>
            <a:fillRect/>
          </a:stretch>
        </p:blipFill>
        <p:spPr>
          <a:xfrm>
            <a:off x="1326515" y="2892425"/>
            <a:ext cx="3771265" cy="2388235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559" y="258112"/>
            <a:ext cx="4712158" cy="481330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Part1 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域名简介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" y="1043590"/>
            <a:ext cx="6104376" cy="546353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32" grpId="0" animBg="1"/>
      <p:bldP spid="33" grpId="0"/>
      <p:bldP spid="3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9"/>
          <p:cNvSpPr/>
          <p:nvPr/>
        </p:nvSpPr>
        <p:spPr>
          <a:xfrm>
            <a:off x="6868633" y="1613427"/>
            <a:ext cx="5323367" cy="5244573"/>
          </a:xfrm>
          <a:custGeom>
            <a:avLst/>
            <a:gdLst>
              <a:gd name="connsiteX0" fmla="*/ 3521386 w 6695553"/>
              <a:gd name="connsiteY0" fmla="*/ 0 h 6858000"/>
              <a:gd name="connsiteX1" fmla="*/ 6695553 w 6695553"/>
              <a:gd name="connsiteY1" fmla="*/ 0 h 6858000"/>
              <a:gd name="connsiteX2" fmla="*/ 6695553 w 6695553"/>
              <a:gd name="connsiteY2" fmla="*/ 6858000 h 6858000"/>
              <a:gd name="connsiteX3" fmla="*/ 3521386 w 6695553"/>
              <a:gd name="connsiteY3" fmla="*/ 6858000 h 6858000"/>
              <a:gd name="connsiteX4" fmla="*/ 3521386 w 6695553"/>
              <a:gd name="connsiteY4" fmla="*/ 6857360 h 6858000"/>
              <a:gd name="connsiteX5" fmla="*/ 3310589 w 6695553"/>
              <a:gd name="connsiteY5" fmla="*/ 6851827 h 6858000"/>
              <a:gd name="connsiteX6" fmla="*/ 497378 w 6695553"/>
              <a:gd name="connsiteY6" fmla="*/ 5185780 h 6858000"/>
              <a:gd name="connsiteX7" fmla="*/ 494585 w 6695553"/>
              <a:gd name="connsiteY7" fmla="*/ 1676786 h 6858000"/>
              <a:gd name="connsiteX8" fmla="*/ 3305340 w 6695553"/>
              <a:gd name="connsiteY8" fmla="*/ 6485 h 6858000"/>
              <a:gd name="connsiteX9" fmla="*/ 3521386 w 6695553"/>
              <a:gd name="connsiteY9" fmla="*/ 5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553" h="6858000">
                <a:moveTo>
                  <a:pt x="3521386" y="0"/>
                </a:moveTo>
                <a:lnTo>
                  <a:pt x="6695553" y="0"/>
                </a:lnTo>
                <a:lnTo>
                  <a:pt x="6695553" y="6858000"/>
                </a:lnTo>
                <a:lnTo>
                  <a:pt x="3521386" y="6858000"/>
                </a:lnTo>
                <a:lnTo>
                  <a:pt x="3521386" y="6857360"/>
                </a:lnTo>
                <a:lnTo>
                  <a:pt x="3310589" y="6851827"/>
                </a:lnTo>
                <a:cubicBezTo>
                  <a:pt x="2152676" y="6784148"/>
                  <a:pt x="1096784" y="6163938"/>
                  <a:pt x="497378" y="5185780"/>
                </a:cubicBezTo>
                <a:cubicBezTo>
                  <a:pt x="-164790" y="4105204"/>
                  <a:pt x="-165862" y="2758359"/>
                  <a:pt x="494585" y="1676786"/>
                </a:cubicBezTo>
                <a:cubicBezTo>
                  <a:pt x="1092470" y="697666"/>
                  <a:pt x="2147462" y="75851"/>
                  <a:pt x="3305340" y="6485"/>
                </a:cubicBezTo>
                <a:lnTo>
                  <a:pt x="3521386" y="501"/>
                </a:lnTo>
                <a:close/>
              </a:path>
            </a:pathLst>
          </a:cu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6" name="弧形 15"/>
          <p:cNvSpPr/>
          <p:nvPr/>
        </p:nvSpPr>
        <p:spPr>
          <a:xfrm>
            <a:off x="6519545" y="1196340"/>
            <a:ext cx="5235575" cy="5979160"/>
          </a:xfrm>
          <a:prstGeom prst="arc">
            <a:avLst>
              <a:gd name="adj1" fmla="val 7148139"/>
              <a:gd name="adj2" fmla="val 14393255"/>
            </a:avLst>
          </a:prstGeom>
          <a:ln>
            <a:solidFill>
              <a:srgbClr val="C1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202168" y="222785"/>
            <a:ext cx="56371" cy="56371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654161" y="6616715"/>
            <a:ext cx="56371" cy="56371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143474" y="6124975"/>
            <a:ext cx="106714" cy="106714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/>
        </p:nvSpPr>
        <p:spPr>
          <a:xfrm>
            <a:off x="436881" y="110281"/>
            <a:ext cx="4652808" cy="754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Part1 </a:t>
            </a:r>
            <a:r>
              <a:rPr lang="zh-CN" altLang="en-US" sz="4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域名简介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22" name="平行四边形 21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5" name="直接连接符 24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8738" y="1462514"/>
            <a:ext cx="4903717" cy="4662461"/>
          </a:xfrm>
          <a:prstGeom prst="rect">
            <a:avLst/>
          </a:prstGeom>
          <a:noFill/>
          <a:ln w="38100">
            <a:solidFill>
              <a:srgbClr val="0C10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8739" y="1951380"/>
            <a:ext cx="4754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noProof="0" dirty="0">
                <a:solidFill>
                  <a:srgbClr val="333333"/>
                </a:solidFill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域名等级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467417" y="2696019"/>
            <a:ext cx="3474971" cy="0"/>
          </a:xfrm>
          <a:prstGeom prst="line">
            <a:avLst/>
          </a:prstGeom>
          <a:ln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167316" y="3117874"/>
            <a:ext cx="3775072" cy="168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rgbClr val="000000">
                    <a:lumMod val="95000"/>
                    <a:lumOff val="5000"/>
                  </a:srgbClr>
                </a:solidFill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顶级域名</a:t>
            </a:r>
            <a:endParaRPr lang="en-US" altLang="zh-CN" sz="2400" dirty="0">
              <a:solidFill>
                <a:srgbClr val="000000">
                  <a:lumMod val="95000"/>
                  <a:lumOff val="5000"/>
                </a:srgbClr>
              </a:solidFill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二级域名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0000">
                    <a:lumMod val="95000"/>
                    <a:lumOff val="5000"/>
                  </a:srgbClr>
                </a:solidFill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3.</a:t>
            </a:r>
            <a:r>
              <a:rPr lang="zh-CN" altLang="en-US" sz="2400" dirty="0">
                <a:solidFill>
                  <a:srgbClr val="000000">
                    <a:lumMod val="95000"/>
                    <a:lumOff val="5000"/>
                  </a:srgbClr>
                </a:solidFill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三</a:t>
            </a:r>
            <a:r>
              <a:rPr lang="zh-CN" altLang="en-US" sz="2400">
                <a:solidFill>
                  <a:srgbClr val="000000">
                    <a:lumMod val="95000"/>
                    <a:lumOff val="5000"/>
                  </a:srgbClr>
                </a:solidFill>
                <a:latin typeface="Agency FB" panose="020B0503020202020204"/>
                <a:ea typeface="微软雅黑" panose="020B0503020204020204" charset="-122"/>
                <a:cs typeface="+mn-ea"/>
                <a:sym typeface="+mn-lt"/>
              </a:rPr>
              <a:t>级域名</a:t>
            </a:r>
            <a:endParaRPr lang="en-US" altLang="zh-CN" sz="2400" dirty="0">
              <a:solidFill>
                <a:srgbClr val="000000">
                  <a:lumMod val="95000"/>
                  <a:lumOff val="5000"/>
                </a:srgbClr>
              </a:solidFill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15" grpId="0" bldLvl="0" animBg="1"/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1475871" y="2660188"/>
            <a:ext cx="2187497" cy="2187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6660" y="3694251"/>
            <a:ext cx="2945920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三级域名</a:t>
            </a:r>
          </a:p>
        </p:txBody>
      </p:sp>
      <p:sp>
        <p:nvSpPr>
          <p:cNvPr id="8" name="矩形 7"/>
          <p:cNvSpPr/>
          <p:nvPr/>
        </p:nvSpPr>
        <p:spPr>
          <a:xfrm rot="2700000">
            <a:off x="5002251" y="2660188"/>
            <a:ext cx="2187497" cy="21874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3040" y="3694251"/>
            <a:ext cx="2945920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二级域名</a:t>
            </a:r>
          </a:p>
        </p:txBody>
      </p:sp>
      <p:sp>
        <p:nvSpPr>
          <p:cNvPr id="13" name="矩形 12"/>
          <p:cNvSpPr/>
          <p:nvPr/>
        </p:nvSpPr>
        <p:spPr>
          <a:xfrm rot="2700000">
            <a:off x="8528631" y="2660188"/>
            <a:ext cx="2187497" cy="21874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49420" y="3694251"/>
            <a:ext cx="2945920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顶级域名</a:t>
            </a: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57552" y="325754"/>
            <a:ext cx="5229609" cy="481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Part1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域名等级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7" name="平行四边形 6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平行四边形 8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4" name="直接连接符 13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697355" y="3037840"/>
            <a:ext cx="23450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Arial Black" panose="020B0A04020102020204" charset="0"/>
                <a:ea typeface="华文行楷" panose="02010800040101010101" charset="-122"/>
                <a:cs typeface="Arial Black" panose="020B0A04020102020204" charset="0"/>
              </a:rPr>
              <a:t>www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935720" y="3044825"/>
            <a:ext cx="23450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Arial Black" panose="020B0A04020102020204" charset="0"/>
                <a:ea typeface="华文行楷" panose="02010800040101010101" charset="-122"/>
                <a:cs typeface="Arial Black" panose="020B0A04020102020204" charset="0"/>
              </a:rPr>
              <a:t>com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028565" y="3044825"/>
            <a:ext cx="23450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schemeClr val="bg1">
                    <a:lumMod val="95000"/>
                  </a:schemeClr>
                </a:solidFill>
                <a:latin typeface="Arial Black" panose="020B0A04020102020204" charset="0"/>
                <a:ea typeface="华文行楷" panose="02010800040101010101" charset="-122"/>
                <a:cs typeface="Arial Black" panose="020B0A04020102020204" charset="0"/>
              </a:rPr>
              <a:t>bilibili</a:t>
            </a:r>
          </a:p>
        </p:txBody>
      </p:sp>
      <p:sp>
        <p:nvSpPr>
          <p:cNvPr id="21" name="椭圆 20"/>
          <p:cNvSpPr/>
          <p:nvPr/>
        </p:nvSpPr>
        <p:spPr>
          <a:xfrm>
            <a:off x="7799705" y="3493135"/>
            <a:ext cx="119380" cy="11049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206875" y="3583940"/>
            <a:ext cx="119380" cy="11049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25620" y="2011680"/>
            <a:ext cx="3474720" cy="3403600"/>
          </a:xfrm>
          <a:prstGeom prst="rect">
            <a:avLst/>
          </a:prstGeom>
          <a:noFill/>
          <a:ln w="28575" cmpd="dbl">
            <a:solidFill>
              <a:srgbClr val="DF362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99" advClick="0">
        <p14:pan dir="u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8" grpId="0" bldLvl="0" animBg="1"/>
      <p:bldP spid="10" grpId="0"/>
      <p:bldP spid="13" grpId="0" bldLvl="0" animBg="1"/>
      <p:bldP spid="15" grpId="0"/>
      <p:bldP spid="21" grpId="0" bldLvl="0" animBg="1"/>
      <p:bldP spid="22" grpId="0" bldLvl="0" animBg="1"/>
      <p:bldP spid="25" grpId="0" bldLvl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/>
          <p:cNvGrpSpPr/>
          <p:nvPr/>
        </p:nvGrpSpPr>
        <p:grpSpPr>
          <a:xfrm>
            <a:off x="3893185" y="2890520"/>
            <a:ext cx="867410" cy="106680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27" name="Oval 8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8" name="Oval 9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9" name="Oval 10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46950" y="2891155"/>
            <a:ext cx="870585" cy="128905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24" name="Oval 12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5" name="Oval 13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Oval 14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510436" y="4076176"/>
            <a:ext cx="2501951" cy="913446"/>
            <a:chOff x="8386922" y="2192795"/>
            <a:chExt cx="2501951" cy="913446"/>
          </a:xfrm>
        </p:grpSpPr>
        <p:sp>
          <p:nvSpPr>
            <p:cNvPr id="17" name="矩形 16"/>
            <p:cNvSpPr/>
            <p:nvPr/>
          </p:nvSpPr>
          <p:spPr>
            <a:xfrm>
              <a:off x="8386922" y="2192795"/>
              <a:ext cx="2501951" cy="4235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04910" y="2422336"/>
              <a:ext cx="2265974" cy="6839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先把虚拟网络世界分成很多顶级区域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4845050" y="4363085"/>
            <a:ext cx="2501900" cy="7129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每一个顶级区域又可以分成很多子区域</a:t>
            </a:r>
          </a:p>
        </p:txBody>
      </p:sp>
      <p:sp>
        <p:nvSpPr>
          <p:cNvPr id="23" name="矩形 22"/>
          <p:cNvSpPr/>
          <p:nvPr/>
        </p:nvSpPr>
        <p:spPr>
          <a:xfrm>
            <a:off x="8502650" y="4363085"/>
            <a:ext cx="2501900" cy="7129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向域名注册商注册域名，租用域名使用权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28140" y="1914525"/>
            <a:ext cx="2063115" cy="2042795"/>
            <a:chOff x="1830459" y="2096852"/>
            <a:chExt cx="1860636" cy="1860636"/>
          </a:xfrm>
        </p:grpSpPr>
        <p:sp>
          <p:nvSpPr>
            <p:cNvPr id="4" name="Oval 1"/>
            <p:cNvSpPr/>
            <p:nvPr/>
          </p:nvSpPr>
          <p:spPr>
            <a:xfrm>
              <a:off x="1830459" y="2096852"/>
              <a:ext cx="1860636" cy="1860636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" name="Arc 2"/>
            <p:cNvSpPr/>
            <p:nvPr/>
          </p:nvSpPr>
          <p:spPr>
            <a:xfrm>
              <a:off x="1830459" y="2096852"/>
              <a:ext cx="1860636" cy="1860636"/>
            </a:xfrm>
            <a:prstGeom prst="arc">
              <a:avLst>
                <a:gd name="adj1" fmla="val 10529000"/>
                <a:gd name="adj2" fmla="val 15122297"/>
              </a:avLst>
            </a:prstGeom>
            <a:ln w="1270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4" name="标题 1"/>
          <p:cNvSpPr>
            <a:spLocks noGrp="1"/>
          </p:cNvSpPr>
          <p:nvPr/>
        </p:nvSpPr>
        <p:spPr>
          <a:xfrm>
            <a:off x="670559" y="308346"/>
            <a:ext cx="4775953" cy="481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Part1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域名注册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33" name="平行四边形 32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平行四边形 33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36" name="直接连接符 35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 descr="72076BB0C773B4BC2D05117CA3A73D17"/>
          <p:cNvPicPr>
            <a:picLocks noChangeAspect="1"/>
          </p:cNvPicPr>
          <p:nvPr/>
        </p:nvPicPr>
        <p:blipFill>
          <a:blip r:embed="rId5"/>
          <a:srcRect l="11712" t="-112" r="43343"/>
          <a:stretch>
            <a:fillRect/>
          </a:stretch>
        </p:blipFill>
        <p:spPr>
          <a:xfrm>
            <a:off x="1760220" y="1999615"/>
            <a:ext cx="1798955" cy="1798320"/>
          </a:xfrm>
          <a:prstGeom prst="ellipse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4963160" y="1915160"/>
            <a:ext cx="2063115" cy="2042795"/>
            <a:chOff x="1830459" y="2096852"/>
            <a:chExt cx="1860636" cy="1860636"/>
          </a:xfrm>
        </p:grpSpPr>
        <p:sp>
          <p:nvSpPr>
            <p:cNvPr id="39" name="Oval 1"/>
            <p:cNvSpPr/>
            <p:nvPr/>
          </p:nvSpPr>
          <p:spPr>
            <a:xfrm>
              <a:off x="1830459" y="2096852"/>
              <a:ext cx="1860636" cy="1860636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0" name="Arc 2"/>
            <p:cNvSpPr/>
            <p:nvPr/>
          </p:nvSpPr>
          <p:spPr>
            <a:xfrm>
              <a:off x="1830459" y="2096852"/>
              <a:ext cx="1860636" cy="1860636"/>
            </a:xfrm>
            <a:prstGeom prst="arc">
              <a:avLst>
                <a:gd name="adj1" fmla="val 10529000"/>
                <a:gd name="adj2" fmla="val 15122297"/>
              </a:avLst>
            </a:prstGeom>
            <a:ln w="1270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603615" y="1934210"/>
            <a:ext cx="2063115" cy="2042795"/>
            <a:chOff x="1830459" y="2096852"/>
            <a:chExt cx="1860636" cy="1860636"/>
          </a:xfrm>
        </p:grpSpPr>
        <p:sp>
          <p:nvSpPr>
            <p:cNvPr id="43" name="Oval 1"/>
            <p:cNvSpPr/>
            <p:nvPr/>
          </p:nvSpPr>
          <p:spPr>
            <a:xfrm>
              <a:off x="1830459" y="2096852"/>
              <a:ext cx="1860636" cy="1860636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4" name="Arc 2"/>
            <p:cNvSpPr/>
            <p:nvPr/>
          </p:nvSpPr>
          <p:spPr>
            <a:xfrm>
              <a:off x="1830459" y="2096852"/>
              <a:ext cx="1860636" cy="1860636"/>
            </a:xfrm>
            <a:prstGeom prst="arc">
              <a:avLst>
                <a:gd name="adj1" fmla="val 10529000"/>
                <a:gd name="adj2" fmla="val 15122297"/>
              </a:avLst>
            </a:prstGeom>
            <a:ln w="1270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46" name="图片 45" descr="6F8C8167488F97EF8B13272901F1D27A"/>
          <p:cNvPicPr>
            <a:picLocks noChangeAspect="1"/>
          </p:cNvPicPr>
          <p:nvPr/>
        </p:nvPicPr>
        <p:blipFill>
          <a:blip r:embed="rId6"/>
          <a:srcRect t="-981" r="55808" b="5689"/>
          <a:stretch>
            <a:fillRect/>
          </a:stretch>
        </p:blipFill>
        <p:spPr>
          <a:xfrm>
            <a:off x="5056505" y="1999615"/>
            <a:ext cx="1876425" cy="1871980"/>
          </a:xfrm>
          <a:prstGeom prst="ellipse">
            <a:avLst/>
          </a:prstGeom>
        </p:spPr>
      </p:pic>
      <p:pic>
        <p:nvPicPr>
          <p:cNvPr id="47" name="图片 46" descr="ABA775664E808436AE5A14E7E0FD65D5"/>
          <p:cNvPicPr>
            <a:picLocks noChangeAspect="1"/>
          </p:cNvPicPr>
          <p:nvPr/>
        </p:nvPicPr>
        <p:blipFill>
          <a:blip r:embed="rId7"/>
          <a:srcRect l="12697" r="44685"/>
          <a:stretch>
            <a:fillRect/>
          </a:stretch>
        </p:blipFill>
        <p:spPr>
          <a:xfrm>
            <a:off x="8742045" y="2012950"/>
            <a:ext cx="1787525" cy="1885950"/>
          </a:xfrm>
          <a:prstGeom prst="ellipse">
            <a:avLst/>
          </a:prstGeom>
        </p:spPr>
      </p:pic>
      <p:cxnSp>
        <p:nvCxnSpPr>
          <p:cNvPr id="48" name="直接箭头连接符 47"/>
          <p:cNvCxnSpPr/>
          <p:nvPr/>
        </p:nvCxnSpPr>
        <p:spPr>
          <a:xfrm flipV="1">
            <a:off x="3810000" y="2948940"/>
            <a:ext cx="1122045" cy="17780"/>
          </a:xfrm>
          <a:prstGeom prst="straightConnector1">
            <a:avLst/>
          </a:prstGeom>
          <a:ln w="38100">
            <a:prstDash val="dash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4" idx="2"/>
          </p:cNvCxnSpPr>
          <p:nvPr/>
        </p:nvCxnSpPr>
        <p:spPr>
          <a:xfrm flipV="1">
            <a:off x="7346950" y="2948940"/>
            <a:ext cx="1155700" cy="6985"/>
          </a:xfrm>
          <a:prstGeom prst="straightConnector1">
            <a:avLst/>
          </a:prstGeom>
          <a:ln w="38100">
            <a:prstDash val="dash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3" grpId="0"/>
      <p:bldP spid="23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PECIAL_SOURCE" val="bdnul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0"/>
  <p:tag name="KSO_WM_TEMPLATE_JOB_ID" val="6"/>
  <p:tag name="KSO_WM_TEMPLATE_SCENE_ID" val="1"/>
  <p:tag name="KSO_WM_TEMPLATE_OUTLINE_ID" val="6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PECIAL_SOURCE" val="bdnul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0"/>
  <p:tag name="KSO_WM_TEMPLATE_JOB_ID" val="6"/>
  <p:tag name="KSO_WM_TEMPLATE_SCENE_ID" val="1"/>
  <p:tag name="KSO_WM_TEMPLATE_OUTLINE_ID" val="6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PECIAL_SOURCE" val="bdnul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8431021949_1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0C103F"/>
      </a:accent1>
      <a:accent2>
        <a:srgbClr val="393F77"/>
      </a:accent2>
      <a:accent3>
        <a:srgbClr val="54A5C3"/>
      </a:accent3>
      <a:accent4>
        <a:srgbClr val="0C103F"/>
      </a:accent4>
      <a:accent5>
        <a:srgbClr val="4472C4"/>
      </a:accent5>
      <a:accent6>
        <a:srgbClr val="6DAC44"/>
      </a:accent6>
      <a:hlink>
        <a:srgbClr val="0563C1"/>
      </a:hlink>
      <a:folHlink>
        <a:srgbClr val="954D72"/>
      </a:folHlink>
    </a:clrScheme>
    <a:fontScheme name="wef253rl">
      <a:majorFont>
        <a:latin typeface="Agency FB"/>
        <a:ea typeface="Microsoft YaHei"/>
        <a:cs typeface=""/>
      </a:majorFont>
      <a:minorFont>
        <a:latin typeface="Agency FB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0C103F"/>
    </a:accent1>
    <a:accent2>
      <a:srgbClr val="393F77"/>
    </a:accent2>
    <a:accent3>
      <a:srgbClr val="54A5C3"/>
    </a:accent3>
    <a:accent4>
      <a:srgbClr val="0C103F"/>
    </a:accent4>
    <a:accent5>
      <a:srgbClr val="4472C4"/>
    </a:accent5>
    <a:accent6>
      <a:srgbClr val="6DAC44"/>
    </a:accent6>
    <a:hlink>
      <a:srgbClr val="0563C1"/>
    </a:hlink>
    <a:folHlink>
      <a:srgbClr val="954D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0C103F"/>
    </a:accent1>
    <a:accent2>
      <a:srgbClr val="393F77"/>
    </a:accent2>
    <a:accent3>
      <a:srgbClr val="54A5C3"/>
    </a:accent3>
    <a:accent4>
      <a:srgbClr val="0C103F"/>
    </a:accent4>
    <a:accent5>
      <a:srgbClr val="4472C4"/>
    </a:accent5>
    <a:accent6>
      <a:srgbClr val="6DAC44"/>
    </a:accent6>
    <a:hlink>
      <a:srgbClr val="0563C1"/>
    </a:hlink>
    <a:folHlink>
      <a:srgbClr val="954D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0C103F"/>
    </a:accent1>
    <a:accent2>
      <a:srgbClr val="393F77"/>
    </a:accent2>
    <a:accent3>
      <a:srgbClr val="54A5C3"/>
    </a:accent3>
    <a:accent4>
      <a:srgbClr val="0C103F"/>
    </a:accent4>
    <a:accent5>
      <a:srgbClr val="4472C4"/>
    </a:accent5>
    <a:accent6>
      <a:srgbClr val="6DAC44"/>
    </a:accent6>
    <a:hlink>
      <a:srgbClr val="0563C1"/>
    </a:hlink>
    <a:folHlink>
      <a:srgbClr val="954D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0C103F"/>
    </a:accent1>
    <a:accent2>
      <a:srgbClr val="393F77"/>
    </a:accent2>
    <a:accent3>
      <a:srgbClr val="54A5C3"/>
    </a:accent3>
    <a:accent4>
      <a:srgbClr val="0C103F"/>
    </a:accent4>
    <a:accent5>
      <a:srgbClr val="4472C4"/>
    </a:accent5>
    <a:accent6>
      <a:srgbClr val="6DAC44"/>
    </a:accent6>
    <a:hlink>
      <a:srgbClr val="0563C1"/>
    </a:hlink>
    <a:folHlink>
      <a:srgbClr val="954D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0C103F"/>
    </a:accent1>
    <a:accent2>
      <a:srgbClr val="393F77"/>
    </a:accent2>
    <a:accent3>
      <a:srgbClr val="54A5C3"/>
    </a:accent3>
    <a:accent4>
      <a:srgbClr val="0C103F"/>
    </a:accent4>
    <a:accent5>
      <a:srgbClr val="4472C4"/>
    </a:accent5>
    <a:accent6>
      <a:srgbClr val="6DAC44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0C103F"/>
    </a:accent1>
    <a:accent2>
      <a:srgbClr val="393F77"/>
    </a:accent2>
    <a:accent3>
      <a:srgbClr val="54A5C3"/>
    </a:accent3>
    <a:accent4>
      <a:srgbClr val="0C103F"/>
    </a:accent4>
    <a:accent5>
      <a:srgbClr val="4472C4"/>
    </a:accent5>
    <a:accent6>
      <a:srgbClr val="6DAC44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0C103F"/>
    </a:accent1>
    <a:accent2>
      <a:srgbClr val="393F77"/>
    </a:accent2>
    <a:accent3>
      <a:srgbClr val="54A5C3"/>
    </a:accent3>
    <a:accent4>
      <a:srgbClr val="0C103F"/>
    </a:accent4>
    <a:accent5>
      <a:srgbClr val="4472C4"/>
    </a:accent5>
    <a:accent6>
      <a:srgbClr val="6DAC44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0C103F"/>
    </a:accent1>
    <a:accent2>
      <a:srgbClr val="393F77"/>
    </a:accent2>
    <a:accent3>
      <a:srgbClr val="54A5C3"/>
    </a:accent3>
    <a:accent4>
      <a:srgbClr val="0C103F"/>
    </a:accent4>
    <a:accent5>
      <a:srgbClr val="4472C4"/>
    </a:accent5>
    <a:accent6>
      <a:srgbClr val="6DAC44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0C103F"/>
    </a:accent1>
    <a:accent2>
      <a:srgbClr val="393F77"/>
    </a:accent2>
    <a:accent3>
      <a:srgbClr val="54A5C3"/>
    </a:accent3>
    <a:accent4>
      <a:srgbClr val="0C103F"/>
    </a:accent4>
    <a:accent5>
      <a:srgbClr val="4472C4"/>
    </a:accent5>
    <a:accent6>
      <a:srgbClr val="6DAC44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0C103F"/>
    </a:accent1>
    <a:accent2>
      <a:srgbClr val="393F77"/>
    </a:accent2>
    <a:accent3>
      <a:srgbClr val="54A5C3"/>
    </a:accent3>
    <a:accent4>
      <a:srgbClr val="0C103F"/>
    </a:accent4>
    <a:accent5>
      <a:srgbClr val="4472C4"/>
    </a:accent5>
    <a:accent6>
      <a:srgbClr val="6DAC44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0C103F"/>
    </a:accent1>
    <a:accent2>
      <a:srgbClr val="393F77"/>
    </a:accent2>
    <a:accent3>
      <a:srgbClr val="54A5C3"/>
    </a:accent3>
    <a:accent4>
      <a:srgbClr val="0C103F"/>
    </a:accent4>
    <a:accent5>
      <a:srgbClr val="4472C4"/>
    </a:accent5>
    <a:accent6>
      <a:srgbClr val="6DAC44"/>
    </a:accent6>
    <a:hlink>
      <a:srgbClr val="0563C1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0C103F"/>
    </a:accent1>
    <a:accent2>
      <a:srgbClr val="393F77"/>
    </a:accent2>
    <a:accent3>
      <a:srgbClr val="54A5C3"/>
    </a:accent3>
    <a:accent4>
      <a:srgbClr val="0C103F"/>
    </a:accent4>
    <a:accent5>
      <a:srgbClr val="4472C4"/>
    </a:accent5>
    <a:accent6>
      <a:srgbClr val="6DAC44"/>
    </a:accent6>
    <a:hlink>
      <a:srgbClr val="0563C1"/>
    </a:hlink>
    <a:folHlink>
      <a:srgbClr val="954D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0C103F"/>
    </a:accent1>
    <a:accent2>
      <a:srgbClr val="393F77"/>
    </a:accent2>
    <a:accent3>
      <a:srgbClr val="54A5C3"/>
    </a:accent3>
    <a:accent4>
      <a:srgbClr val="0C103F"/>
    </a:accent4>
    <a:accent5>
      <a:srgbClr val="4472C4"/>
    </a:accent5>
    <a:accent6>
      <a:srgbClr val="6DAC44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570</Words>
  <Application>Microsoft Office PowerPoint</Application>
  <PresentationFormat>宽屏</PresentationFormat>
  <Paragraphs>91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Gill Sans</vt:lpstr>
      <vt:lpstr>Helvetica Light</vt:lpstr>
      <vt:lpstr>Helvetica Neue</vt:lpstr>
      <vt:lpstr>Open Sans</vt:lpstr>
      <vt:lpstr>Open Sans Light</vt:lpstr>
      <vt:lpstr>Open Sans Semibold</vt:lpstr>
      <vt:lpstr>等线</vt:lpstr>
      <vt:lpstr>黑体</vt:lpstr>
      <vt:lpstr>楷体</vt:lpstr>
      <vt:lpstr>宋体</vt:lpstr>
      <vt:lpstr>Microsoft YaHei</vt:lpstr>
      <vt:lpstr>造字工房尚黑（非商用）粗体</vt:lpstr>
      <vt:lpstr>Agency FB</vt:lpstr>
      <vt:lpstr>Arial</vt:lpstr>
      <vt:lpstr>Arial Black</vt:lpstr>
      <vt:lpstr>Calibri</vt:lpstr>
      <vt:lpstr>Impact</vt:lpstr>
      <vt:lpstr>Segoe UI Semibold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Part1 域名简介</vt:lpstr>
      <vt:lpstr>PowerPoint 演示文稿</vt:lpstr>
      <vt:lpstr>PowerPoint 演示文稿</vt:lpstr>
      <vt:lpstr>PowerPoint 演示文稿</vt:lpstr>
      <vt:lpstr>PowerPoint 演示文稿</vt:lpstr>
      <vt:lpstr>Part1 域名注册</vt:lpstr>
      <vt:lpstr>PowerPoint 演示文稿</vt:lpstr>
      <vt:lpstr>PowerPoint 演示文稿</vt:lpstr>
      <vt:lpstr>PowerPoint 演示文稿</vt:lpstr>
      <vt:lpstr> Part3 域名注册现存问题</vt:lpstr>
      <vt:lpstr>Part3 发展趋势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侯 妍秀</cp:lastModifiedBy>
  <cp:revision>82</cp:revision>
  <dcterms:created xsi:type="dcterms:W3CDTF">2019-09-30T08:57:00Z</dcterms:created>
  <dcterms:modified xsi:type="dcterms:W3CDTF">2021-01-07T10:29:39Z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