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B9748-459C-4378-BB25-7C3A3B373A3C}">
  <a:tblStyle styleId="{FA2B9748-459C-4378-BB25-7C3A3B373A3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737"/>
  </p:normalViewPr>
  <p:slideViewPr>
    <p:cSldViewPr snapToGrid="0" snapToObjects="1">
      <p:cViewPr varScale="1">
        <p:scale>
          <a:sx n="141" d="100"/>
          <a:sy n="14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5400000" flipH="1">
            <a:off x="71454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-5400000" flipH="1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 flipH="1">
            <a:off x="71433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5400000" flipH="1">
            <a:off x="71433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00000" flipH="1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 flipH="1">
            <a:off x="71454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5400000" flipH="1">
            <a:off x="71433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 flipH="1">
            <a:off x="71433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5400000" flipH="1">
            <a:off x="71433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0525" y="70950"/>
            <a:ext cx="82221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CSYE 7200 Project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NCBI Taxonomy Search Engine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512" y="3490679"/>
            <a:ext cx="8028000" cy="9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Member: Zhilong Hou, Li Ma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Professor: Robin Hillyard</a:t>
            </a:r>
          </a:p>
        </p:txBody>
      </p:sp>
      <p:pic>
        <p:nvPicPr>
          <p:cNvPr id="113" name="Shape 113" descr="Screen Shot 2016-11-03 at 2.52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036900"/>
            <a:ext cx="3096424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50" y="772625"/>
            <a:ext cx="6140200" cy="3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Build Search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1192875"/>
            <a:ext cx="6263374" cy="27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25" y="761350"/>
            <a:ext cx="6368299" cy="3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400375"/>
            <a:ext cx="6434049" cy="1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 dirty="0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0" y="1137550"/>
            <a:ext cx="6475249" cy="2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356300"/>
            <a:ext cx="6261724" cy="25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917000"/>
            <a:ext cx="6381386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027125"/>
            <a:ext cx="6387100" cy="27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0" y="1795450"/>
            <a:ext cx="6324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5" y="1690442"/>
            <a:ext cx="5881784" cy="33353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49" y="1157000"/>
            <a:ext cx="6545574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24" y="933850"/>
            <a:ext cx="6508419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1162050"/>
            <a:ext cx="6362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0" y="933825"/>
            <a:ext cx="6462124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5" y="1213375"/>
            <a:ext cx="6537175" cy="2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0" y="1202100"/>
            <a:ext cx="6297874" cy="25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Testing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Builder Testing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5" y="3547350"/>
            <a:ext cx="8531525" cy="1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" y="771450"/>
            <a:ext cx="3962768" cy="2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93" y="771450"/>
            <a:ext cx="4449920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 Search Testing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689800"/>
            <a:ext cx="7990999" cy="424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Search Testing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724800"/>
            <a:ext cx="564169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26075" y="88800"/>
            <a:ext cx="2808000" cy="57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26074" y="655390"/>
            <a:ext cx="2808000" cy="22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NCBI Taxonomy Database: A curated set of names and classifications for all of the organisms that are represented in </a:t>
            </a:r>
            <a:r>
              <a:rPr lang="en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GenBank</a:t>
            </a: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 err="1"/>
              <a:t>Names.dmp</a:t>
            </a:r>
            <a:r>
              <a:rPr lang="en" sz="1400" dirty="0"/>
              <a:t>(133.4MB)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 err="1"/>
              <a:t>Nodes.dmp</a:t>
            </a:r>
            <a:r>
              <a:rPr lang="en" sz="1400" dirty="0"/>
              <a:t>(104MB)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Number of Node: 1,528,461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00" y="565175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Screen Shot 2016-11-03 at 4.41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" y="3207641"/>
            <a:ext cx="3245274" cy="2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tested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678150"/>
            <a:ext cx="78959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  <p:sp>
        <p:nvSpPr>
          <p:cNvPr id="333" name="Shape 333"/>
          <p:cNvSpPr/>
          <p:nvPr/>
        </p:nvSpPr>
        <p:spPr>
          <a:xfrm>
            <a:off x="624075" y="947150"/>
            <a:ext cx="11943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</a:t>
            </a:r>
          </a:p>
        </p:txBody>
      </p:sp>
      <p:cxnSp>
        <p:nvCxnSpPr>
          <p:cNvPr id="334" name="Shape 334"/>
          <p:cNvCxnSpPr>
            <a:stCxn id="333" idx="2"/>
            <a:endCxn id="335" idx="0"/>
          </p:cNvCxnSpPr>
          <p:nvPr/>
        </p:nvCxnSpPr>
        <p:spPr>
          <a:xfrm>
            <a:off x="1221225" y="149585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467175" y="1832287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HttpRequest Get(D3.JSON)</a:t>
            </a:r>
          </a:p>
        </p:txBody>
      </p:sp>
      <p:sp>
        <p:nvSpPr>
          <p:cNvPr id="336" name="Shape 336"/>
          <p:cNvSpPr/>
          <p:nvPr/>
        </p:nvSpPr>
        <p:spPr>
          <a:xfrm>
            <a:off x="4964400" y="1162250"/>
            <a:ext cx="30144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localhost:8000/search/index.html</a:t>
            </a:r>
          </a:p>
        </p:txBody>
      </p:sp>
      <p:sp>
        <p:nvSpPr>
          <p:cNvPr id="337" name="Shape 337"/>
          <p:cNvSpPr/>
          <p:nvPr/>
        </p:nvSpPr>
        <p:spPr>
          <a:xfrm>
            <a:off x="279675" y="2717450"/>
            <a:ext cx="1883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 in Play handles the request</a:t>
            </a:r>
          </a:p>
        </p:txBody>
      </p:sp>
      <p:cxnSp>
        <p:nvCxnSpPr>
          <p:cNvPr id="338" name="Shape 338"/>
          <p:cNvCxnSpPr>
            <a:stCxn id="335" idx="2"/>
            <a:endCxn id="337" idx="0"/>
          </p:cNvCxnSpPr>
          <p:nvPr/>
        </p:nvCxnSpPr>
        <p:spPr>
          <a:xfrm>
            <a:off x="1221225" y="2380987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/>
          <p:nvPr/>
        </p:nvSpPr>
        <p:spPr>
          <a:xfrm>
            <a:off x="548775" y="3602600"/>
            <a:ext cx="14265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 JSON to client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431875" y="271745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Call </a:t>
            </a:r>
            <a:r>
              <a:rPr lang="en">
                <a:solidFill>
                  <a:srgbClr val="6FA8DC"/>
                </a:solidFill>
              </a:rPr>
              <a:t>search</a:t>
            </a:r>
            <a:r>
              <a:rPr lang="en">
                <a:solidFill>
                  <a:srgbClr val="6D9EEB"/>
                </a:solidFill>
              </a:rPr>
              <a:t> function and parse to JSON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431875" y="183230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An ajax request provided by D3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431875" y="828650"/>
            <a:ext cx="1508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An html Page runs on any server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1212212" y="3260762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507975" y="4487750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 with D3</a:t>
            </a:r>
          </a:p>
        </p:txBody>
      </p:sp>
      <p:cxnSp>
        <p:nvCxnSpPr>
          <p:cNvPr id="345" name="Shape 345"/>
          <p:cNvCxnSpPr>
            <a:stCxn id="339" idx="2"/>
            <a:endCxn id="344" idx="0"/>
          </p:cNvCxnSpPr>
          <p:nvPr/>
        </p:nvCxnSpPr>
        <p:spPr>
          <a:xfrm>
            <a:off x="1262025" y="4151300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stCxn id="342" idx="1"/>
          </p:cNvCxnSpPr>
          <p:nvPr/>
        </p:nvCxnSpPr>
        <p:spPr>
          <a:xfrm flipH="1">
            <a:off x="2001375" y="1162250"/>
            <a:ext cx="430500" cy="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2016075" y="2106500"/>
            <a:ext cx="419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8" name="Shape 348"/>
          <p:cNvCxnSpPr>
            <a:stCxn id="340" idx="1"/>
          </p:cNvCxnSpPr>
          <p:nvPr/>
        </p:nvCxnSpPr>
        <p:spPr>
          <a:xfrm rot="10800000">
            <a:off x="2162775" y="2991650"/>
            <a:ext cx="269100" cy="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" name="Shape 349"/>
          <p:cNvSpPr/>
          <p:nvPr/>
        </p:nvSpPr>
        <p:spPr>
          <a:xfrm>
            <a:off x="5088150" y="2297400"/>
            <a:ext cx="27669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D3.JSON(localhost:9000/search/${userInput})</a:t>
            </a:r>
          </a:p>
        </p:txBody>
      </p:sp>
      <p:pic>
        <p:nvPicPr>
          <p:cNvPr id="350" name="Shape 350" descr="Screen Shot 2016-12-09 at 12.25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98" y="3389340"/>
            <a:ext cx="5152799" cy="147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Shape 351"/>
          <p:cNvCxnSpPr>
            <a:stCxn id="336" idx="2"/>
            <a:endCxn id="349" idx="0"/>
          </p:cNvCxnSpPr>
          <p:nvPr/>
        </p:nvCxnSpPr>
        <p:spPr>
          <a:xfrm>
            <a:off x="6471600" y="1710950"/>
            <a:ext cx="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>
            <a:stCxn id="349" idx="2"/>
            <a:endCxn id="350" idx="0"/>
          </p:cNvCxnSpPr>
          <p:nvPr/>
        </p:nvCxnSpPr>
        <p:spPr>
          <a:xfrm>
            <a:off x="6471600" y="2846100"/>
            <a:ext cx="0" cy="5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53" name="Shape 353" descr="Screen Shot 2016-12-09 at 5.40.5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225" y="17650"/>
            <a:ext cx="2018566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244375" y="3602600"/>
            <a:ext cx="16509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play.api.libs.json._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2001375" y="3872750"/>
            <a:ext cx="285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Parsing</a:t>
            </a:r>
          </a:p>
        </p:txBody>
      </p:sp>
      <p:pic>
        <p:nvPicPr>
          <p:cNvPr id="361" name="Shape 361" descr="Screen Shot 2016-12-09 at 3.30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3741625"/>
            <a:ext cx="698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 descr="Screen Shot 2016-12-09 at 3.29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655650"/>
            <a:ext cx="39528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 descr="Screen Shot 2016-12-09 at 3.29.4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746675"/>
            <a:ext cx="4733925" cy="9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218850" y="746662"/>
            <a:ext cx="2378100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Call:</a:t>
            </a:r>
          </a:p>
        </p:txBody>
      </p:sp>
      <p:pic>
        <p:nvPicPr>
          <p:cNvPr id="365" name="Shape 365" descr="Screen Shot 2016-12-09 at 4.28.42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925" y="1182525"/>
            <a:ext cx="4105275" cy="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pic>
        <p:nvPicPr>
          <p:cNvPr id="371" name="Shape 371" descr="Screen Shot 2016-12-09 at 5.20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25" y="2100750"/>
            <a:ext cx="5005725" cy="23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 descr="Screen Shot 2016-12-09 at 5.19.44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0" y="2069266"/>
            <a:ext cx="3779925" cy="23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09500" y="1625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378" name="Shape 378" descr="Screen Shot 2016-12-09 at 5.55.2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765249"/>
            <a:ext cx="3800449" cy="43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6287" y="1879300"/>
            <a:ext cx="5041800" cy="294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"Name":" all root 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"children":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[{"ID":12908,"Name":" unclassified unclassified unclassified sequences unclassified.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{"ID":12884,"Name":" Viroid Viroids viroids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{"ID":28384,"Name":" other sequences other sequences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{"ID":10239,"Name":" Vira Viridae Viruses viruses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{"ID":131567,"Name":" biota cellular organisms "}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0" name="Shape 380" descr="Screen Shot 2016-12-09 at 5.49.5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225"/>
            <a:ext cx="5214375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id="386" name="Shape 386" descr="Screen Shot 2016-12-09 at 6.07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1254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id="392" name="Shape 392" descr="Screen Shot 2016-12-09 at 6.16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785524"/>
            <a:ext cx="5793400" cy="40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0950" y="4159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versus Accomplishments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805975" y="1766675"/>
          <a:ext cx="7572575" cy="3200250"/>
        </p:xfrm>
        <a:graphic>
          <a:graphicData uri="http://schemas.openxmlformats.org/drawingml/2006/table">
            <a:tbl>
              <a:tblPr>
                <a:noFill/>
                <a:tableStyleId>{FA2B9748-459C-4378-BB25-7C3A3B373A3C}</a:tableStyleId>
              </a:tblPr>
              <a:tblGrid>
                <a:gridCol w="3619500"/>
                <a:gridCol w="39530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</a:rPr>
                        <a:t>Goals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351C75"/>
                          </a:solidFill>
                        </a:rPr>
                        <a:t>Accomplishments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multiple search method on NCBI Taxonomy database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Implemented 3 search method on 2 different data structure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Spark and build dataframe and graphframe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Built the dataframe with “dataframe” &amp; “graphframe” instead with better traversel method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Create web user interface, visualize the data by using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web UI for user to search for 3 different requirement and draw the tree with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Build search index for querying relationship of nodes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service function like getSiblings(), isSubtree(), getPathToRoot(), getChildNodes()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Path To Root</a:t>
            </a:r>
          </a:p>
        </p:txBody>
      </p:sp>
      <p:pic>
        <p:nvPicPr>
          <p:cNvPr id="398" name="Shape 398" descr="Screen Shot 2016-12-09 at 6.18.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674600"/>
            <a:ext cx="6101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 descr="Screen Shot 2016-12-09 at 6.24.5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" y="1486700"/>
            <a:ext cx="5746074" cy="35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5864550" y="1571050"/>
            <a:ext cx="3060300" cy="3217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all root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"ID":10239,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Vira Viridae Viruses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"ID":12429,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unclassified virus unclassified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Siblings</a:t>
            </a:r>
          </a:p>
        </p:txBody>
      </p:sp>
      <p:pic>
        <p:nvPicPr>
          <p:cNvPr id="406" name="Shape 406" descr="Screen Shot 2016-12-09 at 6.29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06900"/>
            <a:ext cx="6250425" cy="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Screen Shot 2016-12-09 at 6.31.2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2625"/>
            <a:ext cx="5894975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6047375" y="1268075"/>
            <a:ext cx="3139800" cy="37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"ID":12884,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Viroid Viroids viroids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"ID":12908,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unclassified unclassified unclassified sequences unclassified.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"ID":28384,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other sequences other sequences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"ID":131567,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biota cellular organisms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2894475" y="371173"/>
            <a:ext cx="5740800" cy="67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2894475" y="1298825"/>
            <a:ext cx="5740800" cy="34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Have at least 2 search algorithms for sub-tree query.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querying the data, it should be quick for user to use. User should get the result in 2 secs.            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relationship of the target node should be visualized clearly and accurately for its parent node, sibling nodes and children nodes from 1,528,461 nodes.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1. DataFrame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DataFrame is a Dataset organized into named columns. It is conceptually equivalent to a table in a relational database. It's a part of Spark SQL.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2. GraphFrame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GraphFrames is a package for Apache Spark which provides DataFrame-based Graphs. It extended functionality includes motif finding, which could traversal itself.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getEdgesParentDF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24" y="1149326"/>
            <a:ext cx="6204499" cy="24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24" y="1108775"/>
            <a:ext cx="6126425" cy="2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Macintosh PowerPoint</Application>
  <PresentationFormat>On-screen Show (16:9)</PresentationFormat>
  <Paragraphs>208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Roboto</vt:lpstr>
      <vt:lpstr>Courier New</vt:lpstr>
      <vt:lpstr>Arial</vt:lpstr>
      <vt:lpstr>material</vt:lpstr>
      <vt:lpstr>PowerPoint Presentation</vt:lpstr>
      <vt:lpstr>Agenda</vt:lpstr>
      <vt:lpstr>Data Description</vt:lpstr>
      <vt:lpstr>Project Goals versus Accomplishments</vt:lpstr>
      <vt:lpstr>Data Structures</vt:lpstr>
      <vt:lpstr>Architecture</vt:lpstr>
      <vt:lpstr>Data Builder</vt:lpstr>
      <vt:lpstr>Data Builder</vt:lpstr>
      <vt:lpstr>Data Builder</vt:lpstr>
      <vt:lpstr>Data Builder</vt:lpstr>
      <vt:lpstr>Build Search Methods</vt:lpstr>
      <vt:lpstr>GraphFrame Search</vt:lpstr>
      <vt:lpstr>GraphFrame Search</vt:lpstr>
      <vt:lpstr>GraphFrame Search</vt:lpstr>
      <vt:lpstr>GraphFrame Search</vt:lpstr>
      <vt:lpstr>DataFrame Search</vt:lpstr>
      <vt:lpstr>DataFrame Search</vt:lpstr>
      <vt:lpstr>DataFrame Search</vt:lpstr>
      <vt:lpstr>DataFrame Search</vt:lpstr>
      <vt:lpstr>DataFrame Search</vt:lpstr>
      <vt:lpstr>DataFrame Search</vt:lpstr>
      <vt:lpstr>DataFrame Indexing Search</vt:lpstr>
      <vt:lpstr>DataFrame Indexing Search</vt:lpstr>
      <vt:lpstr>DataFrame Indexing Search</vt:lpstr>
      <vt:lpstr>DataFrame Indexing Search</vt:lpstr>
      <vt:lpstr>Testing</vt:lpstr>
      <vt:lpstr>Data Builder Testing</vt:lpstr>
      <vt:lpstr>GraphFrame Search Testing</vt:lpstr>
      <vt:lpstr>DataFrame Search Testing</vt:lpstr>
      <vt:lpstr>DataFrame Indexing Search Testing</vt:lpstr>
      <vt:lpstr>DataFrame Indexing Search Testing</vt:lpstr>
      <vt:lpstr>Fully tested</vt:lpstr>
      <vt:lpstr>Play Framework and D3.JS</vt:lpstr>
      <vt:lpstr>Play Framework and D3.JS</vt:lpstr>
      <vt:lpstr>JSON Parsing</vt:lpstr>
      <vt:lpstr>Web Interface</vt:lpstr>
      <vt:lpstr>Web Interface - Get Child Nodes </vt:lpstr>
      <vt:lpstr>Web Interface - Get Child Nodes</vt:lpstr>
      <vt:lpstr>Web Interface - Get Child Nodes</vt:lpstr>
      <vt:lpstr>Web Interface - Get Path To Root</vt:lpstr>
      <vt:lpstr>Web Interface - Get Siblings</vt:lpstr>
      <vt:lpstr>Acceptance Criteria</vt:lpstr>
      <vt:lpstr>Architecture</vt:lpstr>
      <vt:lpstr>Thank you 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 Ma</cp:lastModifiedBy>
  <cp:revision>1</cp:revision>
  <dcterms:modified xsi:type="dcterms:W3CDTF">2016-12-09T22:57:44Z</dcterms:modified>
</cp:coreProperties>
</file>