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5EA6083-19B0-48B7-94F6-796E5BDDCAA7}">
  <a:tblStyle styleId="{35EA6083-19B0-48B7-94F6-796E5BDDCAA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90525" y="70950"/>
            <a:ext cx="82221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CSYE 7200 Project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NCBI Taxonomy Search Engine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0512" y="3490679"/>
            <a:ext cx="80280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Member: Zhilong Hou, Li Ma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Professor: Robin Hillyard</a:t>
            </a:r>
          </a:p>
        </p:txBody>
      </p:sp>
      <p:pic>
        <p:nvPicPr>
          <p:cNvPr descr="Screen Shot 2016-11-03 at 2.52.49 PM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300" y="2036900"/>
            <a:ext cx="3096424" cy="12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424" y="1108775"/>
            <a:ext cx="6126425" cy="261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getEdgesParentDF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450" y="772625"/>
            <a:ext cx="6140200" cy="35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Build Search Methods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225" y="1192875"/>
            <a:ext cx="6263374" cy="27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425" y="761350"/>
            <a:ext cx="6368299" cy="362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400375"/>
            <a:ext cx="6434049" cy="19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GraphFrame Search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3767250" y="4420400"/>
            <a:ext cx="48285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434"/>
              </a:lnSpc>
              <a:spcBef>
                <a:spcPts val="9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9900"/>
                </a:solidFill>
                <a:highlight>
                  <a:srgbClr val="FFFFFF"/>
                </a:highlight>
              </a:rPr>
              <a:t>Motif finding: simple Domain-Specific Language (DSL) 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00" y="1137550"/>
            <a:ext cx="6475249" cy="2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</a:t>
            </a:r>
            <a:r>
              <a:rPr lang="en" sz="2000">
                <a:solidFill>
                  <a:srgbClr val="FF0000"/>
                </a:solidFill>
              </a:rPr>
              <a:t>getPathToRoot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275" y="1356300"/>
            <a:ext cx="6261724" cy="25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50" y="917000"/>
            <a:ext cx="6381386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24" y="1027125"/>
            <a:ext cx="6387100" cy="27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628550"/>
            <a:ext cx="8222100" cy="328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Recall our project dataset and objectives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Overview of our accomplishments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Methodology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The architecture of the search system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Technology used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Structure(Dataframe) and Search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Dataframe and Graphframe comparasion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 method efficiency and test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 framework integration and Data Visualization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RESTFUL-like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JSON parsing and D3.JS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00" y="1795450"/>
            <a:ext cx="6324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49" y="1157000"/>
            <a:ext cx="6545574" cy="2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226077" y="5102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 Search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5. findVidByName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6. findNameByVID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924" y="933850"/>
            <a:ext cx="6508419" cy="31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75" y="1162050"/>
            <a:ext cx="63627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00" y="933825"/>
            <a:ext cx="6462124" cy="3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675" y="1213375"/>
            <a:ext cx="6537175" cy="27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226075" y="338225"/>
            <a:ext cx="2808000" cy="158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DataFrame</a:t>
            </a:r>
            <a:br>
              <a:rPr lang="en" sz="3200"/>
            </a:br>
            <a:r>
              <a:rPr lang="en" sz="3200"/>
              <a:t>Indexing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/>
              <a:t>Search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226075" y="2075400"/>
            <a:ext cx="2808000" cy="226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1. getPathToRoot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isSubTree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getSiblings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4. getChildren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9F9F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50" y="1202100"/>
            <a:ext cx="6297874" cy="25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Testing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Builder Testing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5" y="3547350"/>
            <a:ext cx="8531525" cy="13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25" y="771450"/>
            <a:ext cx="3962768" cy="262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393" y="771450"/>
            <a:ext cx="4449920" cy="2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GraphFrame Search Testing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" y="689800"/>
            <a:ext cx="7990999" cy="424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26075" y="88800"/>
            <a:ext cx="2808000" cy="57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Description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26075" y="667200"/>
            <a:ext cx="2808000" cy="223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NCBI Taxonomy Database: A curated set of names and classifications for all of the organisms that are represented in GenBank.: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Names.dmp(133.4MB)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Nodes.dmp(104MB)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Number of Node: 1,528,461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00" y="565175"/>
            <a:ext cx="487680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3 at 4.41.26 PM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" y="3098999"/>
            <a:ext cx="3245274" cy="20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Search</a:t>
            </a:r>
            <a:r>
              <a:rPr lang="en"/>
              <a:t> </a:t>
            </a:r>
            <a:r>
              <a:rPr lang="en"/>
              <a:t>Testing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00" y="724800"/>
            <a:ext cx="564169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DataFrame Indexing Search Testing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0" y="748125"/>
            <a:ext cx="7776499" cy="412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Fully tested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25" y="678150"/>
            <a:ext cx="7895947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Framework and D3.JS</a:t>
            </a:r>
          </a:p>
        </p:txBody>
      </p:sp>
      <p:sp>
        <p:nvSpPr>
          <p:cNvPr id="339" name="Shape 339"/>
          <p:cNvSpPr/>
          <p:nvPr/>
        </p:nvSpPr>
        <p:spPr>
          <a:xfrm>
            <a:off x="624075" y="947150"/>
            <a:ext cx="11943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User Input</a:t>
            </a:r>
          </a:p>
        </p:txBody>
      </p:sp>
      <p:cxnSp>
        <p:nvCxnSpPr>
          <p:cNvPr id="340" name="Shape 340"/>
          <p:cNvCxnSpPr>
            <a:stCxn id="339" idx="2"/>
            <a:endCxn id="341" idx="0"/>
          </p:cNvCxnSpPr>
          <p:nvPr/>
        </p:nvCxnSpPr>
        <p:spPr>
          <a:xfrm>
            <a:off x="1221225" y="1495850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1" name="Shape 341"/>
          <p:cNvSpPr/>
          <p:nvPr/>
        </p:nvSpPr>
        <p:spPr>
          <a:xfrm>
            <a:off x="467175" y="1832287"/>
            <a:ext cx="15081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HttpRequest Get(D3.JSON)</a:t>
            </a:r>
          </a:p>
        </p:txBody>
      </p:sp>
      <p:sp>
        <p:nvSpPr>
          <p:cNvPr id="342" name="Shape 342"/>
          <p:cNvSpPr/>
          <p:nvPr/>
        </p:nvSpPr>
        <p:spPr>
          <a:xfrm>
            <a:off x="4964400" y="1162250"/>
            <a:ext cx="3014400" cy="54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localhost:8000/search/index.html</a:t>
            </a:r>
          </a:p>
        </p:txBody>
      </p:sp>
      <p:sp>
        <p:nvSpPr>
          <p:cNvPr id="343" name="Shape 343"/>
          <p:cNvSpPr/>
          <p:nvPr/>
        </p:nvSpPr>
        <p:spPr>
          <a:xfrm>
            <a:off x="279675" y="2717450"/>
            <a:ext cx="18831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Controller in Play handles the request</a:t>
            </a:r>
          </a:p>
        </p:txBody>
      </p:sp>
      <p:cxnSp>
        <p:nvCxnSpPr>
          <p:cNvPr id="344" name="Shape 344"/>
          <p:cNvCxnSpPr>
            <a:stCxn id="341" idx="2"/>
            <a:endCxn id="343" idx="0"/>
          </p:cNvCxnSpPr>
          <p:nvPr/>
        </p:nvCxnSpPr>
        <p:spPr>
          <a:xfrm>
            <a:off x="1221225" y="2380987"/>
            <a:ext cx="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5" name="Shape 345"/>
          <p:cNvSpPr/>
          <p:nvPr/>
        </p:nvSpPr>
        <p:spPr>
          <a:xfrm>
            <a:off x="548775" y="3602600"/>
            <a:ext cx="14265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Response JSON to client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431875" y="2717450"/>
            <a:ext cx="1883100" cy="667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Call </a:t>
            </a:r>
            <a:r>
              <a:rPr lang="en">
                <a:solidFill>
                  <a:srgbClr val="6FA8DC"/>
                </a:solidFill>
              </a:rPr>
              <a:t>search</a:t>
            </a:r>
            <a:r>
              <a:rPr lang="en">
                <a:solidFill>
                  <a:srgbClr val="6D9EEB"/>
                </a:solidFill>
              </a:rPr>
              <a:t> function and parse to JSON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431875" y="1832300"/>
            <a:ext cx="1883100" cy="667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FA8DC"/>
                </a:solidFill>
              </a:rPr>
              <a:t>An ajax request provided by D3 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2431875" y="828650"/>
            <a:ext cx="1508100" cy="667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</a:rPr>
              <a:t>An html Page runs on any server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212212" y="3260762"/>
            <a:ext cx="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0" name="Shape 350"/>
          <p:cNvSpPr/>
          <p:nvPr/>
        </p:nvSpPr>
        <p:spPr>
          <a:xfrm>
            <a:off x="507975" y="4487750"/>
            <a:ext cx="1508100" cy="548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Render with D3</a:t>
            </a:r>
          </a:p>
        </p:txBody>
      </p:sp>
      <p:cxnSp>
        <p:nvCxnSpPr>
          <p:cNvPr id="351" name="Shape 351"/>
          <p:cNvCxnSpPr>
            <a:stCxn id="345" idx="2"/>
            <a:endCxn id="350" idx="0"/>
          </p:cNvCxnSpPr>
          <p:nvPr/>
        </p:nvCxnSpPr>
        <p:spPr>
          <a:xfrm>
            <a:off x="1262025" y="4151300"/>
            <a:ext cx="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2" name="Shape 352"/>
          <p:cNvCxnSpPr>
            <a:stCxn id="348" idx="1"/>
          </p:cNvCxnSpPr>
          <p:nvPr/>
        </p:nvCxnSpPr>
        <p:spPr>
          <a:xfrm flipH="1">
            <a:off x="2001375" y="1162250"/>
            <a:ext cx="430500" cy="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2016075" y="2106500"/>
            <a:ext cx="419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>
            <a:stCxn id="346" idx="1"/>
          </p:cNvCxnSpPr>
          <p:nvPr/>
        </p:nvCxnSpPr>
        <p:spPr>
          <a:xfrm rot="10800000">
            <a:off x="2162775" y="2991650"/>
            <a:ext cx="269100" cy="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5" name="Shape 355"/>
          <p:cNvSpPr/>
          <p:nvPr/>
        </p:nvSpPr>
        <p:spPr>
          <a:xfrm>
            <a:off x="5088150" y="2297400"/>
            <a:ext cx="2766900" cy="54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D3.JSON(localhost:9000/search/${userInput})</a:t>
            </a:r>
          </a:p>
        </p:txBody>
      </p:sp>
      <p:pic>
        <p:nvPicPr>
          <p:cNvPr descr="Screen Shot 2016-12-09 at 12.25.57 AM.png"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198" y="3389340"/>
            <a:ext cx="5152799" cy="14796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Shape 357"/>
          <p:cNvCxnSpPr>
            <a:stCxn id="342" idx="2"/>
            <a:endCxn id="355" idx="0"/>
          </p:cNvCxnSpPr>
          <p:nvPr/>
        </p:nvCxnSpPr>
        <p:spPr>
          <a:xfrm>
            <a:off x="6471600" y="1710950"/>
            <a:ext cx="0" cy="5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>
            <a:stCxn id="355" idx="2"/>
            <a:endCxn id="356" idx="0"/>
          </p:cNvCxnSpPr>
          <p:nvPr/>
        </p:nvCxnSpPr>
        <p:spPr>
          <a:xfrm>
            <a:off x="6471600" y="2846100"/>
            <a:ext cx="0" cy="5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Screen Shot 2016-12-09 at 5.40.53 AM.png"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225" y="17650"/>
            <a:ext cx="2018566" cy="6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2244375" y="3602600"/>
            <a:ext cx="1650900" cy="667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play.api.libs.json._</a:t>
            </a:r>
          </a:p>
        </p:txBody>
      </p:sp>
      <p:cxnSp>
        <p:nvCxnSpPr>
          <p:cNvPr id="361" name="Shape 361"/>
          <p:cNvCxnSpPr/>
          <p:nvPr/>
        </p:nvCxnSpPr>
        <p:spPr>
          <a:xfrm rot="10800000">
            <a:off x="2001375" y="3872750"/>
            <a:ext cx="285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JSON Parsing</a:t>
            </a:r>
          </a:p>
        </p:txBody>
      </p:sp>
      <p:pic>
        <p:nvPicPr>
          <p:cNvPr descr="Screen Shot 2016-12-09 at 3.30.12 PM.png"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3741625"/>
            <a:ext cx="698182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3.29.51 PM.png" id="368" name="Shape 3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1655650"/>
            <a:ext cx="39528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3.29.42 PM.png"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" y="746675"/>
            <a:ext cx="4733925" cy="90898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5218850" y="746662"/>
            <a:ext cx="2378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Controller Call:</a:t>
            </a:r>
          </a:p>
        </p:txBody>
      </p:sp>
      <p:pic>
        <p:nvPicPr>
          <p:cNvPr descr="Screen Shot 2016-12-09 at 4.28.42 PM.png" id="371" name="Shape 3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4925" y="1182525"/>
            <a:ext cx="4105275" cy="4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Interface</a:t>
            </a:r>
          </a:p>
        </p:txBody>
      </p:sp>
      <p:pic>
        <p:nvPicPr>
          <p:cNvPr descr="Screen Shot 2016-12-09 at 5.20.39 AM.png"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825" y="2100750"/>
            <a:ext cx="5005725" cy="2301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5.19.44 AM.png"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00" y="2069266"/>
            <a:ext cx="3779925" cy="236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09500" y="1625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descr="Screen Shot 2016-12-09 at 5.55.26 AM.png"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375" y="765249"/>
            <a:ext cx="3800449" cy="43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6287" y="1879300"/>
            <a:ext cx="5041800" cy="2945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"Name":" all root ",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"children":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[{"ID":12908,"Name":" unclassified unclassified unclassified sequences unclassified. "},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{"ID":12884,"Name":" Viroid Viroids viroids "},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{"ID":28384,"Name":" other sequences other sequences "},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{"ID":10239,"Name":" Vira Viridae Viruses viruses "},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{"ID":131567,"Name":" biota cellular organisms "}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Shot 2016-12-09 at 5.49.56 AM.png" id="386" name="Shape 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2225"/>
            <a:ext cx="5214375" cy="6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</p:txBody>
      </p:sp>
      <p:pic>
        <p:nvPicPr>
          <p:cNvPr descr="Screen Shot 2016-12-09 at 6.07.46 AM.png" id="392" name="Shape 3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7812545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60950" y="4159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Goals versus Accomplishments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805975" y="176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{35EA6083-19B0-48B7-94F6-796E5BDDCAA7}</a:tableStyleId>
              </a:tblPr>
              <a:tblGrid>
                <a:gridCol w="3619500"/>
                <a:gridCol w="3953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CC4125"/>
                          </a:solidFill>
                        </a:rPr>
                        <a:t>Goals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351C75"/>
                          </a:solidFill>
                        </a:rPr>
                        <a:t>Accomplishments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multiple search method on NCBI Taxonomy database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Implemented 3 search method on 2 different data structure 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1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Implement Spark and build dataframe and graphframe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Built the dataframe with “dataframe” &amp; “graphframe” instead with better traversel method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Create web user interface, visualize the data by using D3.js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web UI for user to search for 3 different requirement and draw the tree with D3.js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</a:rPr>
                        <a:t>Build search index for querying relationship of nodes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Created service function like getSiblings(), isSubtree(), getPathToRoot(), getChildNodes()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Child Nodes</a:t>
            </a:r>
          </a:p>
        </p:txBody>
      </p:sp>
      <p:pic>
        <p:nvPicPr>
          <p:cNvPr descr="Screen Shot 2016-12-09 at 6.16.39 AM.png"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50" y="785524"/>
            <a:ext cx="5793400" cy="40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Path To Root</a:t>
            </a:r>
          </a:p>
        </p:txBody>
      </p:sp>
      <p:pic>
        <p:nvPicPr>
          <p:cNvPr descr="Screen Shot 2016-12-09 at 6.18.13 AM.png"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75" y="674600"/>
            <a:ext cx="61011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6.24.58 AM.png" id="405" name="Shape 4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0" y="1486700"/>
            <a:ext cx="5746074" cy="3504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5864550" y="1571050"/>
            <a:ext cx="3060300" cy="3217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all root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"ID":10239,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Vira Viridae Viruses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"ID":12429,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"Name":" unclassified virus unclassified viruses 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Web Interface - Get Siblings</a:t>
            </a:r>
          </a:p>
        </p:txBody>
      </p:sp>
      <p:pic>
        <p:nvPicPr>
          <p:cNvPr descr="Screen Shot 2016-12-09 at 6.29.46 AM.png" id="412" name="Shape 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06900"/>
            <a:ext cx="6250425" cy="47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09 at 6.31.25 AM.png"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2625"/>
            <a:ext cx="5894975" cy="30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6047375" y="1268075"/>
            <a:ext cx="3139800" cy="37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"ID":12884,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Viroid Viroids viroids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"ID":12908,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unclassified unclassified unclassified sequences unclassified.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"ID":28384,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other sequences other sequences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{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"ID":131567,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"Name":" biota cellular organisms "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2894475" y="371173"/>
            <a:ext cx="5740800" cy="67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2894475" y="1298825"/>
            <a:ext cx="5740800" cy="342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Have at least 2 search algorithms for sub-tree query.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querying the data, it should be quick for user to use. User should get the result in 2 secs.            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relationship of the target node should be visualized clearly and accurately for its parent node, sibling nodes and children nodes from 1,528,461 nodes.   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</a:rPr>
              <a:t>✓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pic>
        <p:nvPicPr>
          <p:cNvPr descr="Screen Shot 2016-11-03 at 3.44.23 PM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00" y="1724850"/>
            <a:ext cx="5814299" cy="35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Structures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1. DataFrame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DataFrame is a Dataset organized into named columns. It is conceptually equivalent to a table in a relational database. It's a part of Spark SQL.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2. GraphFrame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GraphFrames is a package for Apache Spark which provides DataFrame-based Graphs. It extended functionality includes motif finding, which could traversal itself.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766025"/>
            <a:ext cx="7234959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Data Builder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0000"/>
                </a:solidFill>
              </a:rPr>
              <a:t>1. getEdgesParentDF</a:t>
            </a: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2. getVerticesDF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9F9F9"/>
                </a:solidFill>
              </a:rPr>
              <a:t>3. buildPathToRootDF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024" y="1149326"/>
            <a:ext cx="6204499" cy="24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