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58" r:id="rId3"/>
    <p:sldId id="392" r:id="rId4"/>
    <p:sldId id="393" r:id="rId5"/>
    <p:sldId id="394" r:id="rId6"/>
    <p:sldId id="395" r:id="rId7"/>
    <p:sldId id="396" r:id="rId8"/>
    <p:sldId id="353" r:id="rId9"/>
    <p:sldId id="401" r:id="rId10"/>
    <p:sldId id="402" r:id="rId11"/>
    <p:sldId id="403" r:id="rId12"/>
    <p:sldId id="397" r:id="rId13"/>
    <p:sldId id="398" r:id="rId14"/>
    <p:sldId id="399" r:id="rId15"/>
    <p:sldId id="400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T1" id="{48AF1D5E-CC8F-4D7D-A0EE-0DC918525E5B}">
          <p14:sldIdLst>
            <p14:sldId id="392"/>
            <p14:sldId id="393"/>
            <p14:sldId id="394"/>
            <p14:sldId id="395"/>
            <p14:sldId id="396"/>
          </p14:sldIdLst>
        </p14:section>
        <p14:section name="T2" id="{3571A587-A814-42FF-B8FC-CD123DA70E42}">
          <p14:sldIdLst>
            <p14:sldId id="353"/>
            <p14:sldId id="401"/>
            <p14:sldId id="402"/>
            <p14:sldId id="403"/>
          </p14:sldIdLst>
        </p14:section>
        <p14:section name="T3" id="{6473D15C-3CC5-4AC2-972C-0946DD0A062D}">
          <p14:sldIdLst>
            <p14:sldId id="397"/>
            <p14:sldId id="398"/>
            <p14:sldId id="399"/>
            <p14:sldId id="400"/>
          </p14:sldIdLst>
        </p14:section>
        <p14:section name="T4" id="{242D0FAD-B6E9-4415-8247-BFF6C7D8BD04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uzecong/article/details/8576908" TargetMode="External"/><Relationship Id="rId2" Type="http://schemas.openxmlformats.org/officeDocument/2006/relationships/hyperlink" Target="http://blog.csdn.net/bossup/article/details/392362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#22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August 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对于一个文件树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判断其中非叶子结点的数量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基本思路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按照输入数据建树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输出非叶子结点的数量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合并目录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𝑝𝑎𝑡h𝑠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𝑓𝑖𝑙𝑒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𝒓𝒐𝒐𝒕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𝒑𝒂𝒕𝒉𝒔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5664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缺失的拼图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已知一个大矩形由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个小矩形拼成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现在知道大矩形和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个小矩形的坐标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询问剩下一个小矩形的坐标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8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缺失的拼图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19345"/>
              </p:ext>
            </p:extLst>
          </p:nvPr>
        </p:nvGraphicFramePr>
        <p:xfrm>
          <a:off x="2488276" y="2084186"/>
          <a:ext cx="6763790" cy="3285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758">
                  <a:extLst>
                    <a:ext uri="{9D8B030D-6E8A-4147-A177-3AD203B41FA5}">
                      <a16:colId xmlns:a16="http://schemas.microsoft.com/office/drawing/2014/main" val="3255782129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4074605396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3410572491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2986611803"/>
                    </a:ext>
                  </a:extLst>
                </a:gridCol>
                <a:gridCol w="1352758">
                  <a:extLst>
                    <a:ext uri="{9D8B030D-6E8A-4147-A177-3AD203B41FA5}">
                      <a16:colId xmlns:a16="http://schemas.microsoft.com/office/drawing/2014/main" val="3407557986"/>
                    </a:ext>
                  </a:extLst>
                </a:gridCol>
              </a:tblGrid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4060"/>
                  </a:ext>
                </a:extLst>
              </a:tr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7880"/>
                  </a:ext>
                </a:extLst>
              </a:tr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0527"/>
                  </a:ext>
                </a:extLst>
              </a:tr>
              <a:tr h="8214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89641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缺失的拼图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二维线段树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横</a:t>
                </a:r>
                <a:r>
                  <a:rPr lang="zh-CN" altLang="en-US" dirty="0" smtClean="0"/>
                  <a:t>纵坐标各做一层线段树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最</a:t>
                </a:r>
                <a:r>
                  <a:rPr lang="zh-CN" altLang="en-US" dirty="0" smtClean="0"/>
                  <a:t>后面找面积为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的部分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𝑁𝑙𝑜𝑔𝑁𝑙𝑜𝑔𝑁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/>
                  <a:t>象限</a:t>
                </a:r>
                <a:r>
                  <a:rPr lang="zh-CN" altLang="en-US" b="1" dirty="0" smtClean="0"/>
                  <a:t>计算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判断每个端点周围的四个象限是否被覆盖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按相同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坐标的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统一计算 </a:t>
                </a:r>
                <a:r>
                  <a:rPr lang="en-US" altLang="zh-CN" dirty="0" smtClean="0"/>
                  <a:t>/ </a:t>
                </a:r>
                <a:r>
                  <a:rPr lang="zh-CN" altLang="en-US" dirty="0" smtClean="0"/>
                  <a:t>相同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坐标的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统一计算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常规思路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0423" y="3499658"/>
            <a:ext cx="839585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95165" y="3017520"/>
            <a:ext cx="570807" cy="176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0423" y="4881423"/>
            <a:ext cx="179554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缺失的拼图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381404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一个小矩形的顶点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要么和大矩形的顶点重合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要么和另一个小矩形的顶点重合</a:t>
                </a:r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个小矩形都在，那么每个点一定出现偶数次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统计每个顶点出现的次数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出现</a:t>
                </a:r>
                <a:r>
                  <a:rPr lang="zh-CN" altLang="en-US" b="1" dirty="0" smtClean="0"/>
                  <a:t>奇数次</a:t>
                </a:r>
                <a:r>
                  <a:rPr lang="zh-CN" altLang="en-US" dirty="0" smtClean="0"/>
                  <a:t>的即为没有列出的小矩形的顶点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381404" cy="4165599"/>
              </a:xfrm>
              <a:blipFill>
                <a:blip r:embed="rId2"/>
                <a:stretch>
                  <a:fillRect l="-124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数学思路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629478"/>
              </p:ext>
            </p:extLst>
          </p:nvPr>
        </p:nvGraphicFramePr>
        <p:xfrm>
          <a:off x="7126777" y="2236121"/>
          <a:ext cx="4037215" cy="249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43">
                  <a:extLst>
                    <a:ext uri="{9D8B030D-6E8A-4147-A177-3AD203B41FA5}">
                      <a16:colId xmlns:a16="http://schemas.microsoft.com/office/drawing/2014/main" val="3255782129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4074605396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3410572491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2986611803"/>
                    </a:ext>
                  </a:extLst>
                </a:gridCol>
                <a:gridCol w="807443">
                  <a:extLst>
                    <a:ext uri="{9D8B030D-6E8A-4147-A177-3AD203B41FA5}">
                      <a16:colId xmlns:a16="http://schemas.microsoft.com/office/drawing/2014/main" val="3407557986"/>
                    </a:ext>
                  </a:extLst>
                </a:gridCol>
              </a:tblGrid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09406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72788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1052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8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区间统计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次询问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中每种数字出现次数的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次方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/>
                  <a:t>区间</a:t>
                </a:r>
                <a:r>
                  <a:rPr lang="zh-CN" altLang="en-US" dirty="0" smtClean="0"/>
                  <a:t>统计问题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每次询问使用的数据难以复用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不相同，很难从若干个数的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次方和推至若干个数的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次方和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依次处理每个询问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统计</a:t>
                </a:r>
                <a:r>
                  <a:rPr lang="zh-CN" altLang="en-US" dirty="0"/>
                  <a:t>每个数出现的次数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对于每个次数，计算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/>
                          <m:t>次数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，并求和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9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𝒄𝒐𝒖𝒏𝒕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𝑵𝑴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b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</a:t>
            </a:r>
            <a:r>
              <a:rPr lang="en-US" altLang="zh-CN" dirty="0" smtClean="0"/>
              <a:t>22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顺序三元组</a:t>
            </a:r>
            <a:endParaRPr lang="en-US" altLang="zh-CN" b="1" dirty="0" smtClean="0"/>
          </a:p>
          <a:p>
            <a:pPr lvl="1"/>
            <a:r>
              <a:rPr lang="zh-CN" altLang="en-US" dirty="0"/>
              <a:t>枚举</a:t>
            </a:r>
            <a:endParaRPr lang="en-US" altLang="zh-CN" dirty="0" smtClean="0"/>
          </a:p>
          <a:p>
            <a:r>
              <a:rPr lang="zh-CN" altLang="en-US" b="1" dirty="0"/>
              <a:t>合并</a:t>
            </a:r>
            <a:r>
              <a:rPr lang="zh-CN" altLang="en-US" b="1" dirty="0" smtClean="0"/>
              <a:t>目录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字符串、树</a:t>
            </a:r>
            <a:endParaRPr lang="en-US" altLang="zh-CN" dirty="0" smtClean="0"/>
          </a:p>
          <a:p>
            <a:r>
              <a:rPr lang="zh-CN" altLang="en-US" b="1" dirty="0" smtClean="0"/>
              <a:t>缺失的拼图</a:t>
            </a:r>
            <a:endParaRPr lang="en-US" altLang="zh-CN" b="1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维线段树、数学</a:t>
            </a:r>
            <a:endParaRPr lang="en-US" altLang="zh-CN" dirty="0" smtClean="0"/>
          </a:p>
          <a:p>
            <a:r>
              <a:rPr lang="zh-CN" altLang="en-US" b="1" dirty="0" smtClean="0"/>
              <a:t>区间统计</a:t>
            </a:r>
            <a:endParaRPr lang="en-US" altLang="zh-CN" b="1" dirty="0" smtClean="0"/>
          </a:p>
          <a:p>
            <a:pPr lvl="1"/>
            <a:r>
              <a:rPr lang="zh-CN" altLang="en-US" dirty="0"/>
              <a:t>莫队</a:t>
            </a:r>
            <a:r>
              <a:rPr lang="zh-CN" altLang="en-US" dirty="0" smtClean="0"/>
              <a:t>算法、根号均衡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latin typeface="Cambria Math" panose="02040503050406030204" pitchFamily="18" charset="0"/>
                  </a:rPr>
                  <a:t>减少重复计算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</a:rPr>
                  <a:t>复用询问的计算结果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/>
                  <a:t>不相同，很难从若干个数的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次方和推至若干个数的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/>
                  <a:t>次方和</a:t>
                </a:r>
                <a:endParaRPr lang="en-US" altLang="zh-CN" b="1" dirty="0"/>
              </a:p>
              <a:p>
                <a:pPr lvl="1"/>
                <a:r>
                  <a:rPr lang="zh-CN" altLang="en-US" dirty="0" smtClean="0"/>
                  <a:t>假设先不考虑这点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如何从一个区间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每个数的出现次数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推出另一个区间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每个数的出现次数？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5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6"/>
                <a:ext cx="10972800" cy="4504261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6"/>
                <a:ext cx="10972800" cy="4504261"/>
              </a:xfrm>
              <a:blipFill>
                <a:blip r:embed="rId3"/>
                <a:stretch>
                  <a:fillRect l="-611" t="-677" b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区间推导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775041"/>
                  </p:ext>
                </p:extLst>
              </p:nvPr>
            </p:nvGraphicFramePr>
            <p:xfrm>
              <a:off x="609600" y="2251282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775041"/>
                  </p:ext>
                </p:extLst>
              </p:nvPr>
            </p:nvGraphicFramePr>
            <p:xfrm>
              <a:off x="609600" y="2251282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04" t="-1613" r="-70526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3759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639828"/>
                  </p:ext>
                </p:extLst>
              </p:nvPr>
            </p:nvGraphicFramePr>
            <p:xfrm>
              <a:off x="609600" y="2799927"/>
              <a:ext cx="730673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859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124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639828"/>
                  </p:ext>
                </p:extLst>
              </p:nvPr>
            </p:nvGraphicFramePr>
            <p:xfrm>
              <a:off x="609600" y="2799927"/>
              <a:ext cx="730673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859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  <a:gridCol w="811859">
                      <a:extLst>
                        <a:ext uri="{9D8B030D-6E8A-4147-A177-3AD203B41FA5}">
                          <a16:colId xmlns:a16="http://schemas.microsoft.com/office/drawing/2014/main" val="7456124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504" t="-1613" r="-8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03008" t="-1613" r="-10300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03008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98342"/>
                  </p:ext>
                </p:extLst>
              </p:nvPr>
            </p:nvGraphicFramePr>
            <p:xfrm>
              <a:off x="609600" y="4707466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98342"/>
                  </p:ext>
                </p:extLst>
              </p:nvPr>
            </p:nvGraphicFramePr>
            <p:xfrm>
              <a:off x="609600" y="4707466"/>
              <a:ext cx="65024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44231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504" t="-1613" r="-70526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703759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796011"/>
                  </p:ext>
                </p:extLst>
              </p:nvPr>
            </p:nvGraphicFramePr>
            <p:xfrm>
              <a:off x="609600" y="5256112"/>
              <a:ext cx="5689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796011"/>
                  </p:ext>
                </p:extLst>
              </p:nvPr>
            </p:nvGraphicFramePr>
            <p:xfrm>
              <a:off x="609600" y="5256112"/>
              <a:ext cx="56896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5733648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6579785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692385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248618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0395134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254937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45633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04" t="-1613" r="-60526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603759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7462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5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从一个区间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转移到另一个区间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的复杂度为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0" i="0" dirty="0" smtClean="0">
                    <a:latin typeface="+mj-lt"/>
                  </a:rPr>
                  <a:t>最坏</a:t>
                </a:r>
                <a:r>
                  <a:rPr lang="zh-CN" altLang="en-US" dirty="0" smtClean="0"/>
                  <a:t>情况仍然是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区间推导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i="0" dirty="0" smtClean="0">
                    <a:latin typeface="+mj-lt"/>
                  </a:rPr>
                  <a:t>源自</a:t>
                </a:r>
                <a:r>
                  <a:rPr lang="en-US" altLang="zh-CN" i="0" dirty="0" smtClean="0">
                    <a:latin typeface="+mj-lt"/>
                  </a:rPr>
                  <a:t>2010</a:t>
                </a:r>
                <a:r>
                  <a:rPr lang="zh-CN" altLang="en-US" i="0" dirty="0" smtClean="0">
                    <a:latin typeface="+mj-lt"/>
                  </a:rPr>
                  <a:t>年中国国家集训队命题答辩莫涛所出的一道题</a:t>
                </a:r>
                <a:r>
                  <a:rPr lang="en-US" altLang="zh-CN" i="0" dirty="0" smtClean="0">
                    <a:latin typeface="+mj-lt"/>
                    <a:hlinkClick r:id="rId2"/>
                  </a:rPr>
                  <a:t>《</a:t>
                </a:r>
                <a:r>
                  <a:rPr lang="zh-CN" altLang="en-US" i="0" dirty="0" smtClean="0">
                    <a:latin typeface="+mj-lt"/>
                    <a:hlinkClick r:id="rId2"/>
                  </a:rPr>
                  <a:t>小</a:t>
                </a:r>
                <a:r>
                  <a:rPr lang="en-US" altLang="zh-CN" i="0" dirty="0" smtClean="0">
                    <a:latin typeface="+mj-lt"/>
                    <a:hlinkClick r:id="rId2"/>
                  </a:rPr>
                  <a:t>Z</a:t>
                </a:r>
                <a:r>
                  <a:rPr lang="zh-CN" altLang="en-US" i="0" dirty="0" smtClean="0">
                    <a:latin typeface="+mj-lt"/>
                    <a:hlinkClick r:id="rId2"/>
                  </a:rPr>
                  <a:t>的袜子</a:t>
                </a:r>
                <a:r>
                  <a:rPr lang="en-US" altLang="zh-CN" i="0" dirty="0" smtClean="0">
                    <a:latin typeface="+mj-lt"/>
                    <a:hlinkClick r:id="rId2"/>
                  </a:rPr>
                  <a:t>》</a:t>
                </a:r>
                <a:endParaRPr lang="en-US" altLang="zh-CN" i="0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用于解决</a:t>
                </a:r>
                <a:r>
                  <a:rPr lang="zh-CN" altLang="en-US" b="1" dirty="0" smtClean="0">
                    <a:latin typeface="+mj-lt"/>
                  </a:rPr>
                  <a:t>无修改的区间查询问题</a:t>
                </a:r>
                <a:endParaRPr lang="en-US" altLang="zh-CN" b="1" dirty="0" smtClean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r>
                  <a:rPr lang="zh-CN" altLang="en-US" b="1" dirty="0" smtClean="0">
                    <a:latin typeface="+mj-lt"/>
                  </a:rPr>
                  <a:t>如果把区间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>
                    <a:latin typeface="+mj-lt"/>
                  </a:rPr>
                  <a:t>看做二位平面上的点</a:t>
                </a:r>
                <a:endParaRPr lang="en-US" altLang="zh-CN" b="1" dirty="0" smtClean="0">
                  <a:latin typeface="+mj-lt"/>
                </a:endParaRPr>
              </a:p>
              <a:p>
                <a:pPr lvl="1"/>
                <a:r>
                  <a:rPr lang="zh-CN" altLang="en-US" dirty="0">
                    <a:latin typeface="+mj-lt"/>
                  </a:rPr>
                  <a:t>两</a:t>
                </a:r>
                <a:r>
                  <a:rPr lang="zh-CN" altLang="en-US" dirty="0" smtClean="0">
                    <a:latin typeface="+mj-lt"/>
                  </a:rPr>
                  <a:t>个区间的转化费用是他们的</a:t>
                </a:r>
                <a:r>
                  <a:rPr lang="zh-CN" altLang="en-US" b="1" dirty="0" smtClean="0">
                    <a:latin typeface="+mj-lt"/>
                  </a:rPr>
                  <a:t>曼哈顿距离</a:t>
                </a:r>
                <a:endParaRPr lang="en-US" altLang="zh-CN" b="1" dirty="0" smtClean="0">
                  <a:latin typeface="+mj-lt"/>
                </a:endParaRPr>
              </a:p>
              <a:p>
                <a:pPr lvl="1"/>
                <a:r>
                  <a:rPr lang="zh-CN" altLang="en-US" dirty="0" smtClean="0">
                    <a:latin typeface="+mj-lt"/>
                  </a:rPr>
                  <a:t>那么最优的遍历所有结点的一个解实际上是一个</a:t>
                </a:r>
                <a:r>
                  <a:rPr lang="zh-CN" altLang="en-US" b="1" dirty="0" smtClean="0">
                    <a:latin typeface="+mj-lt"/>
                    <a:hlinkClick r:id="rId3"/>
                  </a:rPr>
                  <a:t>曼哈顿最小距离生成树</a:t>
                </a:r>
                <a:endParaRPr lang="en-US" altLang="zh-CN" b="1" dirty="0" smtClean="0">
                  <a:latin typeface="+mj-lt"/>
                </a:endParaRPr>
              </a:p>
              <a:p>
                <a:pPr lvl="1"/>
                <a:r>
                  <a:rPr lang="zh-CN" altLang="en-US" dirty="0" smtClean="0"/>
                  <a:t>这个算法的时间复杂度为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，最终导出的费用和为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而且编程复杂度较高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下面介绍一种较为简单的替代算法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2" t="-1754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5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将区间分成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/>
                  <a:t>段，每段长度为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按照左端点</a:t>
                </a:r>
                <a:r>
                  <a:rPr lang="zh-CN" altLang="en-US" b="1" dirty="0" smtClean="0"/>
                  <a:t>所属段</a:t>
                </a:r>
                <a:r>
                  <a:rPr lang="zh-CN" altLang="en-US" dirty="0" smtClean="0"/>
                  <a:t>为第一关键字，右端点为第二关键字排序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marL="609585" lvl="1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zh-CN" altLang="en-US" dirty="0"/>
                  <a:t>左端</a:t>
                </a:r>
                <a:r>
                  <a:rPr lang="zh-CN" altLang="en-US" dirty="0" smtClean="0"/>
                  <a:t>点</a:t>
                </a:r>
                <a:r>
                  <a:rPr lang="zh-CN" altLang="en-US" dirty="0"/>
                  <a:t>“</a:t>
                </a:r>
                <a:r>
                  <a:rPr lang="zh-CN" altLang="en-US" dirty="0" smtClean="0"/>
                  <a:t>移动路程”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dirty="0" smtClean="0"/>
                  <a:t>（每次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右</a:t>
                </a:r>
                <a:r>
                  <a:rPr lang="zh-CN" altLang="en-US" dirty="0" smtClean="0"/>
                  <a:t>端点</a:t>
                </a:r>
                <a:r>
                  <a:rPr lang="zh-CN" altLang="en-US" dirty="0"/>
                  <a:t>“</a:t>
                </a:r>
                <a:r>
                  <a:rPr lang="zh-CN" altLang="en-US" dirty="0" smtClean="0"/>
                  <a:t>移动路程</a:t>
                </a:r>
                <a:r>
                  <a:rPr lang="zh-CN" altLang="en-US" dirty="0"/>
                  <a:t>”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𝑵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dirty="0" smtClean="0"/>
                  <a:t>（每轮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，一共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轮）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总费用和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27200" y="2641599"/>
            <a:ext cx="2980267" cy="22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79600" y="2942167"/>
            <a:ext cx="3606800" cy="22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803400" y="3259671"/>
            <a:ext cx="5892800" cy="22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52135" y="3585642"/>
            <a:ext cx="1219200" cy="2201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09803" y="3903160"/>
            <a:ext cx="7425266" cy="2201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17801" y="4220678"/>
            <a:ext cx="2489198" cy="220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15199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783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现在我们使用了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的复杂度得到了</a:t>
                </a:r>
                <a:r>
                  <a:rPr lang="zh-CN" altLang="en-US" b="1" dirty="0" smtClean="0"/>
                  <a:t>每个区间中每个数的出现次数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不妨记作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但是该如何计算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呢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按照朴素算法的思路的话，这依然是一个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 smtClean="0"/>
                  <a:t>复杂度的工程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但是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</m:oMath>
                </a14:m>
                <a:r>
                  <a:rPr lang="zh-CN" altLang="en-US" dirty="0" smtClean="0"/>
                  <a:t>其实是一个值域较为稀疏的数组</a:t>
                </a:r>
                <a:r>
                  <a:rPr lang="en-US" altLang="zh-CN" dirty="0" smtClean="0"/>
                  <a:t>——</a:t>
                </a:r>
                <a:r>
                  <a:rPr lang="zh-CN" altLang="en-US" b="1" dirty="0" smtClean="0"/>
                  <a:t>大于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b="1" dirty="0" smtClean="0"/>
                  <a:t>数量少于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b="1" dirty="0" smtClean="0"/>
                  <a:t>个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于是我们可以将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b="1" dirty="0" smtClean="0"/>
                  <a:t>的求解分成两部分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其中后者的求解复杂度为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783662"/>
              </a:xfrm>
              <a:blipFill>
                <a:blip r:embed="rId2"/>
                <a:stretch>
                  <a:fillRect l="-722" t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求取答案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9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910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对于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的求解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我们不难发现，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的取值只有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dirty="0" smtClean="0"/>
                  <a:t>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所以我们令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rad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，即值为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的数量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于是有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的范围为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所以这部分的求解是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综上，我们使用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的复杂度完成了单个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的转化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总复杂度为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910662"/>
              </a:xfrm>
              <a:blipFill>
                <a:blip r:embed="rId3"/>
                <a:stretch>
                  <a:fillRect l="-722" t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i="0" dirty="0" smtClean="0">
                <a:latin typeface="+mj-lt"/>
              </a:rPr>
              <a:t>次数出现</a:t>
            </a:r>
            <a:r>
              <a:rPr lang="zh-CN" altLang="en-US" dirty="0" smtClean="0"/>
              <a:t>的次数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时间复杂度与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</m:oMath>
                </a14:m>
                <a:r>
                  <a:rPr lang="zh-CN" altLang="en-US" dirty="0" smtClean="0"/>
                  <a:t>的计算相同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的维护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8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63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ad>
                          <m:radPr>
                            <m:deg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b="0" dirty="0" smtClean="0"/>
                  <a:t> //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b="0" dirty="0" smtClean="0"/>
                  <a:t>存储了所有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zh-CN" altLang="en-US" b="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b="0" dirty="0" smtClean="0"/>
                  <a:t>但是这段区间内可能没有超过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𝒂𝒏𝒔𝒆𝒔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𝒐𝒓𝒊𝒈𝒊𝒏𝒂𝒍𝑶𝒓𝒅𝒆𝒓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b="0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63528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的求解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091" t="-81690" b="-1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1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顺序三元组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/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统计顺序三元组的数量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98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利用</m:t>
                    </m:r>
                  </m:oMath>
                </a14:m>
                <a:r>
                  <a:rPr lang="zh-CN" altLang="en-US" dirty="0" smtClean="0"/>
                  <a:t>莫队算法给出一个离线处理询问的顺序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离线</a:t>
                </a:r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一次性处理多个询问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在线</a:t>
                </a:r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每次处理单个询问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按照顺序依次处理每个询问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</a:t>
                </a:r>
                <a:r>
                  <a:rPr lang="zh-CN" altLang="en-US" b="1" dirty="0" smtClean="0"/>
                  <a:t>区间</a:t>
                </a:r>
                <a:r>
                  <a:rPr lang="zh-CN" altLang="en-US" b="1" dirty="0"/>
                  <a:t>中每个数的出现</a:t>
                </a:r>
                <a:r>
                  <a:rPr lang="zh-CN" altLang="en-US" b="1" dirty="0" smtClean="0"/>
                  <a:t>次数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𝒄𝒐𝒖𝒏𝒕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维护</a:t>
                </a:r>
                <a:r>
                  <a:rPr lang="zh-CN" altLang="en-US" b="1" dirty="0" smtClean="0"/>
                  <a:t>出现次数的出现次数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/>
                  <a:t>计算</a:t>
                </a:r>
                <a:r>
                  <a:rPr lang="zh-CN" altLang="en-US" b="1" dirty="0" smtClean="0"/>
                  <a:t>答案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𝒄𝒐𝒖𝒏𝒕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𝒄𝒐𝒖𝒏𝒕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rad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𝒄𝒐𝒖𝒏𝒕</m:t>
                        </m:r>
                        <m:sSup>
                          <m:s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按照原询问顺序输出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98995"/>
              </a:xfrm>
              <a:blipFill>
                <a:blip r:embed="rId3"/>
                <a:stretch>
                  <a:fillRect l="-722" t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算法综述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顺序三元组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一共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 dirty="0" smtClean="0"/>
                  <a:t>种</a:t>
                </a:r>
                <a:r>
                  <a:rPr lang="zh-CN" altLang="en-US" dirty="0" smtClean="0"/>
                  <a:t>顺序三元组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11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顺序三元组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主要问题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统计符合条件的三元组数量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枚举所有的三元组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判断三元组是否是“顺序三元组”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统计</a:t>
                </a:r>
                <a:r>
                  <a:rPr lang="zh-CN" altLang="en-US" dirty="0" smtClean="0"/>
                  <a:t>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 b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90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顺序三元组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对于每一个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寻找其左边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寻找其右边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 dirty="0" smtClean="0"/>
                  <a:t>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顺序三元组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𝒂𝒏𝒔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2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合并目录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对于给出的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个文件路径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判断其中存在多少个文件夹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总长度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hihocoder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offer22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solutions</a:t>
            </a:r>
          </a:p>
          <a:p>
            <a:pPr lvl="3"/>
            <a:r>
              <a:rPr lang="en-US" altLang="zh-CN" dirty="0"/>
              <a:t>p1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challenge30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p1</a:t>
            </a:r>
          </a:p>
          <a:p>
            <a:pPr lvl="3"/>
            <a:r>
              <a:rPr lang="en-US" altLang="zh-CN" dirty="0"/>
              <a:t>Test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game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moba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dota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en-US" altLang="zh-CN" dirty="0"/>
              <a:t>uninstall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</a:p>
        </p:txBody>
      </p:sp>
    </p:spTree>
    <p:extLst>
      <p:ext uri="{BB962C8B-B14F-4D97-AF65-F5344CB8AC3E}">
        <p14:creationId xmlns:p14="http://schemas.microsoft.com/office/powerpoint/2010/main" val="42909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2056</TotalTime>
  <Words>540</Words>
  <Application>Microsoft Office PowerPoint</Application>
  <PresentationFormat>宽屏</PresentationFormat>
  <Paragraphs>328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#22</vt:lpstr>
      <vt:lpstr>顺序三元组</vt:lpstr>
      <vt:lpstr>顺序三元组</vt:lpstr>
      <vt:lpstr>顺序三元组</vt:lpstr>
      <vt:lpstr>顺序三元组</vt:lpstr>
      <vt:lpstr>顺序三元组</vt:lpstr>
      <vt:lpstr>合并目录</vt:lpstr>
      <vt:lpstr>合并目录</vt:lpstr>
      <vt:lpstr>合并目录</vt:lpstr>
      <vt:lpstr>合并目录</vt:lpstr>
      <vt:lpstr>缺失的拼图</vt:lpstr>
      <vt:lpstr>缺失的拼图</vt:lpstr>
      <vt:lpstr>缺失的拼图</vt:lpstr>
      <vt:lpstr>缺失的拼图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区间统计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294</cp:revision>
  <dcterms:created xsi:type="dcterms:W3CDTF">2017-07-15T05:40:54Z</dcterms:created>
  <dcterms:modified xsi:type="dcterms:W3CDTF">2017-08-13T00:51:28Z</dcterms:modified>
</cp:coreProperties>
</file>