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2" r:id="rId6"/>
    <p:sldId id="263" r:id="rId7"/>
    <p:sldId id="265" r:id="rId8"/>
    <p:sldId id="266" r:id="rId9"/>
    <p:sldId id="267" r:id="rId10"/>
    <p:sldId id="268" r:id="rId11"/>
    <p:sldId id="269" r:id="rId12"/>
    <p:sldId id="271" r:id="rId13"/>
    <p:sldId id="270" r:id="rId14"/>
    <p:sldId id="272" r:id="rId15"/>
    <p:sldId id="273" r:id="rId16"/>
    <p:sldId id="274" r:id="rId17"/>
    <p:sldId id="275" r:id="rId18"/>
    <p:sldId id="276" r:id="rId19"/>
    <p:sldId id="277"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8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ru-RU"/>
              <a:t>Образец заголовка</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1CA11501-3D4D-4C72-9DF5-8FD3446BE3D4}" type="datetimeFigureOut">
              <a:rPr lang="ru-RU" smtClean="0"/>
              <a:t>31.05.2023</a:t>
            </a:fld>
            <a:endParaRPr lang="ru-RU"/>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ru-RU"/>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6F72AA3C-DD91-4487-BC33-538F1ED4DBA5}" type="slidenum">
              <a:rPr lang="ru-RU" smtClean="0"/>
              <a:t>‹#›</a:t>
            </a:fld>
            <a:endParaRPr lang="ru-RU"/>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2396949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1CA11501-3D4D-4C72-9DF5-8FD3446BE3D4}" type="datetimeFigureOut">
              <a:rPr lang="ru-RU" smtClean="0"/>
              <a:t>31.05.2023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F72AA3C-DD91-4487-BC33-538F1ED4DBA5}" type="slidenum">
              <a:rPr lang="ru-RU" smtClean="0"/>
              <a:t>‹#›</a:t>
            </a:fld>
            <a:endParaRPr lang="ru-RU"/>
          </a:p>
        </p:txBody>
      </p:sp>
    </p:spTree>
    <p:extLst>
      <p:ext uri="{BB962C8B-B14F-4D97-AF65-F5344CB8AC3E}">
        <p14:creationId xmlns:p14="http://schemas.microsoft.com/office/powerpoint/2010/main" val="1818879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1CA11501-3D4D-4C72-9DF5-8FD3446BE3D4}" type="datetimeFigureOut">
              <a:rPr lang="ru-RU" smtClean="0"/>
              <a:t>31.05.2023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F72AA3C-DD91-4487-BC33-538F1ED4DBA5}" type="slidenum">
              <a:rPr lang="ru-RU" smtClean="0"/>
              <a:t>‹#›</a:t>
            </a:fld>
            <a:endParaRPr lang="ru-RU"/>
          </a:p>
        </p:txBody>
      </p:sp>
    </p:spTree>
    <p:extLst>
      <p:ext uri="{BB962C8B-B14F-4D97-AF65-F5344CB8AC3E}">
        <p14:creationId xmlns:p14="http://schemas.microsoft.com/office/powerpoint/2010/main" val="245621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1CA11501-3D4D-4C72-9DF5-8FD3446BE3D4}" type="datetimeFigureOut">
              <a:rPr lang="ru-RU" smtClean="0"/>
              <a:t>31.05.2023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F72AA3C-DD91-4487-BC33-538F1ED4DBA5}" type="slidenum">
              <a:rPr lang="ru-RU" smtClean="0"/>
              <a:t>‹#›</a:t>
            </a:fld>
            <a:endParaRPr lang="ru-RU"/>
          </a:p>
        </p:txBody>
      </p:sp>
    </p:spTree>
    <p:extLst>
      <p:ext uri="{BB962C8B-B14F-4D97-AF65-F5344CB8AC3E}">
        <p14:creationId xmlns:p14="http://schemas.microsoft.com/office/powerpoint/2010/main" val="899926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ru-RU"/>
              <a:t>Образец заголовка</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1CA11501-3D4D-4C72-9DF5-8FD3446BE3D4}" type="datetimeFigureOut">
              <a:rPr lang="ru-RU" smtClean="0"/>
              <a:t>31.05.2023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6F72AA3C-DD91-4487-BC33-538F1ED4DBA5}" type="slidenum">
              <a:rPr lang="ru-RU" smtClean="0"/>
              <a:t>‹#›</a:t>
            </a:fld>
            <a:endParaRPr lang="ru-RU"/>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05207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1CA11501-3D4D-4C72-9DF5-8FD3446BE3D4}" type="datetimeFigureOut">
              <a:rPr lang="ru-RU" smtClean="0"/>
              <a:t>31.05.2023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6F72AA3C-DD91-4487-BC33-538F1ED4DBA5}" type="slidenum">
              <a:rPr lang="ru-RU" smtClean="0"/>
              <a:t>‹#›</a:t>
            </a:fld>
            <a:endParaRPr lang="ru-RU"/>
          </a:p>
        </p:txBody>
      </p:sp>
    </p:spTree>
    <p:extLst>
      <p:ext uri="{BB962C8B-B14F-4D97-AF65-F5344CB8AC3E}">
        <p14:creationId xmlns:p14="http://schemas.microsoft.com/office/powerpoint/2010/main" val="1230186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ru-RU"/>
              <a:t>Образец заголовка</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ru-RU"/>
              <a:t>Образец текста</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1CA11501-3D4D-4C72-9DF5-8FD3446BE3D4}" type="datetimeFigureOut">
              <a:rPr lang="ru-RU" smtClean="0"/>
              <a:t>31.05.2023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6F72AA3C-DD91-4487-BC33-538F1ED4DBA5}" type="slidenum">
              <a:rPr lang="ru-RU" smtClean="0"/>
              <a:t>‹#›</a:t>
            </a:fld>
            <a:endParaRPr lang="ru-RU"/>
          </a:p>
        </p:txBody>
      </p:sp>
    </p:spTree>
    <p:extLst>
      <p:ext uri="{BB962C8B-B14F-4D97-AF65-F5344CB8AC3E}">
        <p14:creationId xmlns:p14="http://schemas.microsoft.com/office/powerpoint/2010/main" val="2992641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1CA11501-3D4D-4C72-9DF5-8FD3446BE3D4}" type="datetimeFigureOut">
              <a:rPr lang="ru-RU" smtClean="0"/>
              <a:t>31.05.2023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6F72AA3C-DD91-4487-BC33-538F1ED4DBA5}" type="slidenum">
              <a:rPr lang="ru-RU" smtClean="0"/>
              <a:t>‹#›</a:t>
            </a:fld>
            <a:endParaRPr lang="ru-RU"/>
          </a:p>
        </p:txBody>
      </p:sp>
    </p:spTree>
    <p:extLst>
      <p:ext uri="{BB962C8B-B14F-4D97-AF65-F5344CB8AC3E}">
        <p14:creationId xmlns:p14="http://schemas.microsoft.com/office/powerpoint/2010/main" val="1214500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A11501-3D4D-4C72-9DF5-8FD3446BE3D4}" type="datetimeFigureOut">
              <a:rPr lang="ru-RU" smtClean="0"/>
              <a:t>31.05.2023</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6F72AA3C-DD91-4487-BC33-538F1ED4DBA5}" type="slidenum">
              <a:rPr lang="ru-RU" smtClean="0"/>
              <a:t>‹#›</a:t>
            </a:fld>
            <a:endParaRPr lang="ru-RU"/>
          </a:p>
        </p:txBody>
      </p:sp>
    </p:spTree>
    <p:extLst>
      <p:ext uri="{BB962C8B-B14F-4D97-AF65-F5344CB8AC3E}">
        <p14:creationId xmlns:p14="http://schemas.microsoft.com/office/powerpoint/2010/main" val="2577451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ru-RU"/>
              <a:t>Образец заголовка</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1CA11501-3D4D-4C72-9DF5-8FD3446BE3D4}" type="datetimeFigureOut">
              <a:rPr lang="ru-RU" smtClean="0"/>
              <a:t>31.05.2023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6F72AA3C-DD91-4487-BC33-538F1ED4DBA5}" type="slidenum">
              <a:rPr lang="ru-RU" smtClean="0"/>
              <a:t>‹#›</a:t>
            </a:fld>
            <a:endParaRPr lang="ru-RU"/>
          </a:p>
        </p:txBody>
      </p:sp>
    </p:spTree>
    <p:extLst>
      <p:ext uri="{BB962C8B-B14F-4D97-AF65-F5344CB8AC3E}">
        <p14:creationId xmlns:p14="http://schemas.microsoft.com/office/powerpoint/2010/main" val="30042115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ru-RU"/>
              <a:t>Образец заголовка</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1CA11501-3D4D-4C72-9DF5-8FD3446BE3D4}" type="datetimeFigureOut">
              <a:rPr lang="ru-RU" smtClean="0"/>
              <a:t>31.05.2023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6F72AA3C-DD91-4487-BC33-538F1ED4DBA5}" type="slidenum">
              <a:rPr lang="ru-RU" smtClean="0"/>
              <a:t>‹#›</a:t>
            </a:fld>
            <a:endParaRPr lang="ru-RU"/>
          </a:p>
        </p:txBody>
      </p:sp>
    </p:spTree>
    <p:extLst>
      <p:ext uri="{BB962C8B-B14F-4D97-AF65-F5344CB8AC3E}">
        <p14:creationId xmlns:p14="http://schemas.microsoft.com/office/powerpoint/2010/main" val="632820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ru-RU"/>
              <a:t>Образец заголовка</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1CA11501-3D4D-4C72-9DF5-8FD3446BE3D4}" type="datetimeFigureOut">
              <a:rPr lang="ru-RU" smtClean="0"/>
              <a:t>31.05.2023</a:t>
            </a:fld>
            <a:endParaRPr lang="ru-RU"/>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ru-RU"/>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6F72AA3C-DD91-4487-BC33-538F1ED4DBA5}" type="slidenum">
              <a:rPr lang="ru-RU" smtClean="0"/>
              <a:t>‹#›</a:t>
            </a:fld>
            <a:endParaRPr lang="ru-RU"/>
          </a:p>
        </p:txBody>
      </p:sp>
    </p:spTree>
    <p:extLst>
      <p:ext uri="{BB962C8B-B14F-4D97-AF65-F5344CB8AC3E}">
        <p14:creationId xmlns:p14="http://schemas.microsoft.com/office/powerpoint/2010/main" val="4150054727"/>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B7B311A-5416-4964-B784-2A5B3C8CF350}"/>
              </a:ext>
            </a:extLst>
          </p:cNvPr>
          <p:cNvSpPr>
            <a:spLocks noGrp="1"/>
          </p:cNvSpPr>
          <p:nvPr>
            <p:ph type="ctrTitle"/>
          </p:nvPr>
        </p:nvSpPr>
        <p:spPr>
          <a:xfrm>
            <a:off x="647114" y="1645919"/>
            <a:ext cx="11296357" cy="2560321"/>
          </a:xfrm>
        </p:spPr>
        <p:txBody>
          <a:bodyPr>
            <a:normAutofit fontScale="90000"/>
          </a:bodyPr>
          <a:lstStyle/>
          <a:p>
            <a:pPr algn="ctr"/>
            <a:r>
              <a:rPr lang="ru-RU" sz="4800" dirty="0" err="1"/>
              <a:t>Проєкт</a:t>
            </a:r>
            <a:r>
              <a:rPr lang="ru-RU" sz="4800" dirty="0"/>
              <a:t> </a:t>
            </a:r>
            <a:r>
              <a:rPr lang="ru-RU" sz="4800" dirty="0" err="1"/>
              <a:t>локальної</a:t>
            </a:r>
            <a:r>
              <a:rPr lang="ru-RU" sz="4800" dirty="0"/>
              <a:t> </a:t>
            </a:r>
            <a:r>
              <a:rPr lang="ru-RU" sz="4800" dirty="0" err="1"/>
              <a:t>комп'ютерної</a:t>
            </a:r>
            <a:r>
              <a:rPr lang="ru-RU" sz="4800" dirty="0"/>
              <a:t> </a:t>
            </a:r>
            <a:r>
              <a:rPr lang="ru-RU" sz="4800" dirty="0" err="1"/>
              <a:t>мережі</a:t>
            </a:r>
            <a:r>
              <a:rPr lang="ru-RU" sz="4800" dirty="0"/>
              <a:t> </a:t>
            </a:r>
            <a:r>
              <a:rPr lang="ru-RU" sz="4800" dirty="0" err="1"/>
              <a:t>приміщення</a:t>
            </a:r>
            <a:r>
              <a:rPr lang="ru-RU" sz="4800" dirty="0"/>
              <a:t> </a:t>
            </a:r>
            <a:r>
              <a:rPr lang="ru-RU" sz="4800" dirty="0" err="1"/>
              <a:t>Львівського</a:t>
            </a:r>
            <a:r>
              <a:rPr lang="ru-RU" sz="4800" dirty="0"/>
              <a:t> </a:t>
            </a:r>
            <a:r>
              <a:rPr lang="ru-RU" sz="4800" dirty="0" err="1"/>
              <a:t>ліцею</a:t>
            </a:r>
            <a:r>
              <a:rPr lang="ru-RU" sz="4800" dirty="0"/>
              <a:t> </a:t>
            </a:r>
            <a:r>
              <a:rPr lang="ru-RU" sz="4800" dirty="0" err="1"/>
              <a:t>Тягинської</a:t>
            </a:r>
            <a:r>
              <a:rPr lang="ru-RU" sz="4800" dirty="0"/>
              <a:t> </a:t>
            </a:r>
            <a:r>
              <a:rPr lang="ru-RU" sz="4800" dirty="0" err="1"/>
              <a:t>сільської</a:t>
            </a:r>
            <a:r>
              <a:rPr lang="ru-RU" sz="4800" dirty="0"/>
              <a:t> ради </a:t>
            </a:r>
            <a:r>
              <a:rPr lang="ru-RU" sz="4800" dirty="0" err="1"/>
              <a:t>Бериславського</a:t>
            </a:r>
            <a:r>
              <a:rPr lang="ru-RU" sz="4800" dirty="0"/>
              <a:t> району </a:t>
            </a:r>
            <a:r>
              <a:rPr lang="ru-RU" sz="4800" dirty="0" err="1"/>
              <a:t>Херсонської</a:t>
            </a:r>
            <a:r>
              <a:rPr lang="ru-RU" sz="4800" dirty="0"/>
              <a:t> </a:t>
            </a:r>
            <a:r>
              <a:rPr lang="ru-RU" sz="4800" dirty="0" err="1"/>
              <a:t>області</a:t>
            </a:r>
            <a:endParaRPr lang="ru-RU" sz="4800" dirty="0"/>
          </a:p>
        </p:txBody>
      </p:sp>
      <p:sp>
        <p:nvSpPr>
          <p:cNvPr id="3" name="Подзаголовок 2">
            <a:extLst>
              <a:ext uri="{FF2B5EF4-FFF2-40B4-BE49-F238E27FC236}">
                <a16:creationId xmlns:a16="http://schemas.microsoft.com/office/drawing/2014/main" id="{1D68D7C8-966D-4162-8486-8C2C06A716EB}"/>
              </a:ext>
            </a:extLst>
          </p:cNvPr>
          <p:cNvSpPr>
            <a:spLocks noGrp="1"/>
          </p:cNvSpPr>
          <p:nvPr>
            <p:ph type="subTitle" idx="1"/>
          </p:nvPr>
        </p:nvSpPr>
        <p:spPr>
          <a:xfrm>
            <a:off x="7629846" y="4611361"/>
            <a:ext cx="4562154" cy="1691640"/>
          </a:xfrm>
        </p:spPr>
        <p:txBody>
          <a:bodyPr/>
          <a:lstStyle/>
          <a:p>
            <a:r>
              <a:rPr lang="uk-UA" dirty="0"/>
              <a:t>Підготував студент 481 групи</a:t>
            </a:r>
          </a:p>
          <a:p>
            <a:r>
              <a:rPr lang="uk-UA" dirty="0" err="1"/>
              <a:t>Ховрін</a:t>
            </a:r>
            <a:r>
              <a:rPr lang="uk-UA" dirty="0"/>
              <a:t> О.П.</a:t>
            </a:r>
          </a:p>
          <a:p>
            <a:endParaRPr lang="ru-RU" dirty="0"/>
          </a:p>
        </p:txBody>
      </p:sp>
      <p:sp>
        <p:nvSpPr>
          <p:cNvPr id="4" name="TextBox 3">
            <a:extLst>
              <a:ext uri="{FF2B5EF4-FFF2-40B4-BE49-F238E27FC236}">
                <a16:creationId xmlns:a16="http://schemas.microsoft.com/office/drawing/2014/main" id="{0644C3F2-464E-4C5D-BD2B-749C0C3D866B}"/>
              </a:ext>
            </a:extLst>
          </p:cNvPr>
          <p:cNvSpPr txBox="1"/>
          <p:nvPr/>
        </p:nvSpPr>
        <p:spPr>
          <a:xfrm>
            <a:off x="492370" y="554999"/>
            <a:ext cx="11699630" cy="1585049"/>
          </a:xfrm>
          <a:prstGeom prst="rect">
            <a:avLst/>
          </a:prstGeom>
          <a:noFill/>
        </p:spPr>
        <p:txBody>
          <a:bodyPr wrap="square" rtlCol="0">
            <a:spAutoFit/>
          </a:bodyPr>
          <a:lstStyle/>
          <a:p>
            <a:pPr algn="ctr"/>
            <a:r>
              <a:rPr lang="ru-RU" sz="5400" spc="-50" dirty="0">
                <a:latin typeface="+mj-lt"/>
                <a:ea typeface="+mj-ea"/>
                <a:cs typeface="+mj-cs"/>
              </a:rPr>
              <a:t>ТЕМА ДИПЛОМНОГО ПРОЄКТУ</a:t>
            </a:r>
            <a:br>
              <a:rPr lang="ru-RU" sz="4300" spc="-50" dirty="0">
                <a:latin typeface="+mj-lt"/>
                <a:ea typeface="+mj-ea"/>
                <a:cs typeface="+mj-cs"/>
              </a:rPr>
            </a:br>
            <a:endParaRPr lang="ru-RU" sz="4300" spc="-50" dirty="0">
              <a:latin typeface="+mj-lt"/>
              <a:ea typeface="+mj-ea"/>
              <a:cs typeface="+mj-cs"/>
            </a:endParaRPr>
          </a:p>
        </p:txBody>
      </p:sp>
    </p:spTree>
    <p:extLst>
      <p:ext uri="{BB962C8B-B14F-4D97-AF65-F5344CB8AC3E}">
        <p14:creationId xmlns:p14="http://schemas.microsoft.com/office/powerpoint/2010/main" val="41968647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AE7F20-7F4F-4179-8191-E8658027F0D7}"/>
              </a:ext>
            </a:extLst>
          </p:cNvPr>
          <p:cNvSpPr txBox="1"/>
          <p:nvPr/>
        </p:nvSpPr>
        <p:spPr>
          <a:xfrm>
            <a:off x="0" y="0"/>
            <a:ext cx="11081288" cy="1415772"/>
          </a:xfrm>
          <a:prstGeom prst="rect">
            <a:avLst/>
          </a:prstGeom>
          <a:noFill/>
        </p:spPr>
        <p:txBody>
          <a:bodyPr wrap="square" rtlCol="0">
            <a:spAutoFit/>
          </a:bodyPr>
          <a:lstStyle/>
          <a:p>
            <a:pPr algn="ctr"/>
            <a:r>
              <a:rPr lang="uk-UA" sz="4300" spc="-50" dirty="0">
                <a:latin typeface="+mj-lt"/>
                <a:ea typeface="+mj-ea"/>
                <a:cs typeface="+mj-cs"/>
              </a:rPr>
              <a:t>План розташування електрообладнання 2 поверху</a:t>
            </a:r>
            <a:endParaRPr lang="ru-RU" sz="4300" spc="-50" dirty="0">
              <a:latin typeface="+mj-lt"/>
              <a:ea typeface="+mj-ea"/>
              <a:cs typeface="+mj-cs"/>
            </a:endParaRPr>
          </a:p>
        </p:txBody>
      </p:sp>
      <p:pic>
        <p:nvPicPr>
          <p:cNvPr id="5" name="Рисунок 4">
            <a:extLst>
              <a:ext uri="{FF2B5EF4-FFF2-40B4-BE49-F238E27FC236}">
                <a16:creationId xmlns:a16="http://schemas.microsoft.com/office/drawing/2014/main" id="{47A6572E-DE6D-4A5E-A0E7-DE9185E435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9796" y="1415772"/>
            <a:ext cx="7539674" cy="5443133"/>
          </a:xfrm>
          <a:prstGeom prst="rect">
            <a:avLst/>
          </a:prstGeom>
        </p:spPr>
      </p:pic>
    </p:spTree>
    <p:extLst>
      <p:ext uri="{BB962C8B-B14F-4D97-AF65-F5344CB8AC3E}">
        <p14:creationId xmlns:p14="http://schemas.microsoft.com/office/powerpoint/2010/main" val="18666266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644124-47F3-4F82-A5FE-AFB4C9036214}"/>
              </a:ext>
            </a:extLst>
          </p:cNvPr>
          <p:cNvSpPr txBox="1"/>
          <p:nvPr/>
        </p:nvSpPr>
        <p:spPr>
          <a:xfrm>
            <a:off x="2688657" y="216977"/>
            <a:ext cx="6814686" cy="754053"/>
          </a:xfrm>
          <a:prstGeom prst="rect">
            <a:avLst/>
          </a:prstGeom>
          <a:noFill/>
        </p:spPr>
        <p:txBody>
          <a:bodyPr wrap="none" rtlCol="0">
            <a:spAutoFit/>
          </a:bodyPr>
          <a:lstStyle/>
          <a:p>
            <a:r>
              <a:rPr lang="uk-UA" sz="4300" spc="-50" dirty="0">
                <a:latin typeface="+mj-lt"/>
                <a:ea typeface="+mj-ea"/>
                <a:cs typeface="+mj-cs"/>
              </a:rPr>
              <a:t>Використане обладнання</a:t>
            </a:r>
            <a:endParaRPr lang="ru-RU" sz="4300" spc="-50" dirty="0">
              <a:latin typeface="+mj-lt"/>
              <a:ea typeface="+mj-ea"/>
              <a:cs typeface="+mj-cs"/>
            </a:endParaRPr>
          </a:p>
        </p:txBody>
      </p:sp>
      <p:sp>
        <p:nvSpPr>
          <p:cNvPr id="3" name="TextBox 2">
            <a:extLst>
              <a:ext uri="{FF2B5EF4-FFF2-40B4-BE49-F238E27FC236}">
                <a16:creationId xmlns:a16="http://schemas.microsoft.com/office/drawing/2014/main" id="{B2A079EA-4628-40AC-B5D7-2BC573BD6580}"/>
              </a:ext>
            </a:extLst>
          </p:cNvPr>
          <p:cNvSpPr txBox="1"/>
          <p:nvPr/>
        </p:nvSpPr>
        <p:spPr>
          <a:xfrm>
            <a:off x="2353208" y="1623267"/>
            <a:ext cx="2960176" cy="830997"/>
          </a:xfrm>
          <a:prstGeom prst="rect">
            <a:avLst/>
          </a:prstGeom>
          <a:noFill/>
        </p:spPr>
        <p:txBody>
          <a:bodyPr wrap="square" rtlCol="0">
            <a:spAutoFit/>
          </a:bodyPr>
          <a:lstStyle/>
          <a:p>
            <a:r>
              <a:rPr lang="uk-UA" sz="2400" spc="-50" dirty="0">
                <a:latin typeface="+mj-lt"/>
                <a:ea typeface="+mj-ea"/>
                <a:cs typeface="+mj-cs"/>
              </a:rPr>
              <a:t>Сервер ARTLINE </a:t>
            </a:r>
            <a:r>
              <a:rPr lang="uk-UA" sz="2400" spc="-50" dirty="0" err="1">
                <a:latin typeface="+mj-lt"/>
                <a:ea typeface="+mj-ea"/>
                <a:cs typeface="+mj-cs"/>
              </a:rPr>
              <a:t>Business</a:t>
            </a:r>
            <a:r>
              <a:rPr lang="uk-UA" sz="2400" spc="-50" dirty="0">
                <a:latin typeface="+mj-lt"/>
                <a:ea typeface="+mj-ea"/>
                <a:cs typeface="+mj-cs"/>
              </a:rPr>
              <a:t> R37 v31</a:t>
            </a:r>
            <a:endParaRPr lang="ru-RU" sz="2400" spc="-50" dirty="0">
              <a:latin typeface="+mj-lt"/>
              <a:ea typeface="+mj-ea"/>
              <a:cs typeface="+mj-cs"/>
            </a:endParaRPr>
          </a:p>
        </p:txBody>
      </p:sp>
      <p:pic>
        <p:nvPicPr>
          <p:cNvPr id="5" name="Рисунок 4">
            <a:extLst>
              <a:ext uri="{FF2B5EF4-FFF2-40B4-BE49-F238E27FC236}">
                <a16:creationId xmlns:a16="http://schemas.microsoft.com/office/drawing/2014/main" id="{B713FD3B-6AC8-4C8F-B8D1-1B1C64D2FF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991" y="1487838"/>
            <a:ext cx="2260217" cy="1101856"/>
          </a:xfrm>
          <a:prstGeom prst="rect">
            <a:avLst/>
          </a:prstGeom>
          <a:noFill/>
        </p:spPr>
      </p:pic>
      <p:sp>
        <p:nvSpPr>
          <p:cNvPr id="6" name="TextBox 5">
            <a:extLst>
              <a:ext uri="{FF2B5EF4-FFF2-40B4-BE49-F238E27FC236}">
                <a16:creationId xmlns:a16="http://schemas.microsoft.com/office/drawing/2014/main" id="{6CBBF7AD-FD66-4892-B63B-92BE7D57C183}"/>
              </a:ext>
            </a:extLst>
          </p:cNvPr>
          <p:cNvSpPr txBox="1"/>
          <p:nvPr/>
        </p:nvSpPr>
        <p:spPr>
          <a:xfrm>
            <a:off x="2353208" y="3203408"/>
            <a:ext cx="3148690" cy="1200329"/>
          </a:xfrm>
          <a:prstGeom prst="rect">
            <a:avLst/>
          </a:prstGeom>
          <a:noFill/>
        </p:spPr>
        <p:txBody>
          <a:bodyPr wrap="square" rtlCol="0">
            <a:spAutoFit/>
          </a:bodyPr>
          <a:lstStyle/>
          <a:p>
            <a:r>
              <a:rPr lang="uk-UA" sz="2400" spc="-50" dirty="0">
                <a:latin typeface="+mj-lt"/>
                <a:ea typeface="+mj-ea"/>
                <a:cs typeface="+mj-cs"/>
              </a:rPr>
              <a:t>Комп’ютер HP </a:t>
            </a:r>
            <a:r>
              <a:rPr lang="uk-UA" sz="2400" spc="-50" dirty="0" err="1">
                <a:latin typeface="+mj-lt"/>
                <a:ea typeface="+mj-ea"/>
                <a:cs typeface="+mj-cs"/>
              </a:rPr>
              <a:t>EliteDesk</a:t>
            </a:r>
            <a:r>
              <a:rPr lang="uk-UA" sz="2400" spc="-50" dirty="0">
                <a:latin typeface="+mj-lt"/>
                <a:ea typeface="+mj-ea"/>
                <a:cs typeface="+mj-cs"/>
              </a:rPr>
              <a:t> 800 G2 SFF</a:t>
            </a:r>
            <a:endParaRPr lang="ru-RU" sz="2400" spc="-50" dirty="0">
              <a:latin typeface="+mj-lt"/>
              <a:ea typeface="+mj-ea"/>
              <a:cs typeface="+mj-cs"/>
            </a:endParaRPr>
          </a:p>
        </p:txBody>
      </p:sp>
      <p:pic>
        <p:nvPicPr>
          <p:cNvPr id="8" name="Рисунок 7">
            <a:extLst>
              <a:ext uri="{FF2B5EF4-FFF2-40B4-BE49-F238E27FC236}">
                <a16:creationId xmlns:a16="http://schemas.microsoft.com/office/drawing/2014/main" id="{4D8DF1AA-4E3B-4645-810C-2CF6EF9465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960" y="2855936"/>
            <a:ext cx="1187322" cy="1895271"/>
          </a:xfrm>
          <a:prstGeom prst="rect">
            <a:avLst/>
          </a:prstGeom>
        </p:spPr>
      </p:pic>
      <p:pic>
        <p:nvPicPr>
          <p:cNvPr id="10" name="Рисунок 9">
            <a:extLst>
              <a:ext uri="{FF2B5EF4-FFF2-40B4-BE49-F238E27FC236}">
                <a16:creationId xmlns:a16="http://schemas.microsoft.com/office/drawing/2014/main" id="{57EA8DC0-749E-4992-81C9-069D296696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992" y="5364921"/>
            <a:ext cx="2076772" cy="890987"/>
          </a:xfrm>
          <a:prstGeom prst="rect">
            <a:avLst/>
          </a:prstGeom>
        </p:spPr>
      </p:pic>
      <p:sp>
        <p:nvSpPr>
          <p:cNvPr id="11" name="TextBox 10">
            <a:extLst>
              <a:ext uri="{FF2B5EF4-FFF2-40B4-BE49-F238E27FC236}">
                <a16:creationId xmlns:a16="http://schemas.microsoft.com/office/drawing/2014/main" id="{0056004F-D744-45DD-8C55-39D0F43551AA}"/>
              </a:ext>
            </a:extLst>
          </p:cNvPr>
          <p:cNvSpPr txBox="1"/>
          <p:nvPr/>
        </p:nvSpPr>
        <p:spPr>
          <a:xfrm>
            <a:off x="2353208" y="5152881"/>
            <a:ext cx="2960176" cy="830997"/>
          </a:xfrm>
          <a:prstGeom prst="rect">
            <a:avLst/>
          </a:prstGeom>
          <a:noFill/>
        </p:spPr>
        <p:txBody>
          <a:bodyPr wrap="square" rtlCol="0">
            <a:spAutoFit/>
          </a:bodyPr>
          <a:lstStyle/>
          <a:p>
            <a:r>
              <a:rPr lang="uk-UA" sz="2400" spc="-50" dirty="0">
                <a:latin typeface="+mj-lt"/>
                <a:ea typeface="+mj-ea"/>
                <a:cs typeface="+mj-cs"/>
              </a:rPr>
              <a:t>Комутатор TP-LINK TL-SG1016D</a:t>
            </a:r>
            <a:endParaRPr lang="ru-RU" sz="2400" spc="-50" dirty="0">
              <a:latin typeface="+mj-lt"/>
              <a:ea typeface="+mj-ea"/>
              <a:cs typeface="+mj-cs"/>
            </a:endParaRPr>
          </a:p>
        </p:txBody>
      </p:sp>
      <p:pic>
        <p:nvPicPr>
          <p:cNvPr id="13" name="Рисунок 12">
            <a:extLst>
              <a:ext uri="{FF2B5EF4-FFF2-40B4-BE49-F238E27FC236}">
                <a16:creationId xmlns:a16="http://schemas.microsoft.com/office/drawing/2014/main" id="{C00C1293-81E7-4813-A6D9-C06A56BBD88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21287" y="1091128"/>
            <a:ext cx="1256450" cy="1895272"/>
          </a:xfrm>
          <a:prstGeom prst="rect">
            <a:avLst/>
          </a:prstGeom>
        </p:spPr>
      </p:pic>
      <p:sp>
        <p:nvSpPr>
          <p:cNvPr id="14" name="TextBox 13">
            <a:extLst>
              <a:ext uri="{FF2B5EF4-FFF2-40B4-BE49-F238E27FC236}">
                <a16:creationId xmlns:a16="http://schemas.microsoft.com/office/drawing/2014/main" id="{04A2C609-8AC5-40F3-A878-B5584AF57CAD}"/>
              </a:ext>
            </a:extLst>
          </p:cNvPr>
          <p:cNvSpPr txBox="1"/>
          <p:nvPr/>
        </p:nvSpPr>
        <p:spPr>
          <a:xfrm>
            <a:off x="5932096" y="1623266"/>
            <a:ext cx="3283009" cy="830997"/>
          </a:xfrm>
          <a:prstGeom prst="rect">
            <a:avLst/>
          </a:prstGeom>
          <a:noFill/>
        </p:spPr>
        <p:txBody>
          <a:bodyPr wrap="square" rtlCol="0">
            <a:spAutoFit/>
          </a:bodyPr>
          <a:lstStyle/>
          <a:p>
            <a:r>
              <a:rPr lang="uk-UA" sz="2400" spc="-50" dirty="0">
                <a:latin typeface="+mj-lt"/>
                <a:ea typeface="+mj-ea"/>
                <a:cs typeface="+mj-cs"/>
              </a:rPr>
              <a:t>ДБЖ </a:t>
            </a:r>
            <a:r>
              <a:rPr lang="uk-UA" sz="2400" spc="-50" dirty="0" err="1">
                <a:latin typeface="+mj-lt"/>
                <a:ea typeface="+mj-ea"/>
                <a:cs typeface="+mj-cs"/>
              </a:rPr>
              <a:t>LogicPower</a:t>
            </a:r>
            <a:r>
              <a:rPr lang="uk-UA" sz="2400" spc="-50" dirty="0">
                <a:latin typeface="+mj-lt"/>
                <a:ea typeface="+mj-ea"/>
                <a:cs typeface="+mj-cs"/>
              </a:rPr>
              <a:t> LP 850VA-6PS(LP4325)</a:t>
            </a:r>
            <a:endParaRPr lang="ru-RU" sz="2400" spc="-50" dirty="0">
              <a:latin typeface="+mj-lt"/>
              <a:ea typeface="+mj-ea"/>
              <a:cs typeface="+mj-cs"/>
            </a:endParaRPr>
          </a:p>
        </p:txBody>
      </p:sp>
      <p:pic>
        <p:nvPicPr>
          <p:cNvPr id="16" name="Рисунок 15">
            <a:extLst>
              <a:ext uri="{FF2B5EF4-FFF2-40B4-BE49-F238E27FC236}">
                <a16:creationId xmlns:a16="http://schemas.microsoft.com/office/drawing/2014/main" id="{16630B0A-C919-4CE8-BF65-5160F0C619C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064657" y="3550877"/>
            <a:ext cx="2169710" cy="1200330"/>
          </a:xfrm>
          <a:prstGeom prst="rect">
            <a:avLst/>
          </a:prstGeom>
        </p:spPr>
      </p:pic>
      <p:sp>
        <p:nvSpPr>
          <p:cNvPr id="17" name="TextBox 16">
            <a:extLst>
              <a:ext uri="{FF2B5EF4-FFF2-40B4-BE49-F238E27FC236}">
                <a16:creationId xmlns:a16="http://schemas.microsoft.com/office/drawing/2014/main" id="{313BB919-0C6C-469B-8AE0-CCF3A3273214}"/>
              </a:ext>
            </a:extLst>
          </p:cNvPr>
          <p:cNvSpPr txBox="1"/>
          <p:nvPr/>
        </p:nvSpPr>
        <p:spPr>
          <a:xfrm>
            <a:off x="5781647" y="3429574"/>
            <a:ext cx="3283010" cy="1200329"/>
          </a:xfrm>
          <a:prstGeom prst="rect">
            <a:avLst/>
          </a:prstGeom>
          <a:noFill/>
        </p:spPr>
        <p:txBody>
          <a:bodyPr wrap="square" rtlCol="0">
            <a:spAutoFit/>
          </a:bodyPr>
          <a:lstStyle/>
          <a:p>
            <a:r>
              <a:rPr lang="uk-UA" sz="2400" spc="-50" dirty="0">
                <a:latin typeface="+mj-lt"/>
                <a:ea typeface="+mj-ea"/>
                <a:cs typeface="+mj-cs"/>
              </a:rPr>
              <a:t>Принтер </a:t>
            </a:r>
            <a:r>
              <a:rPr lang="en-US" sz="2400" spc="-50" dirty="0">
                <a:latin typeface="+mj-lt"/>
                <a:ea typeface="+mj-ea"/>
                <a:cs typeface="+mj-cs"/>
              </a:rPr>
              <a:t>Cannon </a:t>
            </a:r>
            <a:r>
              <a:rPr lang="en-US" sz="2400" spc="-50" dirty="0" err="1">
                <a:latin typeface="+mj-lt"/>
                <a:ea typeface="+mj-ea"/>
                <a:cs typeface="+mj-cs"/>
              </a:rPr>
              <a:t>Pixma</a:t>
            </a:r>
            <a:r>
              <a:rPr lang="en-US" sz="2400" spc="-50" dirty="0">
                <a:latin typeface="+mj-lt"/>
                <a:ea typeface="+mj-ea"/>
                <a:cs typeface="+mj-cs"/>
              </a:rPr>
              <a:t> MG3640S with Wi-Fi</a:t>
            </a:r>
          </a:p>
        </p:txBody>
      </p:sp>
      <p:pic>
        <p:nvPicPr>
          <p:cNvPr id="19" name="Рисунок 18">
            <a:extLst>
              <a:ext uri="{FF2B5EF4-FFF2-40B4-BE49-F238E27FC236}">
                <a16:creationId xmlns:a16="http://schemas.microsoft.com/office/drawing/2014/main" id="{DF4BAE54-955C-4C7C-8099-DFAC973CD18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064657" y="5379896"/>
            <a:ext cx="2169710" cy="996894"/>
          </a:xfrm>
          <a:prstGeom prst="rect">
            <a:avLst/>
          </a:prstGeom>
        </p:spPr>
      </p:pic>
      <p:sp>
        <p:nvSpPr>
          <p:cNvPr id="20" name="TextBox 19">
            <a:extLst>
              <a:ext uri="{FF2B5EF4-FFF2-40B4-BE49-F238E27FC236}">
                <a16:creationId xmlns:a16="http://schemas.microsoft.com/office/drawing/2014/main" id="{96F732DD-3AC3-4C59-994A-F3E765A5042A}"/>
              </a:ext>
            </a:extLst>
          </p:cNvPr>
          <p:cNvSpPr txBox="1"/>
          <p:nvPr/>
        </p:nvSpPr>
        <p:spPr>
          <a:xfrm>
            <a:off x="5932096" y="5399882"/>
            <a:ext cx="3283009" cy="1200329"/>
          </a:xfrm>
          <a:prstGeom prst="rect">
            <a:avLst/>
          </a:prstGeom>
          <a:noFill/>
        </p:spPr>
        <p:txBody>
          <a:bodyPr wrap="square" rtlCol="0">
            <a:spAutoFit/>
          </a:bodyPr>
          <a:lstStyle/>
          <a:p>
            <a:r>
              <a:rPr lang="uk-UA" sz="2400" spc="-50" dirty="0">
                <a:latin typeface="+mj-lt"/>
                <a:ea typeface="+mj-ea"/>
                <a:cs typeface="+mj-cs"/>
              </a:rPr>
              <a:t>Принтер </a:t>
            </a:r>
            <a:r>
              <a:rPr lang="it-IT" sz="2400" spc="-50" dirty="0">
                <a:latin typeface="+mj-lt"/>
                <a:ea typeface="+mj-ea"/>
                <a:cs typeface="+mj-cs"/>
              </a:rPr>
              <a:t>Cannon Pixma Ink Efficiency E414</a:t>
            </a:r>
            <a:endParaRPr lang="ru-RU" sz="2400" spc="-50" dirty="0">
              <a:latin typeface="+mj-lt"/>
              <a:ea typeface="+mj-ea"/>
              <a:cs typeface="+mj-cs"/>
            </a:endParaRPr>
          </a:p>
        </p:txBody>
      </p:sp>
    </p:spTree>
    <p:extLst>
      <p:ext uri="{BB962C8B-B14F-4D97-AF65-F5344CB8AC3E}">
        <p14:creationId xmlns:p14="http://schemas.microsoft.com/office/powerpoint/2010/main" val="3800740077"/>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38EB86-760B-4A18-8F3D-D1665AF72BD1}"/>
              </a:ext>
            </a:extLst>
          </p:cNvPr>
          <p:cNvSpPr txBox="1"/>
          <p:nvPr/>
        </p:nvSpPr>
        <p:spPr>
          <a:xfrm>
            <a:off x="1453543" y="201478"/>
            <a:ext cx="9284914" cy="1031051"/>
          </a:xfrm>
          <a:prstGeom prst="rect">
            <a:avLst/>
          </a:prstGeom>
          <a:noFill/>
        </p:spPr>
        <p:txBody>
          <a:bodyPr wrap="none" rtlCol="0">
            <a:spAutoFit/>
          </a:bodyPr>
          <a:lstStyle/>
          <a:p>
            <a:r>
              <a:rPr lang="uk-UA" sz="4300" spc="-50" dirty="0">
                <a:latin typeface="+mj-lt"/>
                <a:ea typeface="+mj-ea"/>
                <a:cs typeface="+mj-cs"/>
              </a:rPr>
              <a:t>Сервер ARTLINE </a:t>
            </a:r>
            <a:r>
              <a:rPr lang="uk-UA" sz="4300" spc="-50" dirty="0" err="1">
                <a:latin typeface="+mj-lt"/>
                <a:ea typeface="+mj-ea"/>
                <a:cs typeface="+mj-cs"/>
              </a:rPr>
              <a:t>Business</a:t>
            </a:r>
            <a:r>
              <a:rPr lang="uk-UA" sz="4300" spc="-50" dirty="0">
                <a:latin typeface="+mj-lt"/>
                <a:ea typeface="+mj-ea"/>
                <a:cs typeface="+mj-cs"/>
              </a:rPr>
              <a:t> R37 v31</a:t>
            </a:r>
            <a:endParaRPr lang="ru-RU" sz="4300" spc="-50" dirty="0">
              <a:latin typeface="+mj-lt"/>
              <a:ea typeface="+mj-ea"/>
              <a:cs typeface="+mj-cs"/>
            </a:endParaRPr>
          </a:p>
          <a:p>
            <a:endParaRPr lang="ru-RU" dirty="0"/>
          </a:p>
        </p:txBody>
      </p:sp>
      <p:pic>
        <p:nvPicPr>
          <p:cNvPr id="5" name="Рисунок 4">
            <a:extLst>
              <a:ext uri="{FF2B5EF4-FFF2-40B4-BE49-F238E27FC236}">
                <a16:creationId xmlns:a16="http://schemas.microsoft.com/office/drawing/2014/main" id="{47037A2D-CCC9-499E-907E-85C6ED5876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448318"/>
            <a:ext cx="4800502" cy="2340245"/>
          </a:xfrm>
          <a:prstGeom prst="rect">
            <a:avLst/>
          </a:prstGeom>
          <a:noFill/>
        </p:spPr>
      </p:pic>
      <p:graphicFrame>
        <p:nvGraphicFramePr>
          <p:cNvPr id="6" name="Таблица 6">
            <a:extLst>
              <a:ext uri="{FF2B5EF4-FFF2-40B4-BE49-F238E27FC236}">
                <a16:creationId xmlns:a16="http://schemas.microsoft.com/office/drawing/2014/main" id="{9D00D83E-DB49-4FFB-AC7B-E91A71875D56}"/>
              </a:ext>
            </a:extLst>
          </p:cNvPr>
          <p:cNvGraphicFramePr>
            <a:graphicFrameLocks noGrp="1"/>
          </p:cNvGraphicFramePr>
          <p:nvPr/>
        </p:nvGraphicFramePr>
        <p:xfrm>
          <a:off x="4745123" y="1785665"/>
          <a:ext cx="6246502" cy="4168830"/>
        </p:xfrm>
        <a:graphic>
          <a:graphicData uri="http://schemas.openxmlformats.org/drawingml/2006/table">
            <a:tbl>
              <a:tblPr firstRow="1" bandRow="1">
                <a:tableStyleId>{5940675A-B579-460E-94D1-54222C63F5DA}</a:tableStyleId>
              </a:tblPr>
              <a:tblGrid>
                <a:gridCol w="3017405">
                  <a:extLst>
                    <a:ext uri="{9D8B030D-6E8A-4147-A177-3AD203B41FA5}">
                      <a16:colId xmlns:a16="http://schemas.microsoft.com/office/drawing/2014/main" val="1242688182"/>
                    </a:ext>
                  </a:extLst>
                </a:gridCol>
                <a:gridCol w="3229097">
                  <a:extLst>
                    <a:ext uri="{9D8B030D-6E8A-4147-A177-3AD203B41FA5}">
                      <a16:colId xmlns:a16="http://schemas.microsoft.com/office/drawing/2014/main" val="2826970796"/>
                    </a:ext>
                  </a:extLst>
                </a:gridCol>
              </a:tblGrid>
              <a:tr h="833766">
                <a:tc>
                  <a:txBody>
                    <a:bodyPr/>
                    <a:lstStyle/>
                    <a:p>
                      <a:pPr algn="ctr"/>
                      <a:r>
                        <a:rPr lang="uk-UA" sz="2400" kern="1200" spc="-50" dirty="0">
                          <a:solidFill>
                            <a:schemeClr val="tx1"/>
                          </a:solidFill>
                          <a:latin typeface="+mj-lt"/>
                          <a:ea typeface="+mj-ea"/>
                          <a:cs typeface="+mj-cs"/>
                        </a:rPr>
                        <a:t>Процесор</a:t>
                      </a:r>
                      <a:endParaRPr lang="ru-RU" dirty="0"/>
                    </a:p>
                  </a:txBody>
                  <a:tcPr anchor="ctr"/>
                </a:tc>
                <a:tc>
                  <a:txBody>
                    <a:bodyPr/>
                    <a:lstStyle/>
                    <a:p>
                      <a:pPr algn="ctr"/>
                      <a:r>
                        <a:rPr lang="uk-UA" sz="2400" kern="1200" spc="-50" dirty="0" err="1">
                          <a:solidFill>
                            <a:schemeClr val="tx1"/>
                          </a:solidFill>
                          <a:latin typeface="+mj-lt"/>
                          <a:ea typeface="+mj-ea"/>
                          <a:cs typeface="+mj-cs"/>
                        </a:rPr>
                        <a:t>Intel</a:t>
                      </a:r>
                      <a:r>
                        <a:rPr lang="uk-UA" sz="2400" kern="1200" spc="-50" dirty="0">
                          <a:solidFill>
                            <a:schemeClr val="tx1"/>
                          </a:solidFill>
                          <a:latin typeface="+mj-lt"/>
                          <a:ea typeface="+mj-ea"/>
                          <a:cs typeface="+mj-cs"/>
                        </a:rPr>
                        <a:t> </a:t>
                      </a:r>
                      <a:r>
                        <a:rPr lang="uk-UA" sz="2400" kern="1200" spc="-50" dirty="0" err="1">
                          <a:solidFill>
                            <a:schemeClr val="tx1"/>
                          </a:solidFill>
                          <a:latin typeface="+mj-lt"/>
                          <a:ea typeface="+mj-ea"/>
                          <a:cs typeface="+mj-cs"/>
                        </a:rPr>
                        <a:t>Xeon</a:t>
                      </a:r>
                      <a:r>
                        <a:rPr lang="uk-UA" sz="2400" kern="1200" spc="-50" dirty="0">
                          <a:solidFill>
                            <a:schemeClr val="tx1"/>
                          </a:solidFill>
                          <a:latin typeface="+mj-lt"/>
                          <a:ea typeface="+mj-ea"/>
                          <a:cs typeface="+mj-cs"/>
                        </a:rPr>
                        <a:t> E-2388G (3.2 – 5.1 ГГц), 8 </a:t>
                      </a:r>
                      <a:r>
                        <a:rPr lang="uk-UA" sz="2400" kern="1200" spc="-50" dirty="0" err="1">
                          <a:solidFill>
                            <a:schemeClr val="tx1"/>
                          </a:solidFill>
                          <a:latin typeface="+mj-lt"/>
                          <a:ea typeface="+mj-ea"/>
                          <a:cs typeface="+mj-cs"/>
                        </a:rPr>
                        <a:t>ядер</a:t>
                      </a:r>
                      <a:endParaRPr lang="ru-RU" sz="2400" kern="1200" spc="-50" dirty="0">
                        <a:solidFill>
                          <a:schemeClr val="tx1"/>
                        </a:solidFill>
                        <a:latin typeface="+mj-lt"/>
                        <a:ea typeface="+mj-ea"/>
                        <a:cs typeface="+mj-cs"/>
                      </a:endParaRPr>
                    </a:p>
                  </a:txBody>
                  <a:tcPr anchor="ctr"/>
                </a:tc>
                <a:extLst>
                  <a:ext uri="{0D108BD9-81ED-4DB2-BD59-A6C34878D82A}">
                    <a16:rowId xmlns:a16="http://schemas.microsoft.com/office/drawing/2014/main" val="3311115913"/>
                  </a:ext>
                </a:extLst>
              </a:tr>
              <a:tr h="833766">
                <a:tc>
                  <a:txBody>
                    <a:bodyPr/>
                    <a:lstStyle/>
                    <a:p>
                      <a:pPr algn="ctr"/>
                      <a:r>
                        <a:rPr lang="uk-UA" sz="2400" kern="1200" spc="-50" dirty="0">
                          <a:solidFill>
                            <a:schemeClr val="tx1"/>
                          </a:solidFill>
                          <a:latin typeface="+mj-lt"/>
                          <a:ea typeface="+mj-ea"/>
                          <a:cs typeface="+mj-cs"/>
                        </a:rPr>
                        <a:t>Оперативна пам’ять</a:t>
                      </a:r>
                      <a:endParaRPr lang="ru-RU" sz="2400" kern="1200" spc="-50" dirty="0">
                        <a:solidFill>
                          <a:schemeClr val="tx1"/>
                        </a:solidFill>
                        <a:latin typeface="+mj-lt"/>
                        <a:ea typeface="+mj-ea"/>
                        <a:cs typeface="+mj-cs"/>
                      </a:endParaRPr>
                    </a:p>
                  </a:txBody>
                  <a:tcPr anchor="ctr"/>
                </a:tc>
                <a:tc>
                  <a:txBody>
                    <a:bodyPr/>
                    <a:lstStyle/>
                    <a:p>
                      <a:pPr algn="ctr"/>
                      <a:r>
                        <a:rPr lang="en-US" sz="2400" kern="1200" spc="-50" dirty="0">
                          <a:solidFill>
                            <a:schemeClr val="tx1"/>
                          </a:solidFill>
                          <a:latin typeface="+mj-lt"/>
                          <a:ea typeface="+mj-ea"/>
                          <a:cs typeface="+mj-cs"/>
                        </a:rPr>
                        <a:t>128</a:t>
                      </a:r>
                      <a:r>
                        <a:rPr lang="uk-UA" sz="2400" kern="1200" spc="-50" dirty="0">
                          <a:solidFill>
                            <a:schemeClr val="tx1"/>
                          </a:solidFill>
                          <a:latin typeface="+mj-lt"/>
                          <a:ea typeface="+mj-ea"/>
                          <a:cs typeface="+mj-cs"/>
                        </a:rPr>
                        <a:t>ГБ</a:t>
                      </a:r>
                      <a:r>
                        <a:rPr lang="en-US" sz="2400" kern="1200" spc="-50" dirty="0">
                          <a:solidFill>
                            <a:schemeClr val="tx1"/>
                          </a:solidFill>
                          <a:latin typeface="+mj-lt"/>
                          <a:ea typeface="+mj-ea"/>
                          <a:cs typeface="+mj-cs"/>
                        </a:rPr>
                        <a:t> DDR4-3200 ECC</a:t>
                      </a:r>
                      <a:endParaRPr lang="ru-RU" sz="2400" kern="1200" spc="-50" dirty="0">
                        <a:solidFill>
                          <a:schemeClr val="tx1"/>
                        </a:solidFill>
                        <a:latin typeface="+mj-lt"/>
                        <a:ea typeface="+mj-ea"/>
                        <a:cs typeface="+mj-cs"/>
                      </a:endParaRPr>
                    </a:p>
                  </a:txBody>
                  <a:tcPr anchor="ctr"/>
                </a:tc>
                <a:extLst>
                  <a:ext uri="{0D108BD9-81ED-4DB2-BD59-A6C34878D82A}">
                    <a16:rowId xmlns:a16="http://schemas.microsoft.com/office/drawing/2014/main" val="1104607637"/>
                  </a:ext>
                </a:extLst>
              </a:tr>
              <a:tr h="833766">
                <a:tc>
                  <a:txBody>
                    <a:bodyPr/>
                    <a:lstStyle/>
                    <a:p>
                      <a:pPr marL="0" algn="ctr" defTabSz="914400" rtl="0" eaLnBrk="1" latinLnBrk="0" hangingPunct="1"/>
                      <a:r>
                        <a:rPr lang="uk-UA" sz="2400" kern="1200" spc="-50" dirty="0">
                          <a:solidFill>
                            <a:schemeClr val="tx1"/>
                          </a:solidFill>
                          <a:latin typeface="+mj-lt"/>
                          <a:ea typeface="+mj-ea"/>
                          <a:cs typeface="+mj-cs"/>
                        </a:rPr>
                        <a:t>Носії пам’яті</a:t>
                      </a:r>
                      <a:endParaRPr lang="ru-RU" sz="2400" kern="1200" spc="-50" dirty="0">
                        <a:solidFill>
                          <a:schemeClr val="tx1"/>
                        </a:solidFill>
                        <a:latin typeface="+mj-lt"/>
                        <a:ea typeface="+mj-ea"/>
                        <a:cs typeface="+mj-cs"/>
                      </a:endParaRPr>
                    </a:p>
                  </a:txBody>
                  <a:tcPr anchor="ctr"/>
                </a:tc>
                <a:tc>
                  <a:txBody>
                    <a:bodyPr/>
                    <a:lstStyle/>
                    <a:p>
                      <a:pPr marL="0" algn="ctr" defTabSz="914400" rtl="0" eaLnBrk="1" latinLnBrk="0" hangingPunct="1"/>
                      <a:r>
                        <a:rPr lang="en-US" sz="2400" kern="1200" spc="-50" dirty="0">
                          <a:solidFill>
                            <a:schemeClr val="tx1"/>
                          </a:solidFill>
                          <a:latin typeface="+mj-lt"/>
                          <a:ea typeface="+mj-ea"/>
                          <a:cs typeface="+mj-cs"/>
                        </a:rPr>
                        <a:t>SSD: </a:t>
                      </a:r>
                      <a:r>
                        <a:rPr lang="uk-UA" sz="2400" kern="1200" spc="-50" dirty="0">
                          <a:solidFill>
                            <a:schemeClr val="tx1"/>
                          </a:solidFill>
                          <a:latin typeface="+mj-lt"/>
                          <a:ea typeface="+mj-ea"/>
                          <a:cs typeface="+mj-cs"/>
                        </a:rPr>
                        <a:t>3 x 500 ГБ</a:t>
                      </a:r>
                      <a:endParaRPr lang="ru-RU" sz="2400" kern="1200" spc="-50" dirty="0">
                        <a:solidFill>
                          <a:schemeClr val="tx1"/>
                        </a:solidFill>
                        <a:latin typeface="+mj-lt"/>
                        <a:ea typeface="+mj-ea"/>
                        <a:cs typeface="+mj-cs"/>
                      </a:endParaRPr>
                    </a:p>
                  </a:txBody>
                  <a:tcPr anchor="ctr"/>
                </a:tc>
                <a:extLst>
                  <a:ext uri="{0D108BD9-81ED-4DB2-BD59-A6C34878D82A}">
                    <a16:rowId xmlns:a16="http://schemas.microsoft.com/office/drawing/2014/main" val="1915911652"/>
                  </a:ext>
                </a:extLst>
              </a:tr>
              <a:tr h="833766">
                <a:tc>
                  <a:txBody>
                    <a:bodyPr/>
                    <a:lstStyle/>
                    <a:p>
                      <a:pPr marL="0" algn="ctr" defTabSz="914400" rtl="0" eaLnBrk="1" latinLnBrk="0" hangingPunct="1"/>
                      <a:r>
                        <a:rPr lang="uk-UA" sz="2400" kern="1200" spc="-50" dirty="0">
                          <a:solidFill>
                            <a:schemeClr val="tx1"/>
                          </a:solidFill>
                          <a:latin typeface="+mj-lt"/>
                          <a:ea typeface="+mj-ea"/>
                          <a:cs typeface="+mj-cs"/>
                        </a:rPr>
                        <a:t>Програмне забезпечення</a:t>
                      </a:r>
                      <a:endParaRPr lang="ru-RU" sz="2400" kern="1200" spc="-50" dirty="0">
                        <a:solidFill>
                          <a:schemeClr val="tx1"/>
                        </a:solidFill>
                        <a:latin typeface="+mj-lt"/>
                        <a:ea typeface="+mj-ea"/>
                        <a:cs typeface="+mj-cs"/>
                      </a:endParaRPr>
                    </a:p>
                  </a:txBody>
                  <a:tcPr anchor="ctr"/>
                </a:tc>
                <a:tc>
                  <a:txBody>
                    <a:bodyPr/>
                    <a:lstStyle/>
                    <a:p>
                      <a:pPr marL="0" algn="ctr" defTabSz="914400" rtl="0" eaLnBrk="1" latinLnBrk="0" hangingPunct="1"/>
                      <a:r>
                        <a:rPr lang="en-US" sz="2400" kern="1200" spc="-50" dirty="0">
                          <a:solidFill>
                            <a:schemeClr val="tx1"/>
                          </a:solidFill>
                          <a:latin typeface="+mj-lt"/>
                          <a:ea typeface="+mj-ea"/>
                          <a:cs typeface="+mj-cs"/>
                        </a:rPr>
                        <a:t>Windows Server 2022</a:t>
                      </a:r>
                      <a:endParaRPr lang="ru-RU" sz="2400" kern="1200" spc="-50" dirty="0">
                        <a:solidFill>
                          <a:schemeClr val="tx1"/>
                        </a:solidFill>
                        <a:latin typeface="+mj-lt"/>
                        <a:ea typeface="+mj-ea"/>
                        <a:cs typeface="+mj-cs"/>
                      </a:endParaRPr>
                    </a:p>
                  </a:txBody>
                  <a:tcPr anchor="ctr"/>
                </a:tc>
                <a:extLst>
                  <a:ext uri="{0D108BD9-81ED-4DB2-BD59-A6C34878D82A}">
                    <a16:rowId xmlns:a16="http://schemas.microsoft.com/office/drawing/2014/main" val="387250960"/>
                  </a:ext>
                </a:extLst>
              </a:tr>
              <a:tr h="833766">
                <a:tc>
                  <a:txBody>
                    <a:bodyPr/>
                    <a:lstStyle/>
                    <a:p>
                      <a:pPr marL="0" algn="ctr" defTabSz="914400" rtl="0" eaLnBrk="1" latinLnBrk="0" hangingPunct="1"/>
                      <a:r>
                        <a:rPr lang="uk-UA" sz="2400" kern="1200" spc="-50" dirty="0">
                          <a:solidFill>
                            <a:schemeClr val="tx1"/>
                          </a:solidFill>
                          <a:latin typeface="+mj-lt"/>
                          <a:ea typeface="+mj-ea"/>
                          <a:cs typeface="+mj-cs"/>
                        </a:rPr>
                        <a:t>Рівні </a:t>
                      </a:r>
                      <a:r>
                        <a:rPr lang="en-US" sz="2400" kern="1200" spc="-50" dirty="0">
                          <a:solidFill>
                            <a:schemeClr val="tx1"/>
                          </a:solidFill>
                          <a:latin typeface="+mj-lt"/>
                          <a:ea typeface="+mj-ea"/>
                          <a:cs typeface="+mj-cs"/>
                        </a:rPr>
                        <a:t>RAID</a:t>
                      </a:r>
                      <a:endParaRPr lang="ru-RU" sz="2400" kern="1200" spc="-50" dirty="0">
                        <a:solidFill>
                          <a:schemeClr val="tx1"/>
                        </a:solidFill>
                        <a:latin typeface="+mj-lt"/>
                        <a:ea typeface="+mj-ea"/>
                        <a:cs typeface="+mj-cs"/>
                      </a:endParaRPr>
                    </a:p>
                  </a:txBody>
                  <a:tcPr anchor="ctr"/>
                </a:tc>
                <a:tc>
                  <a:txBody>
                    <a:bodyPr/>
                    <a:lstStyle/>
                    <a:p>
                      <a:pPr marL="0" algn="ctr" defTabSz="914400" rtl="0" eaLnBrk="1" latinLnBrk="0" hangingPunct="1"/>
                      <a:r>
                        <a:rPr lang="ru-RU" sz="2400" kern="1200" spc="-50" dirty="0">
                          <a:solidFill>
                            <a:schemeClr val="tx1"/>
                          </a:solidFill>
                          <a:latin typeface="+mj-lt"/>
                          <a:ea typeface="+mj-ea"/>
                          <a:cs typeface="+mj-cs"/>
                        </a:rPr>
                        <a:t>0/1/5/10</a:t>
                      </a:r>
                    </a:p>
                  </a:txBody>
                  <a:tcPr anchor="ctr"/>
                </a:tc>
                <a:extLst>
                  <a:ext uri="{0D108BD9-81ED-4DB2-BD59-A6C34878D82A}">
                    <a16:rowId xmlns:a16="http://schemas.microsoft.com/office/drawing/2014/main" val="970403921"/>
                  </a:ext>
                </a:extLst>
              </a:tr>
            </a:tbl>
          </a:graphicData>
        </a:graphic>
      </p:graphicFrame>
      <p:sp>
        <p:nvSpPr>
          <p:cNvPr id="7" name="TextBox 6">
            <a:extLst>
              <a:ext uri="{FF2B5EF4-FFF2-40B4-BE49-F238E27FC236}">
                <a16:creationId xmlns:a16="http://schemas.microsoft.com/office/drawing/2014/main" id="{0E9C9517-8D1B-4468-AC85-28C5963FB774}"/>
              </a:ext>
            </a:extLst>
          </p:cNvPr>
          <p:cNvSpPr txBox="1"/>
          <p:nvPr/>
        </p:nvSpPr>
        <p:spPr>
          <a:xfrm>
            <a:off x="1453543" y="-1121530"/>
            <a:ext cx="9863598" cy="1046440"/>
          </a:xfrm>
          <a:prstGeom prst="rect">
            <a:avLst/>
          </a:prstGeom>
          <a:noFill/>
        </p:spPr>
        <p:txBody>
          <a:bodyPr wrap="none" rtlCol="0">
            <a:spAutoFit/>
          </a:bodyPr>
          <a:lstStyle/>
          <a:p>
            <a:r>
              <a:rPr lang="uk-UA" sz="4400" spc="-50" dirty="0">
                <a:latin typeface="+mj-lt"/>
                <a:ea typeface="+mj-ea"/>
                <a:cs typeface="+mj-cs"/>
              </a:rPr>
              <a:t>Комп’ютер HP </a:t>
            </a:r>
            <a:r>
              <a:rPr lang="uk-UA" sz="4400" spc="-50" dirty="0" err="1">
                <a:latin typeface="+mj-lt"/>
                <a:ea typeface="+mj-ea"/>
                <a:cs typeface="+mj-cs"/>
              </a:rPr>
              <a:t>EliteDesk</a:t>
            </a:r>
            <a:r>
              <a:rPr lang="uk-UA" sz="4400" spc="-50" dirty="0">
                <a:latin typeface="+mj-lt"/>
                <a:ea typeface="+mj-ea"/>
                <a:cs typeface="+mj-cs"/>
              </a:rPr>
              <a:t> 800 G2 SFF</a:t>
            </a:r>
            <a:endParaRPr lang="ru-RU" sz="4400" spc="-50" dirty="0">
              <a:latin typeface="+mj-lt"/>
              <a:ea typeface="+mj-ea"/>
              <a:cs typeface="+mj-cs"/>
            </a:endParaRPr>
          </a:p>
          <a:p>
            <a:endParaRPr lang="ru-RU" dirty="0"/>
          </a:p>
        </p:txBody>
      </p:sp>
      <p:pic>
        <p:nvPicPr>
          <p:cNvPr id="8" name="Рисунок 7">
            <a:extLst>
              <a:ext uri="{FF2B5EF4-FFF2-40B4-BE49-F238E27FC236}">
                <a16:creationId xmlns:a16="http://schemas.microsoft.com/office/drawing/2014/main" id="{F23CB839-7D52-4D75-8937-22AE861EA8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69627" y="1659513"/>
            <a:ext cx="2690658" cy="4294982"/>
          </a:xfrm>
          <a:prstGeom prst="rect">
            <a:avLst/>
          </a:prstGeom>
        </p:spPr>
      </p:pic>
    </p:spTree>
    <p:extLst>
      <p:ext uri="{BB962C8B-B14F-4D97-AF65-F5344CB8AC3E}">
        <p14:creationId xmlns:p14="http://schemas.microsoft.com/office/powerpoint/2010/main" val="124020865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38EB86-760B-4A18-8F3D-D1665AF72BD1}"/>
              </a:ext>
            </a:extLst>
          </p:cNvPr>
          <p:cNvSpPr txBox="1"/>
          <p:nvPr/>
        </p:nvSpPr>
        <p:spPr>
          <a:xfrm>
            <a:off x="1453543" y="201478"/>
            <a:ext cx="9863598" cy="1046440"/>
          </a:xfrm>
          <a:prstGeom prst="rect">
            <a:avLst/>
          </a:prstGeom>
          <a:noFill/>
        </p:spPr>
        <p:txBody>
          <a:bodyPr wrap="none" rtlCol="0">
            <a:spAutoFit/>
          </a:bodyPr>
          <a:lstStyle/>
          <a:p>
            <a:r>
              <a:rPr lang="uk-UA" sz="4400" spc="-50" dirty="0">
                <a:latin typeface="+mj-lt"/>
                <a:ea typeface="+mj-ea"/>
                <a:cs typeface="+mj-cs"/>
              </a:rPr>
              <a:t>Комп’ютер HP </a:t>
            </a:r>
            <a:r>
              <a:rPr lang="uk-UA" sz="4400" spc="-50" dirty="0" err="1">
                <a:latin typeface="+mj-lt"/>
                <a:ea typeface="+mj-ea"/>
                <a:cs typeface="+mj-cs"/>
              </a:rPr>
              <a:t>EliteDesk</a:t>
            </a:r>
            <a:r>
              <a:rPr lang="uk-UA" sz="4400" spc="-50" dirty="0">
                <a:latin typeface="+mj-lt"/>
                <a:ea typeface="+mj-ea"/>
                <a:cs typeface="+mj-cs"/>
              </a:rPr>
              <a:t> 800 G2 SFF</a:t>
            </a:r>
            <a:endParaRPr lang="ru-RU" sz="4400" spc="-50" dirty="0">
              <a:latin typeface="+mj-lt"/>
              <a:ea typeface="+mj-ea"/>
              <a:cs typeface="+mj-cs"/>
            </a:endParaRPr>
          </a:p>
          <a:p>
            <a:endParaRPr lang="ru-RU" dirty="0"/>
          </a:p>
        </p:txBody>
      </p:sp>
      <p:graphicFrame>
        <p:nvGraphicFramePr>
          <p:cNvPr id="6" name="Таблица 6">
            <a:extLst>
              <a:ext uri="{FF2B5EF4-FFF2-40B4-BE49-F238E27FC236}">
                <a16:creationId xmlns:a16="http://schemas.microsoft.com/office/drawing/2014/main" id="{9D00D83E-DB49-4FFB-AC7B-E91A71875D56}"/>
              </a:ext>
            </a:extLst>
          </p:cNvPr>
          <p:cNvGraphicFramePr>
            <a:graphicFrameLocks noGrp="1"/>
          </p:cNvGraphicFramePr>
          <p:nvPr>
            <p:extLst>
              <p:ext uri="{D42A27DB-BD31-4B8C-83A1-F6EECF244321}">
                <p14:modId xmlns:p14="http://schemas.microsoft.com/office/powerpoint/2010/main" val="2946319792"/>
              </p:ext>
            </p:extLst>
          </p:nvPr>
        </p:nvGraphicFramePr>
        <p:xfrm>
          <a:off x="4729624" y="1247918"/>
          <a:ext cx="6246502" cy="4523784"/>
        </p:xfrm>
        <a:graphic>
          <a:graphicData uri="http://schemas.openxmlformats.org/drawingml/2006/table">
            <a:tbl>
              <a:tblPr firstRow="1" bandRow="1">
                <a:tableStyleId>{5940675A-B579-460E-94D1-54222C63F5DA}</a:tableStyleId>
              </a:tblPr>
              <a:tblGrid>
                <a:gridCol w="3017405">
                  <a:extLst>
                    <a:ext uri="{9D8B030D-6E8A-4147-A177-3AD203B41FA5}">
                      <a16:colId xmlns:a16="http://schemas.microsoft.com/office/drawing/2014/main" val="1242688182"/>
                    </a:ext>
                  </a:extLst>
                </a:gridCol>
                <a:gridCol w="3229097">
                  <a:extLst>
                    <a:ext uri="{9D8B030D-6E8A-4147-A177-3AD203B41FA5}">
                      <a16:colId xmlns:a16="http://schemas.microsoft.com/office/drawing/2014/main" val="2826970796"/>
                    </a:ext>
                  </a:extLst>
                </a:gridCol>
              </a:tblGrid>
              <a:tr h="1174512">
                <a:tc>
                  <a:txBody>
                    <a:bodyPr/>
                    <a:lstStyle/>
                    <a:p>
                      <a:pPr algn="ctr"/>
                      <a:r>
                        <a:rPr lang="uk-UA" sz="2400" kern="1200" spc="-50" dirty="0">
                          <a:solidFill>
                            <a:schemeClr val="tx1"/>
                          </a:solidFill>
                          <a:latin typeface="+mj-lt"/>
                          <a:ea typeface="+mj-ea"/>
                          <a:cs typeface="+mj-cs"/>
                        </a:rPr>
                        <a:t>Процесор</a:t>
                      </a:r>
                      <a:endParaRPr lang="ru-RU" dirty="0"/>
                    </a:p>
                  </a:txBody>
                  <a:tcPr anchor="ctr"/>
                </a:tc>
                <a:tc>
                  <a:txBody>
                    <a:bodyPr/>
                    <a:lstStyle/>
                    <a:p>
                      <a:pPr algn="ctr"/>
                      <a:r>
                        <a:rPr lang="uk-UA" sz="2400" kern="1200" spc="-50" dirty="0" err="1">
                          <a:solidFill>
                            <a:schemeClr val="tx1"/>
                          </a:solidFill>
                          <a:latin typeface="+mj-lt"/>
                          <a:ea typeface="+mj-ea"/>
                          <a:cs typeface="+mj-cs"/>
                        </a:rPr>
                        <a:t>Чотирьохядерний</a:t>
                      </a:r>
                      <a:r>
                        <a:rPr lang="uk-UA" sz="2400" kern="1200" spc="-50" dirty="0">
                          <a:solidFill>
                            <a:schemeClr val="tx1"/>
                          </a:solidFill>
                          <a:latin typeface="+mj-lt"/>
                          <a:ea typeface="+mj-ea"/>
                          <a:cs typeface="+mj-cs"/>
                        </a:rPr>
                        <a:t> </a:t>
                      </a:r>
                      <a:r>
                        <a:rPr lang="uk-UA" sz="2400" kern="1200" spc="-50" dirty="0" err="1">
                          <a:solidFill>
                            <a:schemeClr val="tx1"/>
                          </a:solidFill>
                          <a:latin typeface="+mj-lt"/>
                          <a:ea typeface="+mj-ea"/>
                          <a:cs typeface="+mj-cs"/>
                        </a:rPr>
                        <a:t>Intel</a:t>
                      </a:r>
                      <a:r>
                        <a:rPr lang="uk-UA" sz="2400" kern="1200" spc="-50" dirty="0">
                          <a:solidFill>
                            <a:schemeClr val="tx1"/>
                          </a:solidFill>
                          <a:latin typeface="+mj-lt"/>
                          <a:ea typeface="+mj-ea"/>
                          <a:cs typeface="+mj-cs"/>
                        </a:rPr>
                        <a:t> </a:t>
                      </a:r>
                      <a:r>
                        <a:rPr lang="uk-UA" sz="2400" kern="1200" spc="-50" dirty="0" err="1">
                          <a:solidFill>
                            <a:schemeClr val="tx1"/>
                          </a:solidFill>
                          <a:latin typeface="+mj-lt"/>
                          <a:ea typeface="+mj-ea"/>
                          <a:cs typeface="+mj-cs"/>
                        </a:rPr>
                        <a:t>Core</a:t>
                      </a:r>
                      <a:r>
                        <a:rPr lang="uk-UA" sz="2400" kern="1200" spc="-50" dirty="0">
                          <a:solidFill>
                            <a:schemeClr val="tx1"/>
                          </a:solidFill>
                          <a:latin typeface="+mj-lt"/>
                          <a:ea typeface="+mj-ea"/>
                          <a:cs typeface="+mj-cs"/>
                        </a:rPr>
                        <a:t> i5-6500(3.3-3.6 ГГц)</a:t>
                      </a:r>
                      <a:endParaRPr lang="ru-RU" sz="2400" kern="1200" spc="-50" dirty="0">
                        <a:solidFill>
                          <a:schemeClr val="tx1"/>
                        </a:solidFill>
                        <a:latin typeface="+mj-lt"/>
                        <a:ea typeface="+mj-ea"/>
                        <a:cs typeface="+mj-cs"/>
                      </a:endParaRPr>
                    </a:p>
                  </a:txBody>
                  <a:tcPr anchor="ctr"/>
                </a:tc>
                <a:extLst>
                  <a:ext uri="{0D108BD9-81ED-4DB2-BD59-A6C34878D82A}">
                    <a16:rowId xmlns:a16="http://schemas.microsoft.com/office/drawing/2014/main" val="3311115913"/>
                  </a:ext>
                </a:extLst>
              </a:tr>
              <a:tr h="833766">
                <a:tc>
                  <a:txBody>
                    <a:bodyPr/>
                    <a:lstStyle/>
                    <a:p>
                      <a:pPr algn="ctr"/>
                      <a:r>
                        <a:rPr lang="uk-UA" sz="2400" kern="1200" spc="-50" dirty="0">
                          <a:solidFill>
                            <a:schemeClr val="tx1"/>
                          </a:solidFill>
                          <a:latin typeface="+mj-lt"/>
                          <a:ea typeface="+mj-ea"/>
                          <a:cs typeface="+mj-cs"/>
                        </a:rPr>
                        <a:t>Оперативна пам’ять</a:t>
                      </a:r>
                      <a:endParaRPr lang="ru-RU" sz="2400" kern="1200" spc="-50" dirty="0">
                        <a:solidFill>
                          <a:schemeClr val="tx1"/>
                        </a:solidFill>
                        <a:latin typeface="+mj-lt"/>
                        <a:ea typeface="+mj-ea"/>
                        <a:cs typeface="+mj-cs"/>
                      </a:endParaRPr>
                    </a:p>
                  </a:txBody>
                  <a:tcPr anchor="ctr"/>
                </a:tc>
                <a:tc>
                  <a:txBody>
                    <a:bodyPr/>
                    <a:lstStyle/>
                    <a:p>
                      <a:pPr marL="0" algn="ctr" defTabSz="914400" rtl="0" eaLnBrk="1" latinLnBrk="0" hangingPunct="1"/>
                      <a:r>
                        <a:rPr lang="uk-UA" sz="2400" kern="1200" spc="-50" dirty="0">
                          <a:solidFill>
                            <a:schemeClr val="tx1"/>
                          </a:solidFill>
                          <a:latin typeface="+mj-lt"/>
                          <a:ea typeface="+mj-ea"/>
                          <a:cs typeface="+mj-cs"/>
                        </a:rPr>
                        <a:t>DDR4 8 ГБ</a:t>
                      </a:r>
                      <a:endParaRPr lang="ru-RU" sz="2400" kern="1200" spc="-50" dirty="0">
                        <a:solidFill>
                          <a:schemeClr val="tx1"/>
                        </a:solidFill>
                        <a:latin typeface="+mj-lt"/>
                        <a:ea typeface="+mj-ea"/>
                        <a:cs typeface="+mj-cs"/>
                      </a:endParaRPr>
                    </a:p>
                  </a:txBody>
                  <a:tcPr anchor="ctr"/>
                </a:tc>
                <a:extLst>
                  <a:ext uri="{0D108BD9-81ED-4DB2-BD59-A6C34878D82A}">
                    <a16:rowId xmlns:a16="http://schemas.microsoft.com/office/drawing/2014/main" val="1104607637"/>
                  </a:ext>
                </a:extLst>
              </a:tr>
              <a:tr h="833766">
                <a:tc>
                  <a:txBody>
                    <a:bodyPr/>
                    <a:lstStyle/>
                    <a:p>
                      <a:pPr marL="0" algn="ctr" defTabSz="914400" rtl="0" eaLnBrk="1" latinLnBrk="0" hangingPunct="1"/>
                      <a:r>
                        <a:rPr lang="uk-UA" sz="2400" kern="1200" spc="-50" dirty="0">
                          <a:solidFill>
                            <a:schemeClr val="tx1"/>
                          </a:solidFill>
                          <a:latin typeface="+mj-lt"/>
                          <a:ea typeface="+mj-ea"/>
                          <a:cs typeface="+mj-cs"/>
                        </a:rPr>
                        <a:t>Жорсткий диск</a:t>
                      </a:r>
                      <a:endParaRPr lang="ru-RU" sz="2400" kern="1200" spc="-50" dirty="0">
                        <a:solidFill>
                          <a:schemeClr val="tx1"/>
                        </a:solidFill>
                        <a:latin typeface="+mj-lt"/>
                        <a:ea typeface="+mj-ea"/>
                        <a:cs typeface="+mj-cs"/>
                      </a:endParaRPr>
                    </a:p>
                  </a:txBody>
                  <a:tcPr anchor="ctr"/>
                </a:tc>
                <a:tc>
                  <a:txBody>
                    <a:bodyPr/>
                    <a:lstStyle/>
                    <a:p>
                      <a:pPr marL="0" algn="ctr" defTabSz="914400" rtl="0" eaLnBrk="1" latinLnBrk="0" hangingPunct="1"/>
                      <a:r>
                        <a:rPr lang="uk-UA" sz="2400" kern="1200" spc="-50" dirty="0">
                          <a:solidFill>
                            <a:schemeClr val="tx1"/>
                          </a:solidFill>
                          <a:latin typeface="+mj-lt"/>
                          <a:ea typeface="+mj-ea"/>
                          <a:cs typeface="+mj-cs"/>
                        </a:rPr>
                        <a:t>500 ГБ</a:t>
                      </a:r>
                      <a:endParaRPr lang="ru-RU" sz="2400" kern="1200" spc="-50" dirty="0">
                        <a:solidFill>
                          <a:schemeClr val="tx1"/>
                        </a:solidFill>
                        <a:latin typeface="+mj-lt"/>
                        <a:ea typeface="+mj-ea"/>
                        <a:cs typeface="+mj-cs"/>
                      </a:endParaRPr>
                    </a:p>
                  </a:txBody>
                  <a:tcPr anchor="ctr"/>
                </a:tc>
                <a:extLst>
                  <a:ext uri="{0D108BD9-81ED-4DB2-BD59-A6C34878D82A}">
                    <a16:rowId xmlns:a16="http://schemas.microsoft.com/office/drawing/2014/main" val="1915911652"/>
                  </a:ext>
                </a:extLst>
              </a:tr>
              <a:tr h="833766">
                <a:tc>
                  <a:txBody>
                    <a:bodyPr/>
                    <a:lstStyle/>
                    <a:p>
                      <a:pPr marL="0" algn="ctr" defTabSz="914400" rtl="0" eaLnBrk="1" latinLnBrk="0" hangingPunct="1"/>
                      <a:r>
                        <a:rPr lang="uk-UA" sz="2400" kern="1200" spc="-50" dirty="0">
                          <a:solidFill>
                            <a:schemeClr val="tx1"/>
                          </a:solidFill>
                          <a:latin typeface="+mj-lt"/>
                          <a:ea typeface="+mj-ea"/>
                          <a:cs typeface="+mj-cs"/>
                        </a:rPr>
                        <a:t>Відеокарта</a:t>
                      </a:r>
                      <a:endParaRPr lang="ru-RU" sz="2400" kern="1200" spc="-50" dirty="0">
                        <a:solidFill>
                          <a:schemeClr val="tx1"/>
                        </a:solidFill>
                        <a:latin typeface="+mj-lt"/>
                        <a:ea typeface="+mj-ea"/>
                        <a:cs typeface="+mj-cs"/>
                      </a:endParaRPr>
                    </a:p>
                  </a:txBody>
                  <a:tcPr anchor="ctr"/>
                </a:tc>
                <a:tc>
                  <a:txBody>
                    <a:bodyPr/>
                    <a:lstStyle/>
                    <a:p>
                      <a:pPr marL="0" algn="ctr" defTabSz="914400" rtl="0" eaLnBrk="1" fontAlgn="base" latinLnBrk="0" hangingPunct="1"/>
                      <a:r>
                        <a:rPr lang="en-US" sz="2400" kern="1200" spc="-50" dirty="0">
                          <a:solidFill>
                            <a:schemeClr val="tx1"/>
                          </a:solidFill>
                          <a:latin typeface="+mj-lt"/>
                          <a:ea typeface="+mj-ea"/>
                          <a:cs typeface="+mj-cs"/>
                        </a:rPr>
                        <a:t>Intel HD Graphics 530</a:t>
                      </a:r>
                    </a:p>
                  </a:txBody>
                  <a:tcPr anchor="ctr"/>
                </a:tc>
                <a:extLst>
                  <a:ext uri="{0D108BD9-81ED-4DB2-BD59-A6C34878D82A}">
                    <a16:rowId xmlns:a16="http://schemas.microsoft.com/office/drawing/2014/main" val="970403921"/>
                  </a:ext>
                </a:extLst>
              </a:tr>
              <a:tr h="833766">
                <a:tc>
                  <a:txBody>
                    <a:bodyPr/>
                    <a:lstStyle/>
                    <a:p>
                      <a:pPr marL="0" algn="ctr" defTabSz="914400" rtl="0" eaLnBrk="1" latinLnBrk="0" hangingPunct="1"/>
                      <a:r>
                        <a:rPr lang="uk-UA" sz="2400" kern="1200" spc="-50" dirty="0">
                          <a:solidFill>
                            <a:schemeClr val="tx1"/>
                          </a:solidFill>
                          <a:latin typeface="+mj-lt"/>
                          <a:ea typeface="+mj-ea"/>
                          <a:cs typeface="+mj-cs"/>
                        </a:rPr>
                        <a:t>Блок живлення</a:t>
                      </a:r>
                      <a:endParaRPr lang="ru-RU" sz="2400" kern="1200" spc="-50" dirty="0">
                        <a:solidFill>
                          <a:schemeClr val="tx1"/>
                        </a:solidFill>
                        <a:latin typeface="+mj-lt"/>
                        <a:ea typeface="+mj-ea"/>
                        <a:cs typeface="+mj-cs"/>
                      </a:endParaRPr>
                    </a:p>
                  </a:txBody>
                  <a:tcPr anchor="ctr"/>
                </a:tc>
                <a:tc>
                  <a:txBody>
                    <a:bodyPr/>
                    <a:lstStyle/>
                    <a:p>
                      <a:pPr marL="0" algn="ctr" defTabSz="914400" rtl="0" eaLnBrk="1" fontAlgn="base" latinLnBrk="0" hangingPunct="1"/>
                      <a:r>
                        <a:rPr lang="uk-UA" sz="2400" kern="1200" spc="-50" dirty="0">
                          <a:solidFill>
                            <a:schemeClr val="tx1"/>
                          </a:solidFill>
                          <a:latin typeface="+mj-lt"/>
                          <a:ea typeface="+mj-ea"/>
                          <a:cs typeface="+mj-cs"/>
                        </a:rPr>
                        <a:t>240Вт</a:t>
                      </a:r>
                      <a:endParaRPr lang="en-US" sz="2400" kern="1200" spc="-50" dirty="0">
                        <a:solidFill>
                          <a:schemeClr val="tx1"/>
                        </a:solidFill>
                        <a:latin typeface="+mj-lt"/>
                        <a:ea typeface="+mj-ea"/>
                        <a:cs typeface="+mj-cs"/>
                      </a:endParaRPr>
                    </a:p>
                  </a:txBody>
                  <a:tcPr anchor="ctr"/>
                </a:tc>
                <a:extLst>
                  <a:ext uri="{0D108BD9-81ED-4DB2-BD59-A6C34878D82A}">
                    <a16:rowId xmlns:a16="http://schemas.microsoft.com/office/drawing/2014/main" val="3684436631"/>
                  </a:ext>
                </a:extLst>
              </a:tr>
            </a:tbl>
          </a:graphicData>
        </a:graphic>
      </p:graphicFrame>
      <p:pic>
        <p:nvPicPr>
          <p:cNvPr id="10" name="Рисунок 9">
            <a:extLst>
              <a:ext uri="{FF2B5EF4-FFF2-40B4-BE49-F238E27FC236}">
                <a16:creationId xmlns:a16="http://schemas.microsoft.com/office/drawing/2014/main" id="{51F69F59-179A-4BA2-BF5F-9D8C59C542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4922" y="1470949"/>
            <a:ext cx="2690658" cy="4294982"/>
          </a:xfrm>
          <a:prstGeom prst="rect">
            <a:avLst/>
          </a:prstGeom>
        </p:spPr>
      </p:pic>
      <p:pic>
        <p:nvPicPr>
          <p:cNvPr id="11" name="Рисунок 10">
            <a:extLst>
              <a:ext uri="{FF2B5EF4-FFF2-40B4-BE49-F238E27FC236}">
                <a16:creationId xmlns:a16="http://schemas.microsoft.com/office/drawing/2014/main" id="{29E93134-3716-4502-8295-3C3D5C1953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9325" y="2711152"/>
            <a:ext cx="4229533" cy="1814575"/>
          </a:xfrm>
          <a:prstGeom prst="rect">
            <a:avLst/>
          </a:prstGeom>
        </p:spPr>
      </p:pic>
      <p:sp>
        <p:nvSpPr>
          <p:cNvPr id="12" name="TextBox 11">
            <a:extLst>
              <a:ext uri="{FF2B5EF4-FFF2-40B4-BE49-F238E27FC236}">
                <a16:creationId xmlns:a16="http://schemas.microsoft.com/office/drawing/2014/main" id="{C9F09F88-6D50-4A5C-82CB-2BB929F4E3C6}"/>
              </a:ext>
            </a:extLst>
          </p:cNvPr>
          <p:cNvSpPr txBox="1"/>
          <p:nvPr/>
        </p:nvSpPr>
        <p:spPr>
          <a:xfrm>
            <a:off x="1453543" y="-985837"/>
            <a:ext cx="9076524" cy="1046440"/>
          </a:xfrm>
          <a:prstGeom prst="rect">
            <a:avLst/>
          </a:prstGeom>
          <a:noFill/>
        </p:spPr>
        <p:txBody>
          <a:bodyPr wrap="none" rtlCol="0">
            <a:spAutoFit/>
          </a:bodyPr>
          <a:lstStyle/>
          <a:p>
            <a:r>
              <a:rPr lang="uk-UA" sz="4400" spc="-50" dirty="0">
                <a:latin typeface="+mj-lt"/>
                <a:ea typeface="+mj-ea"/>
                <a:cs typeface="+mj-cs"/>
              </a:rPr>
              <a:t>Комутатор TP-LINK TL-SG1016D</a:t>
            </a:r>
            <a:endParaRPr lang="ru-RU" sz="4400" spc="-50" dirty="0">
              <a:latin typeface="+mj-lt"/>
              <a:ea typeface="+mj-ea"/>
              <a:cs typeface="+mj-cs"/>
            </a:endParaRPr>
          </a:p>
          <a:p>
            <a:endParaRPr lang="ru-RU" dirty="0"/>
          </a:p>
        </p:txBody>
      </p:sp>
    </p:spTree>
    <p:extLst>
      <p:ext uri="{BB962C8B-B14F-4D97-AF65-F5344CB8AC3E}">
        <p14:creationId xmlns:p14="http://schemas.microsoft.com/office/powerpoint/2010/main" val="4306845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Таблица 6">
            <a:extLst>
              <a:ext uri="{FF2B5EF4-FFF2-40B4-BE49-F238E27FC236}">
                <a16:creationId xmlns:a16="http://schemas.microsoft.com/office/drawing/2014/main" id="{9D00D83E-DB49-4FFB-AC7B-E91A71875D56}"/>
              </a:ext>
            </a:extLst>
          </p:cNvPr>
          <p:cNvGraphicFramePr>
            <a:graphicFrameLocks noGrp="1"/>
          </p:cNvGraphicFramePr>
          <p:nvPr>
            <p:extLst>
              <p:ext uri="{D42A27DB-BD31-4B8C-83A1-F6EECF244321}">
                <p14:modId xmlns:p14="http://schemas.microsoft.com/office/powerpoint/2010/main" val="295132541"/>
              </p:ext>
            </p:extLst>
          </p:nvPr>
        </p:nvGraphicFramePr>
        <p:xfrm>
          <a:off x="4729624" y="1247918"/>
          <a:ext cx="6246502" cy="5327884"/>
        </p:xfrm>
        <a:graphic>
          <a:graphicData uri="http://schemas.openxmlformats.org/drawingml/2006/table">
            <a:tbl>
              <a:tblPr firstRow="1" bandRow="1">
                <a:tableStyleId>{5940675A-B579-460E-94D1-54222C63F5DA}</a:tableStyleId>
              </a:tblPr>
              <a:tblGrid>
                <a:gridCol w="3017405">
                  <a:extLst>
                    <a:ext uri="{9D8B030D-6E8A-4147-A177-3AD203B41FA5}">
                      <a16:colId xmlns:a16="http://schemas.microsoft.com/office/drawing/2014/main" val="1242688182"/>
                    </a:ext>
                  </a:extLst>
                </a:gridCol>
                <a:gridCol w="3229097">
                  <a:extLst>
                    <a:ext uri="{9D8B030D-6E8A-4147-A177-3AD203B41FA5}">
                      <a16:colId xmlns:a16="http://schemas.microsoft.com/office/drawing/2014/main" val="2826970796"/>
                    </a:ext>
                  </a:extLst>
                </a:gridCol>
              </a:tblGrid>
              <a:tr h="906346">
                <a:tc>
                  <a:txBody>
                    <a:bodyPr/>
                    <a:lstStyle/>
                    <a:p>
                      <a:pPr algn="ctr"/>
                      <a:r>
                        <a:rPr lang="uk-UA" sz="2400" kern="1200" spc="-50" dirty="0">
                          <a:solidFill>
                            <a:schemeClr val="tx1"/>
                          </a:solidFill>
                          <a:latin typeface="+mj-lt"/>
                          <a:ea typeface="+mj-ea"/>
                          <a:cs typeface="+mj-cs"/>
                        </a:rPr>
                        <a:t>Топологія</a:t>
                      </a:r>
                      <a:endParaRPr lang="ru-RU" dirty="0"/>
                    </a:p>
                  </a:txBody>
                  <a:tcPr anchor="ctr"/>
                </a:tc>
                <a:tc>
                  <a:txBody>
                    <a:bodyPr/>
                    <a:lstStyle/>
                    <a:p>
                      <a:pPr algn="ctr"/>
                      <a:r>
                        <a:rPr lang="uk-UA" sz="2400" kern="1200" spc="-50" dirty="0">
                          <a:solidFill>
                            <a:schemeClr val="tx1"/>
                          </a:solidFill>
                          <a:latin typeface="+mj-lt"/>
                          <a:ea typeface="+mj-ea"/>
                          <a:cs typeface="+mj-cs"/>
                        </a:rPr>
                        <a:t>Зірка</a:t>
                      </a:r>
                      <a:endParaRPr lang="ru-RU" sz="2400" kern="1200" spc="-50" dirty="0">
                        <a:solidFill>
                          <a:schemeClr val="tx1"/>
                        </a:solidFill>
                        <a:latin typeface="+mj-lt"/>
                        <a:ea typeface="+mj-ea"/>
                        <a:cs typeface="+mj-cs"/>
                      </a:endParaRPr>
                    </a:p>
                  </a:txBody>
                  <a:tcPr anchor="ctr"/>
                </a:tc>
                <a:extLst>
                  <a:ext uri="{0D108BD9-81ED-4DB2-BD59-A6C34878D82A}">
                    <a16:rowId xmlns:a16="http://schemas.microsoft.com/office/drawing/2014/main" val="3311115913"/>
                  </a:ext>
                </a:extLst>
              </a:tr>
              <a:tr h="833766">
                <a:tc>
                  <a:txBody>
                    <a:bodyPr/>
                    <a:lstStyle/>
                    <a:p>
                      <a:pPr algn="ctr"/>
                      <a:r>
                        <a:rPr lang="uk-UA" sz="2400" kern="1200" spc="-50" dirty="0">
                          <a:solidFill>
                            <a:schemeClr val="tx1"/>
                          </a:solidFill>
                          <a:latin typeface="+mj-lt"/>
                          <a:ea typeface="+mj-ea"/>
                          <a:cs typeface="+mj-cs"/>
                        </a:rPr>
                        <a:t>Кількість портів</a:t>
                      </a:r>
                      <a:endParaRPr lang="ru-RU" sz="2400" kern="1200" spc="-50" dirty="0">
                        <a:solidFill>
                          <a:schemeClr val="tx1"/>
                        </a:solidFill>
                        <a:latin typeface="+mj-lt"/>
                        <a:ea typeface="+mj-ea"/>
                        <a:cs typeface="+mj-cs"/>
                      </a:endParaRPr>
                    </a:p>
                  </a:txBody>
                  <a:tcPr anchor="ctr"/>
                </a:tc>
                <a:tc>
                  <a:txBody>
                    <a:bodyPr/>
                    <a:lstStyle/>
                    <a:p>
                      <a:pPr marL="0" algn="ctr" defTabSz="914400" rtl="0" eaLnBrk="1" latinLnBrk="0" hangingPunct="1"/>
                      <a:r>
                        <a:rPr lang="uk-UA" sz="2400" kern="1200" spc="-50" dirty="0">
                          <a:solidFill>
                            <a:schemeClr val="tx1"/>
                          </a:solidFill>
                          <a:latin typeface="+mj-lt"/>
                          <a:ea typeface="+mj-ea"/>
                          <a:cs typeface="+mj-cs"/>
                        </a:rPr>
                        <a:t>16 портів </a:t>
                      </a:r>
                      <a:r>
                        <a:rPr lang="en-US" sz="2400" kern="1200" spc="-50" dirty="0">
                          <a:solidFill>
                            <a:schemeClr val="tx1"/>
                          </a:solidFill>
                          <a:latin typeface="+mj-lt"/>
                          <a:ea typeface="+mj-ea"/>
                          <a:cs typeface="+mj-cs"/>
                        </a:rPr>
                        <a:t>RJ-45</a:t>
                      </a:r>
                      <a:endParaRPr lang="ru-RU" sz="2400" kern="1200" spc="-50" dirty="0">
                        <a:solidFill>
                          <a:schemeClr val="tx1"/>
                        </a:solidFill>
                        <a:latin typeface="+mj-lt"/>
                        <a:ea typeface="+mj-ea"/>
                        <a:cs typeface="+mj-cs"/>
                      </a:endParaRPr>
                    </a:p>
                  </a:txBody>
                  <a:tcPr anchor="ctr"/>
                </a:tc>
                <a:extLst>
                  <a:ext uri="{0D108BD9-81ED-4DB2-BD59-A6C34878D82A}">
                    <a16:rowId xmlns:a16="http://schemas.microsoft.com/office/drawing/2014/main" val="1104607637"/>
                  </a:ext>
                </a:extLst>
              </a:tr>
              <a:tr h="833766">
                <a:tc>
                  <a:txBody>
                    <a:bodyPr/>
                    <a:lstStyle/>
                    <a:p>
                      <a:pPr marL="0" algn="ctr" defTabSz="914400" rtl="0" eaLnBrk="1" latinLnBrk="0" hangingPunct="1"/>
                      <a:r>
                        <a:rPr lang="uk-UA" sz="2400" kern="1200" spc="-50" dirty="0">
                          <a:solidFill>
                            <a:schemeClr val="tx1"/>
                          </a:solidFill>
                          <a:latin typeface="+mj-lt"/>
                          <a:ea typeface="+mj-ea"/>
                          <a:cs typeface="+mj-cs"/>
                        </a:rPr>
                        <a:t>Таблиця </a:t>
                      </a:r>
                      <a:r>
                        <a:rPr lang="en-US" sz="2400" kern="1200" spc="-50" dirty="0">
                          <a:solidFill>
                            <a:schemeClr val="tx1"/>
                          </a:solidFill>
                          <a:latin typeface="+mj-lt"/>
                          <a:ea typeface="+mj-ea"/>
                          <a:cs typeface="+mj-cs"/>
                        </a:rPr>
                        <a:t>MAC-</a:t>
                      </a:r>
                      <a:r>
                        <a:rPr lang="uk-UA" sz="2400" kern="1200" spc="-50" dirty="0">
                          <a:solidFill>
                            <a:schemeClr val="tx1"/>
                          </a:solidFill>
                          <a:latin typeface="+mj-lt"/>
                          <a:ea typeface="+mj-ea"/>
                          <a:cs typeface="+mj-cs"/>
                        </a:rPr>
                        <a:t>адресів</a:t>
                      </a:r>
                      <a:endParaRPr lang="ru-RU" sz="2400" kern="1200" spc="-50" dirty="0">
                        <a:solidFill>
                          <a:schemeClr val="tx1"/>
                        </a:solidFill>
                        <a:latin typeface="+mj-lt"/>
                        <a:ea typeface="+mj-ea"/>
                        <a:cs typeface="+mj-cs"/>
                      </a:endParaRPr>
                    </a:p>
                  </a:txBody>
                  <a:tcPr anchor="ctr"/>
                </a:tc>
                <a:tc>
                  <a:txBody>
                    <a:bodyPr/>
                    <a:lstStyle/>
                    <a:p>
                      <a:pPr marL="0" algn="ctr" defTabSz="914400" rtl="0" eaLnBrk="1" latinLnBrk="0" hangingPunct="1"/>
                      <a:r>
                        <a:rPr lang="uk-UA" sz="2400" kern="1200" spc="-50" dirty="0">
                          <a:solidFill>
                            <a:schemeClr val="tx1"/>
                          </a:solidFill>
                          <a:latin typeface="+mj-lt"/>
                          <a:ea typeface="+mj-ea"/>
                          <a:cs typeface="+mj-cs"/>
                        </a:rPr>
                        <a:t>8000 МАС-адресів</a:t>
                      </a:r>
                      <a:endParaRPr lang="ru-RU" sz="2400" kern="1200" spc="-50" dirty="0">
                        <a:solidFill>
                          <a:schemeClr val="tx1"/>
                        </a:solidFill>
                        <a:latin typeface="+mj-lt"/>
                        <a:ea typeface="+mj-ea"/>
                        <a:cs typeface="+mj-cs"/>
                      </a:endParaRPr>
                    </a:p>
                  </a:txBody>
                  <a:tcPr anchor="ctr"/>
                </a:tc>
                <a:extLst>
                  <a:ext uri="{0D108BD9-81ED-4DB2-BD59-A6C34878D82A}">
                    <a16:rowId xmlns:a16="http://schemas.microsoft.com/office/drawing/2014/main" val="1915911652"/>
                  </a:ext>
                </a:extLst>
              </a:tr>
              <a:tr h="833766">
                <a:tc>
                  <a:txBody>
                    <a:bodyPr/>
                    <a:lstStyle/>
                    <a:p>
                      <a:pPr marL="0" algn="ctr" defTabSz="914400" rtl="0" eaLnBrk="1" latinLnBrk="0" hangingPunct="1"/>
                      <a:r>
                        <a:rPr lang="uk-UA" sz="2400" kern="1200" spc="-50" dirty="0">
                          <a:solidFill>
                            <a:schemeClr val="tx1"/>
                          </a:solidFill>
                          <a:latin typeface="+mj-lt"/>
                          <a:ea typeface="+mj-ea"/>
                          <a:cs typeface="+mj-cs"/>
                        </a:rPr>
                        <a:t>Середовище передачі даних</a:t>
                      </a:r>
                      <a:endParaRPr lang="ru-RU" sz="2400" kern="1200" spc="-50" dirty="0">
                        <a:solidFill>
                          <a:schemeClr val="tx1"/>
                        </a:solidFill>
                        <a:latin typeface="+mj-lt"/>
                        <a:ea typeface="+mj-ea"/>
                        <a:cs typeface="+mj-cs"/>
                      </a:endParaRPr>
                    </a:p>
                  </a:txBody>
                  <a:tcPr anchor="ctr"/>
                </a:tc>
                <a:tc>
                  <a:txBody>
                    <a:bodyPr/>
                    <a:lstStyle/>
                    <a:p>
                      <a:pPr marL="0" algn="ctr" defTabSz="914400" rtl="0" eaLnBrk="1" latinLnBrk="0" hangingPunct="1"/>
                      <a:r>
                        <a:rPr lang="uk-UA" sz="2400" kern="1200" spc="-50" dirty="0">
                          <a:solidFill>
                            <a:schemeClr val="tx1"/>
                          </a:solidFill>
                          <a:latin typeface="+mj-lt"/>
                          <a:ea typeface="+mj-ea"/>
                          <a:cs typeface="+mj-cs"/>
                        </a:rPr>
                        <a:t>100BASE-Tx/1000BASE-T: вита пара категорії 5,5е 10BASE-T: вита пара категорій 3, 4, 5</a:t>
                      </a:r>
                      <a:endParaRPr lang="ru-RU" sz="2400" kern="1200" spc="-50" dirty="0">
                        <a:solidFill>
                          <a:schemeClr val="tx1"/>
                        </a:solidFill>
                        <a:latin typeface="+mj-lt"/>
                        <a:ea typeface="+mj-ea"/>
                        <a:cs typeface="+mj-cs"/>
                      </a:endParaRPr>
                    </a:p>
                  </a:txBody>
                  <a:tcPr anchor="ctr"/>
                </a:tc>
                <a:extLst>
                  <a:ext uri="{0D108BD9-81ED-4DB2-BD59-A6C34878D82A}">
                    <a16:rowId xmlns:a16="http://schemas.microsoft.com/office/drawing/2014/main" val="387250960"/>
                  </a:ext>
                </a:extLst>
              </a:tr>
              <a:tr h="833766">
                <a:tc>
                  <a:txBody>
                    <a:bodyPr/>
                    <a:lstStyle/>
                    <a:p>
                      <a:pPr marL="0" algn="ctr" defTabSz="914400" rtl="0" eaLnBrk="1" latinLnBrk="0" hangingPunct="1"/>
                      <a:r>
                        <a:rPr lang="uk-UA" sz="2400" kern="1200" spc="-50" dirty="0">
                          <a:solidFill>
                            <a:schemeClr val="tx1"/>
                          </a:solidFill>
                          <a:latin typeface="+mj-lt"/>
                          <a:ea typeface="+mj-ea"/>
                          <a:cs typeface="+mj-cs"/>
                        </a:rPr>
                        <a:t>Швидкість передачі даних</a:t>
                      </a:r>
                      <a:endParaRPr lang="ru-RU" sz="2400" kern="1200" spc="-50" dirty="0">
                        <a:solidFill>
                          <a:schemeClr val="tx1"/>
                        </a:solidFill>
                        <a:latin typeface="+mj-lt"/>
                        <a:ea typeface="+mj-ea"/>
                        <a:cs typeface="+mj-cs"/>
                      </a:endParaRPr>
                    </a:p>
                  </a:txBody>
                  <a:tcPr anchor="ctr"/>
                </a:tc>
                <a:tc>
                  <a:txBody>
                    <a:bodyPr/>
                    <a:lstStyle/>
                    <a:p>
                      <a:pPr marL="0" algn="ctr" defTabSz="914400" rtl="0" eaLnBrk="1" fontAlgn="base" latinLnBrk="0" hangingPunct="1"/>
                      <a:r>
                        <a:rPr lang="uk-UA" sz="2400" kern="1200" spc="-50" dirty="0">
                          <a:solidFill>
                            <a:schemeClr val="tx1"/>
                          </a:solidFill>
                          <a:latin typeface="+mj-lt"/>
                          <a:ea typeface="+mj-ea"/>
                          <a:cs typeface="+mj-cs"/>
                        </a:rPr>
                        <a:t>до 1000 </a:t>
                      </a:r>
                      <a:r>
                        <a:rPr lang="uk-UA" sz="2400" kern="1200" spc="-50" dirty="0" err="1">
                          <a:solidFill>
                            <a:schemeClr val="tx1"/>
                          </a:solidFill>
                          <a:latin typeface="+mj-lt"/>
                          <a:ea typeface="+mj-ea"/>
                          <a:cs typeface="+mj-cs"/>
                        </a:rPr>
                        <a:t>MБіт</a:t>
                      </a:r>
                      <a:r>
                        <a:rPr lang="uk-UA" sz="2400" kern="1200" spc="-50" dirty="0">
                          <a:solidFill>
                            <a:schemeClr val="tx1"/>
                          </a:solidFill>
                          <a:latin typeface="+mj-lt"/>
                          <a:ea typeface="+mj-ea"/>
                          <a:cs typeface="+mj-cs"/>
                        </a:rPr>
                        <a:t>/c</a:t>
                      </a:r>
                      <a:endParaRPr lang="en-US" sz="2400" kern="1200" spc="-50" dirty="0">
                        <a:solidFill>
                          <a:schemeClr val="tx1"/>
                        </a:solidFill>
                        <a:latin typeface="+mj-lt"/>
                        <a:ea typeface="+mj-ea"/>
                        <a:cs typeface="+mj-cs"/>
                      </a:endParaRPr>
                    </a:p>
                  </a:txBody>
                  <a:tcPr anchor="ctr"/>
                </a:tc>
                <a:extLst>
                  <a:ext uri="{0D108BD9-81ED-4DB2-BD59-A6C34878D82A}">
                    <a16:rowId xmlns:a16="http://schemas.microsoft.com/office/drawing/2014/main" val="970403921"/>
                  </a:ext>
                </a:extLst>
              </a:tr>
            </a:tbl>
          </a:graphicData>
        </a:graphic>
      </p:graphicFrame>
      <p:pic>
        <p:nvPicPr>
          <p:cNvPr id="11" name="Рисунок 10">
            <a:extLst>
              <a:ext uri="{FF2B5EF4-FFF2-40B4-BE49-F238E27FC236}">
                <a16:creationId xmlns:a16="http://schemas.microsoft.com/office/drawing/2014/main" id="{29E93134-3716-4502-8295-3C3D5C1953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076" y="2521712"/>
            <a:ext cx="4229533" cy="1814575"/>
          </a:xfrm>
          <a:prstGeom prst="rect">
            <a:avLst/>
          </a:prstGeom>
        </p:spPr>
      </p:pic>
      <p:sp>
        <p:nvSpPr>
          <p:cNvPr id="12" name="TextBox 11">
            <a:extLst>
              <a:ext uri="{FF2B5EF4-FFF2-40B4-BE49-F238E27FC236}">
                <a16:creationId xmlns:a16="http://schemas.microsoft.com/office/drawing/2014/main" id="{C9F09F88-6D50-4A5C-82CB-2BB929F4E3C6}"/>
              </a:ext>
            </a:extLst>
          </p:cNvPr>
          <p:cNvSpPr txBox="1"/>
          <p:nvPr/>
        </p:nvSpPr>
        <p:spPr>
          <a:xfrm>
            <a:off x="1453543" y="190539"/>
            <a:ext cx="9076524" cy="1046440"/>
          </a:xfrm>
          <a:prstGeom prst="rect">
            <a:avLst/>
          </a:prstGeom>
          <a:noFill/>
        </p:spPr>
        <p:txBody>
          <a:bodyPr wrap="none" rtlCol="0">
            <a:spAutoFit/>
          </a:bodyPr>
          <a:lstStyle/>
          <a:p>
            <a:r>
              <a:rPr lang="uk-UA" sz="4400" spc="-50" dirty="0">
                <a:latin typeface="+mj-lt"/>
                <a:ea typeface="+mj-ea"/>
                <a:cs typeface="+mj-cs"/>
              </a:rPr>
              <a:t>Комутатор TP-LINK TL-SG1016D</a:t>
            </a:r>
            <a:endParaRPr lang="ru-RU" sz="4400" spc="-50" dirty="0">
              <a:latin typeface="+mj-lt"/>
              <a:ea typeface="+mj-ea"/>
              <a:cs typeface="+mj-cs"/>
            </a:endParaRPr>
          </a:p>
          <a:p>
            <a:endParaRPr lang="ru-RU" dirty="0"/>
          </a:p>
        </p:txBody>
      </p:sp>
      <p:pic>
        <p:nvPicPr>
          <p:cNvPr id="7" name="Рисунок 6">
            <a:extLst>
              <a:ext uri="{FF2B5EF4-FFF2-40B4-BE49-F238E27FC236}">
                <a16:creationId xmlns:a16="http://schemas.microsoft.com/office/drawing/2014/main" id="{B3D9E323-81C1-4A25-BA9B-A0AADB9C34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0892" y="1247918"/>
            <a:ext cx="2837935" cy="4280838"/>
          </a:xfrm>
          <a:prstGeom prst="rect">
            <a:avLst/>
          </a:prstGeom>
        </p:spPr>
      </p:pic>
      <p:sp>
        <p:nvSpPr>
          <p:cNvPr id="8" name="TextBox 7">
            <a:extLst>
              <a:ext uri="{FF2B5EF4-FFF2-40B4-BE49-F238E27FC236}">
                <a16:creationId xmlns:a16="http://schemas.microsoft.com/office/drawing/2014/main" id="{69B101B9-6BD4-457A-BCEB-155EC80F74A2}"/>
              </a:ext>
            </a:extLst>
          </p:cNvPr>
          <p:cNvSpPr txBox="1"/>
          <p:nvPr/>
        </p:nvSpPr>
        <p:spPr>
          <a:xfrm>
            <a:off x="485329" y="-1046440"/>
            <a:ext cx="11012951" cy="1046440"/>
          </a:xfrm>
          <a:prstGeom prst="rect">
            <a:avLst/>
          </a:prstGeom>
          <a:noFill/>
        </p:spPr>
        <p:txBody>
          <a:bodyPr wrap="none" rtlCol="0">
            <a:spAutoFit/>
          </a:bodyPr>
          <a:lstStyle/>
          <a:p>
            <a:r>
              <a:rPr lang="uk-UA" sz="4400" spc="-50" dirty="0">
                <a:latin typeface="+mj-lt"/>
                <a:ea typeface="+mj-ea"/>
                <a:cs typeface="+mj-cs"/>
              </a:rPr>
              <a:t>ДБЖ </a:t>
            </a:r>
            <a:r>
              <a:rPr lang="uk-UA" sz="4400" spc="-50" dirty="0" err="1">
                <a:latin typeface="+mj-lt"/>
                <a:ea typeface="+mj-ea"/>
                <a:cs typeface="+mj-cs"/>
              </a:rPr>
              <a:t>LogicPower</a:t>
            </a:r>
            <a:r>
              <a:rPr lang="uk-UA" sz="4400" spc="-50" dirty="0">
                <a:latin typeface="+mj-lt"/>
                <a:ea typeface="+mj-ea"/>
                <a:cs typeface="+mj-cs"/>
              </a:rPr>
              <a:t> LP 850VA-6PS(LP4325)</a:t>
            </a:r>
            <a:endParaRPr lang="ru-RU" sz="4400" spc="-50" dirty="0">
              <a:latin typeface="+mj-lt"/>
              <a:ea typeface="+mj-ea"/>
              <a:cs typeface="+mj-cs"/>
            </a:endParaRPr>
          </a:p>
          <a:p>
            <a:endParaRPr lang="ru-RU" dirty="0"/>
          </a:p>
        </p:txBody>
      </p:sp>
    </p:spTree>
    <p:extLst>
      <p:ext uri="{BB962C8B-B14F-4D97-AF65-F5344CB8AC3E}">
        <p14:creationId xmlns:p14="http://schemas.microsoft.com/office/powerpoint/2010/main" val="83188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Таблица 6">
            <a:extLst>
              <a:ext uri="{FF2B5EF4-FFF2-40B4-BE49-F238E27FC236}">
                <a16:creationId xmlns:a16="http://schemas.microsoft.com/office/drawing/2014/main" id="{9D00D83E-DB49-4FFB-AC7B-E91A71875D56}"/>
              </a:ext>
            </a:extLst>
          </p:cNvPr>
          <p:cNvGraphicFramePr>
            <a:graphicFrameLocks noGrp="1"/>
          </p:cNvGraphicFramePr>
          <p:nvPr>
            <p:extLst>
              <p:ext uri="{D42A27DB-BD31-4B8C-83A1-F6EECF244321}">
                <p14:modId xmlns:p14="http://schemas.microsoft.com/office/powerpoint/2010/main" val="1654547556"/>
              </p:ext>
            </p:extLst>
          </p:nvPr>
        </p:nvGraphicFramePr>
        <p:xfrm>
          <a:off x="4667631" y="1976338"/>
          <a:ext cx="6246502" cy="3407644"/>
        </p:xfrm>
        <a:graphic>
          <a:graphicData uri="http://schemas.openxmlformats.org/drawingml/2006/table">
            <a:tbl>
              <a:tblPr firstRow="1" bandRow="1">
                <a:tableStyleId>{5940675A-B579-460E-94D1-54222C63F5DA}</a:tableStyleId>
              </a:tblPr>
              <a:tblGrid>
                <a:gridCol w="3017405">
                  <a:extLst>
                    <a:ext uri="{9D8B030D-6E8A-4147-A177-3AD203B41FA5}">
                      <a16:colId xmlns:a16="http://schemas.microsoft.com/office/drawing/2014/main" val="1242688182"/>
                    </a:ext>
                  </a:extLst>
                </a:gridCol>
                <a:gridCol w="3229097">
                  <a:extLst>
                    <a:ext uri="{9D8B030D-6E8A-4147-A177-3AD203B41FA5}">
                      <a16:colId xmlns:a16="http://schemas.microsoft.com/office/drawing/2014/main" val="2826970796"/>
                    </a:ext>
                  </a:extLst>
                </a:gridCol>
              </a:tblGrid>
              <a:tr h="906346">
                <a:tc>
                  <a:txBody>
                    <a:bodyPr/>
                    <a:lstStyle/>
                    <a:p>
                      <a:pPr algn="ctr"/>
                      <a:r>
                        <a:rPr lang="uk-UA" sz="2400" kern="1200" spc="-50" dirty="0">
                          <a:solidFill>
                            <a:schemeClr val="tx1"/>
                          </a:solidFill>
                          <a:latin typeface="+mj-lt"/>
                          <a:ea typeface="+mj-ea"/>
                          <a:cs typeface="+mj-cs"/>
                        </a:rPr>
                        <a:t>Потужність, Вт</a:t>
                      </a:r>
                      <a:endParaRPr lang="ru-RU" dirty="0"/>
                    </a:p>
                  </a:txBody>
                  <a:tcPr anchor="ctr"/>
                </a:tc>
                <a:tc>
                  <a:txBody>
                    <a:bodyPr/>
                    <a:lstStyle/>
                    <a:p>
                      <a:pPr algn="ctr"/>
                      <a:r>
                        <a:rPr lang="uk-UA" sz="2400" kern="1200" spc="-50" dirty="0">
                          <a:solidFill>
                            <a:schemeClr val="tx1"/>
                          </a:solidFill>
                          <a:latin typeface="+mj-lt"/>
                          <a:ea typeface="+mj-ea"/>
                          <a:cs typeface="+mj-cs"/>
                        </a:rPr>
                        <a:t>595 Вт</a:t>
                      </a:r>
                      <a:endParaRPr lang="ru-RU" sz="2400" kern="1200" spc="-50" dirty="0">
                        <a:solidFill>
                          <a:schemeClr val="tx1"/>
                        </a:solidFill>
                        <a:latin typeface="+mj-lt"/>
                        <a:ea typeface="+mj-ea"/>
                        <a:cs typeface="+mj-cs"/>
                      </a:endParaRPr>
                    </a:p>
                  </a:txBody>
                  <a:tcPr anchor="ctr"/>
                </a:tc>
                <a:extLst>
                  <a:ext uri="{0D108BD9-81ED-4DB2-BD59-A6C34878D82A}">
                    <a16:rowId xmlns:a16="http://schemas.microsoft.com/office/drawing/2014/main" val="3311115913"/>
                  </a:ext>
                </a:extLst>
              </a:tr>
              <a:tr h="833766">
                <a:tc>
                  <a:txBody>
                    <a:bodyPr/>
                    <a:lstStyle/>
                    <a:p>
                      <a:pPr algn="ctr"/>
                      <a:r>
                        <a:rPr lang="uk-UA" sz="2400" kern="1200" spc="-50" dirty="0">
                          <a:solidFill>
                            <a:schemeClr val="tx1"/>
                          </a:solidFill>
                          <a:latin typeface="+mj-lt"/>
                          <a:ea typeface="+mj-ea"/>
                          <a:cs typeface="+mj-cs"/>
                        </a:rPr>
                        <a:t>Потужність, ВА</a:t>
                      </a:r>
                      <a:endParaRPr lang="ru-RU" sz="2400" kern="1200" spc="-50" dirty="0">
                        <a:solidFill>
                          <a:schemeClr val="tx1"/>
                        </a:solidFill>
                        <a:latin typeface="+mj-lt"/>
                        <a:ea typeface="+mj-ea"/>
                        <a:cs typeface="+mj-cs"/>
                      </a:endParaRPr>
                    </a:p>
                  </a:txBody>
                  <a:tcPr anchor="ctr"/>
                </a:tc>
                <a:tc>
                  <a:txBody>
                    <a:bodyPr/>
                    <a:lstStyle/>
                    <a:p>
                      <a:pPr marL="0" algn="ctr" defTabSz="914400" rtl="0" eaLnBrk="1" latinLnBrk="0" hangingPunct="1"/>
                      <a:r>
                        <a:rPr lang="uk-UA" sz="2400" kern="1200" spc="-50" dirty="0">
                          <a:solidFill>
                            <a:schemeClr val="tx1"/>
                          </a:solidFill>
                          <a:latin typeface="+mj-lt"/>
                          <a:ea typeface="+mj-ea"/>
                          <a:cs typeface="+mj-cs"/>
                        </a:rPr>
                        <a:t>850 ВА</a:t>
                      </a:r>
                      <a:endParaRPr lang="ru-RU" sz="2400" kern="1200" spc="-50" dirty="0">
                        <a:solidFill>
                          <a:schemeClr val="tx1"/>
                        </a:solidFill>
                        <a:latin typeface="+mj-lt"/>
                        <a:ea typeface="+mj-ea"/>
                        <a:cs typeface="+mj-cs"/>
                      </a:endParaRPr>
                    </a:p>
                  </a:txBody>
                  <a:tcPr anchor="ctr"/>
                </a:tc>
                <a:extLst>
                  <a:ext uri="{0D108BD9-81ED-4DB2-BD59-A6C34878D82A}">
                    <a16:rowId xmlns:a16="http://schemas.microsoft.com/office/drawing/2014/main" val="1104607637"/>
                  </a:ext>
                </a:extLst>
              </a:tr>
              <a:tr h="833766">
                <a:tc>
                  <a:txBody>
                    <a:bodyPr/>
                    <a:lstStyle/>
                    <a:p>
                      <a:pPr marL="0" algn="ctr" defTabSz="914400" rtl="0" eaLnBrk="1" latinLnBrk="0" hangingPunct="1"/>
                      <a:r>
                        <a:rPr lang="uk-UA" sz="2400" kern="1200" spc="-50" dirty="0">
                          <a:solidFill>
                            <a:schemeClr val="tx1"/>
                          </a:solidFill>
                          <a:latin typeface="+mj-lt"/>
                          <a:ea typeface="+mj-ea"/>
                          <a:cs typeface="+mj-cs"/>
                        </a:rPr>
                        <a:t>Діапазон вхідної напруги</a:t>
                      </a:r>
                      <a:endParaRPr lang="ru-RU" sz="2400" kern="1200" spc="-50" dirty="0">
                        <a:solidFill>
                          <a:schemeClr val="tx1"/>
                        </a:solidFill>
                        <a:latin typeface="+mj-lt"/>
                        <a:ea typeface="+mj-ea"/>
                        <a:cs typeface="+mj-cs"/>
                      </a:endParaRPr>
                    </a:p>
                  </a:txBody>
                  <a:tcPr anchor="ctr"/>
                </a:tc>
                <a:tc>
                  <a:txBody>
                    <a:bodyPr/>
                    <a:lstStyle/>
                    <a:p>
                      <a:pPr marL="0" algn="ctr" defTabSz="914400" rtl="0" eaLnBrk="1" latinLnBrk="0" hangingPunct="1"/>
                      <a:r>
                        <a:rPr lang="uk-UA" sz="2400" kern="1200" spc="-50" dirty="0">
                          <a:solidFill>
                            <a:schemeClr val="tx1"/>
                          </a:solidFill>
                          <a:latin typeface="+mj-lt"/>
                          <a:ea typeface="+mj-ea"/>
                          <a:cs typeface="+mj-cs"/>
                        </a:rPr>
                        <a:t>145 - 295 В</a:t>
                      </a:r>
                      <a:endParaRPr lang="ru-RU" sz="2400" kern="1200" spc="-50" dirty="0">
                        <a:solidFill>
                          <a:schemeClr val="tx1"/>
                        </a:solidFill>
                        <a:latin typeface="+mj-lt"/>
                        <a:ea typeface="+mj-ea"/>
                        <a:cs typeface="+mj-cs"/>
                      </a:endParaRPr>
                    </a:p>
                  </a:txBody>
                  <a:tcPr anchor="ctr"/>
                </a:tc>
                <a:extLst>
                  <a:ext uri="{0D108BD9-81ED-4DB2-BD59-A6C34878D82A}">
                    <a16:rowId xmlns:a16="http://schemas.microsoft.com/office/drawing/2014/main" val="1915911652"/>
                  </a:ext>
                </a:extLst>
              </a:tr>
              <a:tr h="833766">
                <a:tc>
                  <a:txBody>
                    <a:bodyPr/>
                    <a:lstStyle/>
                    <a:p>
                      <a:pPr marL="0" algn="ctr" defTabSz="914400" rtl="0" eaLnBrk="1" latinLnBrk="0" hangingPunct="1"/>
                      <a:r>
                        <a:rPr lang="uk-UA" sz="2400" kern="1200" spc="-50" dirty="0">
                          <a:solidFill>
                            <a:schemeClr val="tx1"/>
                          </a:solidFill>
                          <a:latin typeface="+mj-lt"/>
                          <a:ea typeface="+mj-ea"/>
                          <a:cs typeface="+mj-cs"/>
                        </a:rPr>
                        <a:t>Час роботи при </a:t>
                      </a:r>
                      <a:r>
                        <a:rPr lang="uk-UA" sz="2400" kern="1200" spc="-50" dirty="0" err="1">
                          <a:solidFill>
                            <a:schemeClr val="tx1"/>
                          </a:solidFill>
                          <a:latin typeface="+mj-lt"/>
                          <a:ea typeface="+mj-ea"/>
                          <a:cs typeface="+mj-cs"/>
                        </a:rPr>
                        <a:t>збої</a:t>
                      </a:r>
                      <a:r>
                        <a:rPr lang="uk-UA" sz="2400" kern="1200" spc="-50" dirty="0">
                          <a:solidFill>
                            <a:schemeClr val="tx1"/>
                          </a:solidFill>
                          <a:latin typeface="+mj-lt"/>
                          <a:ea typeface="+mj-ea"/>
                          <a:cs typeface="+mj-cs"/>
                        </a:rPr>
                        <a:t> мережі</a:t>
                      </a:r>
                      <a:endParaRPr lang="ru-RU" sz="2400" kern="1200" spc="-50" dirty="0">
                        <a:solidFill>
                          <a:schemeClr val="tx1"/>
                        </a:solidFill>
                        <a:latin typeface="+mj-lt"/>
                        <a:ea typeface="+mj-ea"/>
                        <a:cs typeface="+mj-cs"/>
                      </a:endParaRPr>
                    </a:p>
                  </a:txBody>
                  <a:tcPr anchor="ctr"/>
                </a:tc>
                <a:tc>
                  <a:txBody>
                    <a:bodyPr/>
                    <a:lstStyle/>
                    <a:p>
                      <a:pPr marL="0" algn="ctr" defTabSz="914400" rtl="0" eaLnBrk="1" latinLnBrk="0" hangingPunct="1"/>
                      <a:r>
                        <a:rPr lang="uk-UA" sz="2400" kern="1200" spc="-50" dirty="0">
                          <a:solidFill>
                            <a:schemeClr val="tx1"/>
                          </a:solidFill>
                          <a:latin typeface="+mj-lt"/>
                          <a:ea typeface="+mj-ea"/>
                          <a:cs typeface="+mj-cs"/>
                        </a:rPr>
                        <a:t>10 – 15 хвилин</a:t>
                      </a:r>
                      <a:endParaRPr lang="ru-RU" sz="2400" kern="1200" spc="-50" dirty="0">
                        <a:solidFill>
                          <a:schemeClr val="tx1"/>
                        </a:solidFill>
                        <a:latin typeface="+mj-lt"/>
                        <a:ea typeface="+mj-ea"/>
                        <a:cs typeface="+mj-cs"/>
                      </a:endParaRPr>
                    </a:p>
                  </a:txBody>
                  <a:tcPr anchor="ctr"/>
                </a:tc>
                <a:extLst>
                  <a:ext uri="{0D108BD9-81ED-4DB2-BD59-A6C34878D82A}">
                    <a16:rowId xmlns:a16="http://schemas.microsoft.com/office/drawing/2014/main" val="387250960"/>
                  </a:ext>
                </a:extLst>
              </a:tr>
            </a:tbl>
          </a:graphicData>
        </a:graphic>
      </p:graphicFrame>
      <p:pic>
        <p:nvPicPr>
          <p:cNvPr id="7" name="Рисунок 6">
            <a:extLst>
              <a:ext uri="{FF2B5EF4-FFF2-40B4-BE49-F238E27FC236}">
                <a16:creationId xmlns:a16="http://schemas.microsoft.com/office/drawing/2014/main" id="{B3D9E323-81C1-4A25-BA9B-A0AADB9C34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678" y="1247918"/>
            <a:ext cx="2837935" cy="4280838"/>
          </a:xfrm>
          <a:prstGeom prst="rect">
            <a:avLst/>
          </a:prstGeom>
        </p:spPr>
      </p:pic>
      <p:sp>
        <p:nvSpPr>
          <p:cNvPr id="8" name="TextBox 7">
            <a:extLst>
              <a:ext uri="{FF2B5EF4-FFF2-40B4-BE49-F238E27FC236}">
                <a16:creationId xmlns:a16="http://schemas.microsoft.com/office/drawing/2014/main" id="{69B101B9-6BD4-457A-BCEB-155EC80F74A2}"/>
              </a:ext>
            </a:extLst>
          </p:cNvPr>
          <p:cNvSpPr txBox="1"/>
          <p:nvPr/>
        </p:nvSpPr>
        <p:spPr>
          <a:xfrm>
            <a:off x="483371" y="201478"/>
            <a:ext cx="11012951" cy="1046440"/>
          </a:xfrm>
          <a:prstGeom prst="rect">
            <a:avLst/>
          </a:prstGeom>
          <a:noFill/>
        </p:spPr>
        <p:txBody>
          <a:bodyPr wrap="none" rtlCol="0">
            <a:spAutoFit/>
          </a:bodyPr>
          <a:lstStyle/>
          <a:p>
            <a:r>
              <a:rPr lang="uk-UA" sz="4400" spc="-50" dirty="0">
                <a:latin typeface="+mj-lt"/>
                <a:ea typeface="+mj-ea"/>
                <a:cs typeface="+mj-cs"/>
              </a:rPr>
              <a:t>ДБЖ </a:t>
            </a:r>
            <a:r>
              <a:rPr lang="uk-UA" sz="4400" spc="-50" dirty="0" err="1">
                <a:latin typeface="+mj-lt"/>
                <a:ea typeface="+mj-ea"/>
                <a:cs typeface="+mj-cs"/>
              </a:rPr>
              <a:t>LogicPower</a:t>
            </a:r>
            <a:r>
              <a:rPr lang="uk-UA" sz="4400" spc="-50" dirty="0">
                <a:latin typeface="+mj-lt"/>
                <a:ea typeface="+mj-ea"/>
                <a:cs typeface="+mj-cs"/>
              </a:rPr>
              <a:t> LP 850VA-6PS(LP4325)</a:t>
            </a:r>
            <a:endParaRPr lang="ru-RU" sz="4400" spc="-50" dirty="0">
              <a:latin typeface="+mj-lt"/>
              <a:ea typeface="+mj-ea"/>
              <a:cs typeface="+mj-cs"/>
            </a:endParaRPr>
          </a:p>
          <a:p>
            <a:endParaRPr lang="ru-RU" dirty="0"/>
          </a:p>
        </p:txBody>
      </p:sp>
      <p:pic>
        <p:nvPicPr>
          <p:cNvPr id="9" name="Рисунок 8">
            <a:extLst>
              <a:ext uri="{FF2B5EF4-FFF2-40B4-BE49-F238E27FC236}">
                <a16:creationId xmlns:a16="http://schemas.microsoft.com/office/drawing/2014/main" id="{535CA8FE-64E2-4A74-9B01-DBDF1A73E7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4642" y="2251433"/>
            <a:ext cx="4257127" cy="2355134"/>
          </a:xfrm>
          <a:prstGeom prst="rect">
            <a:avLst/>
          </a:prstGeom>
        </p:spPr>
      </p:pic>
      <p:sp>
        <p:nvSpPr>
          <p:cNvPr id="10" name="TextBox 9">
            <a:extLst>
              <a:ext uri="{FF2B5EF4-FFF2-40B4-BE49-F238E27FC236}">
                <a16:creationId xmlns:a16="http://schemas.microsoft.com/office/drawing/2014/main" id="{1F5CE81C-5942-44BE-BF8B-58852DDD2B7C}"/>
              </a:ext>
            </a:extLst>
          </p:cNvPr>
          <p:cNvSpPr txBox="1"/>
          <p:nvPr/>
        </p:nvSpPr>
        <p:spPr>
          <a:xfrm>
            <a:off x="613396" y="-1522071"/>
            <a:ext cx="10752900" cy="1723549"/>
          </a:xfrm>
          <a:prstGeom prst="rect">
            <a:avLst/>
          </a:prstGeom>
          <a:noFill/>
        </p:spPr>
        <p:txBody>
          <a:bodyPr wrap="square" rtlCol="0">
            <a:spAutoFit/>
          </a:bodyPr>
          <a:lstStyle/>
          <a:p>
            <a:pPr algn="ctr"/>
            <a:r>
              <a:rPr lang="uk-UA" sz="4400" spc="-50" dirty="0">
                <a:latin typeface="+mj-lt"/>
                <a:ea typeface="+mj-ea"/>
                <a:cs typeface="+mj-cs"/>
              </a:rPr>
              <a:t>Принтер </a:t>
            </a:r>
            <a:r>
              <a:rPr lang="en-US" sz="4400" spc="-50" dirty="0">
                <a:latin typeface="+mj-lt"/>
                <a:ea typeface="+mj-ea"/>
                <a:cs typeface="+mj-cs"/>
              </a:rPr>
              <a:t>Cannon </a:t>
            </a:r>
            <a:r>
              <a:rPr lang="en-US" sz="4400" spc="-50" dirty="0" err="1">
                <a:latin typeface="+mj-lt"/>
                <a:ea typeface="+mj-ea"/>
                <a:cs typeface="+mj-cs"/>
              </a:rPr>
              <a:t>Pixma</a:t>
            </a:r>
            <a:r>
              <a:rPr lang="en-US" sz="4400" spc="-50" dirty="0">
                <a:latin typeface="+mj-lt"/>
                <a:ea typeface="+mj-ea"/>
                <a:cs typeface="+mj-cs"/>
              </a:rPr>
              <a:t> MG3640S with Wi-Fi</a:t>
            </a:r>
          </a:p>
          <a:p>
            <a:pPr algn="ctr"/>
            <a:endParaRPr lang="ru-RU" dirty="0"/>
          </a:p>
        </p:txBody>
      </p:sp>
    </p:spTree>
    <p:extLst>
      <p:ext uri="{BB962C8B-B14F-4D97-AF65-F5344CB8AC3E}">
        <p14:creationId xmlns:p14="http://schemas.microsoft.com/office/powerpoint/2010/main" val="364186862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Таблица 6">
            <a:extLst>
              <a:ext uri="{FF2B5EF4-FFF2-40B4-BE49-F238E27FC236}">
                <a16:creationId xmlns:a16="http://schemas.microsoft.com/office/drawing/2014/main" id="{9D00D83E-DB49-4FFB-AC7B-E91A71875D56}"/>
              </a:ext>
            </a:extLst>
          </p:cNvPr>
          <p:cNvGraphicFramePr>
            <a:graphicFrameLocks noGrp="1"/>
          </p:cNvGraphicFramePr>
          <p:nvPr>
            <p:extLst>
              <p:ext uri="{D42A27DB-BD31-4B8C-83A1-F6EECF244321}">
                <p14:modId xmlns:p14="http://schemas.microsoft.com/office/powerpoint/2010/main" val="3827541488"/>
              </p:ext>
            </p:extLst>
          </p:nvPr>
        </p:nvGraphicFramePr>
        <p:xfrm>
          <a:off x="4667631" y="1976338"/>
          <a:ext cx="6246502" cy="3407644"/>
        </p:xfrm>
        <a:graphic>
          <a:graphicData uri="http://schemas.openxmlformats.org/drawingml/2006/table">
            <a:tbl>
              <a:tblPr firstRow="1" bandRow="1">
                <a:tableStyleId>{5940675A-B579-460E-94D1-54222C63F5DA}</a:tableStyleId>
              </a:tblPr>
              <a:tblGrid>
                <a:gridCol w="3017405">
                  <a:extLst>
                    <a:ext uri="{9D8B030D-6E8A-4147-A177-3AD203B41FA5}">
                      <a16:colId xmlns:a16="http://schemas.microsoft.com/office/drawing/2014/main" val="1242688182"/>
                    </a:ext>
                  </a:extLst>
                </a:gridCol>
                <a:gridCol w="3229097">
                  <a:extLst>
                    <a:ext uri="{9D8B030D-6E8A-4147-A177-3AD203B41FA5}">
                      <a16:colId xmlns:a16="http://schemas.microsoft.com/office/drawing/2014/main" val="2826970796"/>
                    </a:ext>
                  </a:extLst>
                </a:gridCol>
              </a:tblGrid>
              <a:tr h="906346">
                <a:tc>
                  <a:txBody>
                    <a:bodyPr/>
                    <a:lstStyle/>
                    <a:p>
                      <a:pPr algn="ctr"/>
                      <a:r>
                        <a:rPr lang="uk-UA" sz="2400" kern="1200" spc="-50" dirty="0">
                          <a:solidFill>
                            <a:schemeClr val="tx1"/>
                          </a:solidFill>
                          <a:latin typeface="+mj-lt"/>
                          <a:ea typeface="+mj-ea"/>
                          <a:cs typeface="+mj-cs"/>
                        </a:rPr>
                        <a:t>Технологія</a:t>
                      </a:r>
                      <a:endParaRPr lang="ru-RU" dirty="0"/>
                    </a:p>
                  </a:txBody>
                  <a:tcPr anchor="ctr"/>
                </a:tc>
                <a:tc>
                  <a:txBody>
                    <a:bodyPr/>
                    <a:lstStyle/>
                    <a:p>
                      <a:pPr algn="ctr"/>
                      <a:r>
                        <a:rPr lang="uk-UA" sz="2400" kern="1200" spc="-50" dirty="0">
                          <a:solidFill>
                            <a:schemeClr val="tx1"/>
                          </a:solidFill>
                          <a:latin typeface="+mj-lt"/>
                          <a:ea typeface="+mj-ea"/>
                          <a:cs typeface="+mj-cs"/>
                        </a:rPr>
                        <a:t>Струменевий друк</a:t>
                      </a:r>
                      <a:endParaRPr lang="ru-RU" sz="2400" kern="1200" spc="-50" dirty="0">
                        <a:solidFill>
                          <a:schemeClr val="tx1"/>
                        </a:solidFill>
                        <a:latin typeface="+mj-lt"/>
                        <a:ea typeface="+mj-ea"/>
                        <a:cs typeface="+mj-cs"/>
                      </a:endParaRPr>
                    </a:p>
                  </a:txBody>
                  <a:tcPr anchor="ctr"/>
                </a:tc>
                <a:extLst>
                  <a:ext uri="{0D108BD9-81ED-4DB2-BD59-A6C34878D82A}">
                    <a16:rowId xmlns:a16="http://schemas.microsoft.com/office/drawing/2014/main" val="3311115913"/>
                  </a:ext>
                </a:extLst>
              </a:tr>
              <a:tr h="833766">
                <a:tc>
                  <a:txBody>
                    <a:bodyPr/>
                    <a:lstStyle/>
                    <a:p>
                      <a:pPr algn="ctr"/>
                      <a:r>
                        <a:rPr lang="uk-UA" sz="2400" kern="1200" spc="-50" dirty="0">
                          <a:solidFill>
                            <a:schemeClr val="tx1"/>
                          </a:solidFill>
                          <a:latin typeface="+mj-lt"/>
                          <a:ea typeface="+mj-ea"/>
                          <a:cs typeface="+mj-cs"/>
                        </a:rPr>
                        <a:t>Роздільна здатність, </a:t>
                      </a:r>
                      <a:r>
                        <a:rPr lang="en-US" sz="2400" kern="1200" spc="-50" dirty="0">
                          <a:solidFill>
                            <a:schemeClr val="tx1"/>
                          </a:solidFill>
                          <a:latin typeface="+mj-lt"/>
                          <a:ea typeface="+mj-ea"/>
                          <a:cs typeface="+mj-cs"/>
                        </a:rPr>
                        <a:t>dpi</a:t>
                      </a:r>
                      <a:endParaRPr lang="ru-RU" sz="2400" kern="1200" spc="-50" dirty="0">
                        <a:solidFill>
                          <a:schemeClr val="tx1"/>
                        </a:solidFill>
                        <a:latin typeface="+mj-lt"/>
                        <a:ea typeface="+mj-ea"/>
                        <a:cs typeface="+mj-cs"/>
                      </a:endParaRPr>
                    </a:p>
                  </a:txBody>
                  <a:tcPr anchor="ctr"/>
                </a:tc>
                <a:tc>
                  <a:txBody>
                    <a:bodyPr/>
                    <a:lstStyle/>
                    <a:p>
                      <a:pPr marL="0" algn="ctr" defTabSz="914400" rtl="0" eaLnBrk="1" latinLnBrk="0" hangingPunct="1"/>
                      <a:r>
                        <a:rPr lang="uk-UA" sz="2400" kern="1200" spc="-50" dirty="0">
                          <a:solidFill>
                            <a:schemeClr val="tx1"/>
                          </a:solidFill>
                          <a:latin typeface="+mj-lt"/>
                          <a:ea typeface="+mj-ea"/>
                          <a:cs typeface="+mj-cs"/>
                        </a:rPr>
                        <a:t>1200х4800</a:t>
                      </a:r>
                      <a:endParaRPr lang="ru-RU" sz="2400" kern="1200" spc="-50" dirty="0">
                        <a:solidFill>
                          <a:schemeClr val="tx1"/>
                        </a:solidFill>
                        <a:latin typeface="+mj-lt"/>
                        <a:ea typeface="+mj-ea"/>
                        <a:cs typeface="+mj-cs"/>
                      </a:endParaRPr>
                    </a:p>
                  </a:txBody>
                  <a:tcPr anchor="ctr"/>
                </a:tc>
                <a:extLst>
                  <a:ext uri="{0D108BD9-81ED-4DB2-BD59-A6C34878D82A}">
                    <a16:rowId xmlns:a16="http://schemas.microsoft.com/office/drawing/2014/main" val="1104607637"/>
                  </a:ext>
                </a:extLst>
              </a:tr>
              <a:tr h="833766">
                <a:tc>
                  <a:txBody>
                    <a:bodyPr/>
                    <a:lstStyle/>
                    <a:p>
                      <a:pPr marL="0" algn="ctr" defTabSz="914400" rtl="0" eaLnBrk="1" latinLnBrk="0" hangingPunct="1"/>
                      <a:r>
                        <a:rPr lang="uk-UA" sz="2400" kern="1200" spc="-50" dirty="0">
                          <a:solidFill>
                            <a:schemeClr val="tx1"/>
                          </a:solidFill>
                          <a:latin typeface="+mj-lt"/>
                          <a:ea typeface="+mj-ea"/>
                          <a:cs typeface="+mj-cs"/>
                        </a:rPr>
                        <a:t>Дуплекс</a:t>
                      </a:r>
                      <a:endParaRPr lang="ru-RU" sz="2400" kern="1200" spc="-50" dirty="0">
                        <a:solidFill>
                          <a:schemeClr val="tx1"/>
                        </a:solidFill>
                        <a:latin typeface="+mj-lt"/>
                        <a:ea typeface="+mj-ea"/>
                        <a:cs typeface="+mj-cs"/>
                      </a:endParaRPr>
                    </a:p>
                  </a:txBody>
                  <a:tcPr anchor="ctr"/>
                </a:tc>
                <a:tc>
                  <a:txBody>
                    <a:bodyPr/>
                    <a:lstStyle/>
                    <a:p>
                      <a:pPr marL="0" algn="ctr" defTabSz="914400" rtl="0" eaLnBrk="1" latinLnBrk="0" hangingPunct="1"/>
                      <a:r>
                        <a:rPr lang="uk-UA" sz="2400" kern="1200" spc="-50" dirty="0">
                          <a:solidFill>
                            <a:schemeClr val="tx1"/>
                          </a:solidFill>
                          <a:latin typeface="+mj-lt"/>
                          <a:ea typeface="+mj-ea"/>
                          <a:cs typeface="+mj-cs"/>
                        </a:rPr>
                        <a:t>є</a:t>
                      </a:r>
                      <a:endParaRPr lang="ru-RU" sz="2400" kern="1200" spc="-50" dirty="0">
                        <a:solidFill>
                          <a:schemeClr val="tx1"/>
                        </a:solidFill>
                        <a:latin typeface="+mj-lt"/>
                        <a:ea typeface="+mj-ea"/>
                        <a:cs typeface="+mj-cs"/>
                      </a:endParaRPr>
                    </a:p>
                  </a:txBody>
                  <a:tcPr anchor="ctr"/>
                </a:tc>
                <a:extLst>
                  <a:ext uri="{0D108BD9-81ED-4DB2-BD59-A6C34878D82A}">
                    <a16:rowId xmlns:a16="http://schemas.microsoft.com/office/drawing/2014/main" val="1915911652"/>
                  </a:ext>
                </a:extLst>
              </a:tr>
              <a:tr h="833766">
                <a:tc gridSpan="2">
                  <a:txBody>
                    <a:bodyPr/>
                    <a:lstStyle/>
                    <a:p>
                      <a:pPr marL="0" algn="ctr" defTabSz="914400" rtl="0" eaLnBrk="1" latinLnBrk="0" hangingPunct="1"/>
                      <a:r>
                        <a:rPr lang="uk-UA" sz="2400" kern="1200" spc="-50" dirty="0">
                          <a:solidFill>
                            <a:schemeClr val="tx1"/>
                          </a:solidFill>
                          <a:latin typeface="+mj-lt"/>
                          <a:ea typeface="+mj-ea"/>
                          <a:cs typeface="+mj-cs"/>
                        </a:rPr>
                        <a:t>Має вбудований сканер та копір</a:t>
                      </a:r>
                      <a:endParaRPr lang="ru-RU" sz="2400" kern="1200" spc="-50" dirty="0">
                        <a:solidFill>
                          <a:schemeClr val="tx1"/>
                        </a:solidFill>
                        <a:latin typeface="+mj-lt"/>
                        <a:ea typeface="+mj-ea"/>
                        <a:cs typeface="+mj-cs"/>
                      </a:endParaRPr>
                    </a:p>
                  </a:txBody>
                  <a:tcPr anchor="ctr"/>
                </a:tc>
                <a:tc hMerge="1">
                  <a:txBody>
                    <a:bodyPr/>
                    <a:lstStyle/>
                    <a:p>
                      <a:pPr marL="0" algn="ctr" defTabSz="914400" rtl="0" eaLnBrk="1" latinLnBrk="0" hangingPunct="1"/>
                      <a:endParaRPr lang="ru-RU" sz="2400" kern="1200" spc="-50" dirty="0">
                        <a:solidFill>
                          <a:schemeClr val="tx1"/>
                        </a:solidFill>
                        <a:latin typeface="+mj-lt"/>
                        <a:ea typeface="+mj-ea"/>
                        <a:cs typeface="+mj-cs"/>
                      </a:endParaRPr>
                    </a:p>
                  </a:txBody>
                  <a:tcPr anchor="ctr"/>
                </a:tc>
                <a:extLst>
                  <a:ext uri="{0D108BD9-81ED-4DB2-BD59-A6C34878D82A}">
                    <a16:rowId xmlns:a16="http://schemas.microsoft.com/office/drawing/2014/main" val="1693589976"/>
                  </a:ext>
                </a:extLst>
              </a:tr>
            </a:tbl>
          </a:graphicData>
        </a:graphic>
      </p:graphicFrame>
      <p:sp>
        <p:nvSpPr>
          <p:cNvPr id="8" name="TextBox 7">
            <a:extLst>
              <a:ext uri="{FF2B5EF4-FFF2-40B4-BE49-F238E27FC236}">
                <a16:creationId xmlns:a16="http://schemas.microsoft.com/office/drawing/2014/main" id="{69B101B9-6BD4-457A-BCEB-155EC80F74A2}"/>
              </a:ext>
            </a:extLst>
          </p:cNvPr>
          <p:cNvSpPr txBox="1"/>
          <p:nvPr/>
        </p:nvSpPr>
        <p:spPr>
          <a:xfrm>
            <a:off x="483371" y="126394"/>
            <a:ext cx="10595213" cy="769441"/>
          </a:xfrm>
          <a:prstGeom prst="rect">
            <a:avLst/>
          </a:prstGeom>
          <a:noFill/>
        </p:spPr>
        <p:txBody>
          <a:bodyPr wrap="square" rtlCol="0">
            <a:spAutoFit/>
          </a:bodyPr>
          <a:lstStyle/>
          <a:p>
            <a:pPr algn="ctr"/>
            <a:r>
              <a:rPr lang="uk-UA" sz="4400" spc="-50" dirty="0">
                <a:latin typeface="+mj-lt"/>
                <a:ea typeface="+mj-ea"/>
                <a:cs typeface="+mj-cs"/>
              </a:rPr>
              <a:t>Принтер </a:t>
            </a:r>
            <a:r>
              <a:rPr lang="en-US" sz="4400" spc="-50" dirty="0">
                <a:latin typeface="+mj-lt"/>
                <a:ea typeface="+mj-ea"/>
                <a:cs typeface="+mj-cs"/>
              </a:rPr>
              <a:t>Cannon </a:t>
            </a:r>
            <a:r>
              <a:rPr lang="en-US" sz="4400" spc="-50" dirty="0" err="1">
                <a:latin typeface="+mj-lt"/>
                <a:ea typeface="+mj-ea"/>
                <a:cs typeface="+mj-cs"/>
              </a:rPr>
              <a:t>Pixma</a:t>
            </a:r>
            <a:r>
              <a:rPr lang="en-US" sz="4400" spc="-50" dirty="0">
                <a:latin typeface="+mj-lt"/>
                <a:ea typeface="+mj-ea"/>
                <a:cs typeface="+mj-cs"/>
              </a:rPr>
              <a:t> MG3640S</a:t>
            </a:r>
            <a:endParaRPr lang="ru-RU" dirty="0"/>
          </a:p>
        </p:txBody>
      </p:sp>
      <p:pic>
        <p:nvPicPr>
          <p:cNvPr id="9" name="Рисунок 8">
            <a:extLst>
              <a:ext uri="{FF2B5EF4-FFF2-40B4-BE49-F238E27FC236}">
                <a16:creationId xmlns:a16="http://schemas.microsoft.com/office/drawing/2014/main" id="{535CA8FE-64E2-4A74-9B01-DBDF1A73E77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341" y="2294358"/>
            <a:ext cx="4257127" cy="2355134"/>
          </a:xfrm>
          <a:prstGeom prst="rect">
            <a:avLst/>
          </a:prstGeom>
        </p:spPr>
      </p:pic>
    </p:spTree>
    <p:extLst>
      <p:ext uri="{BB962C8B-B14F-4D97-AF65-F5344CB8AC3E}">
        <p14:creationId xmlns:p14="http://schemas.microsoft.com/office/powerpoint/2010/main" val="311159148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632A3C-51A5-4E21-A6CE-484D46E8E523}"/>
              </a:ext>
            </a:extLst>
          </p:cNvPr>
          <p:cNvSpPr txBox="1"/>
          <p:nvPr/>
        </p:nvSpPr>
        <p:spPr>
          <a:xfrm>
            <a:off x="3322644" y="232475"/>
            <a:ext cx="5546711" cy="769441"/>
          </a:xfrm>
          <a:prstGeom prst="rect">
            <a:avLst/>
          </a:prstGeom>
          <a:noFill/>
        </p:spPr>
        <p:txBody>
          <a:bodyPr wrap="none" rtlCol="0">
            <a:spAutoFit/>
          </a:bodyPr>
          <a:lstStyle/>
          <a:p>
            <a:r>
              <a:rPr lang="uk-UA" sz="4400" spc="-50" dirty="0">
                <a:latin typeface="+mj-lt"/>
                <a:ea typeface="+mj-ea"/>
                <a:cs typeface="+mj-cs"/>
              </a:rPr>
              <a:t>Економічний розділ</a:t>
            </a:r>
            <a:endParaRPr lang="ru-RU" sz="4400" spc="-50" dirty="0">
              <a:latin typeface="+mj-lt"/>
              <a:ea typeface="+mj-ea"/>
              <a:cs typeface="+mj-cs"/>
            </a:endParaRPr>
          </a:p>
        </p:txBody>
      </p:sp>
      <p:sp>
        <p:nvSpPr>
          <p:cNvPr id="3" name="TextBox 2">
            <a:extLst>
              <a:ext uri="{FF2B5EF4-FFF2-40B4-BE49-F238E27FC236}">
                <a16:creationId xmlns:a16="http://schemas.microsoft.com/office/drawing/2014/main" id="{FE0C61C9-E740-4801-86A8-950436328281}"/>
              </a:ext>
            </a:extLst>
          </p:cNvPr>
          <p:cNvSpPr txBox="1"/>
          <p:nvPr/>
        </p:nvSpPr>
        <p:spPr>
          <a:xfrm>
            <a:off x="263472" y="1332854"/>
            <a:ext cx="10817817" cy="1323439"/>
          </a:xfrm>
          <a:prstGeom prst="rect">
            <a:avLst/>
          </a:prstGeom>
          <a:noFill/>
        </p:spPr>
        <p:txBody>
          <a:bodyPr wrap="square" rtlCol="0">
            <a:spAutoFit/>
          </a:bodyPr>
          <a:lstStyle/>
          <a:p>
            <a:r>
              <a:rPr lang="uk-UA" sz="4000" spc="-50" dirty="0">
                <a:latin typeface="+mj-lt"/>
                <a:ea typeface="+mj-ea"/>
                <a:cs typeface="+mj-cs"/>
              </a:rPr>
              <a:t>Повна собівартість </a:t>
            </a:r>
            <a:r>
              <a:rPr lang="uk-UA" sz="4000" spc="-50" dirty="0" err="1">
                <a:latin typeface="+mj-lt"/>
                <a:ea typeface="+mj-ea"/>
                <a:cs typeface="+mj-cs"/>
              </a:rPr>
              <a:t>проєкту</a:t>
            </a:r>
            <a:r>
              <a:rPr lang="uk-UA" sz="4000" spc="-50" dirty="0">
                <a:latin typeface="+mj-lt"/>
                <a:ea typeface="+mj-ea"/>
                <a:cs typeface="+mj-cs"/>
              </a:rPr>
              <a:t> складає – 1084553</a:t>
            </a:r>
            <a:r>
              <a:rPr lang="en-US" sz="4000" spc="-50" dirty="0">
                <a:latin typeface="+mj-lt"/>
                <a:ea typeface="+mj-ea"/>
                <a:cs typeface="+mj-cs"/>
              </a:rPr>
              <a:t>,26</a:t>
            </a:r>
            <a:r>
              <a:rPr lang="uk-UA" sz="4000" spc="-50" dirty="0">
                <a:latin typeface="+mj-lt"/>
                <a:ea typeface="+mj-ea"/>
                <a:cs typeface="+mj-cs"/>
              </a:rPr>
              <a:t> гривень.</a:t>
            </a:r>
            <a:endParaRPr lang="ru-RU" sz="4000" spc="-50" dirty="0">
              <a:latin typeface="+mj-lt"/>
              <a:ea typeface="+mj-ea"/>
              <a:cs typeface="+mj-cs"/>
            </a:endParaRPr>
          </a:p>
        </p:txBody>
      </p:sp>
      <p:sp>
        <p:nvSpPr>
          <p:cNvPr id="4" name="TextBox 3">
            <a:extLst>
              <a:ext uri="{FF2B5EF4-FFF2-40B4-BE49-F238E27FC236}">
                <a16:creationId xmlns:a16="http://schemas.microsoft.com/office/drawing/2014/main" id="{A95811B0-554E-45B8-B3B5-25CF25807779}"/>
              </a:ext>
            </a:extLst>
          </p:cNvPr>
          <p:cNvSpPr txBox="1"/>
          <p:nvPr/>
        </p:nvSpPr>
        <p:spPr>
          <a:xfrm>
            <a:off x="263472" y="2987231"/>
            <a:ext cx="10290873" cy="3170099"/>
          </a:xfrm>
          <a:prstGeom prst="rect">
            <a:avLst/>
          </a:prstGeom>
          <a:noFill/>
        </p:spPr>
        <p:txBody>
          <a:bodyPr wrap="square" rtlCol="0">
            <a:spAutoFit/>
          </a:bodyPr>
          <a:lstStyle/>
          <a:p>
            <a:r>
              <a:rPr lang="uk-UA" sz="4000" spc="-50" dirty="0">
                <a:latin typeface="+mj-lt"/>
                <a:ea typeface="+mj-ea"/>
                <a:cs typeface="+mj-cs"/>
              </a:rPr>
              <a:t>Ціна реалізації </a:t>
            </a:r>
            <a:r>
              <a:rPr lang="uk-UA" sz="4000" spc="-50" dirty="0" err="1">
                <a:latin typeface="+mj-lt"/>
                <a:ea typeface="+mj-ea"/>
                <a:cs typeface="+mj-cs"/>
              </a:rPr>
              <a:t>проєкту</a:t>
            </a:r>
            <a:r>
              <a:rPr lang="uk-UA" sz="4000" spc="-50" dirty="0">
                <a:latin typeface="+mj-lt"/>
                <a:ea typeface="+mj-ea"/>
                <a:cs typeface="+mj-cs"/>
              </a:rPr>
              <a:t> та монтажу комп’ютерної мережі приміщення Львівського ліцею </a:t>
            </a:r>
            <a:r>
              <a:rPr lang="uk-UA" sz="4000" spc="-50" dirty="0" err="1">
                <a:latin typeface="+mj-lt"/>
                <a:ea typeface="+mj-ea"/>
                <a:cs typeface="+mj-cs"/>
              </a:rPr>
              <a:t>Тягинської</a:t>
            </a:r>
            <a:r>
              <a:rPr lang="uk-UA" sz="4000" spc="-50" dirty="0">
                <a:latin typeface="+mj-lt"/>
                <a:ea typeface="+mj-ea"/>
                <a:cs typeface="+mj-cs"/>
              </a:rPr>
              <a:t> сільської ради </a:t>
            </a:r>
            <a:r>
              <a:rPr lang="uk-UA" sz="4000" spc="-50" dirty="0" err="1">
                <a:latin typeface="+mj-lt"/>
                <a:ea typeface="+mj-ea"/>
                <a:cs typeface="+mj-cs"/>
              </a:rPr>
              <a:t>Бериславського</a:t>
            </a:r>
            <a:r>
              <a:rPr lang="uk-UA" sz="4000" spc="-50" dirty="0">
                <a:latin typeface="+mj-lt"/>
                <a:ea typeface="+mj-ea"/>
                <a:cs typeface="+mj-cs"/>
              </a:rPr>
              <a:t> району Херсонської області  складає – 1379551,74 гривень.</a:t>
            </a:r>
            <a:endParaRPr lang="ru-RU" sz="4000" spc="-50" dirty="0">
              <a:latin typeface="+mj-lt"/>
              <a:ea typeface="+mj-ea"/>
              <a:cs typeface="+mj-cs"/>
            </a:endParaRPr>
          </a:p>
        </p:txBody>
      </p:sp>
    </p:spTree>
    <p:extLst>
      <p:ext uri="{BB962C8B-B14F-4D97-AF65-F5344CB8AC3E}">
        <p14:creationId xmlns:p14="http://schemas.microsoft.com/office/powerpoint/2010/main" val="3762445353"/>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87850F5-5ED0-4395-9120-9B29EDAF5303}"/>
              </a:ext>
            </a:extLst>
          </p:cNvPr>
          <p:cNvSpPr txBox="1"/>
          <p:nvPr/>
        </p:nvSpPr>
        <p:spPr>
          <a:xfrm>
            <a:off x="4718860" y="154983"/>
            <a:ext cx="2754280" cy="769441"/>
          </a:xfrm>
          <a:prstGeom prst="rect">
            <a:avLst/>
          </a:prstGeom>
          <a:noFill/>
        </p:spPr>
        <p:txBody>
          <a:bodyPr wrap="none" rtlCol="0">
            <a:spAutoFit/>
          </a:bodyPr>
          <a:lstStyle/>
          <a:p>
            <a:r>
              <a:rPr lang="uk-UA" sz="4400" spc="-50" dirty="0">
                <a:latin typeface="+mj-lt"/>
                <a:ea typeface="+mj-ea"/>
                <a:cs typeface="+mj-cs"/>
              </a:rPr>
              <a:t>Висновки</a:t>
            </a:r>
            <a:endParaRPr lang="ru-RU" sz="4400" spc="-50" dirty="0">
              <a:latin typeface="+mj-lt"/>
              <a:ea typeface="+mj-ea"/>
              <a:cs typeface="+mj-cs"/>
            </a:endParaRPr>
          </a:p>
        </p:txBody>
      </p:sp>
      <p:sp>
        <p:nvSpPr>
          <p:cNvPr id="3" name="TextBox 2">
            <a:extLst>
              <a:ext uri="{FF2B5EF4-FFF2-40B4-BE49-F238E27FC236}">
                <a16:creationId xmlns:a16="http://schemas.microsoft.com/office/drawing/2014/main" id="{3F952307-3F6D-42B3-88C0-0A975BBE6597}"/>
              </a:ext>
            </a:extLst>
          </p:cNvPr>
          <p:cNvSpPr txBox="1"/>
          <p:nvPr/>
        </p:nvSpPr>
        <p:spPr>
          <a:xfrm>
            <a:off x="418454" y="1255363"/>
            <a:ext cx="10151389" cy="4893647"/>
          </a:xfrm>
          <a:prstGeom prst="rect">
            <a:avLst/>
          </a:prstGeom>
          <a:noFill/>
        </p:spPr>
        <p:txBody>
          <a:bodyPr wrap="square" rtlCol="0">
            <a:spAutoFit/>
          </a:bodyPr>
          <a:lstStyle/>
          <a:p>
            <a:r>
              <a:rPr lang="uk-UA" sz="2400" spc="-50" dirty="0">
                <a:latin typeface="+mj-lt"/>
                <a:ea typeface="+mj-ea"/>
                <a:cs typeface="+mj-cs"/>
              </a:rPr>
              <a:t>	У даному дипломному </a:t>
            </a:r>
            <a:r>
              <a:rPr lang="uk-UA" sz="2400" spc="-50" dirty="0" err="1">
                <a:latin typeface="+mj-lt"/>
                <a:ea typeface="+mj-ea"/>
                <a:cs typeface="+mj-cs"/>
              </a:rPr>
              <a:t>проєкті</a:t>
            </a:r>
            <a:r>
              <a:rPr lang="uk-UA" sz="2400" spc="-50" dirty="0">
                <a:latin typeface="+mj-lt"/>
                <a:ea typeface="+mj-ea"/>
                <a:cs typeface="+mj-cs"/>
              </a:rPr>
              <a:t> була створена локальна комп'ютерна мережа приміщення Львівського ліцею </a:t>
            </a:r>
            <a:r>
              <a:rPr lang="uk-UA" sz="2400" spc="-50" dirty="0" err="1">
                <a:latin typeface="+mj-lt"/>
                <a:ea typeface="+mj-ea"/>
                <a:cs typeface="+mj-cs"/>
              </a:rPr>
              <a:t>Тягинської</a:t>
            </a:r>
            <a:r>
              <a:rPr lang="uk-UA" sz="2400" spc="-50" dirty="0">
                <a:latin typeface="+mj-lt"/>
                <a:ea typeface="+mj-ea"/>
                <a:cs typeface="+mj-cs"/>
              </a:rPr>
              <a:t> сільської ради </a:t>
            </a:r>
            <a:r>
              <a:rPr lang="uk-UA" sz="2400" spc="-50" dirty="0" err="1">
                <a:latin typeface="+mj-lt"/>
                <a:ea typeface="+mj-ea"/>
                <a:cs typeface="+mj-cs"/>
              </a:rPr>
              <a:t>Бериславського</a:t>
            </a:r>
            <a:r>
              <a:rPr lang="uk-UA" sz="2400" spc="-50" dirty="0">
                <a:latin typeface="+mj-lt"/>
                <a:ea typeface="+mj-ea"/>
                <a:cs typeface="+mj-cs"/>
              </a:rPr>
              <a:t> району Херсонської області.</a:t>
            </a:r>
          </a:p>
          <a:p>
            <a:r>
              <a:rPr lang="uk-UA" sz="2400" spc="-50" dirty="0">
                <a:latin typeface="+mj-lt"/>
                <a:ea typeface="+mj-ea"/>
                <a:cs typeface="+mj-cs"/>
              </a:rPr>
              <a:t>	Всього, для побудови мережі було використано 52 комп’ютери, 1 сервер, 2 мережеві принтери, 5 комутаторів та 1543 метрів кабелю. </a:t>
            </a:r>
            <a:r>
              <a:rPr lang="ru-RU" sz="2400" spc="-50" dirty="0" err="1">
                <a:latin typeface="+mj-lt"/>
                <a:ea typeface="+mj-ea"/>
                <a:cs typeface="+mj-cs"/>
              </a:rPr>
              <a:t>Виконано</a:t>
            </a:r>
            <a:r>
              <a:rPr lang="ru-RU" sz="2400" spc="-50" dirty="0">
                <a:latin typeface="+mj-lt"/>
                <a:ea typeface="+mj-ea"/>
                <a:cs typeface="+mj-cs"/>
              </a:rPr>
              <a:t> </a:t>
            </a:r>
            <a:r>
              <a:rPr lang="ru-RU" sz="2400" spc="-50" dirty="0" err="1">
                <a:latin typeface="+mj-lt"/>
                <a:ea typeface="+mj-ea"/>
                <a:cs typeface="+mj-cs"/>
              </a:rPr>
              <a:t>розраху</a:t>
            </a:r>
            <a:r>
              <a:rPr lang="uk-UA" sz="2400" spc="-50" dirty="0" err="1">
                <a:latin typeface="+mj-lt"/>
                <a:ea typeface="+mj-ea"/>
                <a:cs typeface="+mj-cs"/>
              </a:rPr>
              <a:t>нки</a:t>
            </a:r>
            <a:r>
              <a:rPr lang="uk-UA" sz="2400" spc="-50" dirty="0">
                <a:latin typeface="+mj-lt"/>
                <a:ea typeface="+mj-ea"/>
                <a:cs typeface="+mj-cs"/>
              </a:rPr>
              <a:t> економічного розділу, в результаті яких було визначено загальну вартість </a:t>
            </a:r>
            <a:r>
              <a:rPr lang="uk-UA" sz="2400" spc="-50" dirty="0" err="1">
                <a:latin typeface="+mj-lt"/>
                <a:ea typeface="+mj-ea"/>
                <a:cs typeface="+mj-cs"/>
              </a:rPr>
              <a:t>проєкту</a:t>
            </a:r>
            <a:r>
              <a:rPr lang="uk-UA" sz="2400" spc="-50" dirty="0">
                <a:latin typeface="+mj-lt"/>
                <a:ea typeface="+mj-ea"/>
                <a:cs typeface="+mj-cs"/>
              </a:rPr>
              <a:t> та його монтажу. </a:t>
            </a:r>
          </a:p>
          <a:p>
            <a:r>
              <a:rPr lang="uk-UA" sz="2400" spc="-50" dirty="0">
                <a:latin typeface="+mj-lt"/>
                <a:ea typeface="+mj-ea"/>
                <a:cs typeface="+mj-cs"/>
              </a:rPr>
              <a:t>	 Реалізація даної мережі дозволить полегшити роботу навчального закладу. Тепер вчителі та учні матимуть зручний доступ до даних які можливо використати для підготовки до уроків, написання рефератів, створення презентацій, колективної роботи над проектами тощо. </a:t>
            </a:r>
            <a:endParaRPr lang="ru-RU" sz="2400" spc="-50" dirty="0">
              <a:latin typeface="+mj-lt"/>
              <a:ea typeface="+mj-ea"/>
              <a:cs typeface="+mj-cs"/>
            </a:endParaRPr>
          </a:p>
          <a:p>
            <a:endParaRPr lang="ru-RU" sz="2400" spc="-50" dirty="0">
              <a:latin typeface="+mj-lt"/>
              <a:ea typeface="+mj-ea"/>
              <a:cs typeface="+mj-cs"/>
            </a:endParaRPr>
          </a:p>
          <a:p>
            <a:endParaRPr lang="ru-RU" sz="2400" spc="-50" dirty="0">
              <a:latin typeface="+mj-lt"/>
              <a:ea typeface="+mj-ea"/>
              <a:cs typeface="+mj-cs"/>
            </a:endParaRPr>
          </a:p>
        </p:txBody>
      </p:sp>
    </p:spTree>
    <p:extLst>
      <p:ext uri="{BB962C8B-B14F-4D97-AF65-F5344CB8AC3E}">
        <p14:creationId xmlns:p14="http://schemas.microsoft.com/office/powerpoint/2010/main" val="2685471134"/>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A204E38-3D7A-4D8A-BBC8-6F87E4775AF4}"/>
              </a:ext>
            </a:extLst>
          </p:cNvPr>
          <p:cNvSpPr txBox="1"/>
          <p:nvPr/>
        </p:nvSpPr>
        <p:spPr>
          <a:xfrm>
            <a:off x="2731136" y="2967335"/>
            <a:ext cx="6729727" cy="923330"/>
          </a:xfrm>
          <a:prstGeom prst="rect">
            <a:avLst/>
          </a:prstGeom>
          <a:noFill/>
        </p:spPr>
        <p:txBody>
          <a:bodyPr wrap="none" rtlCol="0">
            <a:spAutoFit/>
          </a:bodyPr>
          <a:lstStyle/>
          <a:p>
            <a:r>
              <a:rPr lang="uk-UA" sz="5400" spc="-50" dirty="0">
                <a:latin typeface="+mj-lt"/>
                <a:ea typeface="+mj-ea"/>
                <a:cs typeface="+mj-cs"/>
              </a:rPr>
              <a:t>ДЯКУЮ ЗА УВАГУ</a:t>
            </a:r>
            <a:endParaRPr lang="ru-RU" sz="5400" spc="-50" dirty="0">
              <a:latin typeface="+mj-lt"/>
              <a:ea typeface="+mj-ea"/>
              <a:cs typeface="+mj-cs"/>
            </a:endParaRPr>
          </a:p>
        </p:txBody>
      </p:sp>
    </p:spTree>
    <p:extLst>
      <p:ext uri="{BB962C8B-B14F-4D97-AF65-F5344CB8AC3E}">
        <p14:creationId xmlns:p14="http://schemas.microsoft.com/office/powerpoint/2010/main" val="2581887881"/>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67982307-DD86-4EFF-85E8-509CC8C019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8033" y="2467594"/>
            <a:ext cx="5290809" cy="3216812"/>
          </a:xfrm>
          <a:prstGeom prst="rect">
            <a:avLst/>
          </a:prstGeom>
        </p:spPr>
      </p:pic>
      <p:sp>
        <p:nvSpPr>
          <p:cNvPr id="2" name="TextBox 1">
            <a:extLst>
              <a:ext uri="{FF2B5EF4-FFF2-40B4-BE49-F238E27FC236}">
                <a16:creationId xmlns:a16="http://schemas.microsoft.com/office/drawing/2014/main" id="{186BB4AC-0591-4932-B436-4281CD892AF9}"/>
              </a:ext>
            </a:extLst>
          </p:cNvPr>
          <p:cNvSpPr txBox="1"/>
          <p:nvPr/>
        </p:nvSpPr>
        <p:spPr>
          <a:xfrm>
            <a:off x="196949" y="1158370"/>
            <a:ext cx="10893082" cy="1200329"/>
          </a:xfrm>
          <a:prstGeom prst="rect">
            <a:avLst/>
          </a:prstGeom>
          <a:noFill/>
        </p:spPr>
        <p:txBody>
          <a:bodyPr wrap="square" rtlCol="0">
            <a:spAutoFit/>
          </a:bodyPr>
          <a:lstStyle/>
          <a:p>
            <a:r>
              <a:rPr lang="uk-UA" sz="2400" spc="-50" dirty="0">
                <a:latin typeface="+mj-lt"/>
                <a:ea typeface="+mj-ea"/>
                <a:cs typeface="+mj-cs"/>
              </a:rPr>
              <a:t>Метою даного дипломного проекту є розробка локальної комп'ютерної мережі приміщення Львівського ліцею </a:t>
            </a:r>
            <a:r>
              <a:rPr lang="uk-UA" sz="2400" spc="-50" dirty="0" err="1">
                <a:latin typeface="+mj-lt"/>
                <a:ea typeface="+mj-ea"/>
                <a:cs typeface="+mj-cs"/>
              </a:rPr>
              <a:t>Тягинської</a:t>
            </a:r>
            <a:r>
              <a:rPr lang="uk-UA" sz="2400" spc="-50" dirty="0">
                <a:latin typeface="+mj-lt"/>
                <a:ea typeface="+mj-ea"/>
                <a:cs typeface="+mj-cs"/>
              </a:rPr>
              <a:t> сільської ради </a:t>
            </a:r>
            <a:r>
              <a:rPr lang="uk-UA" sz="2400" spc="-50" dirty="0" err="1">
                <a:latin typeface="+mj-lt"/>
                <a:ea typeface="+mj-ea"/>
                <a:cs typeface="+mj-cs"/>
              </a:rPr>
              <a:t>Бериславського</a:t>
            </a:r>
            <a:r>
              <a:rPr lang="uk-UA" sz="2400" spc="-50" dirty="0">
                <a:latin typeface="+mj-lt"/>
                <a:ea typeface="+mj-ea"/>
                <a:cs typeface="+mj-cs"/>
              </a:rPr>
              <a:t> району Херсонської області.</a:t>
            </a:r>
          </a:p>
        </p:txBody>
      </p:sp>
      <p:sp>
        <p:nvSpPr>
          <p:cNvPr id="3" name="TextBox 2">
            <a:extLst>
              <a:ext uri="{FF2B5EF4-FFF2-40B4-BE49-F238E27FC236}">
                <a16:creationId xmlns:a16="http://schemas.microsoft.com/office/drawing/2014/main" id="{25CE7A1F-E3ED-4DC3-9D1C-4641F6ED2F20}"/>
              </a:ext>
            </a:extLst>
          </p:cNvPr>
          <p:cNvSpPr txBox="1"/>
          <p:nvPr/>
        </p:nvSpPr>
        <p:spPr>
          <a:xfrm>
            <a:off x="1833489" y="295422"/>
            <a:ext cx="8525022" cy="754053"/>
          </a:xfrm>
          <a:prstGeom prst="rect">
            <a:avLst/>
          </a:prstGeom>
          <a:noFill/>
        </p:spPr>
        <p:txBody>
          <a:bodyPr wrap="square" rtlCol="0">
            <a:spAutoFit/>
          </a:bodyPr>
          <a:lstStyle/>
          <a:p>
            <a:pPr algn="ctr"/>
            <a:r>
              <a:rPr lang="uk-UA" sz="4300" spc="-50" dirty="0">
                <a:latin typeface="+mj-lt"/>
                <a:ea typeface="+mj-ea"/>
                <a:cs typeface="+mj-cs"/>
              </a:rPr>
              <a:t>Мета і завдання </a:t>
            </a:r>
            <a:r>
              <a:rPr lang="uk-UA" sz="4300" spc="-50" dirty="0" err="1">
                <a:latin typeface="+mj-lt"/>
                <a:ea typeface="+mj-ea"/>
                <a:cs typeface="+mj-cs"/>
              </a:rPr>
              <a:t>проєкту</a:t>
            </a:r>
            <a:endParaRPr lang="ru-RU" sz="4300" spc="-50" dirty="0">
              <a:latin typeface="+mj-lt"/>
              <a:ea typeface="+mj-ea"/>
              <a:cs typeface="+mj-cs"/>
            </a:endParaRPr>
          </a:p>
        </p:txBody>
      </p:sp>
      <p:sp>
        <p:nvSpPr>
          <p:cNvPr id="4" name="TextBox 3">
            <a:extLst>
              <a:ext uri="{FF2B5EF4-FFF2-40B4-BE49-F238E27FC236}">
                <a16:creationId xmlns:a16="http://schemas.microsoft.com/office/drawing/2014/main" id="{78569322-AF5A-4B99-87AC-85EB8251D5E5}"/>
              </a:ext>
            </a:extLst>
          </p:cNvPr>
          <p:cNvSpPr txBox="1"/>
          <p:nvPr/>
        </p:nvSpPr>
        <p:spPr>
          <a:xfrm>
            <a:off x="196949" y="2791142"/>
            <a:ext cx="7118252" cy="3416320"/>
          </a:xfrm>
          <a:prstGeom prst="rect">
            <a:avLst/>
          </a:prstGeom>
          <a:noFill/>
        </p:spPr>
        <p:txBody>
          <a:bodyPr wrap="square" rtlCol="0">
            <a:spAutoFit/>
          </a:bodyPr>
          <a:lstStyle/>
          <a:p>
            <a:r>
              <a:rPr lang="uk-UA" sz="2400" spc="-50" dirty="0">
                <a:latin typeface="+mj-lt"/>
                <a:ea typeface="+mj-ea"/>
                <a:cs typeface="+mj-cs"/>
              </a:rPr>
              <a:t>Завдання </a:t>
            </a:r>
            <a:r>
              <a:rPr lang="uk-UA" sz="2400" spc="-50" dirty="0" err="1">
                <a:latin typeface="+mj-lt"/>
                <a:ea typeface="+mj-ea"/>
                <a:cs typeface="+mj-cs"/>
              </a:rPr>
              <a:t>проєкту</a:t>
            </a:r>
            <a:r>
              <a:rPr lang="uk-UA" sz="2400" spc="-50" dirty="0">
                <a:latin typeface="+mj-lt"/>
                <a:ea typeface="+mj-ea"/>
                <a:cs typeface="+mj-cs"/>
              </a:rPr>
              <a:t>:</a:t>
            </a:r>
          </a:p>
          <a:p>
            <a:pPr indent="-342900">
              <a:buFontTx/>
              <a:buChar char="-"/>
            </a:pPr>
            <a:r>
              <a:rPr lang="uk-UA" sz="2400" spc="-50" dirty="0">
                <a:latin typeface="+mj-lt"/>
                <a:ea typeface="+mj-ea"/>
                <a:cs typeface="+mj-cs"/>
              </a:rPr>
              <a:t>обрати топологію мережі;</a:t>
            </a:r>
          </a:p>
          <a:p>
            <a:pPr indent="-342900">
              <a:buFontTx/>
              <a:buChar char="-"/>
            </a:pPr>
            <a:r>
              <a:rPr lang="uk-UA" sz="2400" spc="-50" dirty="0">
                <a:latin typeface="+mj-lt"/>
                <a:ea typeface="+mj-ea"/>
                <a:cs typeface="+mj-cs"/>
              </a:rPr>
              <a:t>розробити схему локальної комп’ютерної мережі;</a:t>
            </a:r>
          </a:p>
          <a:p>
            <a:pPr indent="-342900">
              <a:buFontTx/>
              <a:buChar char="-"/>
            </a:pPr>
            <a:r>
              <a:rPr lang="uk-UA" sz="2400" spc="-50" dirty="0">
                <a:latin typeface="+mj-lt"/>
                <a:ea typeface="+mj-ea"/>
                <a:cs typeface="+mj-cs"/>
              </a:rPr>
              <a:t>обрати обладнання локальної комп’ютерної мережі;</a:t>
            </a:r>
          </a:p>
          <a:p>
            <a:pPr indent="-342900">
              <a:buFontTx/>
              <a:buChar char="-"/>
            </a:pPr>
            <a:r>
              <a:rPr lang="uk-UA" sz="2400" spc="-50" dirty="0">
                <a:latin typeface="+mj-lt"/>
                <a:ea typeface="+mj-ea"/>
                <a:cs typeface="+mj-cs"/>
              </a:rPr>
              <a:t>обрати тип кабелю та розрахувати необхідну кількість для реалізації мережі;</a:t>
            </a:r>
          </a:p>
          <a:p>
            <a:pPr indent="-342900">
              <a:buFontTx/>
              <a:buChar char="-"/>
            </a:pPr>
            <a:r>
              <a:rPr lang="ru-RU" sz="2400" spc="-50" dirty="0" err="1">
                <a:latin typeface="+mj-lt"/>
                <a:ea typeface="+mj-ea"/>
                <a:cs typeface="+mj-cs"/>
              </a:rPr>
              <a:t>розрахувати</a:t>
            </a:r>
            <a:r>
              <a:rPr lang="ru-RU" sz="2400" spc="-50" dirty="0">
                <a:latin typeface="+mj-lt"/>
                <a:ea typeface="+mj-ea"/>
                <a:cs typeface="+mj-cs"/>
              </a:rPr>
              <a:t> </a:t>
            </a:r>
            <a:r>
              <a:rPr lang="ru-RU" sz="2400" spc="-50" dirty="0" err="1">
                <a:latin typeface="+mj-lt"/>
                <a:ea typeface="+mj-ea"/>
                <a:cs typeface="+mj-cs"/>
              </a:rPr>
              <a:t>ціну</a:t>
            </a:r>
            <a:r>
              <a:rPr lang="ru-RU" sz="2400" spc="-50" dirty="0">
                <a:latin typeface="+mj-lt"/>
                <a:ea typeface="+mj-ea"/>
                <a:cs typeface="+mj-cs"/>
              </a:rPr>
              <a:t> </a:t>
            </a:r>
            <a:r>
              <a:rPr lang="ru-RU" sz="2400" spc="-50" dirty="0" err="1">
                <a:latin typeface="+mj-lt"/>
                <a:ea typeface="+mj-ea"/>
                <a:cs typeface="+mj-cs"/>
              </a:rPr>
              <a:t>реалізації</a:t>
            </a:r>
            <a:r>
              <a:rPr lang="ru-RU" sz="2400" spc="-50" dirty="0">
                <a:latin typeface="+mj-lt"/>
                <a:ea typeface="+mj-ea"/>
                <a:cs typeface="+mj-cs"/>
              </a:rPr>
              <a:t> </a:t>
            </a:r>
            <a:r>
              <a:rPr lang="ru-RU" sz="2400" spc="-50" dirty="0" err="1">
                <a:latin typeface="+mj-lt"/>
                <a:ea typeface="+mj-ea"/>
                <a:cs typeface="+mj-cs"/>
              </a:rPr>
              <a:t>проєкту</a:t>
            </a:r>
            <a:r>
              <a:rPr lang="ru-RU" sz="2400" spc="-50" dirty="0">
                <a:latin typeface="+mj-lt"/>
                <a:ea typeface="+mj-ea"/>
                <a:cs typeface="+mj-cs"/>
              </a:rPr>
              <a:t>.</a:t>
            </a:r>
          </a:p>
        </p:txBody>
      </p:sp>
    </p:spTree>
    <p:extLst>
      <p:ext uri="{BB962C8B-B14F-4D97-AF65-F5344CB8AC3E}">
        <p14:creationId xmlns:p14="http://schemas.microsoft.com/office/powerpoint/2010/main" val="1181959705"/>
      </p:ext>
    </p:extLst>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F6839BC-458A-410F-950A-72FBE193575F}"/>
              </a:ext>
            </a:extLst>
          </p:cNvPr>
          <p:cNvSpPr txBox="1"/>
          <p:nvPr/>
        </p:nvSpPr>
        <p:spPr>
          <a:xfrm>
            <a:off x="487680" y="379827"/>
            <a:ext cx="10911839" cy="754053"/>
          </a:xfrm>
          <a:prstGeom prst="rect">
            <a:avLst/>
          </a:prstGeom>
          <a:noFill/>
        </p:spPr>
        <p:txBody>
          <a:bodyPr wrap="square" rtlCol="0">
            <a:spAutoFit/>
          </a:bodyPr>
          <a:lstStyle/>
          <a:p>
            <a:pPr algn="ctr"/>
            <a:r>
              <a:rPr lang="uk-UA" sz="4300" spc="-50" dirty="0">
                <a:latin typeface="+mj-lt"/>
                <a:ea typeface="+mj-ea"/>
                <a:cs typeface="+mj-cs"/>
              </a:rPr>
              <a:t>Поняття </a:t>
            </a:r>
            <a:r>
              <a:rPr lang="en-US" sz="4300" spc="-50" dirty="0">
                <a:latin typeface="+mj-lt"/>
                <a:ea typeface="+mj-ea"/>
                <a:cs typeface="+mj-cs"/>
              </a:rPr>
              <a:t>“</a:t>
            </a:r>
            <a:r>
              <a:rPr lang="uk-UA" sz="4300" spc="-50" dirty="0">
                <a:latin typeface="+mj-lt"/>
                <a:ea typeface="+mj-ea"/>
                <a:cs typeface="+mj-cs"/>
              </a:rPr>
              <a:t>локальна комп’ютерна мережа</a:t>
            </a:r>
            <a:r>
              <a:rPr lang="en-US" sz="4300" spc="-50" dirty="0">
                <a:latin typeface="+mj-lt"/>
                <a:ea typeface="+mj-ea"/>
                <a:cs typeface="+mj-cs"/>
              </a:rPr>
              <a:t>”</a:t>
            </a:r>
            <a:endParaRPr lang="ru-RU" sz="4300" spc="-50" dirty="0">
              <a:latin typeface="+mj-lt"/>
              <a:ea typeface="+mj-ea"/>
              <a:cs typeface="+mj-cs"/>
            </a:endParaRPr>
          </a:p>
        </p:txBody>
      </p:sp>
      <p:sp>
        <p:nvSpPr>
          <p:cNvPr id="3" name="TextBox 2">
            <a:extLst>
              <a:ext uri="{FF2B5EF4-FFF2-40B4-BE49-F238E27FC236}">
                <a16:creationId xmlns:a16="http://schemas.microsoft.com/office/drawing/2014/main" id="{E7E28A6E-ED31-43E8-BCBE-BC09C49980B6}"/>
              </a:ext>
            </a:extLst>
          </p:cNvPr>
          <p:cNvSpPr txBox="1"/>
          <p:nvPr/>
        </p:nvSpPr>
        <p:spPr>
          <a:xfrm>
            <a:off x="286043" y="1491175"/>
            <a:ext cx="10911839" cy="1200329"/>
          </a:xfrm>
          <a:prstGeom prst="rect">
            <a:avLst/>
          </a:prstGeom>
          <a:noFill/>
        </p:spPr>
        <p:txBody>
          <a:bodyPr wrap="square" rtlCol="0">
            <a:spAutoFit/>
          </a:bodyPr>
          <a:lstStyle/>
          <a:p>
            <a:r>
              <a:rPr lang="ru-RU" sz="2400" spc="-50" dirty="0">
                <a:latin typeface="+mj-lt"/>
                <a:ea typeface="+mj-ea"/>
                <a:cs typeface="+mj-cs"/>
              </a:rPr>
              <a:t>Локальна мережа (</a:t>
            </a:r>
            <a:r>
              <a:rPr lang="en-US" sz="2400" spc="-50" dirty="0">
                <a:latin typeface="+mj-lt"/>
                <a:ea typeface="+mj-ea"/>
                <a:cs typeface="+mj-cs"/>
              </a:rPr>
              <a:t>Local Area Network, LAN) — </a:t>
            </a:r>
            <a:r>
              <a:rPr lang="ru-RU" sz="2400" spc="-50" dirty="0" err="1">
                <a:latin typeface="+mj-lt"/>
                <a:ea typeface="+mj-ea"/>
                <a:cs typeface="+mj-cs"/>
              </a:rPr>
              <a:t>це</a:t>
            </a:r>
            <a:r>
              <a:rPr lang="ru-RU" sz="2400" spc="-50" dirty="0">
                <a:latin typeface="+mj-lt"/>
                <a:ea typeface="+mj-ea"/>
                <a:cs typeface="+mj-cs"/>
              </a:rPr>
              <a:t> </a:t>
            </a:r>
            <a:r>
              <a:rPr lang="ru-RU" sz="2400" spc="-50" dirty="0" err="1">
                <a:latin typeface="+mj-lt"/>
                <a:ea typeface="+mj-ea"/>
                <a:cs typeface="+mj-cs"/>
              </a:rPr>
              <a:t>комп’ютерна</a:t>
            </a:r>
            <a:r>
              <a:rPr lang="ru-RU" sz="2400" spc="-50" dirty="0">
                <a:latin typeface="+mj-lt"/>
                <a:ea typeface="+mj-ea"/>
                <a:cs typeface="+mj-cs"/>
              </a:rPr>
              <a:t> мережа, </a:t>
            </a:r>
            <a:r>
              <a:rPr lang="ru-RU" sz="2400" spc="-50" dirty="0" err="1">
                <a:latin typeface="+mj-lt"/>
                <a:ea typeface="+mj-ea"/>
                <a:cs typeface="+mj-cs"/>
              </a:rPr>
              <a:t>що</a:t>
            </a:r>
            <a:r>
              <a:rPr lang="ru-RU" sz="2400" spc="-50" dirty="0">
                <a:latin typeface="+mj-lt"/>
                <a:ea typeface="+mj-ea"/>
                <a:cs typeface="+mj-cs"/>
              </a:rPr>
              <a:t> </a:t>
            </a:r>
            <a:r>
              <a:rPr lang="ru-RU" sz="2400" spc="-50" dirty="0" err="1">
                <a:latin typeface="+mj-lt"/>
                <a:ea typeface="+mj-ea"/>
                <a:cs typeface="+mj-cs"/>
              </a:rPr>
              <a:t>об’єднує</a:t>
            </a:r>
            <a:r>
              <a:rPr lang="ru-RU" sz="2400" spc="-50" dirty="0">
                <a:latin typeface="+mj-lt"/>
                <a:ea typeface="+mj-ea"/>
                <a:cs typeface="+mj-cs"/>
              </a:rPr>
              <a:t> </a:t>
            </a:r>
            <a:r>
              <a:rPr lang="ru-RU" sz="2400" spc="-50" dirty="0" err="1">
                <a:latin typeface="+mj-lt"/>
                <a:ea typeface="+mj-ea"/>
                <a:cs typeface="+mj-cs"/>
              </a:rPr>
              <a:t>комп’ютери</a:t>
            </a:r>
            <a:r>
              <a:rPr lang="ru-RU" sz="2400" spc="-50" dirty="0">
                <a:latin typeface="+mj-lt"/>
                <a:ea typeface="+mj-ea"/>
                <a:cs typeface="+mj-cs"/>
              </a:rPr>
              <a:t>, </a:t>
            </a:r>
            <a:r>
              <a:rPr lang="ru-RU" sz="2400" spc="-50" dirty="0" err="1">
                <a:latin typeface="+mj-lt"/>
                <a:ea typeface="+mj-ea"/>
                <a:cs typeface="+mj-cs"/>
              </a:rPr>
              <a:t>розташовані</a:t>
            </a:r>
            <a:r>
              <a:rPr lang="ru-RU" sz="2400" spc="-50" dirty="0">
                <a:latin typeface="+mj-lt"/>
                <a:ea typeface="+mj-ea"/>
                <a:cs typeface="+mj-cs"/>
              </a:rPr>
              <a:t> в одному </a:t>
            </a:r>
            <a:r>
              <a:rPr lang="ru-RU" sz="2400" spc="-50" dirty="0" err="1">
                <a:latin typeface="+mj-lt"/>
                <a:ea typeface="+mj-ea"/>
                <a:cs typeface="+mj-cs"/>
              </a:rPr>
              <a:t>приміщенні</a:t>
            </a:r>
            <a:r>
              <a:rPr lang="ru-RU" sz="2400" spc="-50" dirty="0">
                <a:latin typeface="+mj-lt"/>
                <a:ea typeface="+mj-ea"/>
                <a:cs typeface="+mj-cs"/>
              </a:rPr>
              <a:t> </a:t>
            </a:r>
            <a:r>
              <a:rPr lang="ru-RU" sz="2400" spc="-50" dirty="0" err="1">
                <a:latin typeface="+mj-lt"/>
                <a:ea typeface="+mj-ea"/>
                <a:cs typeface="+mj-cs"/>
              </a:rPr>
              <a:t>або</a:t>
            </a:r>
            <a:r>
              <a:rPr lang="ru-RU" sz="2400" spc="-50" dirty="0">
                <a:latin typeface="+mj-lt"/>
                <a:ea typeface="+mj-ea"/>
                <a:cs typeface="+mj-cs"/>
              </a:rPr>
              <a:t> в </a:t>
            </a:r>
            <a:r>
              <a:rPr lang="ru-RU" sz="2400" spc="-50" dirty="0" err="1">
                <a:latin typeface="+mj-lt"/>
                <a:ea typeface="+mj-ea"/>
                <a:cs typeface="+mj-cs"/>
              </a:rPr>
              <a:t>кількох</a:t>
            </a:r>
            <a:r>
              <a:rPr lang="ru-RU" sz="2400" spc="-50" dirty="0">
                <a:latin typeface="+mj-lt"/>
                <a:ea typeface="+mj-ea"/>
                <a:cs typeface="+mj-cs"/>
              </a:rPr>
              <a:t> </a:t>
            </a:r>
            <a:r>
              <a:rPr lang="ru-RU" sz="2400" spc="-50" dirty="0" err="1">
                <a:latin typeface="+mj-lt"/>
                <a:ea typeface="+mj-ea"/>
                <a:cs typeface="+mj-cs"/>
              </a:rPr>
              <a:t>приміщеннях</a:t>
            </a:r>
            <a:r>
              <a:rPr lang="ru-RU" sz="2400" spc="-50" dirty="0">
                <a:latin typeface="+mj-lt"/>
                <a:ea typeface="+mj-ea"/>
                <a:cs typeface="+mj-cs"/>
              </a:rPr>
              <a:t> на </a:t>
            </a:r>
            <a:r>
              <a:rPr lang="ru-RU" sz="2400" spc="-50" dirty="0" err="1">
                <a:latin typeface="+mj-lt"/>
                <a:ea typeface="+mj-ea"/>
                <a:cs typeface="+mj-cs"/>
              </a:rPr>
              <a:t>невеликій</a:t>
            </a:r>
            <a:r>
              <a:rPr lang="ru-RU" sz="2400" spc="-50" dirty="0">
                <a:latin typeface="+mj-lt"/>
                <a:ea typeface="+mj-ea"/>
                <a:cs typeface="+mj-cs"/>
              </a:rPr>
              <a:t> </a:t>
            </a:r>
            <a:r>
              <a:rPr lang="ru-RU" sz="2400" spc="-50" dirty="0" err="1">
                <a:latin typeface="+mj-lt"/>
                <a:ea typeface="+mj-ea"/>
                <a:cs typeface="+mj-cs"/>
              </a:rPr>
              <a:t>відстані</a:t>
            </a:r>
            <a:r>
              <a:rPr lang="ru-RU" sz="2400" spc="-50" dirty="0">
                <a:latin typeface="+mj-lt"/>
                <a:ea typeface="+mj-ea"/>
                <a:cs typeface="+mj-cs"/>
              </a:rPr>
              <a:t> </a:t>
            </a:r>
            <a:r>
              <a:rPr lang="ru-RU" sz="2400" spc="-50" dirty="0" err="1">
                <a:latin typeface="+mj-lt"/>
                <a:ea typeface="+mj-ea"/>
                <a:cs typeface="+mj-cs"/>
              </a:rPr>
              <a:t>одне</a:t>
            </a:r>
            <a:r>
              <a:rPr lang="ru-RU" sz="2400" spc="-50" dirty="0">
                <a:latin typeface="+mj-lt"/>
                <a:ea typeface="+mj-ea"/>
                <a:cs typeface="+mj-cs"/>
              </a:rPr>
              <a:t> </a:t>
            </a:r>
            <a:r>
              <a:rPr lang="ru-RU" sz="2400" spc="-50" dirty="0" err="1">
                <a:latin typeface="+mj-lt"/>
                <a:ea typeface="+mj-ea"/>
                <a:cs typeface="+mj-cs"/>
              </a:rPr>
              <a:t>від</a:t>
            </a:r>
            <a:r>
              <a:rPr lang="ru-RU" sz="2400" spc="-50" dirty="0">
                <a:latin typeface="+mj-lt"/>
                <a:ea typeface="+mj-ea"/>
                <a:cs typeface="+mj-cs"/>
              </a:rPr>
              <a:t> одного.</a:t>
            </a:r>
          </a:p>
        </p:txBody>
      </p:sp>
      <p:pic>
        <p:nvPicPr>
          <p:cNvPr id="5" name="Рисунок 4">
            <a:extLst>
              <a:ext uri="{FF2B5EF4-FFF2-40B4-BE49-F238E27FC236}">
                <a16:creationId xmlns:a16="http://schemas.microsoft.com/office/drawing/2014/main" id="{EAC269D2-6F91-48AC-9A21-B19DB05706A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45803" y="3034323"/>
            <a:ext cx="9392318" cy="3443850"/>
          </a:xfrm>
          <a:prstGeom prst="rect">
            <a:avLst/>
          </a:prstGeom>
          <a:effectLst>
            <a:softEdge rad="0"/>
          </a:effectLst>
        </p:spPr>
      </p:pic>
    </p:spTree>
    <p:extLst>
      <p:ext uri="{BB962C8B-B14F-4D97-AF65-F5344CB8AC3E}">
        <p14:creationId xmlns:p14="http://schemas.microsoft.com/office/powerpoint/2010/main" val="1839209899"/>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078E40-14C9-44B9-89EB-F35E26DAB718}"/>
              </a:ext>
            </a:extLst>
          </p:cNvPr>
          <p:cNvSpPr txBox="1"/>
          <p:nvPr/>
        </p:nvSpPr>
        <p:spPr>
          <a:xfrm>
            <a:off x="225084" y="436099"/>
            <a:ext cx="11015002" cy="754053"/>
          </a:xfrm>
          <a:prstGeom prst="rect">
            <a:avLst/>
          </a:prstGeom>
          <a:noFill/>
        </p:spPr>
        <p:txBody>
          <a:bodyPr wrap="square" rtlCol="0">
            <a:spAutoFit/>
          </a:bodyPr>
          <a:lstStyle/>
          <a:p>
            <a:r>
              <a:rPr lang="uk-UA" sz="4300" spc="-50" dirty="0">
                <a:latin typeface="+mj-lt"/>
                <a:ea typeface="+mj-ea"/>
                <a:cs typeface="+mj-cs"/>
              </a:rPr>
              <a:t>Топологія локальної комп’ютерної мережі</a:t>
            </a:r>
            <a:endParaRPr lang="ru-RU" sz="4300" spc="-50" dirty="0">
              <a:latin typeface="+mj-lt"/>
              <a:ea typeface="+mj-ea"/>
              <a:cs typeface="+mj-cs"/>
            </a:endParaRPr>
          </a:p>
        </p:txBody>
      </p:sp>
      <p:sp>
        <p:nvSpPr>
          <p:cNvPr id="3" name="TextBox 2">
            <a:extLst>
              <a:ext uri="{FF2B5EF4-FFF2-40B4-BE49-F238E27FC236}">
                <a16:creationId xmlns:a16="http://schemas.microsoft.com/office/drawing/2014/main" id="{FE306527-EDFB-4499-BDEB-E3BC8F560B38}"/>
              </a:ext>
            </a:extLst>
          </p:cNvPr>
          <p:cNvSpPr txBox="1"/>
          <p:nvPr/>
        </p:nvSpPr>
        <p:spPr>
          <a:xfrm>
            <a:off x="2855742" y="1505242"/>
            <a:ext cx="5370381" cy="461665"/>
          </a:xfrm>
          <a:prstGeom prst="rect">
            <a:avLst/>
          </a:prstGeom>
          <a:noFill/>
        </p:spPr>
        <p:txBody>
          <a:bodyPr wrap="none" rtlCol="0">
            <a:spAutoFit/>
          </a:bodyPr>
          <a:lstStyle/>
          <a:p>
            <a:r>
              <a:rPr lang="uk-UA" sz="2400" spc="-50" dirty="0">
                <a:latin typeface="+mj-lt"/>
                <a:ea typeface="+mj-ea"/>
                <a:cs typeface="+mj-cs"/>
              </a:rPr>
              <a:t>Існує три основних топології мережі:</a:t>
            </a:r>
            <a:endParaRPr lang="ru-RU" sz="2400" spc="-50" dirty="0">
              <a:latin typeface="+mj-lt"/>
              <a:ea typeface="+mj-ea"/>
              <a:cs typeface="+mj-cs"/>
            </a:endParaRPr>
          </a:p>
        </p:txBody>
      </p:sp>
      <p:sp>
        <p:nvSpPr>
          <p:cNvPr id="4" name="TextBox 3">
            <a:extLst>
              <a:ext uri="{FF2B5EF4-FFF2-40B4-BE49-F238E27FC236}">
                <a16:creationId xmlns:a16="http://schemas.microsoft.com/office/drawing/2014/main" id="{81EB533F-E88C-4F4A-8B5F-EC7658EC9367}"/>
              </a:ext>
            </a:extLst>
          </p:cNvPr>
          <p:cNvSpPr txBox="1"/>
          <p:nvPr/>
        </p:nvSpPr>
        <p:spPr>
          <a:xfrm>
            <a:off x="1246838" y="2278964"/>
            <a:ext cx="1050288" cy="461665"/>
          </a:xfrm>
          <a:prstGeom prst="rect">
            <a:avLst/>
          </a:prstGeom>
          <a:noFill/>
        </p:spPr>
        <p:txBody>
          <a:bodyPr wrap="none" rtlCol="0">
            <a:spAutoFit/>
          </a:bodyPr>
          <a:lstStyle/>
          <a:p>
            <a:r>
              <a:rPr lang="uk-UA" sz="2400" spc="-50" dirty="0">
                <a:latin typeface="+mj-lt"/>
                <a:ea typeface="+mj-ea"/>
                <a:cs typeface="+mj-cs"/>
              </a:rPr>
              <a:t>Шина</a:t>
            </a:r>
            <a:endParaRPr lang="ru-RU" sz="2400" spc="-50" dirty="0">
              <a:latin typeface="+mj-lt"/>
              <a:ea typeface="+mj-ea"/>
              <a:cs typeface="+mj-cs"/>
            </a:endParaRPr>
          </a:p>
        </p:txBody>
      </p:sp>
      <p:sp>
        <p:nvSpPr>
          <p:cNvPr id="5" name="TextBox 4">
            <a:extLst>
              <a:ext uri="{FF2B5EF4-FFF2-40B4-BE49-F238E27FC236}">
                <a16:creationId xmlns:a16="http://schemas.microsoft.com/office/drawing/2014/main" id="{2439AEA5-5E13-455F-BFF4-F791ABB847D4}"/>
              </a:ext>
            </a:extLst>
          </p:cNvPr>
          <p:cNvSpPr txBox="1"/>
          <p:nvPr/>
        </p:nvSpPr>
        <p:spPr>
          <a:xfrm>
            <a:off x="4887957" y="2278965"/>
            <a:ext cx="1305950" cy="461665"/>
          </a:xfrm>
          <a:prstGeom prst="rect">
            <a:avLst/>
          </a:prstGeom>
          <a:noFill/>
        </p:spPr>
        <p:txBody>
          <a:bodyPr wrap="square" rtlCol="0" anchor="ctr">
            <a:spAutoFit/>
          </a:bodyPr>
          <a:lstStyle/>
          <a:p>
            <a:r>
              <a:rPr lang="uk-UA" sz="2400" spc="-50" dirty="0">
                <a:latin typeface="+mj-lt"/>
                <a:ea typeface="+mj-ea"/>
                <a:cs typeface="+mj-cs"/>
              </a:rPr>
              <a:t>Зірка</a:t>
            </a:r>
            <a:endParaRPr lang="ru-RU" sz="2400" spc="-50" dirty="0">
              <a:latin typeface="+mj-lt"/>
              <a:ea typeface="+mj-ea"/>
              <a:cs typeface="+mj-cs"/>
            </a:endParaRPr>
          </a:p>
        </p:txBody>
      </p:sp>
      <p:sp>
        <p:nvSpPr>
          <p:cNvPr id="6" name="TextBox 5">
            <a:extLst>
              <a:ext uri="{FF2B5EF4-FFF2-40B4-BE49-F238E27FC236}">
                <a16:creationId xmlns:a16="http://schemas.microsoft.com/office/drawing/2014/main" id="{16720686-1102-43E3-B63E-7341AA30314F}"/>
              </a:ext>
            </a:extLst>
          </p:cNvPr>
          <p:cNvSpPr txBox="1"/>
          <p:nvPr/>
        </p:nvSpPr>
        <p:spPr>
          <a:xfrm>
            <a:off x="8269528" y="2278964"/>
            <a:ext cx="1437180" cy="461665"/>
          </a:xfrm>
          <a:prstGeom prst="rect">
            <a:avLst/>
          </a:prstGeom>
          <a:noFill/>
        </p:spPr>
        <p:txBody>
          <a:bodyPr wrap="square" rtlCol="0">
            <a:spAutoFit/>
          </a:bodyPr>
          <a:lstStyle/>
          <a:p>
            <a:r>
              <a:rPr lang="uk-UA" sz="2400" spc="-50" dirty="0">
                <a:latin typeface="+mj-lt"/>
                <a:ea typeface="+mj-ea"/>
                <a:cs typeface="+mj-cs"/>
              </a:rPr>
              <a:t>Кільце</a:t>
            </a:r>
          </a:p>
        </p:txBody>
      </p:sp>
      <p:pic>
        <p:nvPicPr>
          <p:cNvPr id="7" name="Рисунок 6">
            <a:extLst>
              <a:ext uri="{FF2B5EF4-FFF2-40B4-BE49-F238E27FC236}">
                <a16:creationId xmlns:a16="http://schemas.microsoft.com/office/drawing/2014/main" id="{8C3E6A22-E9A3-4291-8ED8-FCF251BA0E0B}"/>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25084" y="3429000"/>
            <a:ext cx="3328279" cy="2286488"/>
          </a:xfrm>
          <a:prstGeom prst="rect">
            <a:avLst/>
          </a:prstGeom>
        </p:spPr>
      </p:pic>
      <p:pic>
        <p:nvPicPr>
          <p:cNvPr id="8" name="Рисунок 7">
            <a:extLst>
              <a:ext uri="{FF2B5EF4-FFF2-40B4-BE49-F238E27FC236}">
                <a16:creationId xmlns:a16="http://schemas.microsoft.com/office/drawing/2014/main" id="{F8910BC0-78B9-4E25-A753-994FE43A6FB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4033251" y="3298921"/>
            <a:ext cx="2871030" cy="2416567"/>
          </a:xfrm>
          <a:prstGeom prst="rect">
            <a:avLst/>
          </a:prstGeom>
        </p:spPr>
      </p:pic>
      <p:pic>
        <p:nvPicPr>
          <p:cNvPr id="9" name="Рисунок 8">
            <a:extLst>
              <a:ext uri="{FF2B5EF4-FFF2-40B4-BE49-F238E27FC236}">
                <a16:creationId xmlns:a16="http://schemas.microsoft.com/office/drawing/2014/main" id="{486E39EE-4E84-48FB-A97A-F0DF8E1EA418}"/>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7721633" y="3298921"/>
            <a:ext cx="2199434" cy="2297039"/>
          </a:xfrm>
          <a:prstGeom prst="rect">
            <a:avLst/>
          </a:prstGeom>
        </p:spPr>
      </p:pic>
      <p:sp>
        <p:nvSpPr>
          <p:cNvPr id="10" name="TextBox 9">
            <a:extLst>
              <a:ext uri="{FF2B5EF4-FFF2-40B4-BE49-F238E27FC236}">
                <a16:creationId xmlns:a16="http://schemas.microsoft.com/office/drawing/2014/main" id="{ADCA76C1-F7B7-4364-B3AD-A0C75F373740}"/>
              </a:ext>
            </a:extLst>
          </p:cNvPr>
          <p:cNvSpPr txBox="1"/>
          <p:nvPr/>
        </p:nvSpPr>
        <p:spPr>
          <a:xfrm>
            <a:off x="315865" y="7513983"/>
            <a:ext cx="3977839" cy="3416320"/>
          </a:xfrm>
          <a:prstGeom prst="rect">
            <a:avLst/>
          </a:prstGeom>
          <a:noFill/>
        </p:spPr>
        <p:txBody>
          <a:bodyPr wrap="square" rtlCol="0">
            <a:spAutoFit/>
          </a:bodyPr>
          <a:lstStyle/>
          <a:p>
            <a:r>
              <a:rPr lang="uk-UA" sz="2400" spc="-50" dirty="0">
                <a:latin typeface="+mj-lt"/>
                <a:ea typeface="+mj-ea"/>
                <a:cs typeface="+mj-cs"/>
              </a:rPr>
              <a:t>Переваги:</a:t>
            </a:r>
          </a:p>
          <a:p>
            <a:endParaRPr lang="uk-UA" sz="2400" spc="-50" dirty="0">
              <a:latin typeface="+mj-lt"/>
              <a:ea typeface="+mj-ea"/>
              <a:cs typeface="+mj-cs"/>
            </a:endParaRPr>
          </a:p>
          <a:p>
            <a:pPr indent="-285750">
              <a:buFontTx/>
              <a:buChar char="-"/>
            </a:pPr>
            <a:r>
              <a:rPr lang="uk-UA" sz="2400" spc="-50" dirty="0">
                <a:latin typeface="+mj-lt"/>
                <a:ea typeface="+mj-ea"/>
                <a:cs typeface="+mj-cs"/>
              </a:rPr>
              <a:t>високопродуктивна;</a:t>
            </a:r>
          </a:p>
          <a:p>
            <a:pPr indent="-285750">
              <a:buFontTx/>
              <a:buChar char="-"/>
            </a:pPr>
            <a:r>
              <a:rPr lang="ru-RU" sz="2400" spc="-50" dirty="0">
                <a:latin typeface="+mj-lt"/>
                <a:ea typeface="+mj-ea"/>
                <a:cs typeface="+mj-cs"/>
              </a:rPr>
              <a:t>легко </a:t>
            </a:r>
            <a:r>
              <a:rPr lang="ru-RU" sz="2400" spc="-50" dirty="0" err="1">
                <a:latin typeface="+mj-lt"/>
                <a:ea typeface="+mj-ea"/>
                <a:cs typeface="+mj-cs"/>
              </a:rPr>
              <a:t>усувати</a:t>
            </a:r>
            <a:r>
              <a:rPr lang="ru-RU" sz="2400" spc="-50" dirty="0">
                <a:latin typeface="+mj-lt"/>
                <a:ea typeface="+mj-ea"/>
                <a:cs typeface="+mj-cs"/>
              </a:rPr>
              <a:t> </a:t>
            </a:r>
            <a:r>
              <a:rPr lang="ru-RU" sz="2400" spc="-50" dirty="0" err="1">
                <a:latin typeface="+mj-lt"/>
                <a:ea typeface="+mj-ea"/>
                <a:cs typeface="+mj-cs"/>
              </a:rPr>
              <a:t>несправності</a:t>
            </a:r>
            <a:r>
              <a:rPr lang="ru-RU" sz="2400" spc="-50" dirty="0">
                <a:latin typeface="+mj-lt"/>
                <a:ea typeface="+mj-ea"/>
                <a:cs typeface="+mj-cs"/>
              </a:rPr>
              <a:t>;</a:t>
            </a:r>
          </a:p>
          <a:p>
            <a:pPr indent="-285750">
              <a:buFontTx/>
              <a:buChar char="-"/>
            </a:pPr>
            <a:r>
              <a:rPr lang="uk-UA" sz="2400" spc="-50" dirty="0">
                <a:latin typeface="+mj-lt"/>
                <a:ea typeface="+mj-ea"/>
                <a:cs typeface="+mj-cs"/>
              </a:rPr>
              <a:t>відмова одного комп’ютера не обов’язково приводить до зупинки всієї мережі.</a:t>
            </a:r>
            <a:endParaRPr lang="ru-RU" sz="2400" spc="-50" dirty="0">
              <a:latin typeface="+mj-lt"/>
              <a:ea typeface="+mj-ea"/>
              <a:cs typeface="+mj-cs"/>
            </a:endParaRPr>
          </a:p>
        </p:txBody>
      </p:sp>
      <p:sp>
        <p:nvSpPr>
          <p:cNvPr id="12" name="TextBox 11">
            <a:extLst>
              <a:ext uri="{FF2B5EF4-FFF2-40B4-BE49-F238E27FC236}">
                <a16:creationId xmlns:a16="http://schemas.microsoft.com/office/drawing/2014/main" id="{00A0D073-B11F-455D-899C-11FEE0BCBE8D}"/>
              </a:ext>
            </a:extLst>
          </p:cNvPr>
          <p:cNvSpPr txBox="1"/>
          <p:nvPr/>
        </p:nvSpPr>
        <p:spPr>
          <a:xfrm>
            <a:off x="7609551" y="7704729"/>
            <a:ext cx="3630535" cy="2031325"/>
          </a:xfrm>
          <a:prstGeom prst="rect">
            <a:avLst/>
          </a:prstGeom>
          <a:noFill/>
        </p:spPr>
        <p:txBody>
          <a:bodyPr wrap="square" rtlCol="0">
            <a:spAutoFit/>
          </a:bodyPr>
          <a:lstStyle/>
          <a:p>
            <a:r>
              <a:rPr lang="uk-UA" dirty="0"/>
              <a:t>Недоліки:</a:t>
            </a:r>
          </a:p>
          <a:p>
            <a:endParaRPr lang="uk-UA" dirty="0"/>
          </a:p>
          <a:p>
            <a:pPr marL="285750" indent="-285750">
              <a:buFontTx/>
              <a:buChar char="-"/>
            </a:pPr>
            <a:r>
              <a:rPr lang="uk-UA" dirty="0"/>
              <a:t>при відмові центрального комутатора вся мережа стає непрацездатною;</a:t>
            </a:r>
          </a:p>
          <a:p>
            <a:pPr marL="285750" indent="-285750">
              <a:buFontTx/>
              <a:buChar char="-"/>
            </a:pPr>
            <a:r>
              <a:rPr lang="ru-RU" dirty="0"/>
              <a:t>мережа </a:t>
            </a:r>
            <a:r>
              <a:rPr lang="ru-RU" dirty="0" err="1"/>
              <a:t>дорожча</a:t>
            </a:r>
            <a:r>
              <a:rPr lang="ru-RU" dirty="0"/>
              <a:t>, </a:t>
            </a:r>
            <a:r>
              <a:rPr lang="ru-RU" dirty="0" err="1"/>
              <a:t>ніж</a:t>
            </a:r>
            <a:r>
              <a:rPr lang="ru-RU" dirty="0"/>
              <a:t> </a:t>
            </a:r>
            <a:r>
              <a:rPr lang="ru-RU" dirty="0" err="1"/>
              <a:t>мережі</a:t>
            </a:r>
            <a:r>
              <a:rPr lang="ru-RU" dirty="0"/>
              <a:t> з </a:t>
            </a:r>
            <a:r>
              <a:rPr lang="ru-RU" dirty="0" err="1"/>
              <a:t>іншою</a:t>
            </a:r>
            <a:r>
              <a:rPr lang="ru-RU" dirty="0"/>
              <a:t> </a:t>
            </a:r>
            <a:r>
              <a:rPr lang="ru-RU" dirty="0" err="1"/>
              <a:t>топологією</a:t>
            </a:r>
            <a:r>
              <a:rPr lang="ru-RU" dirty="0"/>
              <a:t>.</a:t>
            </a:r>
          </a:p>
        </p:txBody>
      </p:sp>
    </p:spTree>
    <p:extLst>
      <p:ext uri="{BB962C8B-B14F-4D97-AF65-F5344CB8AC3E}">
        <p14:creationId xmlns:p14="http://schemas.microsoft.com/office/powerpoint/2010/main" val="931359070"/>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B078E40-14C9-44B9-89EB-F35E26DAB718}"/>
              </a:ext>
            </a:extLst>
          </p:cNvPr>
          <p:cNvSpPr txBox="1"/>
          <p:nvPr/>
        </p:nvSpPr>
        <p:spPr>
          <a:xfrm>
            <a:off x="225084" y="436099"/>
            <a:ext cx="11015002" cy="754053"/>
          </a:xfrm>
          <a:prstGeom prst="rect">
            <a:avLst/>
          </a:prstGeom>
          <a:noFill/>
        </p:spPr>
        <p:txBody>
          <a:bodyPr wrap="square" rtlCol="0">
            <a:spAutoFit/>
          </a:bodyPr>
          <a:lstStyle/>
          <a:p>
            <a:r>
              <a:rPr lang="uk-UA" sz="4300" spc="-50" dirty="0">
                <a:latin typeface="+mj-lt"/>
                <a:ea typeface="+mj-ea"/>
                <a:cs typeface="+mj-cs"/>
              </a:rPr>
              <a:t>Топологія локальної комп’ютерної мережі</a:t>
            </a:r>
            <a:endParaRPr lang="ru-RU" sz="4300" spc="-50" dirty="0">
              <a:latin typeface="+mj-lt"/>
              <a:ea typeface="+mj-ea"/>
              <a:cs typeface="+mj-cs"/>
            </a:endParaRPr>
          </a:p>
        </p:txBody>
      </p:sp>
      <p:sp>
        <p:nvSpPr>
          <p:cNvPr id="3" name="TextBox 2">
            <a:extLst>
              <a:ext uri="{FF2B5EF4-FFF2-40B4-BE49-F238E27FC236}">
                <a16:creationId xmlns:a16="http://schemas.microsoft.com/office/drawing/2014/main" id="{FE306527-EDFB-4499-BDEB-E3BC8F560B38}"/>
              </a:ext>
            </a:extLst>
          </p:cNvPr>
          <p:cNvSpPr txBox="1"/>
          <p:nvPr/>
        </p:nvSpPr>
        <p:spPr>
          <a:xfrm>
            <a:off x="-5370381" y="1485364"/>
            <a:ext cx="5370381" cy="461665"/>
          </a:xfrm>
          <a:prstGeom prst="rect">
            <a:avLst/>
          </a:prstGeom>
          <a:noFill/>
        </p:spPr>
        <p:txBody>
          <a:bodyPr wrap="none" rtlCol="0">
            <a:spAutoFit/>
          </a:bodyPr>
          <a:lstStyle/>
          <a:p>
            <a:r>
              <a:rPr lang="uk-UA" sz="2400" spc="-50" dirty="0">
                <a:latin typeface="+mj-lt"/>
                <a:ea typeface="+mj-ea"/>
                <a:cs typeface="+mj-cs"/>
              </a:rPr>
              <a:t>Існує три основних топології мережі:</a:t>
            </a:r>
            <a:endParaRPr lang="ru-RU" sz="2400" spc="-50" dirty="0">
              <a:latin typeface="+mj-lt"/>
              <a:ea typeface="+mj-ea"/>
              <a:cs typeface="+mj-cs"/>
            </a:endParaRPr>
          </a:p>
        </p:txBody>
      </p:sp>
      <p:sp>
        <p:nvSpPr>
          <p:cNvPr id="4" name="TextBox 3">
            <a:extLst>
              <a:ext uri="{FF2B5EF4-FFF2-40B4-BE49-F238E27FC236}">
                <a16:creationId xmlns:a16="http://schemas.microsoft.com/office/drawing/2014/main" id="{81EB533F-E88C-4F4A-8B5F-EC7658EC9367}"/>
              </a:ext>
            </a:extLst>
          </p:cNvPr>
          <p:cNvSpPr txBox="1"/>
          <p:nvPr/>
        </p:nvSpPr>
        <p:spPr>
          <a:xfrm>
            <a:off x="1246838" y="7137670"/>
            <a:ext cx="1050288" cy="461665"/>
          </a:xfrm>
          <a:prstGeom prst="rect">
            <a:avLst/>
          </a:prstGeom>
          <a:noFill/>
        </p:spPr>
        <p:txBody>
          <a:bodyPr wrap="none" rtlCol="0">
            <a:spAutoFit/>
          </a:bodyPr>
          <a:lstStyle/>
          <a:p>
            <a:r>
              <a:rPr lang="uk-UA" sz="2400" spc="-50" dirty="0">
                <a:latin typeface="+mj-lt"/>
                <a:ea typeface="+mj-ea"/>
                <a:cs typeface="+mj-cs"/>
              </a:rPr>
              <a:t>Шина</a:t>
            </a:r>
            <a:endParaRPr lang="ru-RU" sz="2400" spc="-50" dirty="0">
              <a:latin typeface="+mj-lt"/>
              <a:ea typeface="+mj-ea"/>
              <a:cs typeface="+mj-cs"/>
            </a:endParaRPr>
          </a:p>
        </p:txBody>
      </p:sp>
      <p:sp>
        <p:nvSpPr>
          <p:cNvPr id="5" name="TextBox 4">
            <a:extLst>
              <a:ext uri="{FF2B5EF4-FFF2-40B4-BE49-F238E27FC236}">
                <a16:creationId xmlns:a16="http://schemas.microsoft.com/office/drawing/2014/main" id="{2439AEA5-5E13-455F-BFF4-F791ABB847D4}"/>
              </a:ext>
            </a:extLst>
          </p:cNvPr>
          <p:cNvSpPr txBox="1"/>
          <p:nvPr/>
        </p:nvSpPr>
        <p:spPr>
          <a:xfrm>
            <a:off x="4887957" y="2278965"/>
            <a:ext cx="1305950" cy="461665"/>
          </a:xfrm>
          <a:prstGeom prst="rect">
            <a:avLst/>
          </a:prstGeom>
          <a:noFill/>
        </p:spPr>
        <p:txBody>
          <a:bodyPr wrap="square" rtlCol="0" anchor="ctr">
            <a:spAutoFit/>
          </a:bodyPr>
          <a:lstStyle/>
          <a:p>
            <a:r>
              <a:rPr lang="uk-UA" sz="2400" spc="-50" dirty="0">
                <a:latin typeface="+mj-lt"/>
                <a:ea typeface="+mj-ea"/>
                <a:cs typeface="+mj-cs"/>
              </a:rPr>
              <a:t>Зірка</a:t>
            </a:r>
            <a:endParaRPr lang="ru-RU" sz="2400" spc="-50" dirty="0">
              <a:latin typeface="+mj-lt"/>
              <a:ea typeface="+mj-ea"/>
              <a:cs typeface="+mj-cs"/>
            </a:endParaRPr>
          </a:p>
        </p:txBody>
      </p:sp>
      <p:sp>
        <p:nvSpPr>
          <p:cNvPr id="6" name="TextBox 5">
            <a:extLst>
              <a:ext uri="{FF2B5EF4-FFF2-40B4-BE49-F238E27FC236}">
                <a16:creationId xmlns:a16="http://schemas.microsoft.com/office/drawing/2014/main" id="{16720686-1102-43E3-B63E-7341AA30314F}"/>
              </a:ext>
            </a:extLst>
          </p:cNvPr>
          <p:cNvSpPr txBox="1"/>
          <p:nvPr/>
        </p:nvSpPr>
        <p:spPr>
          <a:xfrm>
            <a:off x="8269528" y="7137670"/>
            <a:ext cx="1437180" cy="461665"/>
          </a:xfrm>
          <a:prstGeom prst="rect">
            <a:avLst/>
          </a:prstGeom>
          <a:noFill/>
        </p:spPr>
        <p:txBody>
          <a:bodyPr wrap="square" rtlCol="0">
            <a:spAutoFit/>
          </a:bodyPr>
          <a:lstStyle/>
          <a:p>
            <a:r>
              <a:rPr lang="uk-UA" sz="2400" spc="-50" dirty="0">
                <a:latin typeface="+mj-lt"/>
                <a:ea typeface="+mj-ea"/>
                <a:cs typeface="+mj-cs"/>
              </a:rPr>
              <a:t>Кільце</a:t>
            </a:r>
          </a:p>
        </p:txBody>
      </p:sp>
      <p:pic>
        <p:nvPicPr>
          <p:cNvPr id="7" name="Рисунок 6">
            <a:extLst>
              <a:ext uri="{FF2B5EF4-FFF2-40B4-BE49-F238E27FC236}">
                <a16:creationId xmlns:a16="http://schemas.microsoft.com/office/drawing/2014/main" id="{8C3E6A22-E9A3-4291-8ED8-FCF251BA0E0B}"/>
              </a:ext>
            </a:extLst>
          </p:cNvPr>
          <p:cNvPicPr/>
          <p:nvPr/>
        </p:nvPicPr>
        <p:blipFill>
          <a:blip r:embed="rId2" cstate="print">
            <a:extLst>
              <a:ext uri="{28A0092B-C50C-407E-A947-70E740481C1C}">
                <a14:useLocalDpi xmlns:a14="http://schemas.microsoft.com/office/drawing/2010/main" val="0"/>
              </a:ext>
            </a:extLst>
          </a:blip>
          <a:stretch>
            <a:fillRect/>
          </a:stretch>
        </p:blipFill>
        <p:spPr>
          <a:xfrm>
            <a:off x="225084" y="8287706"/>
            <a:ext cx="3328279" cy="2286488"/>
          </a:xfrm>
          <a:prstGeom prst="rect">
            <a:avLst/>
          </a:prstGeom>
        </p:spPr>
      </p:pic>
      <p:pic>
        <p:nvPicPr>
          <p:cNvPr id="8" name="Рисунок 7">
            <a:extLst>
              <a:ext uri="{FF2B5EF4-FFF2-40B4-BE49-F238E27FC236}">
                <a16:creationId xmlns:a16="http://schemas.microsoft.com/office/drawing/2014/main" id="{F8910BC0-78B9-4E25-A753-994FE43A6FB5}"/>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4033251" y="3298921"/>
            <a:ext cx="2871030" cy="2416567"/>
          </a:xfrm>
          <a:prstGeom prst="rect">
            <a:avLst/>
          </a:prstGeom>
        </p:spPr>
      </p:pic>
      <p:pic>
        <p:nvPicPr>
          <p:cNvPr id="9" name="Рисунок 8">
            <a:extLst>
              <a:ext uri="{FF2B5EF4-FFF2-40B4-BE49-F238E27FC236}">
                <a16:creationId xmlns:a16="http://schemas.microsoft.com/office/drawing/2014/main" id="{486E39EE-4E84-48FB-A97A-F0DF8E1EA418}"/>
              </a:ext>
            </a:extLst>
          </p:cNvPr>
          <p:cNvPicPr/>
          <p:nvPr/>
        </p:nvPicPr>
        <p:blipFill>
          <a:blip r:embed="rId4" cstate="print">
            <a:extLst>
              <a:ext uri="{28A0092B-C50C-407E-A947-70E740481C1C}">
                <a14:useLocalDpi xmlns:a14="http://schemas.microsoft.com/office/drawing/2010/main" val="0"/>
              </a:ext>
            </a:extLst>
          </a:blip>
          <a:stretch>
            <a:fillRect/>
          </a:stretch>
        </p:blipFill>
        <p:spPr>
          <a:xfrm>
            <a:off x="7721633" y="8157627"/>
            <a:ext cx="2199434" cy="2297039"/>
          </a:xfrm>
          <a:prstGeom prst="rect">
            <a:avLst/>
          </a:prstGeom>
        </p:spPr>
      </p:pic>
      <p:sp>
        <p:nvSpPr>
          <p:cNvPr id="10" name="TextBox 9">
            <a:extLst>
              <a:ext uri="{FF2B5EF4-FFF2-40B4-BE49-F238E27FC236}">
                <a16:creationId xmlns:a16="http://schemas.microsoft.com/office/drawing/2014/main" id="{ADCA76C1-F7B7-4364-B3AD-A0C75F373740}"/>
              </a:ext>
            </a:extLst>
          </p:cNvPr>
          <p:cNvSpPr txBox="1"/>
          <p:nvPr/>
        </p:nvSpPr>
        <p:spPr>
          <a:xfrm>
            <a:off x="308206" y="2325546"/>
            <a:ext cx="3977839" cy="3416320"/>
          </a:xfrm>
          <a:prstGeom prst="rect">
            <a:avLst/>
          </a:prstGeom>
          <a:noFill/>
        </p:spPr>
        <p:txBody>
          <a:bodyPr wrap="square" rtlCol="0">
            <a:spAutoFit/>
          </a:bodyPr>
          <a:lstStyle/>
          <a:p>
            <a:r>
              <a:rPr lang="uk-UA" sz="2400" spc="-50" dirty="0">
                <a:latin typeface="+mj-lt"/>
                <a:ea typeface="+mj-ea"/>
                <a:cs typeface="+mj-cs"/>
              </a:rPr>
              <a:t>Переваги:</a:t>
            </a:r>
          </a:p>
          <a:p>
            <a:endParaRPr lang="uk-UA" sz="2400" spc="-50" dirty="0">
              <a:latin typeface="+mj-lt"/>
              <a:ea typeface="+mj-ea"/>
              <a:cs typeface="+mj-cs"/>
            </a:endParaRPr>
          </a:p>
          <a:p>
            <a:pPr indent="-285750">
              <a:buFontTx/>
              <a:buChar char="-"/>
            </a:pPr>
            <a:r>
              <a:rPr lang="uk-UA" sz="2400" spc="-50" dirty="0">
                <a:latin typeface="+mj-lt"/>
                <a:ea typeface="+mj-ea"/>
                <a:cs typeface="+mj-cs"/>
              </a:rPr>
              <a:t>високопродуктивна;</a:t>
            </a:r>
          </a:p>
          <a:p>
            <a:pPr indent="-285750">
              <a:buFontTx/>
              <a:buChar char="-"/>
            </a:pPr>
            <a:r>
              <a:rPr lang="ru-RU" sz="2400" spc="-50" dirty="0">
                <a:latin typeface="+mj-lt"/>
                <a:ea typeface="+mj-ea"/>
                <a:cs typeface="+mj-cs"/>
              </a:rPr>
              <a:t>легко </a:t>
            </a:r>
            <a:r>
              <a:rPr lang="ru-RU" sz="2400" spc="-50" dirty="0" err="1">
                <a:latin typeface="+mj-lt"/>
                <a:ea typeface="+mj-ea"/>
                <a:cs typeface="+mj-cs"/>
              </a:rPr>
              <a:t>усувати</a:t>
            </a:r>
            <a:r>
              <a:rPr lang="ru-RU" sz="2400" spc="-50" dirty="0">
                <a:latin typeface="+mj-lt"/>
                <a:ea typeface="+mj-ea"/>
                <a:cs typeface="+mj-cs"/>
              </a:rPr>
              <a:t> </a:t>
            </a:r>
            <a:r>
              <a:rPr lang="ru-RU" sz="2400" spc="-50" dirty="0" err="1">
                <a:latin typeface="+mj-lt"/>
                <a:ea typeface="+mj-ea"/>
                <a:cs typeface="+mj-cs"/>
              </a:rPr>
              <a:t>несправності</a:t>
            </a:r>
            <a:r>
              <a:rPr lang="ru-RU" sz="2400" spc="-50" dirty="0">
                <a:latin typeface="+mj-lt"/>
                <a:ea typeface="+mj-ea"/>
                <a:cs typeface="+mj-cs"/>
              </a:rPr>
              <a:t>;</a:t>
            </a:r>
          </a:p>
          <a:p>
            <a:pPr indent="-285750">
              <a:buFontTx/>
              <a:buChar char="-"/>
            </a:pPr>
            <a:r>
              <a:rPr lang="uk-UA" sz="2400" spc="-50" dirty="0">
                <a:latin typeface="+mj-lt"/>
                <a:ea typeface="+mj-ea"/>
                <a:cs typeface="+mj-cs"/>
              </a:rPr>
              <a:t>відмова одного комп’ютера не обов’язково приводить до зупинки всієї мережі.</a:t>
            </a:r>
            <a:endParaRPr lang="ru-RU" sz="2400" spc="-50" dirty="0">
              <a:latin typeface="+mj-lt"/>
              <a:ea typeface="+mj-ea"/>
              <a:cs typeface="+mj-cs"/>
            </a:endParaRPr>
          </a:p>
        </p:txBody>
      </p:sp>
      <p:sp>
        <p:nvSpPr>
          <p:cNvPr id="12" name="TextBox 11">
            <a:extLst>
              <a:ext uri="{FF2B5EF4-FFF2-40B4-BE49-F238E27FC236}">
                <a16:creationId xmlns:a16="http://schemas.microsoft.com/office/drawing/2014/main" id="{00A0D073-B11F-455D-899C-11FEE0BCBE8D}"/>
              </a:ext>
            </a:extLst>
          </p:cNvPr>
          <p:cNvSpPr txBox="1"/>
          <p:nvPr/>
        </p:nvSpPr>
        <p:spPr>
          <a:xfrm>
            <a:off x="7609551" y="2325546"/>
            <a:ext cx="3630535" cy="3785652"/>
          </a:xfrm>
          <a:prstGeom prst="rect">
            <a:avLst/>
          </a:prstGeom>
          <a:noFill/>
        </p:spPr>
        <p:txBody>
          <a:bodyPr wrap="square" rtlCol="0">
            <a:spAutoFit/>
          </a:bodyPr>
          <a:lstStyle/>
          <a:p>
            <a:r>
              <a:rPr lang="uk-UA" sz="2400" spc="-50" dirty="0">
                <a:latin typeface="+mj-lt"/>
                <a:ea typeface="+mj-ea"/>
                <a:cs typeface="+mj-cs"/>
              </a:rPr>
              <a:t>Недоліки:</a:t>
            </a:r>
          </a:p>
          <a:p>
            <a:endParaRPr lang="uk-UA" sz="2400" spc="-50" dirty="0">
              <a:latin typeface="+mj-lt"/>
              <a:ea typeface="+mj-ea"/>
              <a:cs typeface="+mj-cs"/>
            </a:endParaRPr>
          </a:p>
          <a:p>
            <a:pPr marL="285750" indent="-285750">
              <a:buFontTx/>
              <a:buChar char="-"/>
            </a:pPr>
            <a:r>
              <a:rPr lang="uk-UA" sz="2400" spc="-50" dirty="0">
                <a:latin typeface="+mj-lt"/>
                <a:ea typeface="+mj-ea"/>
                <a:cs typeface="+mj-cs"/>
              </a:rPr>
              <a:t>при відмові центрального комутатора вся мережа стає непрацездатною;</a:t>
            </a:r>
          </a:p>
          <a:p>
            <a:pPr marL="285750" indent="-285750">
              <a:buFontTx/>
              <a:buChar char="-"/>
            </a:pPr>
            <a:r>
              <a:rPr lang="ru-RU" sz="2400" spc="-50" dirty="0">
                <a:latin typeface="+mj-lt"/>
                <a:ea typeface="+mj-ea"/>
                <a:cs typeface="+mj-cs"/>
              </a:rPr>
              <a:t>мережа </a:t>
            </a:r>
            <a:r>
              <a:rPr lang="ru-RU" sz="2400" spc="-50" dirty="0" err="1">
                <a:latin typeface="+mj-lt"/>
                <a:ea typeface="+mj-ea"/>
                <a:cs typeface="+mj-cs"/>
              </a:rPr>
              <a:t>дорожча</a:t>
            </a:r>
            <a:r>
              <a:rPr lang="ru-RU" sz="2400" spc="-50" dirty="0">
                <a:latin typeface="+mj-lt"/>
                <a:ea typeface="+mj-ea"/>
                <a:cs typeface="+mj-cs"/>
              </a:rPr>
              <a:t>, </a:t>
            </a:r>
            <a:r>
              <a:rPr lang="ru-RU" sz="2400" spc="-50" dirty="0" err="1">
                <a:latin typeface="+mj-lt"/>
                <a:ea typeface="+mj-ea"/>
                <a:cs typeface="+mj-cs"/>
              </a:rPr>
              <a:t>ніж</a:t>
            </a:r>
            <a:r>
              <a:rPr lang="ru-RU" sz="2400" spc="-50" dirty="0">
                <a:latin typeface="+mj-lt"/>
                <a:ea typeface="+mj-ea"/>
                <a:cs typeface="+mj-cs"/>
              </a:rPr>
              <a:t> </a:t>
            </a:r>
            <a:r>
              <a:rPr lang="ru-RU" sz="2400" spc="-50" dirty="0" err="1">
                <a:latin typeface="+mj-lt"/>
                <a:ea typeface="+mj-ea"/>
                <a:cs typeface="+mj-cs"/>
              </a:rPr>
              <a:t>мережі</a:t>
            </a:r>
            <a:r>
              <a:rPr lang="ru-RU" sz="2400" spc="-50" dirty="0">
                <a:latin typeface="+mj-lt"/>
                <a:ea typeface="+mj-ea"/>
                <a:cs typeface="+mj-cs"/>
              </a:rPr>
              <a:t> з </a:t>
            </a:r>
            <a:r>
              <a:rPr lang="ru-RU" sz="2400" spc="-50" dirty="0" err="1">
                <a:latin typeface="+mj-lt"/>
                <a:ea typeface="+mj-ea"/>
                <a:cs typeface="+mj-cs"/>
              </a:rPr>
              <a:t>іншою</a:t>
            </a:r>
            <a:r>
              <a:rPr lang="ru-RU" sz="2400" spc="-50" dirty="0">
                <a:latin typeface="+mj-lt"/>
                <a:ea typeface="+mj-ea"/>
                <a:cs typeface="+mj-cs"/>
              </a:rPr>
              <a:t> </a:t>
            </a:r>
            <a:r>
              <a:rPr lang="ru-RU" sz="2400" spc="-50" dirty="0" err="1">
                <a:latin typeface="+mj-lt"/>
                <a:ea typeface="+mj-ea"/>
                <a:cs typeface="+mj-cs"/>
              </a:rPr>
              <a:t>топологією</a:t>
            </a:r>
            <a:r>
              <a:rPr lang="ru-RU" sz="2400" spc="-50" dirty="0">
                <a:latin typeface="+mj-lt"/>
                <a:ea typeface="+mj-ea"/>
                <a:cs typeface="+mj-cs"/>
              </a:rPr>
              <a:t>.</a:t>
            </a:r>
          </a:p>
        </p:txBody>
      </p:sp>
    </p:spTree>
    <p:extLst>
      <p:ext uri="{BB962C8B-B14F-4D97-AF65-F5344CB8AC3E}">
        <p14:creationId xmlns:p14="http://schemas.microsoft.com/office/powerpoint/2010/main" val="42938369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Рисунок 3">
            <a:extLst>
              <a:ext uri="{FF2B5EF4-FFF2-40B4-BE49-F238E27FC236}">
                <a16:creationId xmlns:a16="http://schemas.microsoft.com/office/drawing/2014/main" id="{AAD44825-ABED-40DF-8938-3362B8C449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12874"/>
            <a:ext cx="7881730" cy="5845125"/>
          </a:xfrm>
          <a:prstGeom prst="rect">
            <a:avLst/>
          </a:prstGeom>
        </p:spPr>
      </p:pic>
      <p:sp>
        <p:nvSpPr>
          <p:cNvPr id="2" name="TextBox 1">
            <a:extLst>
              <a:ext uri="{FF2B5EF4-FFF2-40B4-BE49-F238E27FC236}">
                <a16:creationId xmlns:a16="http://schemas.microsoft.com/office/drawing/2014/main" id="{6D154947-CF12-485E-B345-D7775E6162A6}"/>
              </a:ext>
            </a:extLst>
          </p:cNvPr>
          <p:cNvSpPr txBox="1"/>
          <p:nvPr/>
        </p:nvSpPr>
        <p:spPr>
          <a:xfrm>
            <a:off x="2661406" y="298174"/>
            <a:ext cx="6869188" cy="754053"/>
          </a:xfrm>
          <a:prstGeom prst="rect">
            <a:avLst/>
          </a:prstGeom>
          <a:noFill/>
        </p:spPr>
        <p:txBody>
          <a:bodyPr wrap="none" rtlCol="0">
            <a:spAutoFit/>
          </a:bodyPr>
          <a:lstStyle/>
          <a:p>
            <a:r>
              <a:rPr lang="uk-UA" sz="4300" spc="-50" dirty="0">
                <a:latin typeface="+mj-lt"/>
                <a:ea typeface="+mj-ea"/>
                <a:cs typeface="+mj-cs"/>
              </a:rPr>
              <a:t>Структурна схема мережі</a:t>
            </a:r>
            <a:endParaRPr lang="ru-RU" sz="4300" spc="-50" dirty="0">
              <a:latin typeface="+mj-lt"/>
              <a:ea typeface="+mj-ea"/>
              <a:cs typeface="+mj-cs"/>
            </a:endParaRPr>
          </a:p>
        </p:txBody>
      </p:sp>
      <p:pic>
        <p:nvPicPr>
          <p:cNvPr id="6" name="Рисунок 5">
            <a:extLst>
              <a:ext uri="{FF2B5EF4-FFF2-40B4-BE49-F238E27FC236}">
                <a16:creationId xmlns:a16="http://schemas.microsoft.com/office/drawing/2014/main" id="{B9F8CE1E-78C8-4AE7-BFEF-4597D937C4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3889" y="4943011"/>
            <a:ext cx="3806404" cy="1616815"/>
          </a:xfrm>
          <a:prstGeom prst="rect">
            <a:avLst/>
          </a:prstGeom>
        </p:spPr>
      </p:pic>
    </p:spTree>
    <p:extLst>
      <p:ext uri="{BB962C8B-B14F-4D97-AF65-F5344CB8AC3E}">
        <p14:creationId xmlns:p14="http://schemas.microsoft.com/office/powerpoint/2010/main" val="778531901"/>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Рисунок 6">
            <a:extLst>
              <a:ext uri="{FF2B5EF4-FFF2-40B4-BE49-F238E27FC236}">
                <a16:creationId xmlns:a16="http://schemas.microsoft.com/office/drawing/2014/main" id="{167345A1-5645-4082-A53F-FEE076B05CAB}"/>
              </a:ext>
            </a:extLst>
          </p:cNvPr>
          <p:cNvPicPr>
            <a:picLocks noChangeAspect="1"/>
          </p:cNvPicPr>
          <p:nvPr/>
        </p:nvPicPr>
        <p:blipFill>
          <a:blip r:embed="rId2"/>
          <a:stretch>
            <a:fillRect/>
          </a:stretch>
        </p:blipFill>
        <p:spPr>
          <a:xfrm>
            <a:off x="7330699" y="887315"/>
            <a:ext cx="3935843" cy="5613588"/>
          </a:xfrm>
          <a:prstGeom prst="rect">
            <a:avLst/>
          </a:prstGeom>
        </p:spPr>
      </p:pic>
      <p:pic>
        <p:nvPicPr>
          <p:cNvPr id="4" name="Рисунок 3">
            <a:extLst>
              <a:ext uri="{FF2B5EF4-FFF2-40B4-BE49-F238E27FC236}">
                <a16:creationId xmlns:a16="http://schemas.microsoft.com/office/drawing/2014/main" id="{5EA16748-E078-4A54-9531-3F932D7337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28420"/>
            <a:ext cx="7609668" cy="6113713"/>
          </a:xfrm>
          <a:prstGeom prst="rect">
            <a:avLst/>
          </a:prstGeom>
        </p:spPr>
      </p:pic>
      <p:sp>
        <p:nvSpPr>
          <p:cNvPr id="5" name="TextBox 4">
            <a:extLst>
              <a:ext uri="{FF2B5EF4-FFF2-40B4-BE49-F238E27FC236}">
                <a16:creationId xmlns:a16="http://schemas.microsoft.com/office/drawing/2014/main" id="{9B417BAD-FF96-40B5-86FF-8E394B26D4C2}"/>
              </a:ext>
            </a:extLst>
          </p:cNvPr>
          <p:cNvSpPr txBox="1"/>
          <p:nvPr/>
        </p:nvSpPr>
        <p:spPr>
          <a:xfrm>
            <a:off x="4339524" y="133262"/>
            <a:ext cx="2393604" cy="754053"/>
          </a:xfrm>
          <a:prstGeom prst="rect">
            <a:avLst/>
          </a:prstGeom>
          <a:noFill/>
        </p:spPr>
        <p:txBody>
          <a:bodyPr wrap="none" rtlCol="0">
            <a:spAutoFit/>
          </a:bodyPr>
          <a:lstStyle/>
          <a:p>
            <a:r>
              <a:rPr lang="uk-UA" sz="4300" spc="-50" dirty="0">
                <a:latin typeface="+mj-lt"/>
                <a:ea typeface="+mj-ea"/>
                <a:cs typeface="+mj-cs"/>
              </a:rPr>
              <a:t>1 поверх</a:t>
            </a:r>
            <a:endParaRPr lang="ru-RU" sz="4300" spc="-50" dirty="0">
              <a:latin typeface="+mj-lt"/>
              <a:ea typeface="+mj-ea"/>
              <a:cs typeface="+mj-cs"/>
            </a:endParaRPr>
          </a:p>
        </p:txBody>
      </p:sp>
    </p:spTree>
    <p:extLst>
      <p:ext uri="{BB962C8B-B14F-4D97-AF65-F5344CB8AC3E}">
        <p14:creationId xmlns:p14="http://schemas.microsoft.com/office/powerpoint/2010/main" val="8024403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B417BAD-FF96-40B5-86FF-8E394B26D4C2}"/>
              </a:ext>
            </a:extLst>
          </p:cNvPr>
          <p:cNvSpPr txBox="1"/>
          <p:nvPr/>
        </p:nvSpPr>
        <p:spPr>
          <a:xfrm>
            <a:off x="4339524" y="133262"/>
            <a:ext cx="2393604" cy="754053"/>
          </a:xfrm>
          <a:prstGeom prst="rect">
            <a:avLst/>
          </a:prstGeom>
          <a:noFill/>
        </p:spPr>
        <p:txBody>
          <a:bodyPr wrap="none" rtlCol="0">
            <a:spAutoFit/>
          </a:bodyPr>
          <a:lstStyle/>
          <a:p>
            <a:r>
              <a:rPr lang="uk-UA" sz="4300" spc="-50" dirty="0">
                <a:latin typeface="+mj-lt"/>
                <a:ea typeface="+mj-ea"/>
                <a:cs typeface="+mj-cs"/>
              </a:rPr>
              <a:t>2 поверх</a:t>
            </a:r>
            <a:endParaRPr lang="ru-RU" sz="4300" spc="-50" dirty="0">
              <a:latin typeface="+mj-lt"/>
              <a:ea typeface="+mj-ea"/>
              <a:cs typeface="+mj-cs"/>
            </a:endParaRPr>
          </a:p>
        </p:txBody>
      </p:sp>
      <p:pic>
        <p:nvPicPr>
          <p:cNvPr id="3" name="Рисунок 2">
            <a:extLst>
              <a:ext uri="{FF2B5EF4-FFF2-40B4-BE49-F238E27FC236}">
                <a16:creationId xmlns:a16="http://schemas.microsoft.com/office/drawing/2014/main" id="{1B79987F-51C4-4BA9-9DC3-35172EB955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4795" y="887315"/>
            <a:ext cx="3871747" cy="4691957"/>
          </a:xfrm>
          <a:prstGeom prst="rect">
            <a:avLst/>
          </a:prstGeom>
        </p:spPr>
      </p:pic>
      <p:pic>
        <p:nvPicPr>
          <p:cNvPr id="8" name="Рисунок 7">
            <a:extLst>
              <a:ext uri="{FF2B5EF4-FFF2-40B4-BE49-F238E27FC236}">
                <a16:creationId xmlns:a16="http://schemas.microsoft.com/office/drawing/2014/main" id="{C51D4EA9-3681-4BE3-AC19-EF31CE733E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820441"/>
            <a:ext cx="7394795" cy="6037559"/>
          </a:xfrm>
          <a:prstGeom prst="rect">
            <a:avLst/>
          </a:prstGeom>
        </p:spPr>
      </p:pic>
    </p:spTree>
    <p:extLst>
      <p:ext uri="{BB962C8B-B14F-4D97-AF65-F5344CB8AC3E}">
        <p14:creationId xmlns:p14="http://schemas.microsoft.com/office/powerpoint/2010/main" val="42334924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AE7F20-7F4F-4179-8191-E8658027F0D7}"/>
              </a:ext>
            </a:extLst>
          </p:cNvPr>
          <p:cNvSpPr txBox="1"/>
          <p:nvPr/>
        </p:nvSpPr>
        <p:spPr>
          <a:xfrm>
            <a:off x="0" y="0"/>
            <a:ext cx="11081288" cy="1415772"/>
          </a:xfrm>
          <a:prstGeom prst="rect">
            <a:avLst/>
          </a:prstGeom>
          <a:noFill/>
        </p:spPr>
        <p:txBody>
          <a:bodyPr wrap="square" rtlCol="0">
            <a:spAutoFit/>
          </a:bodyPr>
          <a:lstStyle/>
          <a:p>
            <a:pPr algn="ctr"/>
            <a:r>
              <a:rPr lang="uk-UA" sz="4300" spc="-50" dirty="0">
                <a:latin typeface="+mj-lt"/>
                <a:ea typeface="+mj-ea"/>
                <a:cs typeface="+mj-cs"/>
              </a:rPr>
              <a:t>План розташування електрообладнання 1 поверху</a:t>
            </a:r>
            <a:endParaRPr lang="ru-RU" sz="4300" spc="-50" dirty="0">
              <a:latin typeface="+mj-lt"/>
              <a:ea typeface="+mj-ea"/>
              <a:cs typeface="+mj-cs"/>
            </a:endParaRPr>
          </a:p>
        </p:txBody>
      </p:sp>
      <p:pic>
        <p:nvPicPr>
          <p:cNvPr id="4" name="Рисунок 3">
            <a:extLst>
              <a:ext uri="{FF2B5EF4-FFF2-40B4-BE49-F238E27FC236}">
                <a16:creationId xmlns:a16="http://schemas.microsoft.com/office/drawing/2014/main" id="{A8419276-2BD0-4A50-A58A-3A964C77F3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4813" y="1414867"/>
            <a:ext cx="7671661" cy="5443133"/>
          </a:xfrm>
          <a:prstGeom prst="rect">
            <a:avLst/>
          </a:prstGeom>
        </p:spPr>
      </p:pic>
    </p:spTree>
    <p:extLst>
      <p:ext uri="{BB962C8B-B14F-4D97-AF65-F5344CB8AC3E}">
        <p14:creationId xmlns:p14="http://schemas.microsoft.com/office/powerpoint/2010/main" val="30314152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Вид">
  <a:themeElements>
    <a:clrScheme name="Вид">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Вид">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Вид">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TM03457515[[fn=Вид]]</Template>
  <TotalTime>824</TotalTime>
  <Words>609</Words>
  <Application>Microsoft Office PowerPoint</Application>
  <PresentationFormat>Широкоэкранный</PresentationFormat>
  <Paragraphs>116</Paragraphs>
  <Slides>19</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19</vt:i4>
      </vt:variant>
    </vt:vector>
  </HeadingPairs>
  <TitlesOfParts>
    <vt:vector size="23" baseType="lpstr">
      <vt:lpstr>Arial</vt:lpstr>
      <vt:lpstr>Century Schoolbook</vt:lpstr>
      <vt:lpstr>Wingdings 2</vt:lpstr>
      <vt:lpstr>Вид</vt:lpstr>
      <vt:lpstr>Проєкт локальної комп'ютерної мережі приміщення Львівського ліцею Тягинської сільської ради Бериславського району Херсонської області</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Проєкт локальної комп'ютерної мережі приміщення Львівського ліцею Тягинської сільської ради Бериславського району Херсонської області</dc:title>
  <dc:creator>Reaper .</dc:creator>
  <cp:lastModifiedBy>Reaper .</cp:lastModifiedBy>
  <cp:revision>27</cp:revision>
  <dcterms:created xsi:type="dcterms:W3CDTF">2023-05-30T06:56:35Z</dcterms:created>
  <dcterms:modified xsi:type="dcterms:W3CDTF">2023-05-31T13:14:39Z</dcterms:modified>
</cp:coreProperties>
</file>