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8" r:id="rId3"/>
    <p:sldId id="299" r:id="rId4"/>
    <p:sldId id="300" r:id="rId5"/>
    <p:sldId id="329" r:id="rId6"/>
    <p:sldId id="330" r:id="rId7"/>
    <p:sldId id="331" r:id="rId8"/>
    <p:sldId id="332" r:id="rId9"/>
    <p:sldId id="333" r:id="rId10"/>
    <p:sldId id="334" r:id="rId11"/>
    <p:sldId id="319" r:id="rId12"/>
    <p:sldId id="326" r:id="rId13"/>
    <p:sldId id="327" r:id="rId14"/>
    <p:sldId id="32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C4C8F18-0E44-1743-1547-47B01DFC45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50E797-49DF-8754-AB2C-8CBAF8713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3CCA-1505-47E7-9580-49EACBA5E9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2E782E-B2CF-2679-E23F-3ACCC0375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0DDC1A-1987-AF0B-6447-2097AED871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83191-16A2-4718-AA60-4432C2CA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9DBF-CE24-408F-B0FF-C7E9A71AACC5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9533-9512-4105-82DF-6654EC526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0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20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74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52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3CE6-4591-4214-B086-9E7E6A0AF684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40AAE5-B9E9-2256-F91C-DAEE5D07FEAB}"/>
              </a:ext>
            </a:extLst>
          </p:cNvPr>
          <p:cNvSpPr txBox="1">
            <a:spLocks/>
          </p:cNvSpPr>
          <p:nvPr userDrawn="1"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9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32EA-2717-442B-96A0-3E443144E281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8FF7-F689-4323-9280-30987C84C9B5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F559-5549-463E-8DCA-E70155984377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941211-D9F0-48AC-0002-4CFA61BB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3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B73C-DDE2-472E-BEDB-D574BBD8D7D9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E01FD9-DB79-839F-1515-2C6AE436D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0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9BBC-1845-42CB-B4BD-14174F29BEEA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AE676A-F875-B3D1-BDE5-19D38638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49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1EA0-E11B-4760-9AB1-B1BF61863E1D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320CA7-46AB-03A3-FC92-AA423E0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97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368B-976D-430E-9166-A402E437FA3F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DC4E-8C15-1A66-351E-326836B61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0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0604-EEE5-4CA6-9A47-BAF40111BF11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53A384-84FE-9897-44F7-FB59205E0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2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DB57-2362-452F-8290-7347DDDAB90C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542395-626E-395B-B571-5625DFFC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9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26AC-9659-4350-A81E-53B3E0DCB707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52DB3C-FEDB-6469-7997-A0063179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08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E429-1683-4FDA-8D6C-2D932B6BC6D2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3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c.ncku.edu.tw/download/" TargetMode="External"/><Relationship Id="rId4" Type="http://schemas.openxmlformats.org/officeDocument/2006/relationships/hyperlink" Target="https://opencv.org/releas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b" anchorCtr="0">
            <a:noAutofit/>
          </a:bodyPr>
          <a:lstStyle/>
          <a:p>
            <a:pPr>
              <a:buSzPct val="25000"/>
            </a:pPr>
            <a:r>
              <a:rPr lang="zh-TW" altLang="en-US" sz="2700" b="1" dirty="0">
                <a:ea typeface="Arial"/>
                <a:cs typeface="Arial"/>
                <a:sym typeface="Arial"/>
              </a:rPr>
              <a:t>影像處理、電腦視覺及深度學習概論</a:t>
            </a:r>
            <a:br>
              <a:rPr lang="en-US" altLang="zh-TW" sz="2700" b="1" dirty="0">
                <a:ea typeface="Arial"/>
                <a:cs typeface="Arial"/>
                <a:sym typeface="Arial"/>
              </a:rPr>
            </a:br>
            <a:r>
              <a:rPr lang="zh-TW" altLang="en-US" sz="2700" b="1" dirty="0">
                <a:ea typeface="Arial"/>
                <a:cs typeface="Arial"/>
                <a:sym typeface="Arial"/>
              </a:rPr>
              <a:t> </a:t>
            </a:r>
            <a:r>
              <a:rPr lang="en-US" altLang="zh-TW" sz="2700" b="1" dirty="0">
                <a:ea typeface="Arial"/>
                <a:cs typeface="Arial"/>
                <a:sym typeface="Arial"/>
              </a:rPr>
              <a:t>(Introduction to Image Processing, Computer Vision and Deep Learning)</a:t>
            </a:r>
            <a:br>
              <a:rPr lang="zh-TW" altLang="en-US" sz="2700" dirty="0">
                <a:ea typeface="Arial"/>
                <a:cs typeface="Arial"/>
                <a:sym typeface="Arial"/>
              </a:rPr>
            </a:br>
            <a:br>
              <a:rPr lang="zh-TW" altLang="en-US" sz="2700" dirty="0">
                <a:ea typeface="Arial"/>
                <a:cs typeface="Arial"/>
                <a:sym typeface="Arial"/>
              </a:rPr>
            </a:br>
            <a:r>
              <a:rPr lang="en-US" altLang="zh-TW" sz="2700" dirty="0">
                <a:ea typeface="Arial"/>
                <a:cs typeface="Arial"/>
                <a:sym typeface="Arial"/>
              </a:rPr>
              <a:t>Homework 1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TA:</a:t>
            </a:r>
          </a:p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        </a:t>
            </a:r>
            <a:r>
              <a:rPr lang="zh-TW" altLang="en-US" sz="2000" dirty="0">
                <a:latin typeface="+mj-lt"/>
                <a:ea typeface="Arial"/>
                <a:cs typeface="Arial"/>
                <a:sym typeface="Arial"/>
              </a:rPr>
              <a:t>少鈞</a:t>
            </a: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: nckubot65904@gmail.com</a:t>
            </a:r>
          </a:p>
          <a:p>
            <a:pPr indent="1815704" algn="l">
              <a:buSzPct val="25000"/>
            </a:pPr>
            <a:endParaRPr lang="en-US" altLang="zh-TW" sz="2000" dirty="0">
              <a:latin typeface="+mj-lt"/>
              <a:ea typeface="Arial"/>
              <a:cs typeface="Arial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	       10:00~12:00, Fri.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At CSIE 9F Robotics Lab.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5">
            <a:extLst>
              <a:ext uri="{FF2B5EF4-FFF2-40B4-BE49-F238E27FC236}">
                <a16:creationId xmlns:a16="http://schemas.microsoft.com/office/drawing/2014/main" id="{D862B547-D028-0316-F7DD-27541FE9EB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49053" indent="-1949053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1.4</a:t>
            </a:r>
            <a:r>
              <a:rPr lang="zh-TW" altLang="en-US" sz="2800" b="1" dirty="0">
                <a:ea typeface="Arial"/>
                <a:cs typeface="Arial"/>
                <a:sym typeface="Arial"/>
              </a:rPr>
              <a:t> </a:t>
            </a:r>
            <a:r>
              <a:rPr lang="en-US" altLang="zh-TW" sz="2800" b="1" dirty="0">
                <a:ea typeface="Arial"/>
                <a:cs typeface="Arial"/>
                <a:sym typeface="Arial"/>
              </a:rPr>
              <a:t>Blending (5%) </a:t>
            </a:r>
            <a:r>
              <a:rPr lang="zh-TW" altLang="en-US" sz="2800" b="1" dirty="0"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Shape 156">
            <a:extLst>
              <a:ext uri="{FF2B5EF4-FFF2-40B4-BE49-F238E27FC236}">
                <a16:creationId xmlns:a16="http://schemas.microsoft.com/office/drawing/2014/main" id="{BA528A3C-FD18-8141-DB42-05DF223A7CF9}"/>
              </a:ext>
            </a:extLst>
          </p:cNvPr>
          <p:cNvSpPr txBox="1">
            <a:spLocks/>
          </p:cNvSpPr>
          <p:nvPr/>
        </p:nvSpPr>
        <p:spPr>
          <a:xfrm>
            <a:off x="248366" y="412306"/>
            <a:ext cx="8838704" cy="242389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2 images, “Dog_Strong.jpg” and “Dog_Weak.jpg” 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Q: 1) Combine two images (Dog_Strong.jpg and Dog_Weak.jpg).</a:t>
            </a:r>
            <a:br>
              <a:rPr lang="en-US" altLang="zh-TW" sz="1800" dirty="0">
                <a:latin typeface="+mj-lt"/>
                <a:ea typeface="Arial"/>
                <a:cs typeface="Arial"/>
                <a:sym typeface="Arial"/>
              </a:rPr>
            </a:b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2) Use </a:t>
            </a:r>
            <a:r>
              <a:rPr lang="en-US" altLang="zh-TW" sz="1800" dirty="0">
                <a:latin typeface="+mj-lt"/>
              </a:rPr>
              <a:t>Trackbar</a:t>
            </a:r>
            <a:r>
              <a:rPr lang="en-US" altLang="zh-TW" sz="1800" dirty="0">
                <a:latin typeface="+mj-lt"/>
                <a:cs typeface="Arial"/>
                <a:sym typeface="Arial"/>
              </a:rPr>
              <a:t> to change the weights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and show the result in the new</a:t>
            </a: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window.</a:t>
            </a:r>
            <a:endParaRPr lang="en-US" altLang="zh-TW" sz="1800" dirty="0">
              <a:latin typeface="+mj-lt"/>
            </a:endParaRP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cv2.addWeighted(), cv2.createTrackbar()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1281E20-12C5-0B30-0566-D86E124D58C8}"/>
              </a:ext>
            </a:extLst>
          </p:cNvPr>
          <p:cNvGrpSpPr/>
          <p:nvPr/>
        </p:nvGrpSpPr>
        <p:grpSpPr>
          <a:xfrm>
            <a:off x="4083989" y="2535928"/>
            <a:ext cx="4811645" cy="2010784"/>
            <a:chOff x="3681777" y="3052576"/>
            <a:chExt cx="4811645" cy="201078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53D364E-0EC6-D71C-77B9-5CB089DCD534}"/>
                </a:ext>
              </a:extLst>
            </p:cNvPr>
            <p:cNvGrpSpPr/>
            <p:nvPr/>
          </p:nvGrpSpPr>
          <p:grpSpPr>
            <a:xfrm>
              <a:off x="3681777" y="3078695"/>
              <a:ext cx="2119082" cy="1820295"/>
              <a:chOff x="4202510" y="1811692"/>
              <a:chExt cx="2119082" cy="1820295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67A79CA6-9CEC-2234-8CC8-8677032385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46" t="732" r="1620" b="732"/>
              <a:stretch/>
            </p:blipFill>
            <p:spPr>
              <a:xfrm>
                <a:off x="4202510" y="1811692"/>
                <a:ext cx="2119082" cy="1820295"/>
              </a:xfrm>
              <a:prstGeom prst="rect">
                <a:avLst/>
              </a:prstGeom>
            </p:spPr>
          </p:pic>
          <p:sp>
            <p:nvSpPr>
              <p:cNvPr id="13" name="Shape 166">
                <a:extLst>
                  <a:ext uri="{FF2B5EF4-FFF2-40B4-BE49-F238E27FC236}">
                    <a16:creationId xmlns:a16="http://schemas.microsoft.com/office/drawing/2014/main" id="{70CA5DC6-7DFA-7883-518E-03FCF79244E3}"/>
                  </a:ext>
                </a:extLst>
              </p:cNvPr>
              <p:cNvSpPr/>
              <p:nvPr/>
            </p:nvSpPr>
            <p:spPr>
              <a:xfrm>
                <a:off x="4903627" y="1976184"/>
                <a:ext cx="119890" cy="134012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CF713AF2-6564-C972-95C2-838C43EFD620}"/>
                </a:ext>
              </a:extLst>
            </p:cNvPr>
            <p:cNvGrpSpPr/>
            <p:nvPr/>
          </p:nvGrpSpPr>
          <p:grpSpPr>
            <a:xfrm>
              <a:off x="6374340" y="3052576"/>
              <a:ext cx="2119082" cy="1820295"/>
              <a:chOff x="6374340" y="3052576"/>
              <a:chExt cx="2119082" cy="1820295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3CB95AC7-B14D-4F88-7FBB-F87D5083E5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299" r="-1"/>
              <a:stretch/>
            </p:blipFill>
            <p:spPr>
              <a:xfrm>
                <a:off x="6374340" y="3052576"/>
                <a:ext cx="2119082" cy="1820295"/>
              </a:xfrm>
              <a:prstGeom prst="rect">
                <a:avLst/>
              </a:prstGeom>
            </p:spPr>
          </p:pic>
          <p:sp>
            <p:nvSpPr>
              <p:cNvPr id="11" name="Shape 165">
                <a:extLst>
                  <a:ext uri="{FF2B5EF4-FFF2-40B4-BE49-F238E27FC236}">
                    <a16:creationId xmlns:a16="http://schemas.microsoft.com/office/drawing/2014/main" id="{2FEBE8C7-E9F8-5932-75DC-91162E67203D}"/>
                  </a:ext>
                </a:extLst>
              </p:cNvPr>
              <p:cNvSpPr/>
              <p:nvPr/>
            </p:nvSpPr>
            <p:spPr>
              <a:xfrm>
                <a:off x="7858944" y="3229517"/>
                <a:ext cx="119890" cy="134012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</p:grpSp>
        <p:sp>
          <p:nvSpPr>
            <p:cNvPr id="8" name="向右箭號 1">
              <a:extLst>
                <a:ext uri="{FF2B5EF4-FFF2-40B4-BE49-F238E27FC236}">
                  <a16:creationId xmlns:a16="http://schemas.microsoft.com/office/drawing/2014/main" id="{48DBD967-6EAD-ABA0-7341-2B222BC17A23}"/>
                </a:ext>
              </a:extLst>
            </p:cNvPr>
            <p:cNvSpPr/>
            <p:nvPr/>
          </p:nvSpPr>
          <p:spPr>
            <a:xfrm rot="2996566">
              <a:off x="4716605" y="4760771"/>
              <a:ext cx="331138" cy="26871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+mj-lt"/>
              </a:endParaRPr>
            </a:p>
          </p:txBody>
        </p:sp>
        <p:sp>
          <p:nvSpPr>
            <p:cNvPr id="9" name="向右箭號 14">
              <a:extLst>
                <a:ext uri="{FF2B5EF4-FFF2-40B4-BE49-F238E27FC236}">
                  <a16:creationId xmlns:a16="http://schemas.microsoft.com/office/drawing/2014/main" id="{8D8536EB-D16E-0830-1A91-8A2BE084BF80}"/>
                </a:ext>
              </a:extLst>
            </p:cNvPr>
            <p:cNvSpPr/>
            <p:nvPr/>
          </p:nvSpPr>
          <p:spPr>
            <a:xfrm rot="7680673">
              <a:off x="6892437" y="4764171"/>
              <a:ext cx="336465" cy="2619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+mj-lt"/>
              </a:endParaRPr>
            </a:p>
          </p:txBody>
        </p:sp>
      </p:grpSp>
      <p:pic>
        <p:nvPicPr>
          <p:cNvPr id="14" name="Hw1_Q1.4_Blending">
            <a:hlinkClick r:id="" action="ppaction://media"/>
            <a:extLst>
              <a:ext uri="{FF2B5EF4-FFF2-40B4-BE49-F238E27FC236}">
                <a16:creationId xmlns:a16="http://schemas.microsoft.com/office/drawing/2014/main" id="{6628549B-4C00-A2E8-4B86-B9BD50CE93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00993" y="4598447"/>
            <a:ext cx="2468668" cy="211600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B45812-F7DD-44AC-B40E-AD80BBE353DF}"/>
              </a:ext>
            </a:extLst>
          </p:cNvPr>
          <p:cNvSpPr txBox="1"/>
          <p:nvPr/>
        </p:nvSpPr>
        <p:spPr>
          <a:xfrm>
            <a:off x="4342011" y="453969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Demo: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566124C-AE6F-9AA8-09EB-49CBD2508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06" y="2676819"/>
            <a:ext cx="2930415" cy="35852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75D19CD-8F1D-875B-01E3-DCA2CAF0B94B}"/>
              </a:ext>
            </a:extLst>
          </p:cNvPr>
          <p:cNvSpPr/>
          <p:nvPr/>
        </p:nvSpPr>
        <p:spPr>
          <a:xfrm>
            <a:off x="626466" y="5360533"/>
            <a:ext cx="2233294" cy="59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009221-2286-54DE-2579-9E4F79A19D4E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CA91CAC3-AD64-4BC8-3B8A-8ACE1171E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2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2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000"/>
          </a:xfrm>
        </p:spPr>
        <p:txBody>
          <a:bodyPr>
            <a:normAutofit fontScale="90000"/>
          </a:bodyPr>
          <a:lstStyle/>
          <a:p>
            <a:r>
              <a:rPr lang="en-US" altLang="zh-TW" sz="3100" b="1" dirty="0">
                <a:cs typeface="Arial" panose="020B0604020202020204" pitchFamily="34" charset="0"/>
              </a:rPr>
              <a:t>2</a:t>
            </a:r>
            <a:r>
              <a:rPr lang="en-US" altLang="zh-TW" sz="3100" b="1" dirty="0">
                <a:solidFill>
                  <a:schemeClr val="tx1"/>
                </a:solidFill>
                <a:cs typeface="Arial" panose="020B0604020202020204" pitchFamily="34" charset="0"/>
              </a:rPr>
              <a:t>. Image Smoothing (20%)</a:t>
            </a:r>
            <a:r>
              <a:rPr lang="zh-TW" altLang="en-US" sz="3100" b="1" dirty="0"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cs typeface="Arial" panose="020B0604020202020204" pitchFamily="34" charset="0"/>
              </a:rPr>
              <a:t>	</a:t>
            </a:r>
            <a:endParaRPr lang="zh-TW" altLang="en-US" sz="32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2800" y="486000"/>
            <a:ext cx="8438400" cy="18496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latin typeface="+mj-lt"/>
                <a:cs typeface="Arial" panose="020B0604020202020204" pitchFamily="34" charset="0"/>
              </a:rPr>
              <a:t>2.1</a:t>
            </a:r>
            <a:r>
              <a:rPr lang="zh-TW" alt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+mj-lt"/>
                <a:ea typeface="Arial"/>
                <a:cs typeface="Arial" panose="020B0604020202020204" pitchFamily="34" charset="0"/>
              </a:rPr>
              <a:t>(6%) </a:t>
            </a:r>
            <a:r>
              <a:rPr lang="en-US" altLang="zh-TW" sz="2400" dirty="0">
                <a:latin typeface="+mj-lt"/>
                <a:cs typeface="Arial" panose="020B0604020202020204" pitchFamily="34" charset="0"/>
              </a:rPr>
              <a:t>Gaussian blur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2.2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(7%)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Bilateral filter</a:t>
            </a:r>
            <a:endParaRPr lang="en-US" altLang="zh-TW" dirty="0">
              <a:latin typeface="+mj-lt"/>
              <a:ea typeface="Arial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2.3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(7%)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Median filter</a:t>
            </a:r>
            <a:endParaRPr lang="en-US" altLang="zh-TW" dirty="0">
              <a:latin typeface="+mj-lt"/>
              <a:ea typeface="Arial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altLang="zh-TW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53B9BEE-E36A-4EE2-AC2C-26A70142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31" y="2644588"/>
            <a:ext cx="3743325" cy="3200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1BCC3A-B017-F9DF-E1AB-037B4B3F5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1487AA-C0F2-CE97-CC46-659B27BC5D76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34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2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lvl="0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2.1 </a:t>
            </a:r>
            <a:r>
              <a:rPr lang="en-US" altLang="zh-TW" sz="2800" b="1" dirty="0">
                <a:cs typeface="Arial" panose="020B0604020202020204" pitchFamily="34" charset="0"/>
              </a:rPr>
              <a:t>Gaussian Blur</a:t>
            </a:r>
            <a:endParaRPr lang="zh-TW" altLang="en-US" sz="2800" b="1" dirty="0">
              <a:cs typeface="Arial"/>
              <a:sym typeface="Arial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0A943AC-1A2E-78E9-FADE-6E6A30C498E8}"/>
              </a:ext>
            </a:extLst>
          </p:cNvPr>
          <p:cNvGrpSpPr/>
          <p:nvPr/>
        </p:nvGrpSpPr>
        <p:grpSpPr>
          <a:xfrm>
            <a:off x="425675" y="3649486"/>
            <a:ext cx="3743325" cy="3200400"/>
            <a:chOff x="641387" y="2504131"/>
            <a:chExt cx="3743325" cy="32004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8278978-BF95-4C51-B5CC-83D4DCFDA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387" y="2504131"/>
              <a:ext cx="3743325" cy="3200400"/>
            </a:xfrm>
            <a:prstGeom prst="rect">
              <a:avLst/>
            </a:prstGeom>
          </p:spPr>
        </p:pic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698CA353-5DBD-432D-B8B3-02E07862956E}"/>
                </a:ext>
              </a:extLst>
            </p:cNvPr>
            <p:cNvSpPr/>
            <p:nvPr/>
          </p:nvSpPr>
          <p:spPr>
            <a:xfrm>
              <a:off x="1184992" y="3300562"/>
              <a:ext cx="2423868" cy="632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5" name="Picture 2" descr="Discrete approximation of the Gaussian kernels 3x3, 5x5, 7x7 | Download  Scientific Diagram">
            <a:extLst>
              <a:ext uri="{FF2B5EF4-FFF2-40B4-BE49-F238E27FC236}">
                <a16:creationId xmlns:a16="http://schemas.microsoft.com/office/drawing/2014/main" id="{9081240F-D2B3-4EAC-BC84-35E2DCD2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68" y="2492595"/>
            <a:ext cx="4475703" cy="1532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56">
            <a:extLst>
              <a:ext uri="{FF2B5EF4-FFF2-40B4-BE49-F238E27FC236}">
                <a16:creationId xmlns:a16="http://schemas.microsoft.com/office/drawing/2014/main" id="{D3689B29-39D3-9C20-5409-54E2FA4EFDC0}"/>
              </a:ext>
            </a:extLst>
          </p:cNvPr>
          <p:cNvSpPr txBox="1">
            <a:spLocks/>
          </p:cNvSpPr>
          <p:nvPr/>
        </p:nvSpPr>
        <p:spPr>
          <a:xfrm>
            <a:off x="193730" y="390758"/>
            <a:ext cx="8756542" cy="286797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“image1.jpg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  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Define: gaussian magnitude 0 ~ 10,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Condition1. magnitude = m &gt; 0 then Apply gaussian filter k x k to “image1.jpg” (k=2m+1)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Condition2. magnitude = m = 0 then output “image1.jpg”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   Q: Use 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Trackbar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to change the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magnitude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and show the result in the popup window.</a:t>
            </a: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52, p.109~115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cv2.GaussianBlur(), cv2.createTrackbar()</a:t>
            </a:r>
          </a:p>
        </p:txBody>
      </p:sp>
      <p:sp>
        <p:nvSpPr>
          <p:cNvPr id="10" name="向右箭號 14">
            <a:extLst>
              <a:ext uri="{FF2B5EF4-FFF2-40B4-BE49-F238E27FC236}">
                <a16:creationId xmlns:a16="http://schemas.microsoft.com/office/drawing/2014/main" id="{91C2368F-BA32-A3EE-9FA5-4F8C9C02C350}"/>
              </a:ext>
            </a:extLst>
          </p:cNvPr>
          <p:cNvSpPr/>
          <p:nvPr/>
        </p:nvSpPr>
        <p:spPr>
          <a:xfrm>
            <a:off x="6530559" y="5464369"/>
            <a:ext cx="398719" cy="182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64909E-2BFB-82B6-216B-6ECC80B96703}"/>
              </a:ext>
            </a:extLst>
          </p:cNvPr>
          <p:cNvSpPr txBox="1"/>
          <p:nvPr/>
        </p:nvSpPr>
        <p:spPr>
          <a:xfrm>
            <a:off x="4454588" y="4293613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lt"/>
              </a:rPr>
              <a:t>image1.jpg</a:t>
            </a:r>
            <a:endParaRPr lang="zh-TW" altLang="en-US" dirty="0">
              <a:latin typeface="+mj-lt"/>
            </a:endParaRPr>
          </a:p>
        </p:txBody>
      </p:sp>
      <p:pic>
        <p:nvPicPr>
          <p:cNvPr id="12" name="圖片 11" descr="一張含有 文字, 個人, 女性 的圖片&#10;&#10;自動產生的描述">
            <a:extLst>
              <a:ext uri="{FF2B5EF4-FFF2-40B4-BE49-F238E27FC236}">
                <a16:creationId xmlns:a16="http://schemas.microsoft.com/office/drawing/2014/main" id="{4E3B2636-D86F-A84E-AA3D-E93FCD57F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34" y="4662945"/>
            <a:ext cx="1911190" cy="19111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4270CCA-8490-0538-F883-67CBCAACB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347" y="4168487"/>
            <a:ext cx="1911190" cy="2437993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A9A6C1F9-ABDD-40D3-A458-2113CC937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B7BB4C-8095-C1FA-9B50-CD26D934CF6E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24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2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lvl="0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2.2 </a:t>
            </a:r>
            <a:r>
              <a:rPr lang="en-US" altLang="zh-TW" sz="2800" b="1" dirty="0">
                <a:cs typeface="Arial" panose="020B0604020202020204" pitchFamily="34" charset="0"/>
              </a:rPr>
              <a:t>Bilateral Filter</a:t>
            </a:r>
            <a:endParaRPr lang="zh-TW" altLang="en-US" sz="2800" b="1" dirty="0">
              <a:cs typeface="Arial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D8AF8FA-22A3-357D-F2A4-630CC3F96ED0}"/>
              </a:ext>
            </a:extLst>
          </p:cNvPr>
          <p:cNvGrpSpPr/>
          <p:nvPr/>
        </p:nvGrpSpPr>
        <p:grpSpPr>
          <a:xfrm>
            <a:off x="546378" y="3555157"/>
            <a:ext cx="3743325" cy="3200400"/>
            <a:chOff x="546378" y="3555157"/>
            <a:chExt cx="3743325" cy="320040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B6907D4-D686-40AD-B76A-E87634E28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378" y="3555157"/>
              <a:ext cx="3743325" cy="3200400"/>
            </a:xfrm>
            <a:prstGeom prst="rect">
              <a:avLst/>
            </a:prstGeom>
          </p:spPr>
        </p:pic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4B637D89-8D49-404E-BA2B-5628E17EDA20}"/>
                </a:ext>
              </a:extLst>
            </p:cNvPr>
            <p:cNvSpPr/>
            <p:nvPr/>
          </p:nvSpPr>
          <p:spPr>
            <a:xfrm>
              <a:off x="1084495" y="5009225"/>
              <a:ext cx="2423868" cy="632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9D3D29D1-DC93-4733-9241-CA57A0BB05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3035" y="2135920"/>
            <a:ext cx="3328200" cy="2383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hape 156">
            <a:extLst>
              <a:ext uri="{FF2B5EF4-FFF2-40B4-BE49-F238E27FC236}">
                <a16:creationId xmlns:a16="http://schemas.microsoft.com/office/drawing/2014/main" id="{60A51A75-593E-6634-EB7D-B9C0EF4CC846}"/>
              </a:ext>
            </a:extLst>
          </p:cNvPr>
          <p:cNvSpPr txBox="1">
            <a:spLocks/>
          </p:cNvSpPr>
          <p:nvPr/>
        </p:nvSpPr>
        <p:spPr>
          <a:xfrm>
            <a:off x="201475" y="385968"/>
            <a:ext cx="8724946" cy="286797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“image1.jpg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Define: Bilateral magnitude 0 ~ 10,</a:t>
            </a: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altLang="zh-TW" sz="1800" dirty="0" err="1">
                <a:latin typeface="+mj-lt"/>
                <a:ea typeface="Arial"/>
                <a:cs typeface="Arial"/>
                <a:sym typeface="Arial"/>
              </a:rPr>
              <a:t>sigmaColor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= 90 and </a:t>
            </a:r>
            <a:r>
              <a:rPr lang="en-US" altLang="zh-TW" sz="1800" dirty="0" err="1">
                <a:latin typeface="+mj-lt"/>
                <a:ea typeface="Arial"/>
                <a:cs typeface="Arial"/>
                <a:sym typeface="Arial"/>
              </a:rPr>
              <a:t>sigmaSpace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= 90.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Condition1. magnitude = m &gt; 0 then Apply bilateral filter k x k to “image1.jpg” (k=2m+1)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Condition2. magnitude = m = 0 then output “image1.jpg”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   Q: Use 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Trackbar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to change the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magnitude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and show the result in the popup window.</a:t>
            </a:r>
            <a:endParaRPr lang="en-US" altLang="zh-TW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52, p.109~115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cv2.bilateralFilter(), cv2.createTrackbar()</a:t>
            </a:r>
          </a:p>
        </p:txBody>
      </p:sp>
      <p:sp>
        <p:nvSpPr>
          <p:cNvPr id="10" name="向右箭號 14">
            <a:extLst>
              <a:ext uri="{FF2B5EF4-FFF2-40B4-BE49-F238E27FC236}">
                <a16:creationId xmlns:a16="http://schemas.microsoft.com/office/drawing/2014/main" id="{646ACE01-B02D-B346-89CC-19A4559192A1}"/>
              </a:ext>
            </a:extLst>
          </p:cNvPr>
          <p:cNvSpPr/>
          <p:nvPr/>
        </p:nvSpPr>
        <p:spPr>
          <a:xfrm>
            <a:off x="6756413" y="5580485"/>
            <a:ext cx="398719" cy="182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713F59-BA85-46C4-EF79-1BFDBFEA81C5}"/>
              </a:ext>
            </a:extLst>
          </p:cNvPr>
          <p:cNvSpPr txBox="1"/>
          <p:nvPr/>
        </p:nvSpPr>
        <p:spPr>
          <a:xfrm>
            <a:off x="5008857" y="4572447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lt"/>
              </a:rPr>
              <a:t>image1.jpg</a:t>
            </a:r>
            <a:endParaRPr lang="zh-TW" altLang="en-US" dirty="0">
              <a:latin typeface="+mj-lt"/>
            </a:endParaRPr>
          </a:p>
        </p:txBody>
      </p:sp>
      <p:pic>
        <p:nvPicPr>
          <p:cNvPr id="14" name="圖片 13" descr="一張含有 文字, 個人, 女性 的圖片&#10;&#10;自動產生的描述">
            <a:extLst>
              <a:ext uri="{FF2B5EF4-FFF2-40B4-BE49-F238E27FC236}">
                <a16:creationId xmlns:a16="http://schemas.microsoft.com/office/drawing/2014/main" id="{524C5CD9-E607-5587-9C2D-406B6794F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13" y="4971157"/>
            <a:ext cx="1602978" cy="16029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6B0CD5F-2C4E-DAE1-0FA7-E07966ED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454" y="4534904"/>
            <a:ext cx="1602978" cy="2039231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7BFD0421-C7E3-C3A9-D727-8E3C4D804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CB66C0-0DD1-3DFC-366D-672975D97080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68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6">
            <a:extLst>
              <a:ext uri="{FF2B5EF4-FFF2-40B4-BE49-F238E27FC236}">
                <a16:creationId xmlns:a16="http://schemas.microsoft.com/office/drawing/2014/main" id="{E90F87A3-0B4D-561F-CC7C-27F2DE413BCC}"/>
              </a:ext>
            </a:extLst>
          </p:cNvPr>
          <p:cNvSpPr txBox="1">
            <a:spLocks/>
          </p:cNvSpPr>
          <p:nvPr/>
        </p:nvSpPr>
        <p:spPr>
          <a:xfrm>
            <a:off x="201475" y="395585"/>
            <a:ext cx="8942525" cy="286797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“image2.jpg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Define: Median magnitude 0 ~ 10,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Condition1. magnitude = m &gt; 0 then Apply median filter k x k to “image2.jpg” (k = 2m+1)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Condition2. magnitude = m = 0 then output “image2.jpg”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   Q: Use 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Trackbar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to change the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magnitude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and show the result in the popup window.</a:t>
            </a:r>
            <a:endParaRPr lang="en-US" altLang="zh-TW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52, p.109~115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cv2.medianBlur(), cv2.createTrackbar()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2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lvl="0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2.3 </a:t>
            </a:r>
            <a:r>
              <a:rPr lang="en-US" altLang="zh-TW" sz="2800" b="1" dirty="0">
                <a:cs typeface="Arial" panose="020B0604020202020204" pitchFamily="34" charset="0"/>
              </a:rPr>
              <a:t>Median Filter</a:t>
            </a:r>
            <a:endParaRPr lang="zh-TW" altLang="en-US" sz="2800" b="1" dirty="0">
              <a:cs typeface="Arial"/>
              <a:sym typeface="Arial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DF2AE40-0EE2-F5CA-7A00-4A03D77D3A5A}"/>
              </a:ext>
            </a:extLst>
          </p:cNvPr>
          <p:cNvGrpSpPr/>
          <p:nvPr/>
        </p:nvGrpSpPr>
        <p:grpSpPr>
          <a:xfrm>
            <a:off x="494740" y="3599770"/>
            <a:ext cx="3743325" cy="3200400"/>
            <a:chOff x="689482" y="2647195"/>
            <a:chExt cx="3743325" cy="320040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A98D47E-836B-4658-A5DE-492A5C78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82" y="2647195"/>
              <a:ext cx="3743325" cy="3200400"/>
            </a:xfrm>
            <a:prstGeom prst="rect">
              <a:avLst/>
            </a:prstGeom>
          </p:spPr>
        </p:pic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4C0A0C79-0E46-4F7E-8A91-B360EE970E9B}"/>
                </a:ext>
              </a:extLst>
            </p:cNvPr>
            <p:cNvSpPr/>
            <p:nvPr/>
          </p:nvSpPr>
          <p:spPr>
            <a:xfrm>
              <a:off x="1232633" y="4773105"/>
              <a:ext cx="2423868" cy="632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4" name="Picture 2" descr="3.4. Median Blur">
            <a:extLst>
              <a:ext uri="{FF2B5EF4-FFF2-40B4-BE49-F238E27FC236}">
                <a16:creationId xmlns:a16="http://schemas.microsoft.com/office/drawing/2014/main" id="{DB6F7DAD-2EC3-4C76-88F7-CF0BBFF7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50" y="3189972"/>
            <a:ext cx="2979527" cy="1072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933B8-6CA3-4022-B8F4-E60A33C2ED09}"/>
              </a:ext>
            </a:extLst>
          </p:cNvPr>
          <p:cNvSpPr txBox="1"/>
          <p:nvPr/>
        </p:nvSpPr>
        <p:spPr>
          <a:xfrm>
            <a:off x="5544237" y="2880086"/>
            <a:ext cx="201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lt"/>
              </a:rPr>
              <a:t>Median filter example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C406C5A-9B2F-A867-EB1D-5CACEB87E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389" y="4702436"/>
            <a:ext cx="1720601" cy="1885515"/>
          </a:xfrm>
          <a:prstGeom prst="rect">
            <a:avLst/>
          </a:prstGeom>
        </p:spPr>
      </p:pic>
      <p:sp>
        <p:nvSpPr>
          <p:cNvPr id="12" name="向右箭號 14">
            <a:extLst>
              <a:ext uri="{FF2B5EF4-FFF2-40B4-BE49-F238E27FC236}">
                <a16:creationId xmlns:a16="http://schemas.microsoft.com/office/drawing/2014/main" id="{AB7A55D8-2053-7506-C3D2-C2FAB4E0B39D}"/>
              </a:ext>
            </a:extLst>
          </p:cNvPr>
          <p:cNvSpPr/>
          <p:nvPr/>
        </p:nvSpPr>
        <p:spPr>
          <a:xfrm>
            <a:off x="6351965" y="5471186"/>
            <a:ext cx="398719" cy="182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4331603-8A26-2ED8-9C0E-B0EC25880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659" y="4368236"/>
            <a:ext cx="1720601" cy="2205899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F332D1B1-585C-DBCC-2A0A-7ADB73781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B7B6329-EA4F-A68B-25BC-AE5E0A789C4D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304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0">
            <a:extLst>
              <a:ext uri="{FF2B5EF4-FFF2-40B4-BE49-F238E27FC236}">
                <a16:creationId xmlns:a16="http://schemas.microsoft.com/office/drawing/2014/main" id="{EB0CEA43-15DC-466C-8D16-58885C574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A2815D-7254-47C0-9FCD-4ABD8486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7" y="616557"/>
            <a:ext cx="9070825" cy="608173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Copying homework is strictly prohibited!! </a:t>
            </a:r>
            <a:r>
              <a:rPr lang="en-US" sz="2600" dirty="0">
                <a:solidFill>
                  <a:srgbClr val="FF0000"/>
                </a:solidFill>
              </a:rPr>
              <a:t>Penalty: Score will be zero for both persons!!</a:t>
            </a:r>
          </a:p>
          <a:p>
            <a:r>
              <a:rPr lang="en-US" sz="2600" dirty="0"/>
              <a:t>Due date </a:t>
            </a:r>
            <a:r>
              <a:rPr lang="en-US" sz="2600"/>
              <a:t>=&gt; </a:t>
            </a:r>
            <a:r>
              <a:rPr lang="en-US" sz="2600">
                <a:solidFill>
                  <a:srgbClr val="FF0000"/>
                </a:solidFill>
              </a:rPr>
              <a:t>08:30:00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20</a:t>
            </a:r>
            <a:r>
              <a:rPr lang="en-US" altLang="zh-TW" sz="2600" dirty="0">
                <a:solidFill>
                  <a:srgbClr val="FF0000"/>
                </a:solidFill>
              </a:rPr>
              <a:t>22</a:t>
            </a:r>
            <a:r>
              <a:rPr lang="en-US" sz="2600" dirty="0">
                <a:solidFill>
                  <a:srgbClr val="FF0000"/>
                </a:solidFill>
              </a:rPr>
              <a:t>/10/17  (Mon.) </a:t>
            </a:r>
          </a:p>
          <a:p>
            <a:pPr marL="266700" indent="0">
              <a:buNone/>
            </a:pPr>
            <a:r>
              <a:rPr lang="en-US" sz="2600" dirty="0"/>
              <a:t>No delay. Penalties for late homework:</a:t>
            </a:r>
          </a:p>
          <a:p>
            <a:pPr marL="538163" lvl="1" indent="-269875">
              <a:buFont typeface="Wingdings" panose="05000000000000000000" pitchFamily="2" charset="2"/>
              <a:buChar char="Ø"/>
            </a:pPr>
            <a:r>
              <a:rPr lang="en-US" dirty="0"/>
              <a:t>Up to 7 days late, loss of 50% of the score awarded</a:t>
            </a:r>
          </a:p>
          <a:p>
            <a:pPr marL="538163" lvl="1" indent="-269875">
              <a:buFont typeface="Wingdings" panose="05000000000000000000" pitchFamily="2" charset="2"/>
              <a:buChar char="Ø"/>
            </a:pPr>
            <a:r>
              <a:rPr lang="en-US" dirty="0"/>
              <a:t>After 7 days, the score will be marked as 0.</a:t>
            </a:r>
          </a:p>
          <a:p>
            <a:pPr marL="266700" lvl="1" indent="-266700">
              <a:buFont typeface="Arial" panose="020B0604020202020204" pitchFamily="34" charset="0"/>
              <a:buChar char="•"/>
            </a:pPr>
            <a:r>
              <a:rPr lang="en-US" sz="2600" dirty="0"/>
              <a:t>You must </a:t>
            </a:r>
            <a:r>
              <a:rPr lang="en-US" sz="2600" dirty="0">
                <a:solidFill>
                  <a:srgbClr val="FF0000"/>
                </a:solidFill>
              </a:rPr>
              <a:t>attend the demonstration</a:t>
            </a:r>
            <a:r>
              <a:rPr lang="en-US" sz="2600" dirty="0"/>
              <a:t>, or your score will be 0. The demonstration schedule </a:t>
            </a:r>
            <a:r>
              <a:rPr lang="en-US" sz="2600" dirty="0">
                <a:solidFill>
                  <a:srgbClr val="FF0000"/>
                </a:solidFill>
              </a:rPr>
              <a:t>will be announced on NCKU </a:t>
            </a:r>
            <a:r>
              <a:rPr lang="en-US" sz="2600" dirty="0" err="1">
                <a:solidFill>
                  <a:srgbClr val="FF0000"/>
                </a:solidFill>
              </a:rPr>
              <a:t>moodle</a:t>
            </a:r>
            <a:r>
              <a:rPr lang="en-US" sz="2600" dirty="0"/>
              <a:t>.</a:t>
            </a:r>
          </a:p>
          <a:p>
            <a:pPr marL="266700" lvl="1" indent="-266700">
              <a:buFont typeface="Arial" panose="020B0604020202020204" pitchFamily="34" charset="0"/>
              <a:buChar char="•"/>
            </a:pPr>
            <a:r>
              <a:rPr lang="en-US" sz="2600" dirty="0"/>
              <a:t>You must </a:t>
            </a:r>
            <a:r>
              <a:rPr lang="en-US" sz="2600" dirty="0">
                <a:solidFill>
                  <a:srgbClr val="FF0000"/>
                </a:solidFill>
              </a:rPr>
              <a:t>make a GUI</a:t>
            </a:r>
            <a:r>
              <a:rPr lang="en-US" sz="2600" dirty="0"/>
              <a:t>, or you will get some penalties.</a:t>
            </a:r>
          </a:p>
          <a:p>
            <a:r>
              <a:rPr lang="en-US" sz="2600" dirty="0"/>
              <a:t>Upload to =&gt; </a:t>
            </a:r>
            <a:r>
              <a:rPr lang="en-US" sz="2600" dirty="0">
                <a:solidFill>
                  <a:srgbClr val="0070C0"/>
                </a:solidFill>
              </a:rPr>
              <a:t>140.116.154.1 -&gt; Upload/Homework/Hw1</a:t>
            </a:r>
            <a:r>
              <a:rPr lang="en-US" altLang="zh-TW" sz="2600" dirty="0">
                <a:solidFill>
                  <a:srgbClr val="0070C0"/>
                </a:solidFill>
              </a:rPr>
              <a:t>_1</a:t>
            </a:r>
            <a:endParaRPr lang="en-US" sz="2600" dirty="0">
              <a:solidFill>
                <a:srgbClr val="FF0000"/>
              </a:solidFill>
            </a:endParaRPr>
          </a:p>
          <a:p>
            <a:pPr marL="538163" lvl="1" indent="-2730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User ID: opencvdl20</a:t>
            </a:r>
            <a:r>
              <a:rPr lang="en-US" altLang="zh-TW" dirty="0">
                <a:solidFill>
                  <a:srgbClr val="0070C0"/>
                </a:solidFill>
              </a:rPr>
              <a:t>22</a:t>
            </a:r>
            <a:r>
              <a:rPr lang="en-US" dirty="0">
                <a:solidFill>
                  <a:srgbClr val="0070C0"/>
                </a:solidFill>
              </a:rPr>
              <a:t> 	Password: opencvdl20</a:t>
            </a:r>
            <a:r>
              <a:rPr lang="en-US" altLang="zh-TW" dirty="0">
                <a:solidFill>
                  <a:srgbClr val="0070C0"/>
                </a:solidFill>
              </a:rPr>
              <a:t>22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600" dirty="0"/>
              <a:t>Format</a:t>
            </a:r>
          </a:p>
          <a:p>
            <a:pPr marL="538163" lvl="1" indent="-273050">
              <a:buFont typeface="Wingdings" panose="05000000000000000000" pitchFamily="2" charset="2"/>
              <a:buChar char="Ø"/>
            </a:pPr>
            <a:r>
              <a:rPr lang="en-US" dirty="0"/>
              <a:t>Filename: Hw1_1_StudentID_Name_Version.rar</a:t>
            </a:r>
          </a:p>
          <a:p>
            <a:pPr lvl="5" indent="-185738"/>
            <a:r>
              <a:rPr lang="en-US" dirty="0"/>
              <a:t>Ex: Hw1_1_F71234567_林小明_V1.rar</a:t>
            </a:r>
          </a:p>
          <a:p>
            <a:pPr lvl="5" indent="-185738"/>
            <a:r>
              <a:rPr lang="en-US" dirty="0"/>
              <a:t>If you want to update your file, you should update your version to be V2, ex: Hw1_1_F71234567_林小明_V2.rar</a:t>
            </a:r>
          </a:p>
          <a:p>
            <a:pPr marL="538163" lvl="1" indent="-273050">
              <a:buFont typeface="Wingdings" panose="05000000000000000000" pitchFamily="2" charset="2"/>
              <a:buChar char="Ø"/>
            </a:pPr>
            <a:r>
              <a:rPr lang="en-US" dirty="0"/>
              <a:t>Content: </a:t>
            </a:r>
            <a:r>
              <a:rPr lang="en-US" dirty="0">
                <a:solidFill>
                  <a:srgbClr val="FF0000"/>
                </a:solidFill>
              </a:rPr>
              <a:t>project folder</a:t>
            </a:r>
            <a:r>
              <a:rPr lang="en-US" dirty="0"/>
              <a:t>*( excluding the pictures )</a:t>
            </a:r>
            <a:br>
              <a:rPr lang="en-US" dirty="0"/>
            </a:br>
            <a:r>
              <a:rPr lang="en-US" dirty="0"/>
              <a:t>	            *note: remove your “Debug” folder to reduce file size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FD9667-52A2-574D-37FA-130C4E6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01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6B0FDB-5F82-4B18-8B2E-80ECBF69D58D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zh-TW" dirty="0">
                <a:cs typeface="Arial" panose="020B0604020202020204" pitchFamily="34" charset="0"/>
              </a:rPr>
              <a:t>Python (recommended)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Python 3.7 (</a:t>
            </a:r>
            <a:r>
              <a:rPr lang="en-US" altLang="zh-TW" sz="2000" dirty="0">
                <a:latin typeface="+mj-lt"/>
                <a:hlinkClick r:id="rId3"/>
              </a:rPr>
              <a:t>https://www.python.org/downloads/</a:t>
            </a:r>
            <a:r>
              <a:rPr lang="en-US" altLang="zh-TW" sz="2000" dirty="0">
                <a:latin typeface="+mj-lt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</a:rPr>
              <a:t>opencv</a:t>
            </a:r>
            <a:r>
              <a:rPr lang="en-US" altLang="zh-TW" sz="2000" dirty="0">
                <a:latin typeface="+mj-lt"/>
              </a:rPr>
              <a:t>-</a:t>
            </a:r>
            <a:r>
              <a:rPr lang="en-US" altLang="zh-TW" sz="2000" dirty="0" err="1">
                <a:latin typeface="+mj-lt"/>
              </a:rPr>
              <a:t>contrib</a:t>
            </a:r>
            <a:r>
              <a:rPr lang="en-US" altLang="zh-TW" sz="2000" dirty="0">
                <a:latin typeface="+mj-lt"/>
              </a:rPr>
              <a:t>-python (3.4.2.17)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Matplotlib 3.1.1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UI framework: pyqt5 (5.15.1)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C++ (check MFC guide in ftp)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OpenCV 3.3.1 (</a:t>
            </a:r>
            <a:r>
              <a:rPr lang="en-US" sz="2000" dirty="0">
                <a:latin typeface="+mj-lt"/>
                <a:cs typeface="Arial" panose="020B0604020202020204" pitchFamily="34" charset="0"/>
                <a:hlinkClick r:id="rId4"/>
              </a:rPr>
              <a:t>https://opencv.org/release.html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Visual Studio 2015 (download  from </a:t>
            </a:r>
            <a:r>
              <a:rPr lang="en-US" sz="2000" dirty="0">
                <a:latin typeface="+mj-lt"/>
                <a:cs typeface="Arial" panose="020B0604020202020204" pitchFamily="34" charset="0"/>
                <a:hlinkClick r:id="rId5"/>
              </a:rPr>
              <a:t>http://www.cc.ncku.edu.tw/download/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UI framework: MFC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10738E-617F-FB9A-BC4C-B9356667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404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5755697"/>
          </a:xfrm>
        </p:spPr>
        <p:txBody>
          <a:bodyPr>
            <a:normAutofit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1.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Image Processing	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	 </a:t>
            </a:r>
          </a:p>
          <a:p>
            <a:pPr marL="266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1.1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Color </a:t>
            </a:r>
            <a:r>
              <a:rPr lang="en-US" altLang="zh-TW" sz="1400" dirty="0">
                <a:latin typeface="+mj-lt"/>
                <a:ea typeface="Arial"/>
                <a:cs typeface="Arial"/>
                <a:sym typeface="Arial"/>
              </a:rPr>
              <a:t>Separation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endParaRPr lang="en-US" altLang="zh-TW" sz="1400" dirty="0">
              <a:latin typeface="+mj-lt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1.2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Color Transformation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1.3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Color Detection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1.4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Blending</a:t>
            </a:r>
            <a:endParaRPr lang="en-US" altLang="zh-TW" sz="1400" dirty="0"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2.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Image Smoothing</a:t>
            </a:r>
          </a:p>
          <a:p>
            <a:pPr marL="266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2.1 (6%) Gaussian blur</a:t>
            </a:r>
            <a:endParaRPr lang="en-US" altLang="zh-TW" sz="1400" dirty="0">
              <a:latin typeface="+mj-lt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2.2 (7%) Bilateral filter </a:t>
            </a: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2.3 (7%) Median filter </a:t>
            </a:r>
            <a:endParaRPr lang="en-US" altLang="zh-TW" sz="1400" dirty="0"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3.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269875" lvl="1" indent="-269875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269875" lvl="1" indent="-269875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269875" lvl="1" indent="-269875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Training Cifar10 Classifier Using Resnet101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zh-TW" sz="1400" dirty="0">
              <a:latin typeface="+mj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DCF5D-72D2-4E6B-A5F5-3BCA16136602}"/>
              </a:ext>
            </a:extLst>
          </p:cNvPr>
          <p:cNvSpPr txBox="1"/>
          <p:nvPr/>
        </p:nvSpPr>
        <p:spPr>
          <a:xfrm>
            <a:off x="3113034" y="50708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EA356C-A0FF-4A54-8DE5-DCC4A87DB81A}"/>
              </a:ext>
            </a:extLst>
          </p:cNvPr>
          <p:cNvSpPr txBox="1"/>
          <p:nvPr/>
        </p:nvSpPr>
        <p:spPr>
          <a:xfrm>
            <a:off x="3113034" y="1948216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AC8C3D-883C-41D6-9E1B-6B2B35289AC1}"/>
              </a:ext>
            </a:extLst>
          </p:cNvPr>
          <p:cNvSpPr txBox="1"/>
          <p:nvPr/>
        </p:nvSpPr>
        <p:spPr>
          <a:xfrm>
            <a:off x="3113034" y="314884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12C8E-3153-4E98-BD0D-3EA22247DC1D}"/>
              </a:ext>
            </a:extLst>
          </p:cNvPr>
          <p:cNvSpPr txBox="1"/>
          <p:nvPr/>
        </p:nvSpPr>
        <p:spPr>
          <a:xfrm>
            <a:off x="3113034" y="4349469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77875A-B7B1-40FA-BC59-B45A39066199}"/>
              </a:ext>
            </a:extLst>
          </p:cNvPr>
          <p:cNvSpPr txBox="1"/>
          <p:nvPr/>
        </p:nvSpPr>
        <p:spPr>
          <a:xfrm>
            <a:off x="5282917" y="5578080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Wen)</a:t>
            </a:r>
            <a:endParaRPr lang="zh-TW" altLang="en-US" dirty="0">
              <a:latin typeface="+mj-lt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2944EC0-8BC0-89CE-6E1B-E1F4C3CF0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D90E9B-901E-1403-A0EC-ED811B57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r="222" b="221"/>
          <a:stretch/>
        </p:blipFill>
        <p:spPr>
          <a:xfrm>
            <a:off x="4642665" y="562114"/>
            <a:ext cx="4337051" cy="2503712"/>
          </a:xfrm>
          <a:prstGeom prst="roundRect">
            <a:avLst>
              <a:gd name="adj" fmla="val 2058"/>
            </a:avLst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3E4D5D1-F7BE-4731-8672-0D392EDB50F2}"/>
              </a:ext>
            </a:extLst>
          </p:cNvPr>
          <p:cNvCxnSpPr>
            <a:cxnSpLocks/>
          </p:cNvCxnSpPr>
          <p:nvPr/>
        </p:nvCxnSpPr>
        <p:spPr>
          <a:xfrm flipH="1" flipV="1">
            <a:off x="5575177" y="1402672"/>
            <a:ext cx="630314" cy="186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63903B8-0932-0D53-6039-798663786297}"/>
              </a:ext>
            </a:extLst>
          </p:cNvPr>
          <p:cNvCxnSpPr>
            <a:cxnSpLocks/>
          </p:cNvCxnSpPr>
          <p:nvPr/>
        </p:nvCxnSpPr>
        <p:spPr>
          <a:xfrm flipH="1" flipV="1">
            <a:off x="5575177" y="2201662"/>
            <a:ext cx="497149" cy="1131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281897E-881F-95B1-33C6-93E31A912D4F}"/>
              </a:ext>
            </a:extLst>
          </p:cNvPr>
          <p:cNvSpPr txBox="1"/>
          <p:nvPr/>
        </p:nvSpPr>
        <p:spPr>
          <a:xfrm>
            <a:off x="5173332" y="3277526"/>
            <a:ext cx="3806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Don’t fix your image path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(There is another dataset for demonstration)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7789E068-DEAA-ACD5-5BE6-4360C56F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000"/>
          </a:xfrm>
        </p:spPr>
        <p:txBody>
          <a:bodyPr>
            <a:normAutofit fontScale="90000"/>
          </a:bodyPr>
          <a:lstStyle/>
          <a:p>
            <a:r>
              <a:rPr lang="en-US" altLang="zh-TW" sz="3100" b="1" dirty="0">
                <a:solidFill>
                  <a:schemeClr val="tx1"/>
                </a:solidFill>
                <a:cs typeface="Arial" panose="020B0604020202020204" pitchFamily="34" charset="0"/>
              </a:rPr>
              <a:t>1. Image Processing (20%)</a:t>
            </a:r>
            <a:r>
              <a:rPr lang="zh-TW" altLang="en-US" sz="3100" b="1" dirty="0"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486037A3-0FFC-2F22-C81B-7769CC6F7591}"/>
              </a:ext>
            </a:extLst>
          </p:cNvPr>
          <p:cNvSpPr txBox="1">
            <a:spLocks/>
          </p:cNvSpPr>
          <p:nvPr/>
        </p:nvSpPr>
        <p:spPr>
          <a:xfrm>
            <a:off x="356110" y="486000"/>
            <a:ext cx="8438400" cy="1849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latin typeface="+mj-lt"/>
                <a:cs typeface="Arial" panose="020B0604020202020204" pitchFamily="34" charset="0"/>
              </a:rPr>
              <a:t>1.1</a:t>
            </a:r>
            <a:r>
              <a:rPr lang="zh-TW" alt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2400" dirty="0">
                <a:latin typeface="+mj-lt"/>
                <a:cs typeface="Arial" panose="020B0604020202020204" pitchFamily="34" charset="0"/>
                <a:sym typeface="Arial"/>
              </a:rPr>
              <a:t>Color </a:t>
            </a:r>
            <a:r>
              <a:rPr lang="en-US" altLang="zh-TW" sz="2400" dirty="0">
                <a:latin typeface="+mj-lt"/>
                <a:ea typeface="Arial"/>
                <a:cs typeface="Arial"/>
                <a:sym typeface="Arial"/>
              </a:rPr>
              <a:t>Separation</a:t>
            </a:r>
            <a:r>
              <a:rPr lang="en-US" altLang="zh-TW" sz="24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endParaRPr lang="en-US" altLang="zh-TW" sz="2400" dirty="0">
              <a:latin typeface="+mj-lt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1.2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dirty="0">
                <a:latin typeface="+mj-lt"/>
                <a:cs typeface="Arial" panose="020B0604020202020204" pitchFamily="34" charset="0"/>
                <a:sym typeface="Arial"/>
              </a:rPr>
              <a:t>Color Transformation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1.3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dirty="0">
                <a:latin typeface="+mj-lt"/>
                <a:cs typeface="Arial" panose="020B0604020202020204" pitchFamily="34" charset="0"/>
                <a:sym typeface="Arial"/>
              </a:rPr>
              <a:t>Color Detection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1.4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dirty="0">
                <a:latin typeface="+mj-lt"/>
                <a:cs typeface="Arial" panose="020B0604020202020204" pitchFamily="34" charset="0"/>
                <a:sym typeface="Arial"/>
              </a:rPr>
              <a:t>Blending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3F3DD-1495-D333-B3FE-D524ED202E42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1569BC40-879C-4830-6EE0-1B914D48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6439602-5C03-7901-3452-B7E6994A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86" y="1649432"/>
            <a:ext cx="3061048" cy="37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2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id="{80EFDE0F-9C33-2799-E89D-A07FD52E8E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1.1 Color </a:t>
            </a:r>
            <a:r>
              <a:rPr lang="en-US" altLang="zh-TW" sz="2800" b="1" dirty="0">
                <a:cs typeface="Arial"/>
              </a:rPr>
              <a:t>Separation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sp>
        <p:nvSpPr>
          <p:cNvPr id="3" name="Shape 134">
            <a:extLst>
              <a:ext uri="{FF2B5EF4-FFF2-40B4-BE49-F238E27FC236}">
                <a16:creationId xmlns:a16="http://schemas.microsoft.com/office/drawing/2014/main" id="{4E1984D4-7716-E3E0-E090-3847C9946432}"/>
              </a:ext>
            </a:extLst>
          </p:cNvPr>
          <p:cNvSpPr txBox="1">
            <a:spLocks/>
          </p:cNvSpPr>
          <p:nvPr/>
        </p:nvSpPr>
        <p:spPr>
          <a:xfrm>
            <a:off x="256950" y="493769"/>
            <a:ext cx="8804364" cy="2532311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a color image, “OpenCV.jpg”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Q: 1) Extract 3 channels of the image </a:t>
            </a:r>
            <a:r>
              <a:rPr lang="en-US" altLang="zh-TW" sz="2000" dirty="0">
                <a:solidFill>
                  <a:srgbClr val="0000FF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r>
              <a:rPr lang="en-US" altLang="zh-TW" sz="2000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G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R </a:t>
            </a: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to 3 separated channels and 	 show the result images.</a:t>
            </a:r>
            <a:endParaRPr lang="en-US" altLang="zh-TW" sz="20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 </a:t>
            </a:r>
          </a:p>
          <a:p>
            <a:pPr marL="538163" lvl="1" indent="-1809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p.31 ~ p.49</a:t>
            </a:r>
          </a:p>
          <a:p>
            <a:pPr marL="538163" lvl="1" indent="-1809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cv2.split(),</a:t>
            </a:r>
            <a:r>
              <a:rPr lang="zh-TW" altLang="en-US" sz="1600" dirty="0">
                <a:latin typeface="+mj-lt"/>
              </a:rPr>
              <a:t> </a:t>
            </a:r>
            <a:r>
              <a:rPr lang="en-US" altLang="zh-TW" sz="1600" dirty="0">
                <a:latin typeface="+mj-lt"/>
              </a:rPr>
              <a:t>cv2.merge()</a:t>
            </a:r>
          </a:p>
          <a:p>
            <a:pPr marL="627063" lvl="1" indent="-269875">
              <a:lnSpc>
                <a:spcPct val="100000"/>
              </a:lnSpc>
            </a:pPr>
            <a:endParaRPr lang="zh-TW" altLang="en-US" sz="1600" dirty="0">
              <a:latin typeface="+mj-lt"/>
            </a:endParaRPr>
          </a:p>
        </p:txBody>
      </p:sp>
      <p:sp>
        <p:nvSpPr>
          <p:cNvPr id="5" name="Shape 139">
            <a:extLst>
              <a:ext uri="{FF2B5EF4-FFF2-40B4-BE49-F238E27FC236}">
                <a16:creationId xmlns:a16="http://schemas.microsoft.com/office/drawing/2014/main" id="{3A03B9A0-7D86-BE11-EA33-59613A2B6C35}"/>
              </a:ext>
            </a:extLst>
          </p:cNvPr>
          <p:cNvSpPr/>
          <p:nvPr/>
        </p:nvSpPr>
        <p:spPr>
          <a:xfrm rot="7748674">
            <a:off x="3827546" y="4570838"/>
            <a:ext cx="427159" cy="3379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BDFCCFBA-0F1F-9F52-30F9-837442E512DF}"/>
              </a:ext>
            </a:extLst>
          </p:cNvPr>
          <p:cNvSpPr/>
          <p:nvPr/>
        </p:nvSpPr>
        <p:spPr>
          <a:xfrm rot="5400000">
            <a:off x="5564222" y="4617071"/>
            <a:ext cx="427159" cy="3379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7" name="Shape 139">
            <a:extLst>
              <a:ext uri="{FF2B5EF4-FFF2-40B4-BE49-F238E27FC236}">
                <a16:creationId xmlns:a16="http://schemas.microsoft.com/office/drawing/2014/main" id="{902C40BD-6054-9696-209D-FF287BF640C7}"/>
              </a:ext>
            </a:extLst>
          </p:cNvPr>
          <p:cNvSpPr/>
          <p:nvPr/>
        </p:nvSpPr>
        <p:spPr>
          <a:xfrm rot="3243739">
            <a:off x="7437858" y="4605303"/>
            <a:ext cx="427159" cy="3379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CC6D01F-F4F4-22F2-4088-1E0AE7563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688" y="6274405"/>
            <a:ext cx="1104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+mj-lt"/>
              </a:rPr>
              <a:t>B channel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766754B-B815-40A6-24D7-129F6E66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341" y="6272555"/>
            <a:ext cx="1104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+mj-lt"/>
              </a:rPr>
              <a:t>R channel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A17469F4-D7D7-28A0-A689-8ED91C96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98" y="6272555"/>
            <a:ext cx="1125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+mj-lt"/>
              </a:rPr>
              <a:t>G channel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27659D-50AD-87FD-C701-6C94DF88CD3F}"/>
              </a:ext>
            </a:extLst>
          </p:cNvPr>
          <p:cNvSpPr txBox="1"/>
          <p:nvPr/>
        </p:nvSpPr>
        <p:spPr>
          <a:xfrm>
            <a:off x="5313872" y="2388223"/>
            <a:ext cx="1425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  <a:ea typeface="Arial"/>
                <a:cs typeface="Arial"/>
                <a:sym typeface="Arial"/>
              </a:rPr>
              <a:t>OpenCV.jpg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C79EDE5-8C61-DE91-9E3B-94AFE7EB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" y="3266697"/>
            <a:ext cx="2531775" cy="30975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5E6C199-EED4-DBF2-E73F-A4AA384C29AD}"/>
              </a:ext>
            </a:extLst>
          </p:cNvPr>
          <p:cNvSpPr/>
          <p:nvPr/>
        </p:nvSpPr>
        <p:spPr>
          <a:xfrm>
            <a:off x="296190" y="3849725"/>
            <a:ext cx="1900163" cy="525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AC35961-CFA1-5CF8-0C57-6C84D83CA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23"/>
          <a:stretch/>
        </p:blipFill>
        <p:spPr>
          <a:xfrm>
            <a:off x="6940182" y="5143630"/>
            <a:ext cx="1946868" cy="11289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EE80593-48B3-8556-2AF3-58BF3F6DC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38" r="32858"/>
          <a:stretch/>
        </p:blipFill>
        <p:spPr>
          <a:xfrm>
            <a:off x="4800556" y="5122219"/>
            <a:ext cx="1954493" cy="11289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49EC951-30E9-C054-48CB-536E6E3E8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95"/>
          <a:stretch/>
        </p:blipFill>
        <p:spPr>
          <a:xfrm>
            <a:off x="2632747" y="5143629"/>
            <a:ext cx="1954493" cy="11289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6EED672-89DA-9D08-084C-3C135188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00" y="2729920"/>
            <a:ext cx="2732202" cy="153686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6EBAA10-5330-6EE9-3098-E18A6E5F16A4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2ACB1E66-3D01-ED3D-B5AC-71F1923C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45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id="{2E8E5A11-4F4C-BE8D-42A3-706CE3EFD92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1.2 Color </a:t>
            </a:r>
            <a:r>
              <a:rPr lang="en-US" altLang="zh-TW" sz="2800" b="1" dirty="0">
                <a:cs typeface="Arial"/>
              </a:rPr>
              <a:t>Transformation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sp>
        <p:nvSpPr>
          <p:cNvPr id="3" name="Shape 134">
            <a:extLst>
              <a:ext uri="{FF2B5EF4-FFF2-40B4-BE49-F238E27FC236}">
                <a16:creationId xmlns:a16="http://schemas.microsoft.com/office/drawing/2014/main" id="{DC393EDD-5677-07E0-8FDE-879334F634EC}"/>
              </a:ext>
            </a:extLst>
          </p:cNvPr>
          <p:cNvSpPr txBox="1">
            <a:spLocks/>
          </p:cNvSpPr>
          <p:nvPr/>
        </p:nvSpPr>
        <p:spPr>
          <a:xfrm>
            <a:off x="248472" y="448515"/>
            <a:ext cx="8841741" cy="2532311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1 color image: “OpenCV. jpg”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Q: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1) T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ransform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“OpenCV.jpg”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into grayscale image</a:t>
            </a:r>
            <a:r>
              <a:rPr lang="zh-TW" altLang="en-US" sz="18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i="1" spc="-5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zh-TW" sz="1800" i="1" spc="-5" baseline="-250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zh-TW" sz="1800" i="1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by c</a:t>
            </a:r>
            <a:r>
              <a:rPr lang="en-US" altLang="zh-TW" sz="1800" dirty="0">
                <a:latin typeface="+mj-lt"/>
              </a:rPr>
              <a:t>alling OpenCV function directly.</a:t>
            </a:r>
            <a:endParaRPr lang="en-US" altLang="zh-TW" sz="1800" i="1" baseline="-25000" dirty="0">
              <a:latin typeface="+mj-lt"/>
              <a:ea typeface="Arial"/>
              <a:cs typeface="Arial"/>
              <a:sym typeface="Arial"/>
            </a:endParaRPr>
          </a:p>
          <a:p>
            <a:pPr marL="984250" indent="-269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2)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Merge </a:t>
            </a:r>
            <a:r>
              <a:rPr lang="en-US" altLang="zh-TW" sz="1800" dirty="0">
                <a:solidFill>
                  <a:srgbClr val="0000FF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r>
              <a:rPr lang="en-US" altLang="zh-TW" sz="1800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R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separated channel images from problem 1.2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into grayscale image 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TW" sz="1800" i="1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by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 I</a:t>
            </a:r>
            <a:r>
              <a:rPr lang="en-US" altLang="zh-TW" sz="1800" i="1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= (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R+G+B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)/3.</a:t>
            </a:r>
          </a:p>
          <a:p>
            <a:pPr marL="714375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3) Show the above 2 results.</a:t>
            </a:r>
            <a:endParaRPr lang="en-US" altLang="zh-TW"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 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p.56 ~ p.59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cv2.cvtColor(…, cv2.COLOR_BGR2GRAY)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F87408CC-29A8-C49D-82DD-7E4E96CC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788" y="6027003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+mj-lt"/>
              </a:rPr>
              <a:t>I</a:t>
            </a:r>
            <a:r>
              <a:rPr lang="en-US" altLang="zh-TW" sz="1800" i="1" baseline="-25000" dirty="0">
                <a:latin typeface="+mj-lt"/>
              </a:rPr>
              <a:t>1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28DE2D03-08B2-6833-58CF-B9EB5BD65E5D}"/>
              </a:ext>
            </a:extLst>
          </p:cNvPr>
          <p:cNvSpPr/>
          <p:nvPr/>
        </p:nvSpPr>
        <p:spPr>
          <a:xfrm rot="7737696">
            <a:off x="5359878" y="4364548"/>
            <a:ext cx="368799" cy="2142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C1D85D-5CBD-759C-D480-687A8D2E6751}"/>
              </a:ext>
            </a:extLst>
          </p:cNvPr>
          <p:cNvSpPr txBox="1"/>
          <p:nvPr/>
        </p:nvSpPr>
        <p:spPr>
          <a:xfrm>
            <a:off x="7038981" y="6396335"/>
            <a:ext cx="186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+mj-lt"/>
              </a:rPr>
              <a:t>Average weighted </a:t>
            </a:r>
            <a:r>
              <a:rPr lang="en-US" altLang="zh-TW" sz="1200" dirty="0">
                <a:latin typeface="+mj-lt"/>
              </a:rPr>
              <a:t>formula:</a:t>
            </a:r>
          </a:p>
          <a:p>
            <a:r>
              <a:rPr lang="en-US" altLang="zh-TW" sz="1200" i="1" dirty="0">
                <a:latin typeface="+mj-lt"/>
              </a:rPr>
              <a:t>I</a:t>
            </a:r>
            <a:r>
              <a:rPr lang="en-US" altLang="zh-TW" sz="1200" i="1" baseline="-25000" dirty="0">
                <a:latin typeface="+mj-lt"/>
              </a:rPr>
              <a:t>2</a:t>
            </a:r>
            <a:r>
              <a:rPr lang="en-US" altLang="zh-TW" sz="1200" dirty="0">
                <a:latin typeface="+mj-lt"/>
              </a:rPr>
              <a:t> = (R+G+B)/3</a:t>
            </a:r>
            <a:endParaRPr lang="zh-TW" altLang="en-US" sz="1200" dirty="0">
              <a:latin typeface="+mj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37C352-76D8-9B68-71B7-CA0B6179CDB4}"/>
              </a:ext>
            </a:extLst>
          </p:cNvPr>
          <p:cNvSpPr txBox="1"/>
          <p:nvPr/>
        </p:nvSpPr>
        <p:spPr>
          <a:xfrm>
            <a:off x="4289572" y="6363033"/>
            <a:ext cx="273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+mj-lt"/>
              </a:rPr>
              <a:t>Perceptually weighted </a:t>
            </a:r>
            <a:r>
              <a:rPr lang="en-US" altLang="zh-TW" sz="1200" dirty="0">
                <a:latin typeface="+mj-lt"/>
              </a:rPr>
              <a:t>formula:</a:t>
            </a:r>
          </a:p>
          <a:p>
            <a:r>
              <a:rPr lang="en-US" altLang="zh-TW" sz="1200" dirty="0">
                <a:latin typeface="+mj-lt"/>
              </a:rPr>
              <a:t>I</a:t>
            </a:r>
            <a:r>
              <a:rPr lang="en-US" altLang="zh-TW" sz="1200" baseline="-25000" dirty="0">
                <a:latin typeface="+mj-lt"/>
              </a:rPr>
              <a:t>1</a:t>
            </a:r>
            <a:r>
              <a:rPr lang="en-US" altLang="zh-TW" sz="1200" dirty="0">
                <a:latin typeface="+mj-lt"/>
              </a:rPr>
              <a:t> = 0.07*B + 0.72*G + 0.21*R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7F7502-95CF-4CBC-2CC0-96FB76607B9F}"/>
              </a:ext>
            </a:extLst>
          </p:cNvPr>
          <p:cNvSpPr txBox="1"/>
          <p:nvPr/>
        </p:nvSpPr>
        <p:spPr>
          <a:xfrm>
            <a:off x="4330081" y="4528548"/>
            <a:ext cx="1929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+mj-lt"/>
              </a:rPr>
              <a:t>1) </a:t>
            </a:r>
            <a:r>
              <a:rPr lang="en-US" altLang="zh-TW" sz="1400" dirty="0">
                <a:latin typeface="+mj-lt"/>
              </a:rPr>
              <a:t>OpenCV function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FDB0D0-9B01-711C-952E-20C3C9D8FB18}"/>
              </a:ext>
            </a:extLst>
          </p:cNvPr>
          <p:cNvSpPr txBox="1"/>
          <p:nvPr/>
        </p:nvSpPr>
        <p:spPr>
          <a:xfrm>
            <a:off x="7024941" y="4523958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j-lt"/>
              </a:rPr>
              <a:t>2) Average weighted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81D4A318-10DF-7308-B7AE-313A4E3E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727" y="6078832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+mj-lt"/>
              </a:rPr>
              <a:t>I</a:t>
            </a:r>
            <a:r>
              <a:rPr lang="en-US" altLang="zh-TW" sz="1800" i="1" baseline="-25000" dirty="0">
                <a:latin typeface="+mj-lt"/>
              </a:rPr>
              <a:t>2</a:t>
            </a:r>
          </a:p>
        </p:txBody>
      </p:sp>
      <p:sp>
        <p:nvSpPr>
          <p:cNvPr id="12" name="Shape 139">
            <a:extLst>
              <a:ext uri="{FF2B5EF4-FFF2-40B4-BE49-F238E27FC236}">
                <a16:creationId xmlns:a16="http://schemas.microsoft.com/office/drawing/2014/main" id="{94860D67-7F9E-2EA9-1483-BB905226C0BC}"/>
              </a:ext>
            </a:extLst>
          </p:cNvPr>
          <p:cNvSpPr/>
          <p:nvPr/>
        </p:nvSpPr>
        <p:spPr>
          <a:xfrm rot="2812710">
            <a:off x="6953761" y="4331840"/>
            <a:ext cx="402001" cy="2142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04CBC1E-F50F-F331-EC93-67E740DD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4" y="3077340"/>
            <a:ext cx="2930415" cy="358525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E3B0D38-E87E-FE64-D83F-3C77ACD05963}"/>
              </a:ext>
            </a:extLst>
          </p:cNvPr>
          <p:cNvSpPr/>
          <p:nvPr/>
        </p:nvSpPr>
        <p:spPr>
          <a:xfrm>
            <a:off x="922304" y="4444684"/>
            <a:ext cx="2233294" cy="59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CE958E1-A68C-41D1-FCDD-6663D7EF0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75"/>
          <a:stretch/>
        </p:blipFill>
        <p:spPr>
          <a:xfrm>
            <a:off x="4330081" y="1568867"/>
            <a:ext cx="4162026" cy="268381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B0DF75C-2DD8-99F9-A84A-21A81386B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59" r="66662"/>
          <a:stretch/>
        </p:blipFill>
        <p:spPr>
          <a:xfrm>
            <a:off x="4438008" y="4774034"/>
            <a:ext cx="1465364" cy="165219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244A4E3-140E-A8ED-DB20-E3E5B8265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08"/>
          <a:stretch/>
        </p:blipFill>
        <p:spPr>
          <a:xfrm>
            <a:off x="7054316" y="4791760"/>
            <a:ext cx="1649931" cy="165081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CB3F0F7-5930-32CD-5487-4F2FEC59EA5B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B6678430-DEE5-D0A3-7F61-9F1B4E53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24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id="{AFD134FE-A481-0734-E436-3898418FFAB3}"/>
              </a:ext>
            </a:extLst>
          </p:cNvPr>
          <p:cNvSpPr txBox="1">
            <a:spLocks/>
          </p:cNvSpPr>
          <p:nvPr/>
        </p:nvSpPr>
        <p:spPr>
          <a:xfrm>
            <a:off x="-3" y="3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1.3 Color Detection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sp>
        <p:nvSpPr>
          <p:cNvPr id="4" name="Shape 134">
            <a:extLst>
              <a:ext uri="{FF2B5EF4-FFF2-40B4-BE49-F238E27FC236}">
                <a16:creationId xmlns:a16="http://schemas.microsoft.com/office/drawing/2014/main" id="{5418DBFE-E15B-D1BB-1376-D50A04B35DF5}"/>
              </a:ext>
            </a:extLst>
          </p:cNvPr>
          <p:cNvSpPr txBox="1">
            <a:spLocks/>
          </p:cNvSpPr>
          <p:nvPr/>
        </p:nvSpPr>
        <p:spPr>
          <a:xfrm>
            <a:off x="-6" y="402103"/>
            <a:ext cx="9022007" cy="1384113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1 color image: “OpenCV. jpg”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Q: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1) T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ransform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“OpenCV.jpg”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from </a:t>
            </a:r>
            <a:r>
              <a:rPr lang="en-US" altLang="zh-TW" sz="1800" dirty="0">
                <a:solidFill>
                  <a:srgbClr val="0000FF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r>
              <a:rPr lang="en-US" altLang="zh-TW" sz="1800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R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format to </a:t>
            </a:r>
            <a:r>
              <a:rPr lang="en-US" altLang="zh-TW" sz="1800" u="sng" dirty="0">
                <a:solidFill>
                  <a:srgbClr val="7030A0"/>
                </a:solidFill>
                <a:latin typeface="+mj-lt"/>
                <a:cs typeface="Arial"/>
              </a:rPr>
              <a:t>HSV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format</a:t>
            </a:r>
            <a:r>
              <a:rPr lang="en-US" altLang="zh-TW" sz="1800" dirty="0">
                <a:latin typeface="+mj-lt"/>
              </a:rPr>
              <a:t>.</a:t>
            </a:r>
            <a:endParaRPr lang="en-US" altLang="zh-TW" sz="1800" i="1" baseline="-25000" dirty="0">
              <a:latin typeface="+mj-lt"/>
              <a:ea typeface="Arial"/>
              <a:cs typeface="Arial"/>
              <a:sym typeface="Arial"/>
            </a:endParaRPr>
          </a:p>
          <a:p>
            <a:pPr marL="984250" indent="-269875"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2) Generate mask by calling</a:t>
            </a: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:</a:t>
            </a:r>
          </a:p>
          <a:p>
            <a:pPr marL="984250" indent="-269875">
              <a:spcBef>
                <a:spcPts val="0"/>
              </a:spcBef>
              <a:buNone/>
            </a:pPr>
            <a:r>
              <a:rPr lang="zh-TW" altLang="en-US" sz="1800" b="1" dirty="0">
                <a:latin typeface="+mj-lt"/>
                <a:cs typeface="Arial"/>
                <a:sym typeface="Arial"/>
              </a:rPr>
              <a:t>                                                    </a:t>
            </a:r>
            <a:r>
              <a:rPr lang="en-US" altLang="zh-TW" sz="1800" b="1" dirty="0">
                <a:latin typeface="+mj-lt"/>
              </a:rPr>
              <a:t>cv2.</a:t>
            </a:r>
            <a:r>
              <a:rPr lang="en-US" altLang="zh-CN" sz="1800" b="1" dirty="0">
                <a:latin typeface="+mj-lt"/>
              </a:rPr>
              <a:t>inRange(</a:t>
            </a:r>
            <a:r>
              <a:rPr lang="en-US" altLang="zh-CN" sz="1800" b="1" dirty="0" err="1">
                <a:latin typeface="+mj-lt"/>
              </a:rPr>
              <a:t>hsv_img</a:t>
            </a:r>
            <a:r>
              <a:rPr lang="en-US" altLang="zh-CN" sz="1800" b="1" dirty="0">
                <a:latin typeface="+mj-lt"/>
              </a:rPr>
              <a:t> , </a:t>
            </a:r>
            <a:r>
              <a:rPr lang="en-US" altLang="zh-CN" sz="1800" b="1" dirty="0" err="1">
                <a:latin typeface="+mj-lt"/>
              </a:rPr>
              <a:t>lower_bound</a:t>
            </a:r>
            <a:r>
              <a:rPr lang="en-US" altLang="zh-CN" sz="1800" b="1" dirty="0">
                <a:latin typeface="+mj-lt"/>
              </a:rPr>
              <a:t> , upper_bound</a:t>
            </a:r>
            <a:r>
              <a:rPr lang="en-US" altLang="zh-CN" sz="1800" dirty="0">
                <a:latin typeface="+mj-lt"/>
              </a:rPr>
              <a:t>)</a:t>
            </a: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984250" indent="-269875"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3) Detect </a:t>
            </a:r>
            <a:r>
              <a:rPr lang="en-US" altLang="zh-TW" sz="18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  <a:ea typeface="Arial"/>
                <a:cs typeface="Arial" panose="020B0604020202020204" pitchFamily="34" charset="0"/>
                <a:sym typeface="Arial"/>
              </a:rPr>
              <a:t>Green</a:t>
            </a: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 and </a:t>
            </a:r>
            <a:r>
              <a:rPr lang="en-US" altLang="zh-TW" sz="1800" b="1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Arial"/>
                <a:cs typeface="Arial" panose="020B0604020202020204" pitchFamily="34" charset="0"/>
                <a:sym typeface="Arial"/>
              </a:rPr>
              <a:t>White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000000"/>
                </a:highlight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color in the image by calling :</a:t>
            </a:r>
          </a:p>
          <a:p>
            <a:pPr marL="984250" indent="-269875"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                                                     </a:t>
            </a:r>
            <a:r>
              <a:rPr lang="en-US" altLang="zh-TW" sz="1800" b="1" dirty="0">
                <a:latin typeface="+mj-lt"/>
              </a:rPr>
              <a:t>cv2.bitwise_and(</a:t>
            </a:r>
            <a:r>
              <a:rPr lang="en-US" altLang="zh-TW" sz="1800" b="1" dirty="0" err="1">
                <a:latin typeface="+mj-lt"/>
              </a:rPr>
              <a:t>bgr_img</a:t>
            </a:r>
            <a:r>
              <a:rPr lang="en-US" altLang="zh-TW" sz="1800" b="1" dirty="0">
                <a:latin typeface="+mj-lt"/>
              </a:rPr>
              <a:t> , </a:t>
            </a:r>
            <a:r>
              <a:rPr lang="en-US" altLang="zh-TW" sz="1800" b="1" dirty="0" err="1">
                <a:latin typeface="+mj-lt"/>
              </a:rPr>
              <a:t>bgr_img</a:t>
            </a:r>
            <a:r>
              <a:rPr lang="en-US" altLang="zh-TW" sz="1800" b="1" dirty="0">
                <a:latin typeface="+mj-lt"/>
              </a:rPr>
              <a:t> , mask)</a:t>
            </a:r>
            <a:endParaRPr lang="en-US" altLang="zh-TW" sz="1800" b="1" dirty="0">
              <a:solidFill>
                <a:srgbClr val="000000"/>
              </a:solidFill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984250" indent="-269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4) Show the result</a:t>
            </a:r>
            <a:endParaRPr lang="en-US" altLang="zh-TW"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+mj-lt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696E23-67A5-B637-B813-111E20594F5A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6F329E90-9339-88AF-7BE7-46C83E5F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76432" y="6578350"/>
            <a:ext cx="2057400" cy="279647"/>
          </a:xfrm>
        </p:spPr>
        <p:txBody>
          <a:bodyPr/>
          <a:lstStyle/>
          <a:p>
            <a:fld id="{CE83DE27-3F3A-421C-8CC9-9BCAA9F1532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3445B2B-8AFB-951C-EEC1-99CA250C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94" y="2629415"/>
            <a:ext cx="5636106" cy="371995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E1D1541E-C97C-A181-243D-BB33C188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5" y="2870641"/>
            <a:ext cx="2930415" cy="358525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8CC43B8-CD38-C0D4-76EE-0F69443E9485}"/>
              </a:ext>
            </a:extLst>
          </p:cNvPr>
          <p:cNvSpPr/>
          <p:nvPr/>
        </p:nvSpPr>
        <p:spPr>
          <a:xfrm>
            <a:off x="576075" y="4889149"/>
            <a:ext cx="2233294" cy="59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576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id="{2B72CD40-EDF6-88C2-3011-33D8B7E384D1}"/>
              </a:ext>
            </a:extLst>
          </p:cNvPr>
          <p:cNvSpPr txBox="1">
            <a:spLocks/>
          </p:cNvSpPr>
          <p:nvPr/>
        </p:nvSpPr>
        <p:spPr>
          <a:xfrm>
            <a:off x="-3" y="3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1.3 Color Detection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pic>
        <p:nvPicPr>
          <p:cNvPr id="4" name="Picture 2" descr="HSV Color Map">
            <a:extLst>
              <a:ext uri="{FF2B5EF4-FFF2-40B4-BE49-F238E27FC236}">
                <a16:creationId xmlns:a16="http://schemas.microsoft.com/office/drawing/2014/main" id="{84D5C13C-4072-B39A-0324-808538186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3"/>
          <a:stretch/>
        </p:blipFill>
        <p:spPr bwMode="auto">
          <a:xfrm>
            <a:off x="103121" y="2239186"/>
            <a:ext cx="6123221" cy="28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34">
            <a:extLst>
              <a:ext uri="{FF2B5EF4-FFF2-40B4-BE49-F238E27FC236}">
                <a16:creationId xmlns:a16="http://schemas.microsoft.com/office/drawing/2014/main" id="{95F19F99-ED4C-6D96-1A2C-3F1FF8BF2AEA}"/>
              </a:ext>
            </a:extLst>
          </p:cNvPr>
          <p:cNvSpPr txBox="1">
            <a:spLocks/>
          </p:cNvSpPr>
          <p:nvPr/>
        </p:nvSpPr>
        <p:spPr>
          <a:xfrm>
            <a:off x="290062" y="490895"/>
            <a:ext cx="6796538" cy="1647279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 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cv2.cvtColor(…, cv2.COLOR_BGR2HSV)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</a:t>
            </a:r>
            <a:r>
              <a:rPr lang="en-US" altLang="zh-CN" sz="1600" dirty="0">
                <a:latin typeface="+mj-lt"/>
              </a:rPr>
              <a:t>inRange(</a:t>
            </a:r>
            <a:r>
              <a:rPr lang="en-US" altLang="zh-CN" sz="1600" dirty="0" err="1">
                <a:latin typeface="+mj-lt"/>
              </a:rPr>
              <a:t>hsv_img</a:t>
            </a:r>
            <a:r>
              <a:rPr lang="en-US" altLang="zh-CN" sz="1600" dirty="0">
                <a:latin typeface="+mj-lt"/>
              </a:rPr>
              <a:t> , </a:t>
            </a:r>
            <a:r>
              <a:rPr lang="en-US" altLang="zh-CN" sz="1600" dirty="0" err="1">
                <a:latin typeface="+mj-lt"/>
              </a:rPr>
              <a:t>lower_bound</a:t>
            </a:r>
            <a:r>
              <a:rPr lang="en-US" altLang="zh-CN" sz="1600" dirty="0">
                <a:latin typeface="+mj-lt"/>
              </a:rPr>
              <a:t> , </a:t>
            </a:r>
            <a:r>
              <a:rPr lang="en-US" altLang="zh-CN" sz="1600" dirty="0" err="1">
                <a:latin typeface="+mj-lt"/>
              </a:rPr>
              <a:t>upper_bound</a:t>
            </a:r>
            <a:r>
              <a:rPr lang="en-US" altLang="zh-CN" sz="1600" dirty="0">
                <a:latin typeface="+mj-lt"/>
              </a:rPr>
              <a:t>)</a:t>
            </a:r>
            <a:endParaRPr lang="en-US" altLang="zh-TW" sz="1600" dirty="0">
              <a:latin typeface="+mj-lt"/>
            </a:endParaRP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cv2.bitwise_and(</a:t>
            </a:r>
            <a:r>
              <a:rPr lang="en-US" altLang="zh-TW" sz="1600" dirty="0" err="1">
                <a:latin typeface="+mj-lt"/>
              </a:rPr>
              <a:t>bgr_img</a:t>
            </a:r>
            <a:r>
              <a:rPr lang="en-US" altLang="zh-TW" sz="1600" dirty="0">
                <a:latin typeface="+mj-lt"/>
              </a:rPr>
              <a:t> , </a:t>
            </a:r>
            <a:r>
              <a:rPr lang="en-US" altLang="zh-TW" sz="1600" dirty="0" err="1">
                <a:latin typeface="+mj-lt"/>
              </a:rPr>
              <a:t>bgr_img</a:t>
            </a:r>
            <a:r>
              <a:rPr lang="en-US" altLang="zh-TW" sz="1600" dirty="0">
                <a:latin typeface="+mj-lt"/>
              </a:rPr>
              <a:t> , mask)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732203-141A-707D-C9C8-BA536C2ACA2A}"/>
              </a:ext>
            </a:extLst>
          </p:cNvPr>
          <p:cNvSpPr txBox="1"/>
          <p:nvPr/>
        </p:nvSpPr>
        <p:spPr>
          <a:xfrm>
            <a:off x="103121" y="6407127"/>
            <a:ext cx="8053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</a:rPr>
              <a:t>REF: </a:t>
            </a:r>
            <a:r>
              <a:rPr lang="zh-TW" altLang="en-US" sz="1400" dirty="0">
                <a:latin typeface="+mj-lt"/>
              </a:rPr>
              <a:t>https://medium.com/@gowtham180502/how-to-detect-colors-using-opencv-python-98aa0241e713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BBC1E8-DEC1-16E3-BFBD-AC5AE8484C4E}"/>
              </a:ext>
            </a:extLst>
          </p:cNvPr>
          <p:cNvSpPr txBox="1"/>
          <p:nvPr/>
        </p:nvSpPr>
        <p:spPr>
          <a:xfrm>
            <a:off x="6282278" y="2369949"/>
            <a:ext cx="29544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+mj-lt"/>
              </a:rPr>
              <a:t>HSV values ranges between (0–180, 0–255, 0–255)</a:t>
            </a:r>
          </a:p>
          <a:p>
            <a:endParaRPr lang="en-US" altLang="zh-TW" b="1" dirty="0">
              <a:solidFill>
                <a:srgbClr val="292929"/>
              </a:solidFill>
              <a:latin typeface="+mj-lt"/>
            </a:endParaRPr>
          </a:p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+mj-lt"/>
              </a:rPr>
              <a:t>H(H</a:t>
            </a:r>
            <a:r>
              <a:rPr lang="en-US" altLang="zh-TW" b="1" dirty="0">
                <a:solidFill>
                  <a:srgbClr val="292929"/>
                </a:solidFill>
                <a:latin typeface="+mj-lt"/>
              </a:rPr>
              <a:t>ue) : x axis</a:t>
            </a:r>
          </a:p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+mj-lt"/>
              </a:rPr>
              <a:t>S(Saturation) : y axis</a:t>
            </a:r>
          </a:p>
          <a:p>
            <a:r>
              <a:rPr lang="en-US" altLang="zh-TW" b="1" dirty="0">
                <a:solidFill>
                  <a:srgbClr val="292929"/>
                </a:solidFill>
                <a:latin typeface="+mj-lt"/>
              </a:rPr>
              <a:t>V(Value) : 255</a:t>
            </a:r>
          </a:p>
          <a:p>
            <a:endParaRPr lang="en-US" altLang="zh-TW" b="1" i="0" dirty="0">
              <a:solidFill>
                <a:srgbClr val="292929"/>
              </a:solidFill>
              <a:effectLst/>
              <a:latin typeface="+mj-lt"/>
            </a:endParaRPr>
          </a:p>
          <a:p>
            <a:endParaRPr lang="en-US" altLang="zh-TW" b="1" dirty="0">
              <a:solidFill>
                <a:srgbClr val="292929"/>
              </a:solidFill>
              <a:latin typeface="+mj-lt"/>
            </a:endParaRPr>
          </a:p>
          <a:p>
            <a:endParaRPr lang="zh-TW" altLang="en-US" b="1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E34D35-DE9D-247A-1EFD-C86CFC22F564}"/>
              </a:ext>
            </a:extLst>
          </p:cNvPr>
          <p:cNvSpPr/>
          <p:nvPr/>
        </p:nvSpPr>
        <p:spPr>
          <a:xfrm>
            <a:off x="360726" y="2442755"/>
            <a:ext cx="1958370" cy="24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pic>
        <p:nvPicPr>
          <p:cNvPr id="9" name="Picture 2" descr="RGB 轉HSV, HSL (線上色碼轉換HSL, HSV, RGB, HEX)">
            <a:extLst>
              <a:ext uri="{FF2B5EF4-FFF2-40B4-BE49-F238E27FC236}">
                <a16:creationId xmlns:a16="http://schemas.microsoft.com/office/drawing/2014/main" id="{7018EDBE-0C50-4676-D49A-C56D021E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38" y="594309"/>
            <a:ext cx="2048759" cy="15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8338D6B-03DE-74A4-F7D5-0002E0C25C63}"/>
              </a:ext>
            </a:extLst>
          </p:cNvPr>
          <p:cNvCxnSpPr>
            <a:cxnSpLocks/>
          </p:cNvCxnSpPr>
          <p:nvPr/>
        </p:nvCxnSpPr>
        <p:spPr>
          <a:xfrm flipH="1" flipV="1">
            <a:off x="1398306" y="2710207"/>
            <a:ext cx="4883972" cy="607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BCC2C9-2776-D711-9349-B64D939FC751}"/>
              </a:ext>
            </a:extLst>
          </p:cNvPr>
          <p:cNvSpPr txBox="1"/>
          <p:nvPr/>
        </p:nvSpPr>
        <p:spPr>
          <a:xfrm>
            <a:off x="5500538" y="5166648"/>
            <a:ext cx="3643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+mj-lt"/>
              </a:rPr>
              <a:t>Using this range should be fine</a:t>
            </a:r>
          </a:p>
          <a:p>
            <a:r>
              <a:rPr lang="en-US" altLang="zh-TW" i="0" dirty="0">
                <a:solidFill>
                  <a:srgbClr val="292929"/>
                </a:solidFill>
                <a:effectLst/>
                <a:latin typeface="+mj-lt"/>
              </a:rPr>
              <a:t>Green Range </a:t>
            </a:r>
            <a:r>
              <a:rPr lang="en-US" altLang="zh-TW" dirty="0">
                <a:solidFill>
                  <a:srgbClr val="292929"/>
                </a:solidFill>
                <a:latin typeface="+mj-lt"/>
              </a:rPr>
              <a:t>: (40-80,50-255,20-255)</a:t>
            </a:r>
          </a:p>
          <a:p>
            <a:r>
              <a:rPr lang="en-US" altLang="zh-TW" i="0" dirty="0">
                <a:solidFill>
                  <a:srgbClr val="292929"/>
                </a:solidFill>
                <a:effectLst/>
                <a:latin typeface="+mj-lt"/>
              </a:rPr>
              <a:t>White Range : (0-180,0-20,200-255)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ABABFD-BA25-75C9-BC77-6A4CAB13E496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B47ADD81-9EAB-8B19-49E5-B6EECF5D8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2556</TotalTime>
  <Words>1451</Words>
  <Application>Microsoft Office PowerPoint</Application>
  <PresentationFormat>如螢幕大小 (4:3)</PresentationFormat>
  <Paragraphs>180</Paragraphs>
  <Slides>14</Slides>
  <Notes>5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Wingdings</vt:lpstr>
      <vt:lpstr>Office 佈景主題</vt:lpstr>
      <vt:lpstr>影像處理、電腦視覺及深度學習概論  (Introduction to Image Processing, Computer Vision and Deep Learning)  Homework 1</vt:lpstr>
      <vt:lpstr>Notice (1/2)</vt:lpstr>
      <vt:lpstr>Notice (2/2)</vt:lpstr>
      <vt:lpstr>Assignment scoring (Total: 100%)</vt:lpstr>
      <vt:lpstr>1. Image Processing (20%)  </vt:lpstr>
      <vt:lpstr>PowerPoint 簡報</vt:lpstr>
      <vt:lpstr>PowerPoint 簡報</vt:lpstr>
      <vt:lpstr>PowerPoint 簡報</vt:lpstr>
      <vt:lpstr>PowerPoint 簡報</vt:lpstr>
      <vt:lpstr>PowerPoint 簡報</vt:lpstr>
      <vt:lpstr>2. Image Smoothing (20%)  </vt:lpstr>
      <vt:lpstr>2.1 Gaussian Blur</vt:lpstr>
      <vt:lpstr>2.2 Bilateral Filter</vt:lpstr>
      <vt:lpstr>2.3 Median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影像處理、電腦視覺及深度學習概論 (Introduction to Image Processing, Computer Vision and Deep Learning)  Homework 1</dc:title>
  <dc:creator>rl</dc:creator>
  <cp:lastModifiedBy>黃鼎元 TING-YUAN HUANg</cp:lastModifiedBy>
  <cp:revision>175</cp:revision>
  <dcterms:created xsi:type="dcterms:W3CDTF">2020-09-25T03:15:31Z</dcterms:created>
  <dcterms:modified xsi:type="dcterms:W3CDTF">2022-10-07T05:14:43Z</dcterms:modified>
</cp:coreProperties>
</file>