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8" r:id="rId3"/>
    <p:sldId id="299" r:id="rId4"/>
    <p:sldId id="300" r:id="rId5"/>
    <p:sldId id="320" r:id="rId6"/>
    <p:sldId id="314" r:id="rId7"/>
    <p:sldId id="315" r:id="rId8"/>
    <p:sldId id="316" r:id="rId9"/>
    <p:sldId id="317" r:id="rId10"/>
    <p:sldId id="322" r:id="rId11"/>
    <p:sldId id="318" r:id="rId12"/>
    <p:sldId id="336" r:id="rId13"/>
    <p:sldId id="257" r:id="rId14"/>
    <p:sldId id="337" r:id="rId15"/>
    <p:sldId id="259" r:id="rId16"/>
    <p:sldId id="261" r:id="rId17"/>
    <p:sldId id="265" r:id="rId18"/>
    <p:sldId id="262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8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C4C8F18-0E44-1743-1547-47B01DFC45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50E797-49DF-8754-AB2C-8CBAF8713C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3CCA-1505-47E7-9580-49EACBA5E9B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2E782E-B2CF-2679-E23F-3ACCC03754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0DDC1A-1987-AF0B-6447-2097AED871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83191-16A2-4718-AA60-4432C2CA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6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9DBF-CE24-408F-B0FF-C7E9A71AACC5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9533-9512-4105-82DF-6654EC526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408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71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72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563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3CE6-4591-4214-B086-9E7E6A0AF684}" type="datetime1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240AAE5-B9E9-2256-F91C-DAEE5D07FEAB}"/>
              </a:ext>
            </a:extLst>
          </p:cNvPr>
          <p:cNvSpPr txBox="1">
            <a:spLocks/>
          </p:cNvSpPr>
          <p:nvPr userDrawn="1"/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96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32EA-2717-442B-96A0-3E443144E281}" type="datetime1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19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8FF7-F689-4323-9280-30987C84C9B5}" type="datetime1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70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F559-5549-463E-8DCA-E70155984377}" type="datetime1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1941211-D9F0-48AC-0002-4CFA61BB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332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B73C-DDE2-472E-BEDB-D574BBD8D7D9}" type="datetime1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E01FD9-DB79-839F-1515-2C6AE436D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205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9BBC-1845-42CB-B4BD-14174F29BEEA}" type="datetime1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2AE676A-F875-B3D1-BDE5-19D386382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049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1EA0-E11B-4760-9AB1-B1BF61863E1D}" type="datetime1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320CA7-46AB-03A3-FC92-AA423E04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97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368B-976D-430E-9166-A402E437FA3F}" type="datetime1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0DC4E-8C15-1A66-351E-326836B61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002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0604-EEE5-4CA6-9A47-BAF40111BF11}" type="datetime1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53A384-84FE-9897-44F7-FB59205E0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2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DB57-2362-452F-8290-7347DDDAB90C}" type="datetime1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B542395-626E-395B-B571-5625DFFCD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94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26AC-9659-4350-A81E-53B3E0DCB707}" type="datetime1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52DB3C-FEDB-6469-7997-A0063179E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08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DE429-1683-4FDA-8D6C-2D932B6BC6D2}" type="datetime1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139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www.cs.toronto.edu/~kriz/cifar.html" TargetMode="External"/><Relationship Id="rId4" Type="http://schemas.openxmlformats.org/officeDocument/2006/relationships/hyperlink" Target="https://pytorch.org/vision/0.12/generated/torchvision.models.vgg19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dex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torch-model-summary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vision/main/generated/torchvision.transforms.RandomApply.html#torchvision.transforms.RandomApply" TargetMode="External"/><Relationship Id="rId13" Type="http://schemas.openxmlformats.org/officeDocument/2006/relationships/hyperlink" Target="https://pytorch.org/vision/main/generated/torchvision.transforms.RandomResizedCrop.html#torchvision.transforms.RandomResizedCrop" TargetMode="External"/><Relationship Id="rId3" Type="http://schemas.openxmlformats.org/officeDocument/2006/relationships/hyperlink" Target="https://pytorch.org/vision/main/generated/torchvision.transforms.ColorJitter.html#torchvision.transforms.ColorJitter" TargetMode="External"/><Relationship Id="rId7" Type="http://schemas.openxmlformats.org/officeDocument/2006/relationships/hyperlink" Target="https://pytorch.org/vision/main/generated/torchvision.transforms.RandomAffine.html#torchvision.transforms.RandomAffine" TargetMode="External"/><Relationship Id="rId12" Type="http://schemas.openxmlformats.org/officeDocument/2006/relationships/hyperlink" Target="https://pytorch.org/vision/main/generated/torchvision.transforms.RandomPerspective.html#torchvision.transforms.RandomPerspective" TargetMode="External"/><Relationship Id="rId2" Type="http://schemas.openxmlformats.org/officeDocument/2006/relationships/hyperlink" Target="https://pytorch.org/vision/main/generated/torchvision.transforms.CenterCrop.html#torchvision.transforms.CenterCro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ytorch.org/vision/main/generated/torchvision.transforms.Pad.html#torchvision.transforms.Pad" TargetMode="External"/><Relationship Id="rId11" Type="http://schemas.openxmlformats.org/officeDocument/2006/relationships/hyperlink" Target="https://pytorch.org/vision/main/generated/torchvision.transforms.RandomHorizontalFlip.html#torchvision.transforms.RandomHorizontalFlip" TargetMode="External"/><Relationship Id="rId5" Type="http://schemas.openxmlformats.org/officeDocument/2006/relationships/hyperlink" Target="https://pytorch.org/vision/main/generated/torchvision.transforms.Grayscale.html#torchvision.transforms.Grayscale" TargetMode="External"/><Relationship Id="rId10" Type="http://schemas.openxmlformats.org/officeDocument/2006/relationships/hyperlink" Target="https://pytorch.org/vision/main/generated/torchvision.transforms.RandomGrayscale.html#torchvision.transforms.RandomGrayscale" TargetMode="External"/><Relationship Id="rId4" Type="http://schemas.openxmlformats.org/officeDocument/2006/relationships/hyperlink" Target="https://pytorch.org/vision/main/generated/torchvision.transforms.FiveCrop.html#torchvision.transforms.FiveCrop" TargetMode="External"/><Relationship Id="rId9" Type="http://schemas.openxmlformats.org/officeDocument/2006/relationships/hyperlink" Target="https://pytorch.org/vision/main/generated/torchvision.transforms.RandomCrop.html#torchvision.transforms.RandomCrop" TargetMode="External"/><Relationship Id="rId1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s://towardsdatascience.com/understanding-pytorch-with-an-example-a-step-by-step-tutorial-81fc5f8c4e8e#5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hyperlink" Target="https://yanwei-liu.medium.com/pytorch-with-grad-cam-6a92a54bfa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c.ncku.edu.tw/download/" TargetMode="External"/><Relationship Id="rId4" Type="http://schemas.openxmlformats.org/officeDocument/2006/relationships/hyperlink" Target="https://opencv.org/releas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b" anchorCtr="0">
            <a:noAutofit/>
          </a:bodyPr>
          <a:lstStyle/>
          <a:p>
            <a:pPr>
              <a:buSzPct val="25000"/>
            </a:pPr>
            <a:r>
              <a:rPr lang="zh-TW" altLang="en-US" sz="2700" b="1" dirty="0">
                <a:ea typeface="Arial"/>
                <a:cs typeface="Arial"/>
                <a:sym typeface="Arial"/>
              </a:rPr>
              <a:t>影像處理、電腦視覺及深度學習概論</a:t>
            </a:r>
            <a:br>
              <a:rPr lang="en-US" altLang="zh-TW" sz="2700" b="1" dirty="0">
                <a:ea typeface="Arial"/>
                <a:cs typeface="Arial"/>
                <a:sym typeface="Arial"/>
              </a:rPr>
            </a:br>
            <a:r>
              <a:rPr lang="zh-TW" altLang="en-US" sz="2700" b="1" dirty="0">
                <a:ea typeface="Arial"/>
                <a:cs typeface="Arial"/>
                <a:sym typeface="Arial"/>
              </a:rPr>
              <a:t> </a:t>
            </a:r>
            <a:r>
              <a:rPr lang="en-US" altLang="zh-TW" sz="2700" b="1" dirty="0">
                <a:ea typeface="Arial"/>
                <a:cs typeface="Arial"/>
                <a:sym typeface="Arial"/>
              </a:rPr>
              <a:t>(Introduction to Image Processing, Computer Vision and Deep Learning)</a:t>
            </a:r>
            <a:br>
              <a:rPr lang="zh-TW" altLang="en-US" sz="2700" dirty="0">
                <a:ea typeface="Arial"/>
                <a:cs typeface="Arial"/>
                <a:sym typeface="Arial"/>
              </a:rPr>
            </a:br>
            <a:br>
              <a:rPr lang="zh-TW" altLang="en-US" sz="2700" dirty="0">
                <a:ea typeface="Arial"/>
                <a:cs typeface="Arial"/>
                <a:sym typeface="Arial"/>
              </a:rPr>
            </a:br>
            <a:r>
              <a:rPr lang="en-US" altLang="zh-TW" sz="2700" dirty="0">
                <a:ea typeface="Arial"/>
                <a:cs typeface="Arial"/>
                <a:sym typeface="Arial"/>
              </a:rPr>
              <a:t>Homework 1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TA:</a:t>
            </a:r>
          </a:p>
          <a:p>
            <a:pPr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        </a:t>
            </a:r>
            <a:r>
              <a:rPr lang="zh-TW" altLang="en-US" sz="2000" dirty="0">
                <a:latin typeface="+mj-lt"/>
                <a:ea typeface="Arial"/>
                <a:cs typeface="Arial"/>
                <a:sym typeface="Arial"/>
              </a:rPr>
              <a:t>少鈞</a:t>
            </a: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: nckubot65904@gmail.com</a:t>
            </a:r>
          </a:p>
          <a:p>
            <a:pPr indent="1815704" algn="l">
              <a:buSzPct val="25000"/>
            </a:pPr>
            <a:endParaRPr lang="en-US" altLang="zh-TW" sz="2000" dirty="0">
              <a:latin typeface="+mj-lt"/>
              <a:ea typeface="Arial"/>
              <a:cs typeface="Arial"/>
              <a:sym typeface="Arial"/>
            </a:endParaRPr>
          </a:p>
          <a:p>
            <a:pPr indent="1815704" algn="l"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Office Hour: 14:00~16:00, Mon.</a:t>
            </a:r>
          </a:p>
          <a:p>
            <a:pPr indent="1815704" algn="l"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		       10:00~12:00, Fri.</a:t>
            </a:r>
          </a:p>
          <a:p>
            <a:pPr indent="1815704" algn="l"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	At CSIE 9F Robotics Lab.</a:t>
            </a:r>
            <a:endParaRPr sz="20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565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Transforms </a:t>
            </a:r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(20%)</a:t>
            </a:r>
            <a:r>
              <a:rPr lang="zh-TW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7728" y="539851"/>
            <a:ext cx="4603834" cy="1849666"/>
          </a:xfrm>
        </p:spPr>
        <p:txBody>
          <a:bodyPr>
            <a:normAutofit/>
          </a:bodyPr>
          <a:lstStyle/>
          <a:p>
            <a:pPr marL="133350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4.1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Resize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(5%)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(5%)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Rotation, Scaling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(5%)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4.4 Shearing (5%)</a:t>
            </a:r>
          </a:p>
        </p:txBody>
      </p:sp>
      <p:sp>
        <p:nvSpPr>
          <p:cNvPr id="9" name="Shape 137">
            <a:extLst>
              <a:ext uri="{FF2B5EF4-FFF2-40B4-BE49-F238E27FC236}">
                <a16:creationId xmlns:a16="http://schemas.microsoft.com/office/drawing/2014/main" id="{60B30E04-BBA9-46E4-9264-E8F45F01A7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ct val="25000"/>
            </a:pPr>
            <a:fld id="{CE83DE27-3F3A-421C-8CC9-9BCAA9F15320}" type="slidenum">
              <a:rPr lang="zh-TW" altLang="en-US" smtClean="0"/>
              <a:pPr algn="r">
                <a:buSzPct val="25000"/>
              </a:pPr>
              <a:t>10</a:t>
            </a:fld>
            <a:endParaRPr lang="zh-TW" alt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8FECCC1-2C06-4E56-98F6-9DDA4934BDCA}"/>
              </a:ext>
            </a:extLst>
          </p:cNvPr>
          <p:cNvSpPr txBox="1"/>
          <p:nvPr/>
        </p:nvSpPr>
        <p:spPr>
          <a:xfrm>
            <a:off x="7664816" y="-91711"/>
            <a:ext cx="16785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/>
              <a:t>(</a:t>
            </a:r>
            <a:r>
              <a:rPr lang="zh-CN" altLang="en-US" sz="1800" dirty="0"/>
              <a:t>出題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Jeffin</a:t>
            </a:r>
            <a:r>
              <a:rPr lang="en-US" altLang="zh-TW" sz="1800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33BFA4B-6488-550A-3840-3828C4F9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913" y="618565"/>
            <a:ext cx="2950869" cy="428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3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B77070A-6FF4-4DB5-B60F-59DC491B1B19}"/>
              </a:ext>
            </a:extLst>
          </p:cNvPr>
          <p:cNvSpPr txBox="1"/>
          <p:nvPr/>
        </p:nvSpPr>
        <p:spPr>
          <a:xfrm>
            <a:off x="78403" y="310374"/>
            <a:ext cx="873225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Given: “</a:t>
            </a:r>
            <a:r>
              <a:rPr lang="en-US" altLang="zh-TW" sz="1600" i="1" dirty="0">
                <a:latin typeface="Arial" panose="020B0604020202020204" pitchFamily="34" charset="0"/>
                <a:cs typeface="Arial" panose="020B0604020202020204" pitchFamily="34" charset="0"/>
              </a:rPr>
              <a:t>Microsoft.png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(430, 430)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Q:Please resize, translate , rotate, scale and </a:t>
            </a:r>
            <a:r>
              <a:rPr lang="en-GB" altLang="zh-TW" sz="16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shearing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1600" i="1" dirty="0">
                <a:latin typeface="Arial" panose="020B0604020202020204" pitchFamily="34" charset="0"/>
                <a:cs typeface="Arial" panose="020B0604020202020204" pitchFamily="34" charset="0"/>
              </a:rPr>
              <a:t>Microsoft.png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9263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4.1) Resize: </a:t>
            </a:r>
          </a:p>
          <a:p>
            <a:pPr marL="449263" indent="406400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Wingdings" panose="05000000000000000000" pitchFamily="2" charset="2"/>
              </a:rPr>
              <a:t>From (430,430) to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(215,215) </a:t>
            </a:r>
          </a:p>
          <a:p>
            <a:pPr marL="857250" defTabSz="857250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and cv2.imshow with (430, 430) window (image center: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(108, 108) </a:t>
            </a:r>
          </a:p>
          <a:p>
            <a:pPr marL="857250" indent="4972050" defTabSz="857250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top </a:t>
            </a:r>
            <a:r>
              <a:rPr lang="en-US" altLang="zh-CN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left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of window)</a:t>
            </a:r>
          </a:p>
          <a:p>
            <a:pPr marL="449263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4.2) Image Translation: </a:t>
            </a:r>
          </a:p>
          <a:p>
            <a:pPr marL="449263" indent="465138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Xnew = Xold + 215 pixels = 108 + 215 = 323</a:t>
            </a:r>
          </a:p>
          <a:p>
            <a:pPr marL="896938" lvl="7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Ynew = Yold + 215 pixels = 108 + 215 = 323</a:t>
            </a:r>
          </a:p>
          <a:p>
            <a:pPr marL="896938" lvl="7"/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Point C (108, 108) is center of resized image</a:t>
            </a:r>
            <a:b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Point C’(323, 323) is new center of image 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(bottom right of window)</a:t>
            </a:r>
          </a:p>
          <a:p>
            <a:pPr marL="449263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		(Then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overlay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with </a:t>
            </a:r>
            <a:r>
              <a:rPr lang="en-US" altLang="zh-TW" sz="1600" i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result image of </a:t>
            </a:r>
            <a:r>
              <a:rPr lang="en-US" altLang="zh-TW" sz="1600" i="1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4.1)</a:t>
            </a:r>
            <a:r>
              <a:rPr lang="en-US" altLang="zh-TW" sz="1600" i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</a:t>
            </a:r>
            <a:endParaRPr lang="en-US" altLang="zh-TW" sz="16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71488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4.3) Rotation, Scaling:</a:t>
            </a:r>
          </a:p>
          <a:p>
            <a:pPr marL="471488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	Center: Center of Image</a:t>
            </a:r>
          </a:p>
          <a:p>
            <a:pPr marL="471488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	Angle = 45</a:t>
            </a:r>
            <a:r>
              <a:rPr lang="en-US" altLang="zh-TW" sz="1600" baseline="30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(counter-clockwise)</a:t>
            </a:r>
          </a:p>
          <a:p>
            <a:pPr marL="896938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Scale = 0.5 , window size (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Wingdings" panose="05000000000000000000" pitchFamily="2" charset="2"/>
              </a:rPr>
              <a:t>430,430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</a:t>
            </a:r>
          </a:p>
          <a:p>
            <a:pPr marL="471488" indent="-3572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4.4) Shearing: </a:t>
            </a:r>
          </a:p>
          <a:p>
            <a:pPr marL="896938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Old location: ([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[50,50],[200,50],[50,200]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])</a:t>
            </a:r>
          </a:p>
          <a:p>
            <a:pPr marL="896938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New location: ([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[10,100],[100,50],[100,250]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]) </a:t>
            </a:r>
          </a:p>
          <a:p>
            <a:pPr marL="896938" indent="-3175"/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(Note: Please save your image after each section)</a:t>
            </a:r>
          </a:p>
          <a:p>
            <a:pPr marL="896938" indent="-615950"/>
            <a:endParaRPr lang="en-US" altLang="zh-TW" sz="1600" dirty="0">
              <a:solidFill>
                <a:srgbClr val="FF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Hint: </a:t>
            </a:r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Textbook Chapter 12, (p.407 ~ 412)</a:t>
            </a:r>
            <a:b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	        python: cv2.warpAffine(), </a:t>
            </a:r>
          </a:p>
          <a:p>
            <a:pPr indent="742950"/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Textbook Chapter 3, (p.50 ~ 52)</a:t>
            </a:r>
          </a:p>
          <a:p>
            <a:pPr indent="914400"/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cv2.addWeighted()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E9027FE-632D-256F-9C61-437DDC8C0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92" y="4082392"/>
            <a:ext cx="1940768" cy="19407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hape 185">
            <a:extLst>
              <a:ext uri="{FF2B5EF4-FFF2-40B4-BE49-F238E27FC236}">
                <a16:creationId xmlns:a16="http://schemas.microsoft.com/office/drawing/2014/main" id="{51A4CDA7-7F6C-433B-8439-797921C77FDA}"/>
              </a:ext>
            </a:extLst>
          </p:cNvPr>
          <p:cNvSpPr txBox="1">
            <a:spLocks/>
          </p:cNvSpPr>
          <p:nvPr/>
        </p:nvSpPr>
        <p:spPr>
          <a:xfrm>
            <a:off x="-1" y="-5275"/>
            <a:ext cx="8889068" cy="350012"/>
          </a:xfrm>
          <a:prstGeom prst="rect">
            <a:avLst/>
          </a:prstGeom>
          <a:noFill/>
          <a:ln>
            <a:noFill/>
          </a:ln>
        </p:spPr>
        <p:txBody>
          <a:bodyPr lIns="51427" tIns="25706" rIns="51427" bIns="2570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461791" indent="-1461791">
              <a:buSzPct val="25000"/>
              <a:defRPr/>
            </a:pPr>
            <a:r>
              <a:rPr lang="en-US" altLang="zh-TW" sz="2100" b="1" kern="0" dirty="0"/>
              <a:t>4.1 Transforms: Resize, Translation, Rotation, Scaling, Shearing(20%)</a:t>
            </a:r>
            <a:endParaRPr lang="zh-TW" altLang="en-US" sz="2100" b="1" kern="0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AAE00C7-CDB1-4C98-9636-3AFD9DBC0E80}"/>
              </a:ext>
            </a:extLst>
          </p:cNvPr>
          <p:cNvSpPr txBox="1"/>
          <p:nvPr/>
        </p:nvSpPr>
        <p:spPr>
          <a:xfrm>
            <a:off x="7893376" y="370469"/>
            <a:ext cx="138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(</a:t>
            </a:r>
            <a:r>
              <a:rPr lang="zh-TW" altLang="en-US" sz="1600" dirty="0"/>
              <a:t>出題</a:t>
            </a:r>
            <a:r>
              <a:rPr lang="en-US" altLang="zh-TW" sz="1600" dirty="0"/>
              <a:t>:</a:t>
            </a:r>
            <a:r>
              <a:rPr lang="zh-TW" altLang="en-US" sz="1600" dirty="0"/>
              <a:t>  </a:t>
            </a:r>
            <a:r>
              <a:rPr lang="en-US" altLang="zh-TW" sz="1600" dirty="0"/>
              <a:t>Jeffin)</a:t>
            </a:r>
            <a:endParaRPr lang="zh-TW" altLang="en-US" sz="16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FA48741-A395-4930-D876-3482DE803381}"/>
              </a:ext>
            </a:extLst>
          </p:cNvPr>
          <p:cNvSpPr txBox="1"/>
          <p:nvPr/>
        </p:nvSpPr>
        <p:spPr>
          <a:xfrm>
            <a:off x="6775385" y="6118199"/>
            <a:ext cx="2035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i="1" dirty="0">
                <a:latin typeface="Arial" panose="020B0604020202020204" pitchFamily="34" charset="0"/>
                <a:cs typeface="Arial" panose="020B0604020202020204" pitchFamily="34" charset="0"/>
              </a:rPr>
              <a:t>Microsoft.png</a:t>
            </a:r>
            <a:endParaRPr lang="en-US" dirty="0"/>
          </a:p>
        </p:txBody>
      </p:sp>
      <p:sp>
        <p:nvSpPr>
          <p:cNvPr id="1034" name="文字方塊 1033">
            <a:extLst>
              <a:ext uri="{FF2B5EF4-FFF2-40B4-BE49-F238E27FC236}">
                <a16:creationId xmlns:a16="http://schemas.microsoft.com/office/drawing/2014/main" id="{2D9C9655-2DD3-6A8C-81D2-7A5F77649830}"/>
              </a:ext>
            </a:extLst>
          </p:cNvPr>
          <p:cNvSpPr txBox="1"/>
          <p:nvPr/>
        </p:nvSpPr>
        <p:spPr>
          <a:xfrm>
            <a:off x="5857891" y="4868110"/>
            <a:ext cx="914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H:430</a:t>
            </a:r>
            <a:endParaRPr lang="en-US" dirty="0"/>
          </a:p>
        </p:txBody>
      </p:sp>
      <p:sp>
        <p:nvSpPr>
          <p:cNvPr id="1035" name="文字方塊 1034">
            <a:extLst>
              <a:ext uri="{FF2B5EF4-FFF2-40B4-BE49-F238E27FC236}">
                <a16:creationId xmlns:a16="http://schemas.microsoft.com/office/drawing/2014/main" id="{5A582962-A97E-7CCE-F5F8-39A5FD7E0199}"/>
              </a:ext>
            </a:extLst>
          </p:cNvPr>
          <p:cNvSpPr txBox="1"/>
          <p:nvPr/>
        </p:nvSpPr>
        <p:spPr>
          <a:xfrm>
            <a:off x="7350571" y="3713060"/>
            <a:ext cx="926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W:430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5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B77070A-6FF4-4DB5-B60F-59DC491B1B19}"/>
              </a:ext>
            </a:extLst>
          </p:cNvPr>
          <p:cNvSpPr txBox="1"/>
          <p:nvPr/>
        </p:nvSpPr>
        <p:spPr>
          <a:xfrm>
            <a:off x="366106" y="335855"/>
            <a:ext cx="873225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Arial"/>
                <a:cs typeface="Arial"/>
                <a:sym typeface="Arial"/>
              </a:rPr>
              <a:t>EX:</a:t>
            </a:r>
            <a:r>
              <a:rPr lang="zh-CN" altLang="en-US" sz="1600" dirty="0">
                <a:latin typeface="Arial"/>
                <a:cs typeface="Arial"/>
                <a:sym typeface="Arial"/>
              </a:rPr>
              <a:t> </a:t>
            </a:r>
            <a:r>
              <a:rPr lang="en-US" altLang="zh-CN" sz="1600" dirty="0">
                <a:latin typeface="Arial"/>
                <a:cs typeface="Arial"/>
                <a:sym typeface="Arial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Given: “Microsoft</a:t>
            </a:r>
            <a:r>
              <a:rPr lang="en-US" altLang="zh-TW" sz="1600" i="1" dirty="0">
                <a:latin typeface="Arial" panose="020B0604020202020204" pitchFamily="34" charset="0"/>
                <a:cs typeface="Arial" panose="020B0604020202020204" pitchFamily="34" charset="0"/>
              </a:rPr>
              <a:t>.png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(430, 430)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Hint: </a:t>
            </a:r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Textbook Chapter 12, (p.407 ~ 412)</a:t>
            </a:r>
            <a:b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	        python: cv2.warpAffine(), </a:t>
            </a:r>
          </a:p>
          <a:p>
            <a:pPr indent="742950"/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Textbook Chapter 3, (p.50 ~ 52)</a:t>
            </a:r>
          </a:p>
          <a:p>
            <a:pPr indent="914400"/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cv2.addWeighted()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29AB5C39-1158-CA27-E93A-F3ADA0C14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617" y="3769424"/>
            <a:ext cx="1740664" cy="1740664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DEEE6E97-57F7-F5D2-8003-AA01BA1D6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02" y="3742403"/>
            <a:ext cx="1737205" cy="173720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20FEF48-8CE9-292F-C4FE-50451C6F5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74" y="3752361"/>
            <a:ext cx="1784744" cy="178474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8CB8CB6-4462-203F-BE18-33D5AD3E4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2" y="3750024"/>
            <a:ext cx="1787081" cy="1787081"/>
          </a:xfrm>
          <a:prstGeom prst="rect">
            <a:avLst/>
          </a:prstGeom>
        </p:spPr>
      </p:pic>
      <p:sp>
        <p:nvSpPr>
          <p:cNvPr id="2" name="Shape 185">
            <a:extLst>
              <a:ext uri="{FF2B5EF4-FFF2-40B4-BE49-F238E27FC236}">
                <a16:creationId xmlns:a16="http://schemas.microsoft.com/office/drawing/2014/main" id="{51A4CDA7-7F6C-433B-8439-797921C77FDA}"/>
              </a:ext>
            </a:extLst>
          </p:cNvPr>
          <p:cNvSpPr txBox="1">
            <a:spLocks/>
          </p:cNvSpPr>
          <p:nvPr/>
        </p:nvSpPr>
        <p:spPr>
          <a:xfrm>
            <a:off x="-1" y="-5275"/>
            <a:ext cx="8889068" cy="350012"/>
          </a:xfrm>
          <a:prstGeom prst="rect">
            <a:avLst/>
          </a:prstGeom>
          <a:noFill/>
          <a:ln>
            <a:noFill/>
          </a:ln>
        </p:spPr>
        <p:txBody>
          <a:bodyPr lIns="51427" tIns="25706" rIns="51427" bIns="2570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461791" indent="-1461791">
              <a:buSzPct val="25000"/>
              <a:defRPr/>
            </a:pPr>
            <a:r>
              <a:rPr lang="en-US" altLang="zh-TW" sz="2100" b="1" kern="0" dirty="0"/>
              <a:t>4.2 Transforms: Resize, Translation, Rotation, Scaling, Shearing(20%)</a:t>
            </a:r>
            <a:endParaRPr lang="zh-TW" altLang="en-US" sz="2100" b="1" kern="0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AAE00C7-CDB1-4C98-9636-3AFD9DBC0E80}"/>
              </a:ext>
            </a:extLst>
          </p:cNvPr>
          <p:cNvSpPr txBox="1"/>
          <p:nvPr/>
        </p:nvSpPr>
        <p:spPr>
          <a:xfrm>
            <a:off x="7839313" y="347313"/>
            <a:ext cx="1340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(</a:t>
            </a:r>
            <a:r>
              <a:rPr lang="zh-TW" altLang="en-US" sz="1600" dirty="0"/>
              <a:t>出題</a:t>
            </a:r>
            <a:r>
              <a:rPr lang="en-US" altLang="zh-TW" sz="1600" dirty="0"/>
              <a:t>:</a:t>
            </a:r>
            <a:r>
              <a:rPr lang="zh-TW" altLang="en-US" sz="1600" dirty="0"/>
              <a:t>  </a:t>
            </a:r>
            <a:r>
              <a:rPr lang="en-US" altLang="zh-TW" sz="1600" dirty="0"/>
              <a:t>Jeffin)</a:t>
            </a:r>
            <a:endParaRPr lang="zh-TW" altLang="en-US" sz="16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4A78F8D-9C7C-4338-9033-B499ACF5017C}"/>
              </a:ext>
            </a:extLst>
          </p:cNvPr>
          <p:cNvCxnSpPr>
            <a:cxnSpLocks/>
          </p:cNvCxnSpPr>
          <p:nvPr/>
        </p:nvCxnSpPr>
        <p:spPr>
          <a:xfrm>
            <a:off x="298512" y="3738944"/>
            <a:ext cx="196414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D8D630F-154A-4E35-89BA-174A074294E6}"/>
              </a:ext>
            </a:extLst>
          </p:cNvPr>
          <p:cNvCxnSpPr>
            <a:cxnSpLocks/>
          </p:cNvCxnSpPr>
          <p:nvPr/>
        </p:nvCxnSpPr>
        <p:spPr>
          <a:xfrm>
            <a:off x="407008" y="3594209"/>
            <a:ext cx="0" cy="197553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85F6397-F3C3-423F-93E3-1DF7AEF9AC38}"/>
              </a:ext>
            </a:extLst>
          </p:cNvPr>
          <p:cNvSpPr txBox="1"/>
          <p:nvPr/>
        </p:nvSpPr>
        <p:spPr>
          <a:xfrm>
            <a:off x="1327497" y="4195709"/>
            <a:ext cx="886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chemeClr val="bg1"/>
                </a:solidFill>
              </a:rPr>
              <a:t>C ‘(108, 108)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FD2E824-6A41-4845-A826-60629976B1A8}"/>
              </a:ext>
            </a:extLst>
          </p:cNvPr>
          <p:cNvCxnSpPr>
            <a:cxnSpLocks/>
          </p:cNvCxnSpPr>
          <p:nvPr/>
        </p:nvCxnSpPr>
        <p:spPr>
          <a:xfrm>
            <a:off x="853445" y="3738944"/>
            <a:ext cx="0" cy="1798163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31E6A3D-E03A-45CE-B344-4E2ACCDC29D0}"/>
              </a:ext>
            </a:extLst>
          </p:cNvPr>
          <p:cNvCxnSpPr>
            <a:cxnSpLocks/>
          </p:cNvCxnSpPr>
          <p:nvPr/>
        </p:nvCxnSpPr>
        <p:spPr>
          <a:xfrm>
            <a:off x="435573" y="4224050"/>
            <a:ext cx="1738677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EB02D24-25DF-404A-B944-E163F1E16564}"/>
              </a:ext>
            </a:extLst>
          </p:cNvPr>
          <p:cNvSpPr txBox="1"/>
          <p:nvPr/>
        </p:nvSpPr>
        <p:spPr>
          <a:xfrm>
            <a:off x="282742" y="3213750"/>
            <a:ext cx="17340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4.1) Resized Image</a:t>
            </a:r>
            <a:endParaRPr lang="zh-TW" altLang="en-US" sz="1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72419" y="3542965"/>
            <a:ext cx="440547" cy="26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(0,0)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750A3AE-E80D-4C18-ACA5-E780EBBF8E67}"/>
              </a:ext>
            </a:extLst>
          </p:cNvPr>
          <p:cNvCxnSpPr>
            <a:cxnSpLocks/>
          </p:cNvCxnSpPr>
          <p:nvPr/>
        </p:nvCxnSpPr>
        <p:spPr>
          <a:xfrm>
            <a:off x="2541297" y="3717177"/>
            <a:ext cx="189929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6AD7F71-FE51-419E-B0F0-C5944D602826}"/>
              </a:ext>
            </a:extLst>
          </p:cNvPr>
          <p:cNvCxnSpPr>
            <a:cxnSpLocks/>
          </p:cNvCxnSpPr>
          <p:nvPr/>
        </p:nvCxnSpPr>
        <p:spPr>
          <a:xfrm>
            <a:off x="2624450" y="3617843"/>
            <a:ext cx="0" cy="19518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6FD6297-E810-419D-B5E1-06BE147ACF5C}"/>
              </a:ext>
            </a:extLst>
          </p:cNvPr>
          <p:cNvSpPr txBox="1"/>
          <p:nvPr/>
        </p:nvSpPr>
        <p:spPr>
          <a:xfrm>
            <a:off x="2802961" y="4886928"/>
            <a:ext cx="878441" cy="280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chemeClr val="bg1"/>
                </a:solidFill>
              </a:rPr>
              <a:t>C’ (323, 323)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1F3F5763-F9BE-4D38-8B65-D86E8603DBA0}"/>
              </a:ext>
            </a:extLst>
          </p:cNvPr>
          <p:cNvCxnSpPr>
            <a:cxnSpLocks/>
          </p:cNvCxnSpPr>
          <p:nvPr/>
        </p:nvCxnSpPr>
        <p:spPr>
          <a:xfrm>
            <a:off x="3947185" y="3731109"/>
            <a:ext cx="0" cy="1748499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B373CE57-8B18-44C1-88D5-777F4E830EB1}"/>
              </a:ext>
            </a:extLst>
          </p:cNvPr>
          <p:cNvCxnSpPr>
            <a:cxnSpLocks/>
          </p:cNvCxnSpPr>
          <p:nvPr/>
        </p:nvCxnSpPr>
        <p:spPr>
          <a:xfrm>
            <a:off x="2653711" y="5060531"/>
            <a:ext cx="1716385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79AA370C-4CD4-4370-8959-74615AD05AA0}"/>
              </a:ext>
            </a:extLst>
          </p:cNvPr>
          <p:cNvSpPr/>
          <p:nvPr/>
        </p:nvSpPr>
        <p:spPr>
          <a:xfrm>
            <a:off x="3928278" y="5040896"/>
            <a:ext cx="37815" cy="392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60BC5FF0-A36A-43BA-B8BF-133E000C5B5B}"/>
              </a:ext>
            </a:extLst>
          </p:cNvPr>
          <p:cNvSpPr txBox="1"/>
          <p:nvPr/>
        </p:nvSpPr>
        <p:spPr>
          <a:xfrm>
            <a:off x="4563474" y="3252468"/>
            <a:ext cx="189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79400"/>
            <a:r>
              <a:rPr lang="en-US" altLang="zh-TW" sz="1400" dirty="0"/>
              <a:t>4.3) </a:t>
            </a:r>
            <a:r>
              <a:rPr lang="en-US" altLang="zh-CN" sz="1400" dirty="0"/>
              <a:t>R</a:t>
            </a:r>
            <a:r>
              <a:rPr lang="en-US" altLang="zh-TW" sz="1400" dirty="0"/>
              <a:t>otate and </a:t>
            </a:r>
            <a:r>
              <a:rPr lang="en-US" altLang="zh-CN" sz="1400" dirty="0"/>
              <a:t>S</a:t>
            </a:r>
            <a:r>
              <a:rPr lang="en-US" altLang="zh-TW" sz="1400" dirty="0"/>
              <a:t>cale</a:t>
            </a:r>
            <a:endParaRPr lang="zh-TW" altLang="en-US" sz="1400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B9F5DD8-C497-462D-883C-1CC09F1FD58A}"/>
              </a:ext>
            </a:extLst>
          </p:cNvPr>
          <p:cNvSpPr/>
          <p:nvPr/>
        </p:nvSpPr>
        <p:spPr>
          <a:xfrm>
            <a:off x="840743" y="4195709"/>
            <a:ext cx="37815" cy="392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BD5D3C9-4FEB-4D2F-8490-2F2A9B383514}"/>
              </a:ext>
            </a:extLst>
          </p:cNvPr>
          <p:cNvSpPr txBox="1"/>
          <p:nvPr/>
        </p:nvSpPr>
        <p:spPr>
          <a:xfrm>
            <a:off x="2556505" y="3192082"/>
            <a:ext cx="1662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/>
            <a:r>
              <a:rPr lang="en-US" altLang="zh-TW" sz="1400" dirty="0"/>
              <a:t>4.2) Translate + Overlay</a:t>
            </a:r>
            <a:endParaRPr lang="zh-TW" altLang="en-US" sz="14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98B6F6D-E88B-4F44-9003-995D30F0DBCB}"/>
              </a:ext>
            </a:extLst>
          </p:cNvPr>
          <p:cNvSpPr txBox="1"/>
          <p:nvPr/>
        </p:nvSpPr>
        <p:spPr>
          <a:xfrm>
            <a:off x="6612971" y="3246849"/>
            <a:ext cx="189674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/>
            <a:r>
              <a:rPr lang="en-US" altLang="zh-TW" sz="1400" dirty="0"/>
              <a:t>4.4) </a:t>
            </a:r>
            <a:r>
              <a:rPr lang="en-GB" altLang="zh-TW" sz="1400" dirty="0"/>
              <a:t>Shearing</a:t>
            </a:r>
            <a:endParaRPr lang="zh-TW" altLang="en-US" sz="1400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449CF48-AA6A-4C08-99E3-2B18133DD128}"/>
              </a:ext>
            </a:extLst>
          </p:cNvPr>
          <p:cNvCxnSpPr>
            <a:cxnSpLocks/>
          </p:cNvCxnSpPr>
          <p:nvPr/>
        </p:nvCxnSpPr>
        <p:spPr>
          <a:xfrm flipV="1">
            <a:off x="5735912" y="4693691"/>
            <a:ext cx="386117" cy="386475"/>
          </a:xfrm>
          <a:prstGeom prst="line">
            <a:avLst/>
          </a:prstGeom>
          <a:ln w="952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223CBCF-DF59-434F-86D0-59626F6B901E}"/>
              </a:ext>
            </a:extLst>
          </p:cNvPr>
          <p:cNvCxnSpPr>
            <a:cxnSpLocks/>
          </p:cNvCxnSpPr>
          <p:nvPr/>
        </p:nvCxnSpPr>
        <p:spPr>
          <a:xfrm>
            <a:off x="5661925" y="4993057"/>
            <a:ext cx="586838" cy="0"/>
          </a:xfrm>
          <a:prstGeom prst="line">
            <a:avLst/>
          </a:prstGeom>
          <a:ln w="952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6A7CEF4-98E7-480B-AB66-F8B1DB996043}"/>
              </a:ext>
            </a:extLst>
          </p:cNvPr>
          <p:cNvSpPr txBox="1"/>
          <p:nvPr/>
        </p:nvSpPr>
        <p:spPr>
          <a:xfrm>
            <a:off x="6003654" y="4747907"/>
            <a:ext cx="415119" cy="237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50" dirty="0">
                <a:solidFill>
                  <a:srgbClr val="FFFF00"/>
                </a:solidFill>
              </a:rPr>
              <a:t>45</a:t>
            </a:r>
            <a:r>
              <a:rPr lang="en-US" altLang="zh-TW" sz="750" baseline="30000" dirty="0">
                <a:solidFill>
                  <a:srgbClr val="FFFF00"/>
                </a:solidFill>
              </a:rPr>
              <a:t>o</a:t>
            </a:r>
            <a:endParaRPr lang="zh-TW" altLang="en-US" sz="750" baseline="30000" dirty="0">
              <a:solidFill>
                <a:srgbClr val="FFFF00"/>
              </a:solidFill>
            </a:endParaRPr>
          </a:p>
        </p:txBody>
      </p:sp>
      <p:sp>
        <p:nvSpPr>
          <p:cNvPr id="1031" name="文字方塊 1030">
            <a:extLst>
              <a:ext uri="{FF2B5EF4-FFF2-40B4-BE49-F238E27FC236}">
                <a16:creationId xmlns:a16="http://schemas.microsoft.com/office/drawing/2014/main" id="{606336B6-0831-8B35-FBB0-55EAF59E09E1}"/>
              </a:ext>
            </a:extLst>
          </p:cNvPr>
          <p:cNvSpPr txBox="1"/>
          <p:nvPr/>
        </p:nvSpPr>
        <p:spPr>
          <a:xfrm>
            <a:off x="2262401" y="3485660"/>
            <a:ext cx="440547" cy="26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(0,0)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686014-2914-CE39-71E5-52F3DADA5E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66" y="1085105"/>
            <a:ext cx="1790966" cy="1790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17E8E05-1541-7C1F-D560-F1F76CAE9F6C}"/>
              </a:ext>
            </a:extLst>
          </p:cNvPr>
          <p:cNvSpPr txBox="1"/>
          <p:nvPr/>
        </p:nvSpPr>
        <p:spPr>
          <a:xfrm>
            <a:off x="602834" y="634657"/>
            <a:ext cx="2035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i="1" dirty="0">
                <a:latin typeface="Arial" panose="020B0604020202020204" pitchFamily="34" charset="0"/>
                <a:cs typeface="Arial" panose="020B0604020202020204" pitchFamily="34" charset="0"/>
              </a:rPr>
              <a:t>Microsoft.png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5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565"/>
          </a:xfrm>
        </p:spPr>
        <p:txBody>
          <a:bodyPr>
            <a:normAutofit/>
          </a:bodyPr>
          <a:lstStyle/>
          <a:p>
            <a:r>
              <a:rPr lang="en-US" altLang="zh-TW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altLang="zh-TW" sz="3000" b="1" dirty="0"/>
              <a:t>Training Cifar10 Classifier Using VGG19</a:t>
            </a: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(20%)</a:t>
            </a:r>
            <a:r>
              <a:rPr lang="zh-TW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7727" y="539850"/>
            <a:ext cx="8286319" cy="2912595"/>
          </a:xfrm>
        </p:spPr>
        <p:txBody>
          <a:bodyPr>
            <a:normAutofit/>
          </a:bodyPr>
          <a:lstStyle/>
          <a:p>
            <a:pPr marL="133350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5.1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Load Image and Show 9 Training Images with Different Label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5.2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Show Model Structure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 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Show Data Augmentation Result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5.4 Show Accuracy and Loss (4%)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5.5 Inference (4%)</a:t>
            </a:r>
          </a:p>
        </p:txBody>
      </p:sp>
      <p:sp>
        <p:nvSpPr>
          <p:cNvPr id="9" name="Shape 137">
            <a:extLst>
              <a:ext uri="{FF2B5EF4-FFF2-40B4-BE49-F238E27FC236}">
                <a16:creationId xmlns:a16="http://schemas.microsoft.com/office/drawing/2014/main" id="{60B30E04-BBA9-46E4-9264-E8F45F01A7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50013" y="6492875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zh-TW" alt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4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B0B6C72A-5F54-3855-92CF-4FA904A29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1" y="2618482"/>
            <a:ext cx="6077798" cy="3543795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AF1B500-BF54-4315-BD11-71CA83FF17FC}"/>
              </a:ext>
            </a:extLst>
          </p:cNvPr>
          <p:cNvSpPr txBox="1">
            <a:spLocks/>
          </p:cNvSpPr>
          <p:nvPr/>
        </p:nvSpPr>
        <p:spPr>
          <a:xfrm>
            <a:off x="355089" y="515723"/>
            <a:ext cx="8651326" cy="63422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717550" marR="0" lvl="1" indent="-1809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96938" marR="0" lvl="2" indent="-179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69875" indent="-269875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Learn how to construct VGG19</a:t>
            </a:r>
            <a:b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and train it on Cifar10.</a:t>
            </a:r>
          </a:p>
          <a:p>
            <a:pPr marL="269875" indent="-269875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Environment Requirement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  / </a:t>
            </a:r>
            <a:r>
              <a:rPr lang="en-US" altLang="zh-TW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 (Can choose the one)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opencv-python 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Matplotlib </a:t>
            </a:r>
          </a:p>
          <a:p>
            <a:pPr marL="269875" lvl="1" indent="0">
              <a:buNone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indent="-269875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dirty="0">
                <a:hlinkClick r:id="rId4"/>
              </a:rPr>
              <a:t>https://pytorch.org/vision/0.12/generated/torchvision.models.vgg19.html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(Source Code)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dirty="0">
                <a:hlinkClick r:id="rId5"/>
              </a:rPr>
              <a:t>https://www.cs.toronto.edu/~kriz/cifar.html</a:t>
            </a:r>
            <a:r>
              <a:rPr lang="en-US" altLang="zh-TW" dirty="0"/>
              <a:t> (Cifar10 Dataset)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7050013" y="6492875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14</a:t>
            </a:fld>
            <a:endParaRPr lang="zh-TW" alt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59">
            <a:extLst>
              <a:ext uri="{FF2B5EF4-FFF2-40B4-BE49-F238E27FC236}">
                <a16:creationId xmlns:a16="http://schemas.microsoft.com/office/drawing/2014/main" id="{0C1563C8-72C4-4692-A34A-88BF29FB0EC1}"/>
              </a:ext>
            </a:extLst>
          </p:cNvPr>
          <p:cNvSpPr txBox="1">
            <a:spLocks/>
          </p:cNvSpPr>
          <p:nvPr/>
        </p:nvSpPr>
        <p:spPr>
          <a:xfrm>
            <a:off x="-33640" y="85053"/>
            <a:ext cx="9192538" cy="45611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marL="1949054" indent="-1949054">
              <a:buSzPct val="25000"/>
            </a:pPr>
            <a:r>
              <a:rPr lang="en-US" altLang="zh-TW" sz="2800" b="1" dirty="0"/>
              <a:t>5.0 Training Cifar10 Classifier Using VGG19 </a:t>
            </a:r>
            <a:r>
              <a:rPr lang="en-US" altLang="zh-TW" sz="2800" b="1" dirty="0">
                <a:latin typeface="Arial"/>
                <a:ea typeface="Arial"/>
                <a:cs typeface="Arial"/>
                <a:sym typeface="Arial"/>
              </a:rPr>
              <a:t>	</a:t>
            </a:r>
            <a:endParaRPr lang="en-US" altLang="zh-TW" sz="2800" dirty="0"/>
          </a:p>
        </p:txBody>
      </p:sp>
      <p:sp>
        <p:nvSpPr>
          <p:cNvPr id="25" name="矩形 24"/>
          <p:cNvSpPr/>
          <p:nvPr/>
        </p:nvSpPr>
        <p:spPr>
          <a:xfrm>
            <a:off x="5668599" y="4851401"/>
            <a:ext cx="2313251" cy="135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2041793" y="5717493"/>
            <a:ext cx="26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VGG19 framework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2AF42EC-2527-0761-E55F-131FF23E6BB2}"/>
              </a:ext>
            </a:extLst>
          </p:cNvPr>
          <p:cNvGrpSpPr/>
          <p:nvPr/>
        </p:nvGrpSpPr>
        <p:grpSpPr>
          <a:xfrm>
            <a:off x="5103472" y="499127"/>
            <a:ext cx="3742506" cy="2363517"/>
            <a:chOff x="5336733" y="474123"/>
            <a:chExt cx="3742506" cy="236351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8B778379-0BC9-0AAE-8598-87DDC88B58E2}"/>
                </a:ext>
              </a:extLst>
            </p:cNvPr>
            <p:cNvGrpSpPr/>
            <p:nvPr/>
          </p:nvGrpSpPr>
          <p:grpSpPr>
            <a:xfrm>
              <a:off x="5461248" y="536080"/>
              <a:ext cx="3493476" cy="2205627"/>
              <a:chOff x="5668599" y="369963"/>
              <a:chExt cx="3493476" cy="2205627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5668599" y="369963"/>
                <a:ext cx="3493476" cy="2205627"/>
                <a:chOff x="134817" y="2969977"/>
                <a:chExt cx="3493476" cy="2205627"/>
              </a:xfrm>
            </p:grpSpPr>
            <p:pic>
              <p:nvPicPr>
                <p:cNvPr id="2" name="圖片 1"/>
                <p:cNvPicPr>
                  <a:picLocks noChangeAspect="1"/>
                </p:cNvPicPr>
                <p:nvPr/>
              </p:nvPicPr>
              <p:blipFill rotWithShape="1">
                <a:blip r:embed="rId6"/>
                <a:srcRect r="4552"/>
                <a:stretch/>
              </p:blipFill>
              <p:spPr>
                <a:xfrm>
                  <a:off x="134817" y="2969977"/>
                  <a:ext cx="3493476" cy="2205627"/>
                </a:xfrm>
                <a:prstGeom prst="rect">
                  <a:avLst/>
                </a:prstGeom>
              </p:spPr>
            </p:pic>
            <p:pic>
              <p:nvPicPr>
                <p:cNvPr id="3" name="圖片 2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52383" y="3287450"/>
                  <a:ext cx="1536223" cy="1546498"/>
                </a:xfrm>
                <a:prstGeom prst="rect">
                  <a:avLst/>
                </a:prstGeom>
              </p:spPr>
            </p:pic>
          </p:grpSp>
          <p:sp>
            <p:nvSpPr>
              <p:cNvPr id="19" name="文字方塊 18"/>
              <p:cNvSpPr txBox="1"/>
              <p:nvPr/>
            </p:nvSpPr>
            <p:spPr>
              <a:xfrm>
                <a:off x="6415220" y="2215172"/>
                <a:ext cx="1868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GUI example</a:t>
                </a:r>
                <a:endParaRPr lang="zh-TW" altLang="en-US" dirty="0"/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4AE3A56-58A4-4F1B-9EE1-4FFAB1F50BCC}"/>
                </a:ext>
              </a:extLst>
            </p:cNvPr>
            <p:cNvSpPr/>
            <p:nvPr/>
          </p:nvSpPr>
          <p:spPr>
            <a:xfrm>
              <a:off x="5336733" y="474123"/>
              <a:ext cx="3742506" cy="236351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54D8B0-3C87-9BCE-89CE-67B8E5E7C33E}"/>
              </a:ext>
            </a:extLst>
          </p:cNvPr>
          <p:cNvSpPr txBox="1"/>
          <p:nvPr/>
        </p:nvSpPr>
        <p:spPr>
          <a:xfrm>
            <a:off x="66704" y="3412259"/>
            <a:ext cx="1491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Resize Image from 32*32 </a:t>
            </a:r>
            <a:r>
              <a:rPr lang="en-US" altLang="zh-TW" sz="1400" dirty="0">
                <a:sym typeface="Wingdings" panose="05000000000000000000" pitchFamily="2" charset="2"/>
              </a:rPr>
              <a:t>224*224</a:t>
            </a:r>
            <a:endParaRPr lang="zh-TW" altLang="en-US" sz="1400" dirty="0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AEA654B9-0446-1C2D-C59E-95104A08C8D8}"/>
              </a:ext>
            </a:extLst>
          </p:cNvPr>
          <p:cNvSpPr/>
          <p:nvPr/>
        </p:nvSpPr>
        <p:spPr>
          <a:xfrm>
            <a:off x="355089" y="3213463"/>
            <a:ext cx="580167" cy="137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B52DEDD-64D5-3720-DD01-4D5E5D12F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699" y="2275072"/>
            <a:ext cx="1364756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BMPlexMono"/>
              </a:rPr>
              <a:t>MaxPool2d</a:t>
            </a: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BMPlexMono"/>
              </a:rPr>
              <a:t> window size = 2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1883CA9-CC7A-E36A-39E7-49D55E37E3DC}"/>
              </a:ext>
            </a:extLst>
          </p:cNvPr>
          <p:cNvCxnSpPr>
            <a:cxnSpLocks/>
          </p:cNvCxnSpPr>
          <p:nvPr/>
        </p:nvCxnSpPr>
        <p:spPr>
          <a:xfrm flipH="1">
            <a:off x="5521235" y="3322018"/>
            <a:ext cx="627336" cy="39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">
            <a:extLst>
              <a:ext uri="{FF2B5EF4-FFF2-40B4-BE49-F238E27FC236}">
                <a16:creationId xmlns:a16="http://schemas.microsoft.com/office/drawing/2014/main" id="{DC1CCE8B-0683-3C29-75F0-1F8D156A2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571" y="3237073"/>
            <a:ext cx="1364756" cy="2308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BMPlexMono"/>
              </a:rPr>
              <a:t>Flatten Here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66D8597-0455-77AC-EEAB-2CB609F4153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1788641" y="2482821"/>
            <a:ext cx="269058" cy="15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4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96089"/>
            <a:ext cx="8534399" cy="5286104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5.1 Load Cifar10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dataset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, and then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 9 Images </a:t>
            </a:r>
            <a:r>
              <a:rPr lang="en-US" altLang="zh-TW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Labels</a:t>
            </a:r>
            <a:r>
              <a:rPr lang="en-US" altLang="zh-TW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respectively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(4%)</a:t>
            </a: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73853" y="1241032"/>
            <a:ext cx="1456185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/>
              <a:t>0 airplane</a:t>
            </a:r>
          </a:p>
          <a:p>
            <a:r>
              <a:rPr lang="en-US" altLang="zh-TW" sz="1400" dirty="0"/>
              <a:t>1 automobile</a:t>
            </a:r>
          </a:p>
          <a:p>
            <a:r>
              <a:rPr lang="en-US" altLang="zh-TW" sz="1400" dirty="0"/>
              <a:t>2 bird	</a:t>
            </a:r>
          </a:p>
          <a:p>
            <a:r>
              <a:rPr lang="en-US" altLang="zh-TW" sz="1400" dirty="0"/>
              <a:t>3 cat	</a:t>
            </a:r>
          </a:p>
          <a:p>
            <a:r>
              <a:rPr lang="en-US" altLang="zh-TW" sz="1400" dirty="0"/>
              <a:t>4 deer	</a:t>
            </a:r>
          </a:p>
          <a:p>
            <a:r>
              <a:rPr lang="en-US" altLang="zh-TW" sz="1400" dirty="0"/>
              <a:t>5 dog	</a:t>
            </a:r>
          </a:p>
          <a:p>
            <a:r>
              <a:rPr lang="en-US" altLang="zh-TW" sz="1400" dirty="0"/>
              <a:t>6 frog	</a:t>
            </a:r>
          </a:p>
          <a:p>
            <a:r>
              <a:rPr lang="en-US" altLang="zh-TW" sz="1400" dirty="0"/>
              <a:t>7 horse	</a:t>
            </a:r>
          </a:p>
          <a:p>
            <a:r>
              <a:rPr lang="en-US" altLang="zh-TW" sz="1400" dirty="0"/>
              <a:t>8 ship	</a:t>
            </a:r>
          </a:p>
          <a:p>
            <a:r>
              <a:rPr lang="en-US" altLang="zh-TW" sz="1400" dirty="0"/>
              <a:t>9 truck</a:t>
            </a:r>
            <a:endParaRPr lang="zh-TW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A2F4DEA-815C-4EED-93EA-254DEA52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8" y="1004564"/>
            <a:ext cx="4395678" cy="47312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C5F188-D356-45AF-90BF-F93F254BF4A3}"/>
              </a:ext>
            </a:extLst>
          </p:cNvPr>
          <p:cNvSpPr txBox="1"/>
          <p:nvPr/>
        </p:nvSpPr>
        <p:spPr>
          <a:xfrm>
            <a:off x="4450096" y="3487801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Class of CIFAR 10 Dataset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4B5250-9C94-4B39-901C-FA9801B407B1}"/>
              </a:ext>
            </a:extLst>
          </p:cNvPr>
          <p:cNvSpPr/>
          <p:nvPr/>
        </p:nvSpPr>
        <p:spPr>
          <a:xfrm>
            <a:off x="596900" y="1683544"/>
            <a:ext cx="1027113" cy="99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E6F984-99CB-4585-B0B2-3AA67E7ABF69}"/>
              </a:ext>
            </a:extLst>
          </p:cNvPr>
          <p:cNvSpPr/>
          <p:nvPr/>
        </p:nvSpPr>
        <p:spPr>
          <a:xfrm>
            <a:off x="596900" y="1550194"/>
            <a:ext cx="1027113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141E8-E05B-4C3B-A6A6-B753A16C201F}"/>
              </a:ext>
            </a:extLst>
          </p:cNvPr>
          <p:cNvSpPr txBox="1"/>
          <p:nvPr/>
        </p:nvSpPr>
        <p:spPr>
          <a:xfrm>
            <a:off x="-35999" y="2028527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0D79C-D302-4528-ABD8-52F1C6A5E691}"/>
              </a:ext>
            </a:extLst>
          </p:cNvPr>
          <p:cNvSpPr txBox="1"/>
          <p:nvPr/>
        </p:nvSpPr>
        <p:spPr>
          <a:xfrm>
            <a:off x="-35999" y="1340971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</a:p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C3EBA-2846-4BA3-8F71-5DF26BA4416E}"/>
              </a:ext>
            </a:extLst>
          </p:cNvPr>
          <p:cNvSpPr txBox="1"/>
          <p:nvPr/>
        </p:nvSpPr>
        <p:spPr>
          <a:xfrm>
            <a:off x="4450096" y="3913179"/>
            <a:ext cx="481645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Hint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Use Matplotlib 4 function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figure()   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title()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Axis()</a:t>
            </a:r>
          </a:p>
          <a:p>
            <a:pPr marL="342900" indent="-342900">
              <a:buAutoNum type="arabicPeriod"/>
            </a:pP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imshow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342900" indent="-342900">
              <a:buAutoNum type="arabicPeriod"/>
            </a:pPr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refer by tutorial at the Matplotlib library official web-site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https://matplotlib.org/stable/tutorials/index.html</a:t>
            </a:r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346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462E57B-9011-DCFA-702F-8176F79E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8" y="779584"/>
            <a:ext cx="4034644" cy="4275085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2" y="143706"/>
            <a:ext cx="8839199" cy="5286104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5.2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Construct and show your model structure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print out on the terminal </a:t>
            </a:r>
            <a:r>
              <a:rPr lang="en-US" altLang="zh-TW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(You can use available architecture provided by ML framework to build your model)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(4%)</a:t>
            </a: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6B017-BA0D-41C2-862E-8A7F8F3DE5B0}"/>
              </a:ext>
            </a:extLst>
          </p:cNvPr>
          <p:cNvSpPr txBox="1"/>
          <p:nvPr/>
        </p:nvSpPr>
        <p:spPr>
          <a:xfrm>
            <a:off x="4352924" y="1001536"/>
            <a:ext cx="481645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Hint</a:t>
            </a: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600" dirty="0" err="1"/>
              <a:t>Pytorch</a:t>
            </a:r>
            <a:r>
              <a:rPr lang="en-US" altLang="ko-KR" sz="1600" dirty="0"/>
              <a:t> API</a:t>
            </a:r>
          </a:p>
          <a:p>
            <a:r>
              <a:rPr lang="en-US" altLang="ko-KR" sz="1600" dirty="0"/>
              <a:t>Use the two option</a:t>
            </a:r>
          </a:p>
          <a:p>
            <a:pPr marL="342900" indent="-342900">
              <a:buAutoNum type="arabicParenR"/>
            </a:pPr>
            <a:r>
              <a:rPr lang="en-US" altLang="ko-KR" sz="1600" dirty="0">
                <a:solidFill>
                  <a:srgbClr val="FF0000"/>
                </a:solidFill>
              </a:rPr>
              <a:t>Summary function</a:t>
            </a:r>
          </a:p>
          <a:p>
            <a:r>
              <a:rPr lang="en-US" altLang="ko-KR" sz="1600" dirty="0"/>
              <a:t>from </a:t>
            </a:r>
            <a:r>
              <a:rPr lang="en-US" altLang="ko-KR" sz="1600" dirty="0" err="1"/>
              <a:t>torchsummary</a:t>
            </a:r>
            <a:r>
              <a:rPr lang="en-US" altLang="ko-KR" sz="1600" dirty="0"/>
              <a:t> import summary</a:t>
            </a:r>
          </a:p>
          <a:p>
            <a:r>
              <a:rPr lang="en-US" altLang="ko-KR" sz="1600" dirty="0"/>
              <a:t>-&gt; import the package</a:t>
            </a:r>
          </a:p>
          <a:p>
            <a:r>
              <a:rPr lang="en-US" altLang="ko-KR" sz="1600" dirty="0"/>
              <a:t>summary(Model name, (Input Channel, Input Width, Input Height)) </a:t>
            </a:r>
          </a:p>
          <a:p>
            <a:r>
              <a:rPr lang="en-US" altLang="ko-KR" sz="1600" dirty="0"/>
              <a:t>-&gt; run the function and print on the terminal</a:t>
            </a:r>
          </a:p>
          <a:p>
            <a:endParaRPr lang="en-US" altLang="ko-KR" sz="1600" dirty="0"/>
          </a:p>
          <a:p>
            <a:pPr marL="228600" indent="-228600">
              <a:buAutoNum type="arabicParenR" startAt="2"/>
            </a:pPr>
            <a:r>
              <a:rPr lang="en-US" altLang="ko-KR" sz="1600" dirty="0">
                <a:solidFill>
                  <a:srgbClr val="FF0000"/>
                </a:solidFill>
              </a:rPr>
              <a:t>Print function </a:t>
            </a:r>
          </a:p>
          <a:p>
            <a:r>
              <a:rPr lang="en-US" altLang="ko-KR" sz="1600" dirty="0"/>
              <a:t>From </a:t>
            </a:r>
            <a:r>
              <a:rPr lang="en-US" altLang="ko-KR" sz="1600" dirty="0" err="1"/>
              <a:t>torchvision</a:t>
            </a:r>
            <a:r>
              <a:rPr lang="en-US" altLang="ko-KR" sz="1600" dirty="0"/>
              <a:t> import models</a:t>
            </a:r>
          </a:p>
          <a:p>
            <a:r>
              <a:rPr lang="en-US" altLang="ko-KR" sz="1600" dirty="0"/>
              <a:t>-&gt; import the package </a:t>
            </a:r>
          </a:p>
          <a:p>
            <a:r>
              <a:rPr lang="en-US" altLang="ko-KR" sz="1600" dirty="0"/>
              <a:t>model = </a:t>
            </a:r>
            <a:r>
              <a:rPr lang="en-US" dirty="0"/>
              <a:t>torchvision.models.vgg19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-&gt; Make the mode data</a:t>
            </a:r>
          </a:p>
          <a:p>
            <a:r>
              <a:rPr lang="en-US" altLang="ko-KR" sz="1600" dirty="0"/>
              <a:t>Print(Model)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Can refer this web-site</a:t>
            </a:r>
          </a:p>
          <a:p>
            <a:r>
              <a:rPr lang="en-US" altLang="ko-KR" sz="1600" dirty="0">
                <a:hlinkClick r:id="rId3"/>
              </a:rPr>
              <a:t>https://pypi.org/project/pytorch-model-summary/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AE2A37-2EC1-4B85-AAED-5AD32657A65A}"/>
              </a:ext>
            </a:extLst>
          </p:cNvPr>
          <p:cNvSpPr/>
          <p:nvPr/>
        </p:nvSpPr>
        <p:spPr>
          <a:xfrm>
            <a:off x="95251" y="779585"/>
            <a:ext cx="1657349" cy="427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58BF60-75CC-40A2-907E-FA987CFE59EC}"/>
              </a:ext>
            </a:extLst>
          </p:cNvPr>
          <p:cNvSpPr/>
          <p:nvPr/>
        </p:nvSpPr>
        <p:spPr>
          <a:xfrm>
            <a:off x="1752600" y="779585"/>
            <a:ext cx="1242608" cy="427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C84E07-A8E4-4C7D-9AF3-95236FF1E975}"/>
              </a:ext>
            </a:extLst>
          </p:cNvPr>
          <p:cNvSpPr/>
          <p:nvPr/>
        </p:nvSpPr>
        <p:spPr>
          <a:xfrm>
            <a:off x="2995208" y="779586"/>
            <a:ext cx="1138645" cy="427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77793-E382-4AB2-AAE5-DDF7FCE323C0}"/>
              </a:ext>
            </a:extLst>
          </p:cNvPr>
          <p:cNvSpPr txBox="1"/>
          <p:nvPr/>
        </p:nvSpPr>
        <p:spPr>
          <a:xfrm>
            <a:off x="149256" y="5054669"/>
            <a:ext cx="129785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Layers List of </a:t>
            </a:r>
          </a:p>
          <a:p>
            <a:r>
              <a:rPr lang="en-US" altLang="ko-KR" sz="1600" dirty="0"/>
              <a:t>Model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1C4C6-EFA9-43E8-82D0-F68487283915}"/>
              </a:ext>
            </a:extLst>
          </p:cNvPr>
          <p:cNvSpPr txBox="1"/>
          <p:nvPr/>
        </p:nvSpPr>
        <p:spPr>
          <a:xfrm>
            <a:off x="1590677" y="5072474"/>
            <a:ext cx="1584986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After processing </a:t>
            </a:r>
          </a:p>
          <a:p>
            <a:r>
              <a:rPr lang="en-US" altLang="ko-KR" sz="1600" dirty="0"/>
              <a:t>each layer</a:t>
            </a:r>
          </a:p>
          <a:p>
            <a:r>
              <a:rPr lang="en-US" altLang="ko-KR" sz="1600" dirty="0"/>
              <a:t>Change of input </a:t>
            </a:r>
          </a:p>
          <a:p>
            <a:r>
              <a:rPr lang="en-US" altLang="ko-KR" sz="1600" dirty="0"/>
              <a:t>data type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CD349-28C2-4F13-8110-4C9994FDD55B}"/>
              </a:ext>
            </a:extLst>
          </p:cNvPr>
          <p:cNvSpPr txBox="1"/>
          <p:nvPr/>
        </p:nvSpPr>
        <p:spPr>
          <a:xfrm>
            <a:off x="3175663" y="5072469"/>
            <a:ext cx="113864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Number of </a:t>
            </a:r>
          </a:p>
          <a:p>
            <a:r>
              <a:rPr lang="en-US" altLang="ko-KR" sz="1600" dirty="0"/>
              <a:t>trainable </a:t>
            </a:r>
          </a:p>
          <a:p>
            <a:r>
              <a:rPr lang="en-US" altLang="ko-KR" sz="1600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97900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893" y="5433"/>
            <a:ext cx="53105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Show Data Augmentation Result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982308" y="1566985"/>
          <a:ext cx="338210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107">
                  <a:extLst>
                    <a:ext uri="{9D8B030D-6E8A-4147-A177-3AD203B41FA5}">
                      <a16:colId xmlns:a16="http://schemas.microsoft.com/office/drawing/2014/main" val="245451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 dirty="0" err="1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 tooltip="torchvision.transforms.CenterCrop"/>
                        </a:rPr>
                        <a:t>CenterCrop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(size)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1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 dirty="0" err="1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 tooltip="torchvision.transforms.ColorJitter"/>
                        </a:rPr>
                        <a:t>ColorJitter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([brightness, contrast, 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89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 tooltip="torchvision.transforms.FiveCrop"/>
                        </a:rPr>
                        <a:t>FiveCrop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(size)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34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 tooltip="torchvision.transforms.Grayscale"/>
                        </a:rPr>
                        <a:t>Grayscale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([num_output_channels])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20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 dirty="0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 tooltip="torchvision.transforms.Pad"/>
                        </a:rPr>
                        <a:t>Pad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(padding[, fill, </a:t>
                      </a:r>
                      <a:r>
                        <a:rPr lang="en-US" sz="1050" b="0" dirty="0" err="1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padding_mode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2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 tooltip="torchvision.transforms.RandomAffine"/>
                        </a:rPr>
                        <a:t>RandomAffine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(degrees[, translate, scale, 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23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8" tooltip="torchvision.transforms.RandomApply"/>
                        </a:rPr>
                        <a:t>RandomApply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(transforms[, p])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61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 dirty="0" err="1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 tooltip="torchvision.transforms.RandomCrop"/>
                        </a:rPr>
                        <a:t>RandomCrop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(size[, padding, </a:t>
                      </a:r>
                      <a:r>
                        <a:rPr lang="en-US" sz="1050" b="0" dirty="0" err="1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pad_if_needed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 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7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 tooltip="torchvision.transforms.RandomGrayscale"/>
                        </a:rPr>
                        <a:t>RandomGrayscale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([p])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914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1" tooltip="torchvision.transforms.RandomHorizontalFlip"/>
                        </a:rPr>
                        <a:t>RandomHorizontalFlip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([p])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06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2" tooltip="torchvision.transforms.RandomPerspective"/>
                        </a:rPr>
                        <a:t>RandomPerspective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([distortion_scale, p, 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93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 dirty="0" err="1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3" tooltip="torchvision.transforms.RandomResizedCrop"/>
                        </a:rPr>
                        <a:t>RandomResizedCrop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(size[, scale, ratio, 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753887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424668" y="1062463"/>
            <a:ext cx="4643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Transforms on PIL Image and torch.*Tensor</a:t>
            </a:r>
          </a:p>
        </p:txBody>
      </p:sp>
      <p:sp>
        <p:nvSpPr>
          <p:cNvPr id="5" name="向下箭號 4"/>
          <p:cNvSpPr/>
          <p:nvPr/>
        </p:nvSpPr>
        <p:spPr>
          <a:xfrm>
            <a:off x="2271057" y="3209783"/>
            <a:ext cx="213999" cy="791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Data Augmentation in Deep Learning | by Valentina Alto | Analytics Vidhya |  Medium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 t="13700" r="62869" b="21360"/>
          <a:stretch/>
        </p:blipFill>
        <p:spPr bwMode="auto">
          <a:xfrm>
            <a:off x="1351085" y="1199315"/>
            <a:ext cx="2063261" cy="192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ata Augmentation in Deep Learning | by Valentina Alto | Analytics Vidhya |  Medium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6754" r="6027" b="64832"/>
          <a:stretch/>
        </p:blipFill>
        <p:spPr bwMode="auto">
          <a:xfrm>
            <a:off x="989001" y="4528315"/>
            <a:ext cx="2778110" cy="6746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3">
            <a:extLst>
              <a:ext uri="{FF2B5EF4-FFF2-40B4-BE49-F238E27FC236}">
                <a16:creationId xmlns:a16="http://schemas.microsoft.com/office/drawing/2014/main" id="{C4AE6AED-DACA-42DA-AC14-AC3259C912CE}"/>
              </a:ext>
            </a:extLst>
          </p:cNvPr>
          <p:cNvSpPr txBox="1"/>
          <p:nvPr/>
        </p:nvSpPr>
        <p:spPr>
          <a:xfrm>
            <a:off x="564542" y="465102"/>
            <a:ext cx="842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Show three kinds of augmentation methods and show the results as example.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672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497AB284-4112-459E-82E5-B3298E3DE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45" y="1046285"/>
            <a:ext cx="4374697" cy="3281025"/>
          </a:xfrm>
          <a:prstGeom prst="rect">
            <a:avLst/>
          </a:prstGeom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6E1247D-31D5-4D89-83F2-C0820B7876E6}"/>
              </a:ext>
            </a:extLst>
          </p:cNvPr>
          <p:cNvSpPr txBox="1">
            <a:spLocks/>
          </p:cNvSpPr>
          <p:nvPr/>
        </p:nvSpPr>
        <p:spPr>
          <a:xfrm>
            <a:off x="304800" y="272138"/>
            <a:ext cx="8534399" cy="6241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5.4	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your model at least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epochs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your own computer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 your model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 a screenshot of your training loss and accuracy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 saved images no points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(4%)</a:t>
            </a: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E2EE2EE-78C4-4CEF-9EFC-77E989F52C11}"/>
              </a:ext>
            </a:extLst>
          </p:cNvPr>
          <p:cNvSpPr txBox="1"/>
          <p:nvPr/>
        </p:nvSpPr>
        <p:spPr>
          <a:xfrm>
            <a:off x="2806281" y="4327310"/>
            <a:ext cx="296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(record accuracy/loss per epoch)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AC1F3-F23B-44ED-ACD2-5D75938B143A}"/>
              </a:ext>
            </a:extLst>
          </p:cNvPr>
          <p:cNvSpPr txBox="1"/>
          <p:nvPr/>
        </p:nvSpPr>
        <p:spPr>
          <a:xfrm>
            <a:off x="304800" y="4327310"/>
            <a:ext cx="8534399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Hint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There are two option.</a:t>
            </a:r>
          </a:p>
          <a:p>
            <a:pPr marL="342900" indent="-342900">
              <a:buAutoNum type="arabicParenR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Just use the normal method(Above image used this way)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https://www.pyimagesearch.com/2021/07/19/pytorch-training-your-first-convolutional-neural-network-cnn/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2)    Use 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tensorboard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 API or 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tensorboard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https://pytorch.org/tutorials/intermediate/tensorboard_tutorial.html</a:t>
            </a: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134455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6E1247D-31D5-4D89-83F2-C0820B7876E6}"/>
              </a:ext>
            </a:extLst>
          </p:cNvPr>
          <p:cNvSpPr txBox="1">
            <a:spLocks/>
          </p:cNvSpPr>
          <p:nvPr/>
        </p:nvSpPr>
        <p:spPr>
          <a:xfrm>
            <a:off x="304800" y="152400"/>
            <a:ext cx="8534399" cy="636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5.5	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your model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trained at 5.4,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inference them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and show the result image and class (4%)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8CFE3E-5FA1-41EE-8251-A19F668E0580}"/>
              </a:ext>
            </a:extLst>
          </p:cNvPr>
          <p:cNvSpPr txBox="1"/>
          <p:nvPr/>
        </p:nvSpPr>
        <p:spPr>
          <a:xfrm>
            <a:off x="338147" y="2456899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Run Inference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403C9D-4DD9-4221-A7F5-4C406D3381B3}"/>
              </a:ext>
            </a:extLst>
          </p:cNvPr>
          <p:cNvSpPr txBox="1"/>
          <p:nvPr/>
        </p:nvSpPr>
        <p:spPr>
          <a:xfrm>
            <a:off x="271934" y="5681554"/>
            <a:ext cx="90281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◆ Hint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ea typeface="맑은 고딕" panose="020B0503020000020004" pitchFamily="50" charset="-127"/>
                <a:hlinkClick r:id="rId2"/>
              </a:rPr>
              <a:t>https://towardsdatascience.com/understanding-pytorch-with-an-example-a-step-by-step-tutorial-81fc5f8c4e8e#5017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ea typeface="맑은 고딕" panose="020B0503020000020004" pitchFamily="50" charset="-127"/>
                <a:hlinkClick r:id="rId3"/>
              </a:rPr>
              <a:t>https://pytorch.org/tutorials/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zh-TW" sz="1400" dirty="0">
                <a:cs typeface="Calibri" panose="020F0502020204030204" pitchFamily="34" charset="0"/>
                <a:hlinkClick r:id="rId4"/>
              </a:rPr>
              <a:t>https://yanwei-liu.medium.com/pytorch-with-grad-cam-6a92a54bfaad</a:t>
            </a:r>
            <a:endParaRPr lang="en-US" altLang="zh-TW" sz="1400" dirty="0"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id="{C4AE6AED-DACA-42DA-AC14-AC3259C912CE}"/>
              </a:ext>
            </a:extLst>
          </p:cNvPr>
          <p:cNvSpPr txBox="1"/>
          <p:nvPr/>
        </p:nvSpPr>
        <p:spPr>
          <a:xfrm>
            <a:off x="4572000" y="849277"/>
            <a:ext cx="403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US" altLang="ko-KR" dirty="0"/>
              <a:t>3. Show the prediction label, confidence score</a:t>
            </a:r>
            <a:endParaRPr lang="ko-KR" altLang="en-US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73" y="2882162"/>
            <a:ext cx="3463306" cy="54683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819" y="1172443"/>
            <a:ext cx="3454611" cy="520360"/>
          </a:xfrm>
          <a:prstGeom prst="rect">
            <a:avLst/>
          </a:prstGeom>
        </p:spPr>
      </p:pic>
      <p:sp>
        <p:nvSpPr>
          <p:cNvPr id="39" name="TextBox 4">
            <a:extLst>
              <a:ext uri="{FF2B5EF4-FFF2-40B4-BE49-F238E27FC236}">
                <a16:creationId xmlns:a16="http://schemas.microsoft.com/office/drawing/2014/main" id="{54F1F84F-4080-4453-81B1-3406133593FE}"/>
              </a:ext>
            </a:extLst>
          </p:cNvPr>
          <p:cNvSpPr txBox="1"/>
          <p:nvPr/>
        </p:nvSpPr>
        <p:spPr>
          <a:xfrm>
            <a:off x="332787" y="801910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Choose the any data</a:t>
            </a:r>
            <a:endParaRPr lang="ko-KR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74D23E-CA9B-DAA1-8E4D-ECE00BB48BED}"/>
              </a:ext>
            </a:extLst>
          </p:cNvPr>
          <p:cNvGrpSpPr/>
          <p:nvPr/>
        </p:nvGrpSpPr>
        <p:grpSpPr>
          <a:xfrm>
            <a:off x="4290754" y="1573433"/>
            <a:ext cx="7015837" cy="3638239"/>
            <a:chOff x="566124" y="3303195"/>
            <a:chExt cx="4664458" cy="2448236"/>
          </a:xfrm>
        </p:grpSpPr>
        <p:grpSp>
          <p:nvGrpSpPr>
            <p:cNvPr id="40" name="群組 39"/>
            <p:cNvGrpSpPr/>
            <p:nvPr/>
          </p:nvGrpSpPr>
          <p:grpSpPr>
            <a:xfrm>
              <a:off x="566124" y="3303195"/>
              <a:ext cx="4664458" cy="2448236"/>
              <a:chOff x="4544290" y="914899"/>
              <a:chExt cx="4599709" cy="244823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B737340-AA02-4814-9D3A-302CC71A802B}"/>
                  </a:ext>
                </a:extLst>
              </p:cNvPr>
              <p:cNvSpPr/>
              <p:nvPr/>
            </p:nvSpPr>
            <p:spPr>
              <a:xfrm>
                <a:off x="4544290" y="914899"/>
                <a:ext cx="4599709" cy="24482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圖片 2"/>
              <p:cNvPicPr>
                <a:picLocks noChangeAspect="1"/>
              </p:cNvPicPr>
              <p:nvPr/>
            </p:nvPicPr>
            <p:blipFill rotWithShape="1">
              <a:blip r:embed="rId7"/>
              <a:srcRect r="48327"/>
              <a:stretch/>
            </p:blipFill>
            <p:spPr>
              <a:xfrm>
                <a:off x="4801316" y="1023578"/>
                <a:ext cx="2194584" cy="2259555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6" name="文字方塊 5"/>
            <p:cNvSpPr txBox="1"/>
            <p:nvPr/>
          </p:nvSpPr>
          <p:spPr>
            <a:xfrm>
              <a:off x="1525889" y="3504189"/>
              <a:ext cx="1329802" cy="3935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Confidence = 0.98</a:t>
              </a:r>
            </a:p>
            <a:p>
              <a:r>
                <a:rPr lang="en-US" sz="1600" dirty="0"/>
                <a:t>Prediction Label: bird </a:t>
              </a:r>
            </a:p>
          </p:txBody>
        </p:sp>
        <p:sp>
          <p:nvSpPr>
            <p:cNvPr id="22" name="직사각형 1">
              <a:extLst>
                <a:ext uri="{FF2B5EF4-FFF2-40B4-BE49-F238E27FC236}">
                  <a16:creationId xmlns:a16="http://schemas.microsoft.com/office/drawing/2014/main" id="{EC567260-2B4A-4A21-A70A-01E18220BC23}"/>
                </a:ext>
              </a:extLst>
            </p:cNvPr>
            <p:cNvSpPr/>
            <p:nvPr/>
          </p:nvSpPr>
          <p:spPr>
            <a:xfrm>
              <a:off x="1595845" y="3651177"/>
              <a:ext cx="1189892" cy="223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7A4FE64-24F7-AE51-5D4B-0B4CBC2F2013}"/>
                </a:ext>
              </a:extLst>
            </p:cNvPr>
            <p:cNvSpPr/>
            <p:nvPr/>
          </p:nvSpPr>
          <p:spPr>
            <a:xfrm>
              <a:off x="826768" y="3322414"/>
              <a:ext cx="2666240" cy="23490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73B40B70-6172-D134-5D2D-92D6F2634CDC}"/>
              </a:ext>
            </a:extLst>
          </p:cNvPr>
          <p:cNvSpPr/>
          <p:nvPr/>
        </p:nvSpPr>
        <p:spPr>
          <a:xfrm>
            <a:off x="4682790" y="1646328"/>
            <a:ext cx="4156409" cy="369813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53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90">
            <a:extLst>
              <a:ext uri="{FF2B5EF4-FFF2-40B4-BE49-F238E27FC236}">
                <a16:creationId xmlns:a16="http://schemas.microsoft.com/office/drawing/2014/main" id="{EB0CEA43-15DC-466C-8D16-58885C574F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ea typeface="Arial"/>
                <a:cs typeface="Arial"/>
                <a:sym typeface="Arial"/>
              </a:rPr>
              <a:t>Notice (1/2)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FD9667-52A2-574D-37FA-130C4E6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CD79DB2-C34C-E9C5-96A9-2010BBDA0073}"/>
              </a:ext>
            </a:extLst>
          </p:cNvPr>
          <p:cNvSpPr txBox="1">
            <a:spLocks/>
          </p:cNvSpPr>
          <p:nvPr/>
        </p:nvSpPr>
        <p:spPr>
          <a:xfrm>
            <a:off x="0" y="486000"/>
            <a:ext cx="9070825" cy="647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Copying homework is strictly prohibited!!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Penalty: Score will be zero for both persons!!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 =&gt;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:00:00,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(</a:t>
            </a:r>
            <a:r>
              <a:rPr lang="en-US" altLang="zh-TW" sz="2600" dirty="0">
                <a:solidFill>
                  <a:srgbClr val="FF0000"/>
                </a:solidFill>
                <a:latin typeface="Calibri" panose="020F0502020204030204"/>
              </a:rPr>
              <a:t>Mon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.) </a:t>
            </a:r>
          </a:p>
          <a:p>
            <a:pPr marL="266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delay. Penalties for late homework:</a:t>
            </a:r>
          </a:p>
          <a:p>
            <a:pPr marL="538163" marR="0" lvl="1" indent="-2698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 to 7 days late, loss of 50% of the score awarded</a:t>
            </a:r>
          </a:p>
          <a:p>
            <a:pPr marL="538163" marR="0" lvl="1" indent="-2698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7 days, the score will be marked as 0.</a:t>
            </a:r>
          </a:p>
          <a:p>
            <a:pPr marL="266700" marR="0" lvl="1" indent="-2667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must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attend the demonstration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or your score will be 0. The demonstration schedule will be announced on NCKU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moodle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66700" marR="0" lvl="1" indent="-2667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must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 a GUI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the format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or you will get some penalties.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Upload to =&gt;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140.116.154.1 -&gt; Upload/Homework/Hw1_2</a:t>
            </a:r>
          </a:p>
          <a:p>
            <a:pPr marL="3657600" lvl="8" indent="0">
              <a:spcBef>
                <a:spcPts val="1000"/>
              </a:spcBef>
              <a:buNone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Upload/Homework/Hw1_05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38163" marR="0" lvl="1" indent="-2730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ID: cvdl20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Password: cvdl20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</a:t>
            </a:r>
            <a:r>
              <a:rPr kumimoji="0" lang="zh-TW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38163" marR="0" lvl="1" indent="-2730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Filename: Hw1_2_StudentID_Name_Version.rar</a:t>
            </a:r>
          </a:p>
          <a:p>
            <a:pPr marL="1706563" lvl="4" indent="0"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Hw1_05_StudentID_Name_Version.rar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879600" marR="0" lvl="5" indent="-1730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Ex: Hw1_2_F71234567_林小明_V1.rar</a:t>
            </a:r>
          </a:p>
          <a:p>
            <a:pPr marL="1879600" marR="0" lvl="5" indent="-1730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you want to update your file, you should update your version to be V2</a:t>
            </a:r>
            <a:r>
              <a:rPr lang="en-US" sz="1700" dirty="0">
                <a:solidFill>
                  <a:sysClr val="windowText" lastClr="000000"/>
                </a:solidFill>
                <a:latin typeface="Calibri" panose="020F0502020204030204"/>
              </a:rPr>
              <a:t>.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879600" marR="0" lvl="5" indent="-1746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Calibri" panose="020F0502020204030204"/>
              </a:rPr>
              <a:t>	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x: Hw1_2_F71234567_林小明_V2.rar</a:t>
            </a:r>
          </a:p>
          <a:p>
            <a:pPr marL="538163" marR="0" lvl="1" indent="-2730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folder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*( excluding the pictures, only source code 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         *note: remove your “Debug” folder to reduce file size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01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" y="6552"/>
            <a:ext cx="7886699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ea typeface="Arial"/>
                <a:cs typeface="Arial"/>
                <a:sym typeface="Arial"/>
              </a:rPr>
              <a:t>Notice (2/2)</a:t>
            </a:r>
            <a:endParaRPr lang="en-US" sz="2800" b="1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6B0FDB-5F82-4B18-8B2E-80ECBF69D58D}"/>
              </a:ext>
            </a:extLst>
          </p:cNvPr>
          <p:cNvSpPr txBox="1">
            <a:spLocks/>
          </p:cNvSpPr>
          <p:nvPr/>
        </p:nvSpPr>
        <p:spPr>
          <a:xfrm>
            <a:off x="146850" y="720062"/>
            <a:ext cx="8850299" cy="450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zh-TW" dirty="0">
                <a:cs typeface="Arial" panose="020B0604020202020204" pitchFamily="34" charset="0"/>
              </a:rPr>
              <a:t>Python (recommended)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Python 3.7 (</a:t>
            </a:r>
            <a:r>
              <a:rPr lang="en-US" altLang="zh-TW" sz="2000" dirty="0">
                <a:latin typeface="+mj-lt"/>
                <a:hlinkClick r:id="rId3"/>
              </a:rPr>
              <a:t>https://www.python.org/downloads/</a:t>
            </a:r>
            <a:r>
              <a:rPr lang="en-US" altLang="zh-TW" sz="2000" dirty="0">
                <a:latin typeface="+mj-lt"/>
              </a:rPr>
              <a:t>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 err="1">
                <a:latin typeface="+mj-lt"/>
              </a:rPr>
              <a:t>opencv</a:t>
            </a:r>
            <a:r>
              <a:rPr lang="en-US" altLang="zh-TW" sz="2000" dirty="0">
                <a:latin typeface="+mj-lt"/>
              </a:rPr>
              <a:t>-</a:t>
            </a:r>
            <a:r>
              <a:rPr lang="en-US" altLang="zh-TW" sz="2000" dirty="0" err="1">
                <a:latin typeface="+mj-lt"/>
              </a:rPr>
              <a:t>contrib</a:t>
            </a:r>
            <a:r>
              <a:rPr lang="en-US" altLang="zh-TW" sz="2000" dirty="0">
                <a:latin typeface="+mj-lt"/>
              </a:rPr>
              <a:t>-python (3.4.2.17)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Matplotlib 3.1.1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UI framework: pyqt5 (5.15.1)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C++ (check MFC guide in ftp)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OpenCV 3.3.1 (</a:t>
            </a:r>
            <a:r>
              <a:rPr lang="en-US" sz="2000" dirty="0">
                <a:latin typeface="+mj-lt"/>
                <a:cs typeface="Arial" panose="020B0604020202020204" pitchFamily="34" charset="0"/>
                <a:hlinkClick r:id="rId4"/>
              </a:rPr>
              <a:t>https://opencv.org/release.html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Visual Studio 2015 (download  from </a:t>
            </a:r>
            <a:r>
              <a:rPr lang="en-US" sz="2000" dirty="0">
                <a:latin typeface="+mj-lt"/>
                <a:cs typeface="Arial" panose="020B0604020202020204" pitchFamily="34" charset="0"/>
                <a:hlinkClick r:id="rId5"/>
              </a:rPr>
              <a:t>http://www.cc.ncku.edu.tw/download/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) 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UI framework: MFC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10738E-617F-FB9A-BC4C-B93566675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404"/>
            <a:ext cx="7886699" cy="486000"/>
          </a:xfrm>
        </p:spPr>
        <p:txBody>
          <a:bodyPr/>
          <a:lstStyle/>
          <a:p>
            <a:r>
              <a:rPr lang="en-US" altLang="zh-TW" sz="2800" b="1" dirty="0">
                <a:cs typeface="Arial" panose="020B0604020202020204" pitchFamily="34" charset="0"/>
              </a:rPr>
              <a:t>Assignment scoring (Total: 100%)</a:t>
            </a:r>
            <a:endParaRPr lang="zh-TW" altLang="en-US" sz="2800" b="1" dirty="0"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262099" y="507081"/>
            <a:ext cx="8761133" cy="6350919"/>
          </a:xfrm>
        </p:spPr>
        <p:txBody>
          <a:bodyPr>
            <a:normAutofit fontScale="92500" lnSpcReduction="20000"/>
          </a:bodyPr>
          <a:lstStyle/>
          <a:p>
            <a:pPr marL="269081" indent="-269081">
              <a:lnSpc>
                <a:spcPct val="100000"/>
              </a:lnSpc>
              <a:buNone/>
            </a:pPr>
            <a:r>
              <a:rPr lang="en-US" altLang="zh-TW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1. (20%) Image Processing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	 </a:t>
            </a:r>
          </a:p>
          <a:p>
            <a:pPr marL="1793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1.1</a:t>
            </a:r>
            <a:r>
              <a:rPr lang="zh-TW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Color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Separation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 </a:t>
            </a:r>
            <a:endParaRPr lang="en-US" altLang="zh-TW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179388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1.2</a:t>
            </a:r>
            <a:r>
              <a:rPr lang="zh-TW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Color Transformation</a:t>
            </a:r>
            <a:endParaRPr lang="en-US" altLang="zh-TW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179388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1.3</a:t>
            </a:r>
            <a:r>
              <a:rPr lang="zh-TW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Color Detection</a:t>
            </a:r>
            <a:endParaRPr lang="en-US" altLang="zh-TW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179388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1.4</a:t>
            </a:r>
            <a:r>
              <a:rPr lang="zh-TW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Blending</a:t>
            </a:r>
            <a:endParaRPr lang="en-US" altLang="zh-TW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2. (20%) Image Smoothing</a:t>
            </a:r>
          </a:p>
          <a:p>
            <a:pPr marL="1793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2.1 (6%) Gaussian blur</a:t>
            </a:r>
            <a:endParaRPr lang="en-US" altLang="zh-TW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179388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2.2 (7%) Bilateral filter </a:t>
            </a:r>
          </a:p>
          <a:p>
            <a:pPr marL="179388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2.3 (7%) Median filter </a:t>
            </a:r>
            <a:endParaRPr lang="en-US" altLang="zh-TW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700" dirty="0">
                <a:latin typeface="+mj-lt"/>
                <a:cs typeface="Arial" panose="020B0604020202020204" pitchFamily="34" charset="0"/>
              </a:rPr>
              <a:t>3. (</a:t>
            </a:r>
            <a:r>
              <a:rPr lang="en-US" altLang="zh-TW" sz="17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700" dirty="0">
                <a:latin typeface="+mj-lt"/>
                <a:cs typeface="Arial" panose="020B0604020202020204" pitchFamily="34" charset="0"/>
              </a:rPr>
              <a:t>) Edge Detection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3.1 (5%) Gaussian Blur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3.2 (5%) Sobel X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3.3 (5%) Sobel Y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3.4 (5%) Magnitude</a:t>
            </a: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700" dirty="0">
                <a:latin typeface="+mj-lt"/>
                <a:cs typeface="Arial" panose="020B0604020202020204" pitchFamily="34" charset="0"/>
              </a:rPr>
              <a:t>4. (</a:t>
            </a:r>
            <a:r>
              <a:rPr lang="en-US" altLang="zh-TW" sz="17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700" dirty="0">
                <a:latin typeface="+mj-lt"/>
                <a:cs typeface="Arial" panose="020B0604020202020204" pitchFamily="34" charset="0"/>
              </a:rPr>
              <a:t>) Transforms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4.1 (5%) Resize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4.2 (5%) Translation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4.3 (5%) Rotation, Scaling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4.4 (5%) Shearing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sz="1700" dirty="0">
                <a:latin typeface="+mj-lt"/>
                <a:cs typeface="Arial" panose="020B0604020202020204" pitchFamily="34" charset="0"/>
              </a:rPr>
              <a:t>5. (</a:t>
            </a:r>
            <a:r>
              <a:rPr lang="en-US" altLang="zh-TW" sz="17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700" dirty="0">
                <a:latin typeface="+mj-lt"/>
                <a:cs typeface="Arial" panose="020B0604020202020204" pitchFamily="34" charset="0"/>
              </a:rPr>
              <a:t>) </a:t>
            </a:r>
            <a:r>
              <a:rPr lang="en-US" altLang="zh-TW" sz="1700" dirty="0"/>
              <a:t>Training Cifar10 Classifier Using VGG19</a:t>
            </a:r>
            <a:endParaRPr lang="en-US" altLang="zh-TW" sz="1700" dirty="0">
              <a:latin typeface="+mj-lt"/>
              <a:cs typeface="Arial" panose="020B0604020202020204" pitchFamily="34" charset="0"/>
            </a:endParaRPr>
          </a:p>
          <a:p>
            <a:pPr marL="1793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cs typeface="Arial" panose="020B0604020202020204" pitchFamily="34" charset="0"/>
              </a:rPr>
              <a:t>5.1</a:t>
            </a:r>
            <a:r>
              <a:rPr lang="zh-TW" altLang="en-US" sz="1500" dirty="0">
                <a:cs typeface="Arial" panose="020B0604020202020204" pitchFamily="34" charset="0"/>
              </a:rPr>
              <a:t> </a:t>
            </a:r>
            <a:r>
              <a:rPr lang="en-US" altLang="zh-TW" sz="1500" dirty="0">
                <a:ea typeface="Arial"/>
                <a:cs typeface="Arial" panose="020B0604020202020204" pitchFamily="34" charset="0"/>
              </a:rPr>
              <a:t>(2%) </a:t>
            </a:r>
            <a:r>
              <a:rPr lang="en-US" altLang="zh-TW" sz="1500" dirty="0">
                <a:cs typeface="Arial" panose="020B0604020202020204" pitchFamily="34" charset="0"/>
              </a:rPr>
              <a:t>Load Image and Show 9 Training Images with Different Label</a:t>
            </a:r>
          </a:p>
          <a:p>
            <a:pPr marL="1793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5.2</a:t>
            </a:r>
            <a:r>
              <a:rPr lang="zh-TW" altLang="en-US" sz="15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500" dirty="0">
                <a:ea typeface="Arial"/>
                <a:cs typeface="Arial" panose="020B0604020202020204" pitchFamily="34" charset="0"/>
              </a:rPr>
              <a:t>(2%) </a:t>
            </a:r>
            <a:r>
              <a:rPr lang="en-US" altLang="zh-TW" sz="1500" dirty="0">
                <a:latin typeface="+mj-lt"/>
                <a:cs typeface="Arial" panose="020B0604020202020204" pitchFamily="34" charset="0"/>
              </a:rPr>
              <a:t>Show Model Structure</a:t>
            </a:r>
          </a:p>
          <a:p>
            <a:pPr marL="1793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5.3</a:t>
            </a:r>
            <a:r>
              <a:rPr lang="zh-TW" altLang="en-US" sz="15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500" dirty="0">
                <a:ea typeface="Arial"/>
                <a:cs typeface="Arial" panose="020B0604020202020204" pitchFamily="34" charset="0"/>
              </a:rPr>
              <a:t>(2%) </a:t>
            </a:r>
            <a:r>
              <a:rPr lang="en-US" altLang="zh-TW" sz="1500" dirty="0">
                <a:latin typeface="+mj-lt"/>
                <a:cs typeface="Arial" panose="020B0604020202020204" pitchFamily="34" charset="0"/>
              </a:rPr>
              <a:t>Show Data Augmentation Result</a:t>
            </a:r>
          </a:p>
          <a:p>
            <a:pPr marL="1793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5.4 </a:t>
            </a:r>
            <a:r>
              <a:rPr lang="en-US" altLang="zh-TW" sz="1500" dirty="0">
                <a:ea typeface="Arial"/>
                <a:cs typeface="Arial" panose="020B0604020202020204" pitchFamily="34" charset="0"/>
              </a:rPr>
              <a:t>(2%) </a:t>
            </a:r>
            <a:r>
              <a:rPr lang="en-US" altLang="zh-TW" sz="1500" dirty="0">
                <a:latin typeface="+mj-lt"/>
                <a:cs typeface="Arial" panose="020B0604020202020204" pitchFamily="34" charset="0"/>
              </a:rPr>
              <a:t>Show Accuracy and Loss</a:t>
            </a:r>
          </a:p>
          <a:p>
            <a:pPr marL="1793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5.5 </a:t>
            </a:r>
            <a:r>
              <a:rPr lang="en-US" altLang="zh-TW" sz="1500" dirty="0">
                <a:ea typeface="Arial"/>
                <a:cs typeface="Arial" panose="020B0604020202020204" pitchFamily="34" charset="0"/>
              </a:rPr>
              <a:t>(12%) </a:t>
            </a:r>
            <a:r>
              <a:rPr lang="en-US" altLang="zh-TW" sz="1500" dirty="0">
                <a:latin typeface="+mj-lt"/>
                <a:cs typeface="Arial" panose="020B0604020202020204" pitchFamily="34" charset="0"/>
              </a:rPr>
              <a:t>Inference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5DCF5D-72D2-4E6B-A5F5-3BCA16136602}"/>
              </a:ext>
            </a:extLst>
          </p:cNvPr>
          <p:cNvSpPr txBox="1"/>
          <p:nvPr/>
        </p:nvSpPr>
        <p:spPr>
          <a:xfrm>
            <a:off x="3113034" y="447214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EA356C-A0FF-4A54-8DE5-DCC4A87DB81A}"/>
              </a:ext>
            </a:extLst>
          </p:cNvPr>
          <p:cNvSpPr txBox="1"/>
          <p:nvPr/>
        </p:nvSpPr>
        <p:spPr>
          <a:xfrm>
            <a:off x="3113034" y="1666398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Jack</a:t>
            </a:r>
            <a:r>
              <a:rPr lang="en-US" altLang="zh-TW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EAC8C3D-883C-41D6-9E1B-6B2B35289AC1}"/>
              </a:ext>
            </a:extLst>
          </p:cNvPr>
          <p:cNvSpPr txBox="1"/>
          <p:nvPr/>
        </p:nvSpPr>
        <p:spPr>
          <a:xfrm>
            <a:off x="3113034" y="2701631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Chong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812C8E-3153-4E98-BD0D-3EA22247DC1D}"/>
              </a:ext>
            </a:extLst>
          </p:cNvPr>
          <p:cNvSpPr txBox="1"/>
          <p:nvPr/>
        </p:nvSpPr>
        <p:spPr>
          <a:xfrm>
            <a:off x="3113034" y="3824379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dirty="0" err="1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Jeffin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77875A-B7B1-40FA-BC59-B45A39066199}"/>
              </a:ext>
            </a:extLst>
          </p:cNvPr>
          <p:cNvSpPr txBox="1"/>
          <p:nvPr/>
        </p:nvSpPr>
        <p:spPr>
          <a:xfrm>
            <a:off x="4642665" y="5033831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Wen)</a:t>
            </a:r>
            <a:endParaRPr lang="zh-TW" altLang="en-US" dirty="0">
              <a:latin typeface="+mj-lt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72944EC0-8BC0-89CE-6E1B-E1F4C3CF0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5" name="圖片 4" descr="一張含有 文字, 電腦, 膝上型電腦, 室內 的圖片&#10;&#10;自動產生的描述">
            <a:extLst>
              <a:ext uri="{FF2B5EF4-FFF2-40B4-BE49-F238E27FC236}">
                <a16:creationId xmlns:a16="http://schemas.microsoft.com/office/drawing/2014/main" id="{757A0052-2A2E-5FAD-616F-72BF9BB61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5" t="13901" r="30490" b="50654"/>
          <a:stretch/>
        </p:blipFill>
        <p:spPr>
          <a:xfrm>
            <a:off x="4863700" y="2544754"/>
            <a:ext cx="3927841" cy="220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3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565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cs typeface="Arial" panose="020B0604020202020204" pitchFamily="34" charset="0"/>
              </a:rPr>
              <a:t>3. </a:t>
            </a:r>
            <a:r>
              <a:rPr lang="en-US" altLang="zh-TW" sz="2800" b="1" dirty="0">
                <a:cs typeface="Arial" panose="020B0604020202020204" pitchFamily="34" charset="0"/>
              </a:rPr>
              <a:t>Edge Detection </a:t>
            </a:r>
            <a:r>
              <a:rPr lang="en-US" altLang="zh-TW" sz="2800" b="1" dirty="0">
                <a:solidFill>
                  <a:schemeClr val="tx1"/>
                </a:solidFill>
                <a:cs typeface="Arial" panose="020B0604020202020204" pitchFamily="34" charset="0"/>
              </a:rPr>
              <a:t>(20%)</a:t>
            </a:r>
            <a:r>
              <a:rPr lang="zh-TW" altLang="en-US" sz="2800" b="1" dirty="0">
                <a:cs typeface="Arial" panose="020B0604020202020204" pitchFamily="34" charset="0"/>
              </a:rPr>
              <a:t> </a:t>
            </a:r>
            <a:r>
              <a:rPr lang="en-US" altLang="zh-TW" sz="2800" b="1" dirty="0">
                <a:cs typeface="Arial" panose="020B0604020202020204" pitchFamily="34" charset="0"/>
              </a:rPr>
              <a:t>	</a:t>
            </a:r>
            <a:endParaRPr lang="zh-TW" altLang="en-US" sz="2800" b="1" dirty="0"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7728" y="539851"/>
            <a:ext cx="4603834" cy="1849666"/>
          </a:xfrm>
        </p:spPr>
        <p:txBody>
          <a:bodyPr>
            <a:normAutofit/>
          </a:bodyPr>
          <a:lstStyle/>
          <a:p>
            <a:pPr marL="133350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3.1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Gaussian Blur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(5%)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Sobel X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(5%)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Sobel Y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(5%)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3.4 Magnitude (5%)</a:t>
            </a:r>
          </a:p>
        </p:txBody>
      </p:sp>
      <p:sp>
        <p:nvSpPr>
          <p:cNvPr id="9" name="Shape 137">
            <a:extLst>
              <a:ext uri="{FF2B5EF4-FFF2-40B4-BE49-F238E27FC236}">
                <a16:creationId xmlns:a16="http://schemas.microsoft.com/office/drawing/2014/main" id="{60B30E04-BBA9-46E4-9264-E8F45F01A7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ct val="25000"/>
            </a:pPr>
            <a:fld id="{CE83DE27-3F3A-421C-8CC9-9BCAA9F15320}" type="slidenum">
              <a:rPr lang="zh-TW" altLang="en-US" smtClean="0"/>
              <a:pPr algn="r">
                <a:buSzPct val="25000"/>
              </a:pPr>
              <a:t>5</a:t>
            </a:fld>
            <a:endParaRPr lang="zh-TW" alt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8FECCC1-2C06-4E56-98F6-9DDA4934BDCA}"/>
              </a:ext>
            </a:extLst>
          </p:cNvPr>
          <p:cNvSpPr txBox="1"/>
          <p:nvPr/>
        </p:nvSpPr>
        <p:spPr>
          <a:xfrm>
            <a:off x="7664816" y="-91711"/>
            <a:ext cx="16785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/>
              <a:t>(</a:t>
            </a:r>
            <a:r>
              <a:rPr lang="zh-CN" altLang="en-US" sz="1800" dirty="0"/>
              <a:t>出題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Chong</a:t>
            </a:r>
            <a:r>
              <a:rPr lang="en-US" altLang="zh-TW" sz="1800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B5D5ABC-1CEE-493D-94D9-DEE3CC76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13" y="1600474"/>
            <a:ext cx="2349376" cy="317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0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17D1FEF-FAA0-4CA7-90A1-58855666C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21" y="711327"/>
            <a:ext cx="2025868" cy="2739645"/>
          </a:xfrm>
          <a:prstGeom prst="rect">
            <a:avLst/>
          </a:prstGeom>
        </p:spPr>
      </p:pic>
      <p:sp>
        <p:nvSpPr>
          <p:cNvPr id="2" name="Shape 185">
            <a:extLst>
              <a:ext uri="{FF2B5EF4-FFF2-40B4-BE49-F238E27FC236}">
                <a16:creationId xmlns:a16="http://schemas.microsoft.com/office/drawing/2014/main" id="{3F70DD54-5846-4664-880A-2B3C71CBEA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668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949054" marR="0" lvl="0" indent="-194905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3.1 Gaussian Blur (5%)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5049426-111D-4281-ACC0-D6B3DD1D778D}"/>
              </a:ext>
            </a:extLst>
          </p:cNvPr>
          <p:cNvSpPr txBox="1"/>
          <p:nvPr/>
        </p:nvSpPr>
        <p:spPr>
          <a:xfrm>
            <a:off x="7553093" y="158906"/>
            <a:ext cx="1590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(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出題：</a:t>
            </a: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Chong)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186">
                <a:extLst>
                  <a:ext uri="{FF2B5EF4-FFF2-40B4-BE49-F238E27FC236}">
                    <a16:creationId xmlns:a16="http://schemas.microsoft.com/office/drawing/2014/main" id="{4A731A3A-9D72-49B7-8620-8B58CA217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449939"/>
                <a:ext cx="7845198" cy="42051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lvl="0" indent="-342900" defTabSz="914400"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p"/>
                  <a:tabLst>
                    <a:tab pos="900113" algn="l"/>
                  </a:tabLst>
                  <a:defRPr/>
                </a:pP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Arial"/>
                  </a:rPr>
                  <a:t>Given: a RGB image, </a:t>
                </a:r>
                <a:r>
                  <a:rPr lang="en-US" altLang="zh-TW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“building.</a:t>
                </a: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Arial"/>
                  </a:rPr>
                  <a:t>jpg”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p"/>
                  <a:tabLst>
                    <a:tab pos="900113" algn="l"/>
                  </a:tabLst>
                  <a:defRPr/>
                </a:pP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Arial"/>
                  </a:rPr>
                  <a:t>Q: 1)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900113" algn="l"/>
                  </a:tabLst>
                  <a:defRPr/>
                </a:pPr>
                <a:endParaRPr lang="en-US" altLang="zh-TW" sz="200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900113" algn="l"/>
                  </a:tabLst>
                  <a:defRPr/>
                </a:pPr>
                <a:endParaRPr lang="en-US" altLang="zh-TW" sz="200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tabLst>
                    <a:tab pos="900113" algn="l"/>
                  </a:tabLst>
                  <a:defRPr/>
                </a:pPr>
                <a:endParaRPr lang="en-US" altLang="zh-TW" sz="200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0" indent="-342900" defTabSz="914400"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p"/>
                  <a:tabLst>
                    <a:tab pos="900113" algn="l"/>
                  </a:tabLst>
                  <a:defRPr/>
                </a:pPr>
                <a:r>
                  <a:rPr lang="en-US" altLang="zh-TW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Hint: </a:t>
                </a:r>
                <a:r>
                  <a:rPr lang="en-US" altLang="zh-TW" sz="2000" kern="0" dirty="0">
                    <a:latin typeface="Arial" panose="020B0604020202020204" pitchFamily="34" charset="0"/>
                    <a:cs typeface="Arial" panose="020B0604020202020204" pitchFamily="34" charset="0"/>
                    <a:sym typeface="Calibri"/>
                  </a:rPr>
                  <a:t>Textbook Chapter 5, p.109 ~ p.114</a:t>
                </a:r>
              </a:p>
              <a:p>
                <a:pPr marL="898525" lvl="0" defTabSz="914400">
                  <a:buClr>
                    <a:srgbClr val="000000"/>
                  </a:buClr>
                  <a:buSzPct val="100000"/>
                  <a:tabLst>
                    <a:tab pos="900113" algn="l"/>
                  </a:tabLst>
                  <a:defRPr/>
                </a:pPr>
                <a:r>
                  <a:rPr lang="en-US" altLang="zh-TW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to generate Gaussian Filter:</a:t>
                </a:r>
              </a:p>
              <a:p>
                <a:pPr marL="1163638" lvl="0" indent="-265113" defTabSz="914400"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AutoNum type="circleNumWdWhitePlain"/>
                  <a:tabLst>
                    <a:tab pos="900113" algn="l"/>
                  </a:tabLst>
                  <a:defRPr/>
                </a:pPr>
                <a:r>
                  <a:rPr lang="en-US" altLang="zh-TW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𝑛𝑖𝑡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TW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−1,−1)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000" kern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63638" lvl="0" indent="-265113" defTabSz="914400"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AutoNum type="circleNumWdWhitePlain"/>
                  <a:tabLst>
                    <a:tab pos="900113" algn="l"/>
                  </a:tabLst>
                  <a:defRPr/>
                </a:pPr>
                <a:r>
                  <a:rPr lang="en-US" altLang="zh-TW" sz="2000" dirty="0">
                    <a:solidFill>
                      <a:schemeClr val="tx1"/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sSup>
                          <m:sSupPr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)/2</m:t>
                        </m:r>
                        <m:sSup>
                          <m:sSupPr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TW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zh-TW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TW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√0.5</a:t>
                </a:r>
              </a:p>
              <a:p>
                <a:pPr marL="1163638" lvl="0" indent="-265113" defTabSz="914400"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AutoNum type="circleNumWdWhitePlain"/>
                  <a:tabLst>
                    <a:tab pos="900113" algn="l"/>
                  </a:tabLst>
                  <a:defRPr/>
                </a:pPr>
                <a:r>
                  <a:rPr lang="en-US" altLang="zh-TW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Normalize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TW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.045</m:t>
                              </m:r>
                            </m:e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0.122</m:t>
                              </m:r>
                            </m:e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0.045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0.122</m:t>
                              </m:r>
                            </m:e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0.332</m:t>
                              </m:r>
                            </m:e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0.045</m:t>
                              </m:r>
                            </m:e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0.122</m:t>
                              </m:r>
                            </m:e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0.045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1400" kern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Shape 186">
                <a:extLst>
                  <a:ext uri="{FF2B5EF4-FFF2-40B4-BE49-F238E27FC236}">
                    <a16:creationId xmlns:a16="http://schemas.microsoft.com/office/drawing/2014/main" id="{4A731A3A-9D72-49B7-8620-8B58CA217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49939"/>
                <a:ext cx="7845198" cy="4205188"/>
              </a:xfrm>
              <a:prstGeom prst="rect">
                <a:avLst/>
              </a:prstGeom>
              <a:blipFill>
                <a:blip r:embed="rId3"/>
                <a:stretch>
                  <a:fillRect l="-1010" t="-10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091EC3C-C8E4-445C-AE28-7DE9FE90BBAB}"/>
              </a:ext>
            </a:extLst>
          </p:cNvPr>
          <p:cNvSpPr/>
          <p:nvPr/>
        </p:nvSpPr>
        <p:spPr>
          <a:xfrm>
            <a:off x="904458" y="757711"/>
            <a:ext cx="5950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kern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Gaussian Blur</a:t>
            </a:r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: Convert the RGB image</a:t>
            </a:r>
            <a:r>
              <a:rPr lang="zh-TW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into a grayscale image, then smooth it by</a:t>
            </a:r>
            <a:r>
              <a:rPr lang="zh-TW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your own 3x3 Gaussian smoothing</a:t>
            </a:r>
            <a:r>
              <a:rPr lang="zh-TW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filter (</a:t>
            </a: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Can not use OpenCV Function, Sobel, </a:t>
            </a:r>
            <a:r>
              <a:rPr lang="en-US" altLang="zh-TW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GaussianBlur</a:t>
            </a: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and conv2d</a:t>
            </a:r>
            <a:r>
              <a:rPr lang="en-US" altLang="zh-TW" kern="0" dirty="0">
                <a:latin typeface="Arial" panose="020B0604020202020204" pitchFamily="34" charset="0"/>
                <a:cs typeface="Arial" panose="020B0604020202020204" pitchFamily="34" charset="0"/>
              </a:rPr>
              <a:t>). Please show the result.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5F3A2FF-9C0D-4119-A3E5-899D8A5EDE99}"/>
              </a:ext>
            </a:extLst>
          </p:cNvPr>
          <p:cNvGrpSpPr/>
          <p:nvPr/>
        </p:nvGrpSpPr>
        <p:grpSpPr>
          <a:xfrm>
            <a:off x="823352" y="5284557"/>
            <a:ext cx="7670420" cy="1106761"/>
            <a:chOff x="706234" y="5592333"/>
            <a:chExt cx="7670420" cy="1106761"/>
          </a:xfrm>
        </p:grpSpPr>
        <p:sp>
          <p:nvSpPr>
            <p:cNvPr id="12" name="箭號: 向下 11">
              <a:extLst>
                <a:ext uri="{FF2B5EF4-FFF2-40B4-BE49-F238E27FC236}">
                  <a16:creationId xmlns:a16="http://schemas.microsoft.com/office/drawing/2014/main" id="{6EFD4AA2-BB30-4D9F-A972-60AA62CC430C}"/>
                </a:ext>
              </a:extLst>
            </p:cNvPr>
            <p:cNvSpPr/>
            <p:nvPr/>
          </p:nvSpPr>
          <p:spPr>
            <a:xfrm rot="16200000">
              <a:off x="2740343" y="5581924"/>
              <a:ext cx="324196" cy="345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B6DA77D-1D7B-4C5B-A0A7-7E4B55F2B259}"/>
                </a:ext>
              </a:extLst>
            </p:cNvPr>
            <p:cNvSpPr/>
            <p:nvPr/>
          </p:nvSpPr>
          <p:spPr>
            <a:xfrm>
              <a:off x="706234" y="6329762"/>
              <a:ext cx="13516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kern="0" dirty="0">
                  <a:latin typeface="Arial" panose="020B0604020202020204" pitchFamily="34" charset="0"/>
                  <a:cs typeface="Arial" panose="020B0604020202020204" pitchFamily="34" charset="0"/>
                </a:rPr>
                <a:t>building.</a:t>
              </a: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jpg</a:t>
              </a:r>
              <a:endParaRPr lang="zh-TW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3C999A6-1E1F-42FD-A925-FE5C7B63180E}"/>
                </a:ext>
              </a:extLst>
            </p:cNvPr>
            <p:cNvSpPr/>
            <p:nvPr/>
          </p:nvSpPr>
          <p:spPr>
            <a:xfrm>
              <a:off x="3843176" y="6323584"/>
              <a:ext cx="1223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Grayscale</a:t>
              </a:r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5236901-30F9-4871-AB09-1EB3D021A38A}"/>
                </a:ext>
              </a:extLst>
            </p:cNvPr>
            <p:cNvSpPr/>
            <p:nvPr/>
          </p:nvSpPr>
          <p:spPr>
            <a:xfrm>
              <a:off x="6742873" y="6312657"/>
              <a:ext cx="1633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Gaussian Blur</a:t>
              </a:r>
              <a:endParaRPr lang="zh-TW" altLang="en-US" dirty="0"/>
            </a:p>
          </p:txBody>
        </p:sp>
        <p:sp>
          <p:nvSpPr>
            <p:cNvPr id="23" name="箭號: 向下 22">
              <a:extLst>
                <a:ext uri="{FF2B5EF4-FFF2-40B4-BE49-F238E27FC236}">
                  <a16:creationId xmlns:a16="http://schemas.microsoft.com/office/drawing/2014/main" id="{438AB31D-BC1A-4B6E-98A2-6503F05CF731}"/>
                </a:ext>
              </a:extLst>
            </p:cNvPr>
            <p:cNvSpPr/>
            <p:nvPr/>
          </p:nvSpPr>
          <p:spPr>
            <a:xfrm rot="16200000">
              <a:off x="5845225" y="5581924"/>
              <a:ext cx="324196" cy="345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043F6A61-6B19-4FDC-AFE5-71E50569AC0E}"/>
              </a:ext>
            </a:extLst>
          </p:cNvPr>
          <p:cNvSpPr/>
          <p:nvPr/>
        </p:nvSpPr>
        <p:spPr>
          <a:xfrm>
            <a:off x="7330005" y="1273114"/>
            <a:ext cx="1393797" cy="292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36DF9D4-BDF9-89C2-EF4E-32B426115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36" y="4558013"/>
            <a:ext cx="2076153" cy="138410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CCD5D3E-9CA6-0F62-ED29-5FDD1180E5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87" y="4558013"/>
            <a:ext cx="2071225" cy="138081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146C23C7-4D32-DA55-04A3-BE6BC1AD3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80" y="4558013"/>
            <a:ext cx="2071225" cy="138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4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5">
            <a:extLst>
              <a:ext uri="{FF2B5EF4-FFF2-40B4-BE49-F238E27FC236}">
                <a16:creationId xmlns:a16="http://schemas.microsoft.com/office/drawing/2014/main" id="{3F70DD54-5846-4664-880A-2B3C71CBEA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668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949054" lvl="0" indent="-1949054" defTabSz="914400">
              <a:buSzPct val="25000"/>
              <a:defRPr/>
            </a:pPr>
            <a:r>
              <a:rPr lang="en-US" altLang="zh-TW" sz="2800" b="1" kern="0" dirty="0"/>
              <a:t>3.2 Sobel X (5%)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hape 186">
            <a:extLst>
              <a:ext uri="{FF2B5EF4-FFF2-40B4-BE49-F238E27FC236}">
                <a16:creationId xmlns:a16="http://schemas.microsoft.com/office/drawing/2014/main" id="{4A731A3A-9D72-49B7-8620-8B58CA217E0F}"/>
              </a:ext>
            </a:extLst>
          </p:cNvPr>
          <p:cNvSpPr txBox="1">
            <a:spLocks/>
          </p:cNvSpPr>
          <p:nvPr/>
        </p:nvSpPr>
        <p:spPr>
          <a:xfrm>
            <a:off x="1" y="466682"/>
            <a:ext cx="6634752" cy="261734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defTabSz="914400">
              <a:buClr>
                <a:srgbClr val="000000"/>
              </a:buClr>
              <a:buSzPct val="100000"/>
              <a:buFont typeface="Wingdings" panose="05000000000000000000" pitchFamily="2" charset="2"/>
              <a:buChar char="p"/>
              <a:tabLst>
                <a:tab pos="900113" algn="l"/>
              </a:tabLst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Given: the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 result of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3.1) Gaussian Blur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p"/>
              <a:tabLst>
                <a:tab pos="900113" algn="l"/>
              </a:tabLst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Q: 2)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914400">
              <a:buClr>
                <a:srgbClr val="000000"/>
              </a:buClr>
              <a:buSzPct val="100000"/>
              <a:buFont typeface="Wingdings" panose="05000000000000000000" pitchFamily="2" charset="2"/>
              <a:buChar char="p"/>
              <a:tabLst>
                <a:tab pos="900113" algn="l"/>
              </a:tabLst>
              <a:defRPr/>
            </a:pP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Hint: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Textbook Chapter 6, p.148 ~ 149</a:t>
            </a:r>
            <a:endParaRPr lang="en-US" altLang="zh-TW" sz="650" kern="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285750" lvl="0" indent="-285750" defTabSz="9144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91EC3C-C8E4-445C-AE28-7DE9FE90BBAB}"/>
              </a:ext>
            </a:extLst>
          </p:cNvPr>
          <p:cNvSpPr/>
          <p:nvPr/>
        </p:nvSpPr>
        <p:spPr>
          <a:xfrm>
            <a:off x="904459" y="757711"/>
            <a:ext cx="60037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kern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Sobel X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: Use Sobel edge detection to detect </a:t>
            </a:r>
            <a:r>
              <a:rPr lang="en-US" altLang="zh-TW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vertical edge 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by</a:t>
            </a:r>
            <a:r>
              <a:rPr lang="zh-TW" altLang="en-U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your own 3x3 Sobel X operator (</a:t>
            </a:r>
            <a:r>
              <a:rPr lang="en-US" altLang="zh-TW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Can not use OpenCV Function, Sobel, </a:t>
            </a:r>
            <a:r>
              <a:rPr lang="en-US" altLang="zh-TW" sz="20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GaussianBlur</a:t>
            </a:r>
            <a:r>
              <a:rPr lang="en-US" altLang="zh-TW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and conv2d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).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Please show the result. </a:t>
            </a:r>
            <a:endParaRPr lang="zh-TW" altLang="en-US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3E2B5C7-FC1D-4116-A45A-32583D30427C}"/>
              </a:ext>
            </a:extLst>
          </p:cNvPr>
          <p:cNvSpPr/>
          <p:nvPr/>
        </p:nvSpPr>
        <p:spPr>
          <a:xfrm>
            <a:off x="966303" y="5282529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Gaussian Blur</a:t>
            </a:r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F76A94C-C4B7-42C1-A782-2CB66B9157CB}"/>
              </a:ext>
            </a:extLst>
          </p:cNvPr>
          <p:cNvSpPr/>
          <p:nvPr/>
        </p:nvSpPr>
        <p:spPr>
          <a:xfrm>
            <a:off x="6884522" y="528252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Sobel X</a:t>
            </a:r>
            <a:endParaRPr lang="zh-TW" altLang="en-US" dirty="0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D9D7DEC0-AEAF-4FD8-AC86-A5838BA8E89C}"/>
              </a:ext>
            </a:extLst>
          </p:cNvPr>
          <p:cNvSpPr/>
          <p:nvPr/>
        </p:nvSpPr>
        <p:spPr>
          <a:xfrm rot="16200000">
            <a:off x="4490900" y="4202775"/>
            <a:ext cx="174384" cy="17174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28">
            <a:extLst>
              <a:ext uri="{FF2B5EF4-FFF2-40B4-BE49-F238E27FC236}">
                <a16:creationId xmlns:a16="http://schemas.microsoft.com/office/drawing/2014/main" id="{0E438BDF-33C1-438D-8285-2C766D2314BD}"/>
              </a:ext>
            </a:extLst>
          </p:cNvPr>
          <p:cNvGraphicFramePr>
            <a:graphicFrameLocks noGrp="1"/>
          </p:cNvGraphicFramePr>
          <p:nvPr/>
        </p:nvGraphicFramePr>
        <p:xfrm>
          <a:off x="4001496" y="3643413"/>
          <a:ext cx="1041690" cy="1014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230">
                  <a:extLst>
                    <a:ext uri="{9D8B030D-6E8A-4147-A177-3AD203B41FA5}">
                      <a16:colId xmlns:a16="http://schemas.microsoft.com/office/drawing/2014/main" val="1073264988"/>
                    </a:ext>
                  </a:extLst>
                </a:gridCol>
                <a:gridCol w="347230">
                  <a:extLst>
                    <a:ext uri="{9D8B030D-6E8A-4147-A177-3AD203B41FA5}">
                      <a16:colId xmlns:a16="http://schemas.microsoft.com/office/drawing/2014/main" val="2697625519"/>
                    </a:ext>
                  </a:extLst>
                </a:gridCol>
                <a:gridCol w="347230">
                  <a:extLst>
                    <a:ext uri="{9D8B030D-6E8A-4147-A177-3AD203B41FA5}">
                      <a16:colId xmlns:a16="http://schemas.microsoft.com/office/drawing/2014/main" val="1658171031"/>
                    </a:ext>
                  </a:extLst>
                </a:gridCol>
              </a:tblGrid>
              <a:tr h="338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9957384"/>
                  </a:ext>
                </a:extLst>
              </a:tr>
              <a:tr h="338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-2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624745"/>
                  </a:ext>
                </a:extLst>
              </a:tr>
              <a:tr h="338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384601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7E3EB26B-2D6B-4E37-91EB-E9217464D88F}"/>
              </a:ext>
            </a:extLst>
          </p:cNvPr>
          <p:cNvSpPr txBox="1"/>
          <p:nvPr/>
        </p:nvSpPr>
        <p:spPr>
          <a:xfrm>
            <a:off x="3814982" y="4661396"/>
            <a:ext cx="171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Sobel X Filter</a:t>
            </a:r>
            <a:endParaRPr lang="zh-TW" altLang="en-US" sz="20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62AA492-7F46-4549-A089-C74F2EDCEB47}"/>
              </a:ext>
            </a:extLst>
          </p:cNvPr>
          <p:cNvSpPr txBox="1"/>
          <p:nvPr/>
        </p:nvSpPr>
        <p:spPr>
          <a:xfrm>
            <a:off x="7746797" y="158906"/>
            <a:ext cx="139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(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出題：</a:t>
            </a:r>
            <a:r>
              <a:rPr lang="en-US" altLang="zh-TW" sz="1400" kern="0" dirty="0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Chong</a:t>
            </a: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)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  <a:sym typeface="Arial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2E2715F-DD45-4C29-963F-4355BC0E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21" y="711327"/>
            <a:ext cx="2025868" cy="273964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F40FB28-EA25-4F32-AB71-D754B1A53416}"/>
              </a:ext>
            </a:extLst>
          </p:cNvPr>
          <p:cNvSpPr/>
          <p:nvPr/>
        </p:nvSpPr>
        <p:spPr>
          <a:xfrm>
            <a:off x="7343820" y="1797143"/>
            <a:ext cx="1393797" cy="292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20F46D-7254-93B8-C069-DBB42CA63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71" y="3595386"/>
            <a:ext cx="2458673" cy="163911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977C07-B970-F04E-019F-8F58D5128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61" y="3595386"/>
            <a:ext cx="2458673" cy="163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4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5">
            <a:extLst>
              <a:ext uri="{FF2B5EF4-FFF2-40B4-BE49-F238E27FC236}">
                <a16:creationId xmlns:a16="http://schemas.microsoft.com/office/drawing/2014/main" id="{3F70DD54-5846-4664-880A-2B3C71CBEA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668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949054" lvl="0" indent="-1949054" defTabSz="914400">
              <a:buSzPct val="25000"/>
              <a:defRPr/>
            </a:pPr>
            <a:r>
              <a:rPr lang="en-US" altLang="zh-TW" sz="2800" b="1" kern="0" dirty="0"/>
              <a:t>3.3 Sobel Y (5%)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hape 186">
            <a:extLst>
              <a:ext uri="{FF2B5EF4-FFF2-40B4-BE49-F238E27FC236}">
                <a16:creationId xmlns:a16="http://schemas.microsoft.com/office/drawing/2014/main" id="{4A731A3A-9D72-49B7-8620-8B58CA217E0F}"/>
              </a:ext>
            </a:extLst>
          </p:cNvPr>
          <p:cNvSpPr txBox="1">
            <a:spLocks/>
          </p:cNvSpPr>
          <p:nvPr/>
        </p:nvSpPr>
        <p:spPr>
          <a:xfrm>
            <a:off x="1" y="466682"/>
            <a:ext cx="6634752" cy="261734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defTabSz="914400">
              <a:buClr>
                <a:srgbClr val="000000"/>
              </a:buClr>
              <a:buSzPct val="100000"/>
              <a:buFont typeface="Wingdings" panose="05000000000000000000" pitchFamily="2" charset="2"/>
              <a:buChar char="p"/>
              <a:tabLst>
                <a:tab pos="900113" algn="l"/>
              </a:tabLst>
              <a:defRPr/>
            </a:pP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Given: the result of 3.1) Gaussian Blur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p"/>
              <a:tabLst>
                <a:tab pos="900113" algn="l"/>
              </a:tabLst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Q: 3)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914400">
              <a:buClr>
                <a:srgbClr val="000000"/>
              </a:buClr>
              <a:buSzPct val="100000"/>
              <a:buFont typeface="Wingdings" panose="05000000000000000000" pitchFamily="2" charset="2"/>
              <a:buChar char="p"/>
              <a:tabLst>
                <a:tab pos="900113" algn="l"/>
              </a:tabLst>
              <a:defRPr/>
            </a:pP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Hint: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Textbook Chapter 6, p.148 ~ 149</a:t>
            </a:r>
            <a:endParaRPr lang="en-US" altLang="zh-TW" sz="650" kern="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285750" lvl="0" indent="-285750" defTabSz="9144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91EC3C-C8E4-445C-AE28-7DE9FE90BBAB}"/>
              </a:ext>
            </a:extLst>
          </p:cNvPr>
          <p:cNvSpPr/>
          <p:nvPr/>
        </p:nvSpPr>
        <p:spPr>
          <a:xfrm>
            <a:off x="904459" y="757711"/>
            <a:ext cx="60037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kern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Sobel Y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: Use Sobel edge detection to detect </a:t>
            </a:r>
            <a:r>
              <a:rPr lang="en-US" altLang="zh-TW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horizontal edge 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by</a:t>
            </a:r>
            <a:r>
              <a:rPr lang="zh-TW" altLang="en-U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your own 3x3 Sobel Y operator (</a:t>
            </a:r>
            <a:r>
              <a:rPr lang="en-US" altLang="zh-TW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Can not use OpenCV Function, Sobel, </a:t>
            </a:r>
            <a:r>
              <a:rPr lang="en-US" altLang="zh-TW" sz="2000" ker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GaussianBlur </a:t>
            </a:r>
            <a:r>
              <a:rPr lang="en-US" altLang="zh-TW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and conv2d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).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Please show the result.</a:t>
            </a:r>
            <a:endParaRPr lang="zh-TW" altLang="en-US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3E2B5C7-FC1D-4116-A45A-32583D30427C}"/>
              </a:ext>
            </a:extLst>
          </p:cNvPr>
          <p:cNvSpPr/>
          <p:nvPr/>
        </p:nvSpPr>
        <p:spPr>
          <a:xfrm>
            <a:off x="966303" y="5282529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Gaussian Blur</a:t>
            </a:r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F76A94C-C4B7-42C1-A782-2CB66B9157CB}"/>
              </a:ext>
            </a:extLst>
          </p:cNvPr>
          <p:cNvSpPr/>
          <p:nvPr/>
        </p:nvSpPr>
        <p:spPr>
          <a:xfrm>
            <a:off x="6744075" y="5354525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Sobel Y</a:t>
            </a:r>
            <a:endParaRPr lang="zh-TW" altLang="en-US" dirty="0"/>
          </a:p>
        </p:txBody>
      </p:sp>
      <p:graphicFrame>
        <p:nvGraphicFramePr>
          <p:cNvPr id="30" name="表格 28">
            <a:extLst>
              <a:ext uri="{FF2B5EF4-FFF2-40B4-BE49-F238E27FC236}">
                <a16:creationId xmlns:a16="http://schemas.microsoft.com/office/drawing/2014/main" id="{57E0FEFA-075E-43FE-9BF1-9DCD3599B4CF}"/>
              </a:ext>
            </a:extLst>
          </p:cNvPr>
          <p:cNvGraphicFramePr>
            <a:graphicFrameLocks noGrp="1"/>
          </p:cNvGraphicFramePr>
          <p:nvPr/>
        </p:nvGraphicFramePr>
        <p:xfrm>
          <a:off x="4051155" y="3647303"/>
          <a:ext cx="1041690" cy="1014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230">
                  <a:extLst>
                    <a:ext uri="{9D8B030D-6E8A-4147-A177-3AD203B41FA5}">
                      <a16:colId xmlns:a16="http://schemas.microsoft.com/office/drawing/2014/main" val="1073264988"/>
                    </a:ext>
                  </a:extLst>
                </a:gridCol>
                <a:gridCol w="347230">
                  <a:extLst>
                    <a:ext uri="{9D8B030D-6E8A-4147-A177-3AD203B41FA5}">
                      <a16:colId xmlns:a16="http://schemas.microsoft.com/office/drawing/2014/main" val="2697625519"/>
                    </a:ext>
                  </a:extLst>
                </a:gridCol>
                <a:gridCol w="347230">
                  <a:extLst>
                    <a:ext uri="{9D8B030D-6E8A-4147-A177-3AD203B41FA5}">
                      <a16:colId xmlns:a16="http://schemas.microsoft.com/office/drawing/2014/main" val="1658171031"/>
                    </a:ext>
                  </a:extLst>
                </a:gridCol>
              </a:tblGrid>
              <a:tr h="338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9957384"/>
                  </a:ext>
                </a:extLst>
              </a:tr>
              <a:tr h="338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624745"/>
                  </a:ext>
                </a:extLst>
              </a:tr>
              <a:tr h="338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-2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384601"/>
                  </a:ext>
                </a:extLst>
              </a:tr>
            </a:tbl>
          </a:graphicData>
        </a:graphic>
      </p:graphicFrame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882C409F-ADCA-407B-8650-75FE2D09FDEA}"/>
              </a:ext>
            </a:extLst>
          </p:cNvPr>
          <p:cNvSpPr/>
          <p:nvPr/>
        </p:nvSpPr>
        <p:spPr>
          <a:xfrm rot="16200000">
            <a:off x="4455085" y="4115039"/>
            <a:ext cx="266344" cy="195293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64C68EE-5B4F-4A1A-8931-72411B1079CC}"/>
              </a:ext>
            </a:extLst>
          </p:cNvPr>
          <p:cNvSpPr txBox="1"/>
          <p:nvPr/>
        </p:nvSpPr>
        <p:spPr>
          <a:xfrm>
            <a:off x="7724851" y="158906"/>
            <a:ext cx="141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(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出題：</a:t>
            </a:r>
            <a:r>
              <a:rPr lang="en-US" altLang="zh-TW" sz="1400" kern="0" dirty="0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Chong</a:t>
            </a: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)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CCC1FF7-B992-407E-B01E-1AF1A5741635}"/>
              </a:ext>
            </a:extLst>
          </p:cNvPr>
          <p:cNvSpPr txBox="1"/>
          <p:nvPr/>
        </p:nvSpPr>
        <p:spPr>
          <a:xfrm>
            <a:off x="3814982" y="4661396"/>
            <a:ext cx="171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Sobel Y Filter</a:t>
            </a:r>
            <a:endParaRPr lang="zh-TW" altLang="en-US" sz="20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7775419-B58A-45C5-B414-5F47000F9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21" y="711327"/>
            <a:ext cx="2025868" cy="273964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6A0ECB6-6255-451F-A016-C6E6DBBA9264}"/>
              </a:ext>
            </a:extLst>
          </p:cNvPr>
          <p:cNvSpPr/>
          <p:nvPr/>
        </p:nvSpPr>
        <p:spPr>
          <a:xfrm>
            <a:off x="7337681" y="2316908"/>
            <a:ext cx="1393797" cy="292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302A71-D369-565B-08DC-77F8CD8E5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64" y="3554528"/>
            <a:ext cx="2592002" cy="172800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4741224-4112-8970-0C74-C46DA7E23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3" y="3510107"/>
            <a:ext cx="2658633" cy="17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7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5">
            <a:extLst>
              <a:ext uri="{FF2B5EF4-FFF2-40B4-BE49-F238E27FC236}">
                <a16:creationId xmlns:a16="http://schemas.microsoft.com/office/drawing/2014/main" id="{3F70DD54-5846-4664-880A-2B3C71CBEA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668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949054" lvl="0" indent="-1949054" defTabSz="914400">
              <a:buSzPct val="25000"/>
              <a:defRPr/>
            </a:pPr>
            <a:r>
              <a:rPr lang="en-US" altLang="zh-TW" sz="2800" b="1" kern="0" dirty="0"/>
              <a:t>3.4 Magnitude (5%)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186">
                <a:extLst>
                  <a:ext uri="{FF2B5EF4-FFF2-40B4-BE49-F238E27FC236}">
                    <a16:creationId xmlns:a16="http://schemas.microsoft.com/office/drawing/2014/main" id="{4A731A3A-9D72-49B7-8620-8B58CA217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466681"/>
                <a:ext cx="6634752" cy="2805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lvl="0" indent="-342900" defTabSz="914400"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p"/>
                  <a:tabLst>
                    <a:tab pos="900113" algn="l"/>
                  </a:tabLst>
                  <a:defRPr/>
                </a:pP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Arial"/>
                  </a:rPr>
                  <a:t>Given: the result of 3.2) Sobel X and 3.3) Sobel Y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p"/>
                  <a:tabLst>
                    <a:tab pos="900113" algn="l"/>
                  </a:tabLst>
                  <a:defRPr/>
                </a:pP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Arial"/>
                  </a:rPr>
                  <a:t>Q: 4)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900113" algn="l"/>
                  </a:tabLst>
                  <a:defRPr/>
                </a:pPr>
                <a:endParaRPr lang="en-US" altLang="zh-TW" sz="200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tabLst>
                    <a:tab pos="900113" algn="l"/>
                  </a:tabLst>
                  <a:defRPr/>
                </a:pPr>
                <a:endParaRPr lang="en-US" altLang="zh-TW" sz="200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0" indent="-342900" defTabSz="914400"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p"/>
                  <a:tabLst>
                    <a:tab pos="900113" algn="l"/>
                  </a:tabLst>
                  <a:defRPr/>
                </a:pPr>
                <a:r>
                  <a:rPr lang="en-US" altLang="zh-TW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Hint: </a:t>
                </a:r>
                <a:r>
                  <a:rPr lang="en-US" altLang="zh-TW" sz="2000" kern="0" dirty="0">
                    <a:latin typeface="Arial" panose="020B0604020202020204" pitchFamily="34" charset="0"/>
                    <a:cs typeface="Arial" panose="020B0604020202020204" pitchFamily="34" charset="0"/>
                    <a:sym typeface="Calibri"/>
                  </a:rPr>
                  <a:t>Textbook Chapter 6, p.148 ~ 149</a:t>
                </a:r>
              </a:p>
              <a:p>
                <a:pPr marL="898525" defTabSz="914400">
                  <a:buClr>
                    <a:srgbClr val="000000"/>
                  </a:buClr>
                  <a:buSzPct val="100000"/>
                  <a:tabLst>
                    <a:tab pos="900113" algn="l"/>
                  </a:tabLst>
                  <a:defRPr/>
                </a:pPr>
                <a:r>
                  <a:rPr lang="en-US" altLang="zh-TW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Magnitude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000" i="1" ker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0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kern="0">
                                        <a:latin typeface="Cambria Math" panose="02040503050406030204" pitchFamily="18" charset="0"/>
                                      </a:rPr>
                                      <m:t>𝑆𝑜𝑏𝑒𝑙</m:t>
                                    </m:r>
                                  </m:e>
                                  <m:sub>
                                    <m:r>
                                      <a:rPr lang="en-US" altLang="zh-TW" sz="2000" i="1" ker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2000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2000" i="1" ker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altLang="zh-TW" sz="20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kern="0">
                                        <a:latin typeface="Cambria Math" panose="02040503050406030204" pitchFamily="18" charset="0"/>
                                      </a:rPr>
                                      <m:t>𝑆𝑜𝑏𝑒𝑙</m:t>
                                    </m:r>
                                  </m:e>
                                  <m:sub>
                                    <m:r>
                                      <a:rPr lang="en-US" altLang="zh-TW" sz="2000" i="1" ker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2000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altLang="zh-TW" sz="2000" kern="0" baseline="30000" dirty="0">
                  <a:latin typeface="Arial" panose="020B0604020202020204" pitchFamily="34" charset="0"/>
                  <a:cs typeface="Arial" panose="020B0604020202020204" pitchFamily="34" charset="0"/>
                  <a:sym typeface="Calibri"/>
                </a:endParaRPr>
              </a:p>
              <a:p>
                <a:pPr marL="898525" defTabSz="914400">
                  <a:buClr>
                    <a:srgbClr val="000000"/>
                  </a:buClr>
                  <a:buSzPct val="100000"/>
                  <a:tabLst>
                    <a:tab pos="900113" algn="l"/>
                  </a:tabLst>
                  <a:defRPr/>
                </a:pPr>
                <a:r>
                  <a:rPr lang="en-US" altLang="zh-TW" sz="2000" kern="0" dirty="0">
                    <a:latin typeface="Arial" panose="020B0604020202020204" pitchFamily="34" charset="0"/>
                    <a:cs typeface="Arial" panose="020B0604020202020204" pitchFamily="34" charset="0"/>
                    <a:sym typeface="Calibri"/>
                  </a:rPr>
                  <a:t>Normalize the result to 0~255.</a:t>
                </a:r>
                <a:endParaRPr lang="en-US" altLang="zh-TW" sz="2000" kern="0" baseline="30000" dirty="0">
                  <a:latin typeface="Arial" panose="020B0604020202020204" pitchFamily="34" charset="0"/>
                  <a:cs typeface="Arial" panose="020B0604020202020204" pitchFamily="34" charset="0"/>
                  <a:sym typeface="Calibri"/>
                </a:endParaRPr>
              </a:p>
              <a:p>
                <a:pPr marL="898525" defTabSz="914400">
                  <a:buClr>
                    <a:srgbClr val="000000"/>
                  </a:buClr>
                  <a:buSzPct val="100000"/>
                  <a:tabLst>
                    <a:tab pos="900113" algn="l"/>
                  </a:tabLst>
                  <a:defRPr/>
                </a:pPr>
                <a:endParaRPr lang="en-US" altLang="zh-TW" sz="2000" kern="0" baseline="30000" dirty="0">
                  <a:latin typeface="Arial" panose="020B0604020202020204" pitchFamily="34" charset="0"/>
                  <a:cs typeface="Arial" panose="020B0604020202020204" pitchFamily="34" charset="0"/>
                  <a:sym typeface="Calibri"/>
                </a:endParaRPr>
              </a:p>
            </p:txBody>
          </p:sp>
        </mc:Choice>
        <mc:Fallback xmlns="">
          <p:sp>
            <p:nvSpPr>
              <p:cNvPr id="4" name="Shape 186">
                <a:extLst>
                  <a:ext uri="{FF2B5EF4-FFF2-40B4-BE49-F238E27FC236}">
                    <a16:creationId xmlns:a16="http://schemas.microsoft.com/office/drawing/2014/main" id="{4A731A3A-9D72-49B7-8620-8B58CA217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66681"/>
                <a:ext cx="6634752" cy="2805937"/>
              </a:xfrm>
              <a:prstGeom prst="rect">
                <a:avLst/>
              </a:prstGeom>
              <a:blipFill>
                <a:blip r:embed="rId2"/>
                <a:stretch>
                  <a:fillRect l="-1195" t="-15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091EC3C-C8E4-445C-AE28-7DE9FE90BBAB}"/>
              </a:ext>
            </a:extLst>
          </p:cNvPr>
          <p:cNvSpPr/>
          <p:nvPr/>
        </p:nvSpPr>
        <p:spPr>
          <a:xfrm>
            <a:off x="904459" y="757711"/>
            <a:ext cx="60037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kern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Magnitude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: Use the results of 3.2) Sobel X and 3.3) Sobel Y to calculate the magnitude.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Please show the result. </a:t>
            </a:r>
            <a:endParaRPr lang="zh-TW" altLang="en-US" sz="200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65B9EAC-60B7-43FB-8E6E-EC95631533D4}"/>
              </a:ext>
            </a:extLst>
          </p:cNvPr>
          <p:cNvGrpSpPr/>
          <p:nvPr/>
        </p:nvGrpSpPr>
        <p:grpSpPr>
          <a:xfrm>
            <a:off x="1459768" y="4050454"/>
            <a:ext cx="5477658" cy="2921860"/>
            <a:chOff x="1075284" y="4006738"/>
            <a:chExt cx="5477658" cy="292186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F76A94C-C4B7-42C1-A782-2CB66B9157CB}"/>
                </a:ext>
              </a:extLst>
            </p:cNvPr>
            <p:cNvSpPr/>
            <p:nvPr/>
          </p:nvSpPr>
          <p:spPr>
            <a:xfrm>
              <a:off x="1075284" y="6559266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Sobel Y</a:t>
              </a:r>
              <a:endParaRPr lang="zh-TW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8760E9F-0675-4A54-8A2C-84D85DA84610}"/>
                </a:ext>
              </a:extLst>
            </p:cNvPr>
            <p:cNvSpPr/>
            <p:nvPr/>
          </p:nvSpPr>
          <p:spPr>
            <a:xfrm>
              <a:off x="1139165" y="4744073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Sobel X</a:t>
              </a:r>
              <a:endParaRPr lang="zh-TW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D14BEB2-6E42-4471-991C-63DCA6CFB888}"/>
                </a:ext>
              </a:extLst>
            </p:cNvPr>
            <p:cNvSpPr/>
            <p:nvPr/>
          </p:nvSpPr>
          <p:spPr>
            <a:xfrm>
              <a:off x="5291058" y="5653564"/>
              <a:ext cx="12618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Magnitude</a:t>
              </a:r>
              <a:endParaRPr lang="zh-TW" altLang="en-US" dirty="0"/>
            </a:p>
          </p:txBody>
        </p:sp>
        <p:sp>
          <p:nvSpPr>
            <p:cNvPr id="22" name="箭號: 向下 21">
              <a:extLst>
                <a:ext uri="{FF2B5EF4-FFF2-40B4-BE49-F238E27FC236}">
                  <a16:creationId xmlns:a16="http://schemas.microsoft.com/office/drawing/2014/main" id="{1B729933-17B6-4524-A21B-D06566A30596}"/>
                </a:ext>
              </a:extLst>
            </p:cNvPr>
            <p:cNvSpPr/>
            <p:nvPr/>
          </p:nvSpPr>
          <p:spPr>
            <a:xfrm rot="16200000">
              <a:off x="4127784" y="4704829"/>
              <a:ext cx="324196" cy="43328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2B8C8D-0CBC-43BC-B6EA-EC01440CA272}"/>
                </a:ext>
              </a:extLst>
            </p:cNvPr>
            <p:cNvSpPr/>
            <p:nvPr/>
          </p:nvSpPr>
          <p:spPr>
            <a:xfrm rot="5400000">
              <a:off x="3121427" y="4825543"/>
              <a:ext cx="1837113" cy="1995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39017C1-7C78-4AFF-A113-C1D8AE29E682}"/>
                </a:ext>
              </a:extLst>
            </p:cNvPr>
            <p:cNvSpPr/>
            <p:nvPr/>
          </p:nvSpPr>
          <p:spPr>
            <a:xfrm>
              <a:off x="3136051" y="4006738"/>
              <a:ext cx="804180" cy="1820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48E0395-0676-42D9-B196-A9E1EB9F0405}"/>
                </a:ext>
              </a:extLst>
            </p:cNvPr>
            <p:cNvSpPr/>
            <p:nvPr/>
          </p:nvSpPr>
          <p:spPr>
            <a:xfrm>
              <a:off x="3137685" y="5662190"/>
              <a:ext cx="817009" cy="1820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BAE34AE-A9CD-4FEB-9866-90992F297E1E}"/>
              </a:ext>
            </a:extLst>
          </p:cNvPr>
          <p:cNvSpPr txBox="1"/>
          <p:nvPr/>
        </p:nvSpPr>
        <p:spPr>
          <a:xfrm>
            <a:off x="7805319" y="158906"/>
            <a:ext cx="1338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(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出題：</a:t>
            </a:r>
            <a:r>
              <a:rPr lang="en-US" altLang="zh-TW" sz="1400" kern="0" dirty="0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Chong</a:t>
            </a: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)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  <a:sym typeface="Arial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E6C44D8-A4D3-4301-AB64-306D20EC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721" y="711327"/>
            <a:ext cx="2025868" cy="273964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CCD881B-FADF-428D-BC81-DC4D35AB7115}"/>
              </a:ext>
            </a:extLst>
          </p:cNvPr>
          <p:cNvSpPr/>
          <p:nvPr/>
        </p:nvSpPr>
        <p:spPr>
          <a:xfrm>
            <a:off x="7328016" y="2846827"/>
            <a:ext cx="1419165" cy="3104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0C0D7C9-0DB6-7C07-E314-53A45877C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59" y="3426577"/>
            <a:ext cx="2103198" cy="14021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6FF1609-C949-052B-4045-4E3A3BFBA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59" y="5200850"/>
            <a:ext cx="2103198" cy="140213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A659C80-5C35-6AB2-9BF4-CA33F71FBD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99" y="4232521"/>
            <a:ext cx="2098570" cy="139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3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2752</TotalTime>
  <Words>2077</Words>
  <Application>Microsoft Office PowerPoint</Application>
  <PresentationFormat>如螢幕大小 (4:3)</PresentationFormat>
  <Paragraphs>371</Paragraphs>
  <Slides>19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Malgun Gothic</vt:lpstr>
      <vt:lpstr>新細明體</vt:lpstr>
      <vt:lpstr>Arial</vt:lpstr>
      <vt:lpstr>Calibri</vt:lpstr>
      <vt:lpstr>Cambria Math</vt:lpstr>
      <vt:lpstr>Wingdings</vt:lpstr>
      <vt:lpstr>Office 佈景主題</vt:lpstr>
      <vt:lpstr>影像處理、電腦視覺及深度學習概論  (Introduction to Image Processing, Computer Vision and Deep Learning)  Homework 1</vt:lpstr>
      <vt:lpstr>Notice (1/2)</vt:lpstr>
      <vt:lpstr>Notice (2/2)</vt:lpstr>
      <vt:lpstr>Assignment scoring (Total: 100%)</vt:lpstr>
      <vt:lpstr>3. Edge Detection (20%)  </vt:lpstr>
      <vt:lpstr>PowerPoint 簡報</vt:lpstr>
      <vt:lpstr>PowerPoint 簡報</vt:lpstr>
      <vt:lpstr>PowerPoint 簡報</vt:lpstr>
      <vt:lpstr>PowerPoint 簡報</vt:lpstr>
      <vt:lpstr>4. Transforms (20%)  </vt:lpstr>
      <vt:lpstr>PowerPoint 簡報</vt:lpstr>
      <vt:lpstr>PowerPoint 簡報</vt:lpstr>
      <vt:lpstr>5. Training Cifar10 Classifier Using VGG19 (20%)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影像處理、電腦視覺及深度學習概論 (Introduction to Image Processing, Computer Vision and Deep Learning)  Homework 1</dc:title>
  <dc:creator>rl</dc:creator>
  <cp:lastModifiedBy>温彥博</cp:lastModifiedBy>
  <cp:revision>172</cp:revision>
  <dcterms:created xsi:type="dcterms:W3CDTF">2020-09-25T03:15:31Z</dcterms:created>
  <dcterms:modified xsi:type="dcterms:W3CDTF">2022-10-17T05:33:25Z</dcterms:modified>
</cp:coreProperties>
</file>