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414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6BC60-2BAA-4C3B-84B4-13634EC8E608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6122E-49B4-469C-9481-38C4EB3DEAF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520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They may describe how high windows should be, how many levels a building should have, how large green areas in a neighborhood are supposed to be,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122E-49B4-469C-9481-38C4EB3DEAF2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384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If all you have is a hammer, everything looks like a nail.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122E-49B4-469C-9481-38C4EB3DEAF2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70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="1" dirty="0"/>
              <a:t>Creational patterns</a:t>
            </a:r>
            <a:r>
              <a:rPr lang="en-PH" dirty="0"/>
              <a:t> provide object creation mechanisms that increase flexibility and reuse of existing code.</a:t>
            </a:r>
          </a:p>
          <a:p>
            <a:r>
              <a:rPr lang="en-PH" b="1" dirty="0"/>
              <a:t>Structural patterns</a:t>
            </a:r>
            <a:r>
              <a:rPr lang="en-PH" dirty="0"/>
              <a:t> explain how to assemble objects and classes into larger structures, while keeping the structures flexible and efficient.</a:t>
            </a:r>
          </a:p>
          <a:p>
            <a:r>
              <a:rPr lang="en-PH" b="1" dirty="0"/>
              <a:t>Behavioral patterns</a:t>
            </a:r>
            <a:r>
              <a:rPr lang="en-PH" dirty="0"/>
              <a:t> take care of effective communication and the assignment of responsibilities between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6122E-49B4-469C-9481-38C4EB3DEAF2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761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FD958BD-4B51-452E-A0AF-479C2C951604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D0FC708-C9A8-4C11-8E78-34CD887FD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4DCBA5C-3992-49D5-B56F-69EBD2F24EB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8C49F9-5973-4CBB-9772-EA0D12077823}"/>
              </a:ext>
            </a:extLst>
          </p:cNvPr>
          <p:cNvSpPr/>
          <p:nvPr/>
        </p:nvSpPr>
        <p:spPr>
          <a:xfrm>
            <a:off x="3713583" y="1026367"/>
            <a:ext cx="4767943" cy="4870580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9313-2D03-4288-80DA-2D5211BD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F7AC-AAFC-485F-AE35-771EAA58C696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84A7-B8C7-43D9-A517-E2B08432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FA12-D798-4BDC-A4E2-BBED55F5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19F-74B1-433A-9F7C-B07807343591}" type="slidenum">
              <a:rPr lang="en-PH" smtClean="0"/>
              <a:t>‹#›</a:t>
            </a:fld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9ADDB-DA31-4E87-9D5B-B428F3D5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52" y="1396771"/>
            <a:ext cx="4466095" cy="2335474"/>
          </a:xfrm>
          <a:noFill/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64260B9-4A20-4F32-BD1E-8726F9CECE85}"/>
              </a:ext>
            </a:extLst>
          </p:cNvPr>
          <p:cNvSpPr txBox="1">
            <a:spLocks/>
          </p:cNvSpPr>
          <p:nvPr/>
        </p:nvSpPr>
        <p:spPr>
          <a:xfrm>
            <a:off x="3862950" y="4357395"/>
            <a:ext cx="4466095" cy="13277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Avenir" pitchFamily="50" charset="0"/>
                <a:ea typeface="+mj-ea"/>
                <a:cs typeface="+mj-cs"/>
              </a:defRPr>
            </a:lvl1pPr>
          </a:lstStyle>
          <a:p>
            <a:endParaRPr lang="en-PH" sz="3600" b="0" dirty="0"/>
          </a:p>
        </p:txBody>
      </p:sp>
    </p:spTree>
    <p:extLst>
      <p:ext uri="{BB962C8B-B14F-4D97-AF65-F5344CB8AC3E}">
        <p14:creationId xmlns:p14="http://schemas.microsoft.com/office/powerpoint/2010/main" val="418602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098D-A3B8-404D-B787-15331D41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A4ED1-BB39-4EF5-B0AD-CC5EEBEFE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986F9-8EAB-4521-A95B-2E6140ADB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DEB1-BAB5-4313-9852-7D986CDD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F7AC-AAFC-485F-AE35-771EAA58C696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8D71-F629-405D-B420-070C342F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E424-9A39-45AC-A3A2-4C7C2B82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19F-74B1-433A-9F7C-B078073435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612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A6FB-00BB-4184-9CE9-C2F01EAE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99126-A133-482F-91E5-46B6A113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91E-94F4-49ED-BF4A-DB37BCBC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F7AC-AAFC-485F-AE35-771EAA58C696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B851-0915-48B4-8382-0F98C2B6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EAE0-EF90-4EDF-A6FF-9173C05F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19F-74B1-433A-9F7C-B078073435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0432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7EF27-44A8-48C1-81BF-D258CAABD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6A122-0756-43C0-A7C4-32BC7E39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2AC0-B1BA-4204-9069-6D76FECE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F7AC-AAFC-485F-AE35-771EAA58C696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D806-52C0-44CA-B308-2DB0A376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454A-9CA5-4E01-A401-05E27176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19F-74B1-433A-9F7C-B078073435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7357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874A-4049-4336-BDE8-86EB9F458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D2920-CD83-43AC-A481-DB43D256E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53FC4-0DF7-4359-86E9-622C984F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F7AC-AAFC-485F-AE35-771EAA58C696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FE35-427A-4D2B-9FCD-C47C9AB9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7D76-B8AF-4AA6-9C72-32807EB1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19F-74B1-433A-9F7C-B078073435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10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142EA72-0BB5-4C67-B359-3D0C3C0E864B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4CF587-5B1F-4F93-A594-6ED94CDD3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1679DD-F159-4660-AC56-B7CF42A8019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B0D1FC-A253-421B-8A47-CC74D9976910}"/>
              </a:ext>
            </a:extLst>
          </p:cNvPr>
          <p:cNvSpPr/>
          <p:nvPr/>
        </p:nvSpPr>
        <p:spPr>
          <a:xfrm>
            <a:off x="1062134" y="1492897"/>
            <a:ext cx="3920413" cy="3872205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89" y="1703451"/>
            <a:ext cx="3612502" cy="3451095"/>
          </a:xfrm>
        </p:spPr>
        <p:txBody>
          <a:bodyPr anchor="t"/>
          <a:lstStyle>
            <a:lvl1pPr algn="r"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027577" cy="5123835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F7AC-AAFC-485F-AE35-771EAA58C696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19F-74B1-433A-9F7C-B078073435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006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CD6D67-42A5-4A61-863F-DFD6A9B1B789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EE7A152-EE61-4D1D-8373-250F17A3C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AD91A3-2054-4E62-B93E-C2EAF7F5F5A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7" y="663705"/>
            <a:ext cx="10574693" cy="1221080"/>
          </a:xfrm>
        </p:spPr>
        <p:txBody>
          <a:bodyPr anchor="t"/>
          <a:lstStyle>
            <a:lvl1pPr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53" y="2057838"/>
            <a:ext cx="10574693" cy="4125459"/>
          </a:xfrm>
        </p:spPr>
        <p:txBody>
          <a:bodyPr anchor="b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F7AC-AAFC-485F-AE35-771EAA58C696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19F-74B1-433A-9F7C-B07807343591}" type="slidenum">
              <a:rPr lang="en-PH" smtClean="0"/>
              <a:t>‹#›</a:t>
            </a:fld>
            <a:endParaRPr lang="en-P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14C7A3-D255-4C28-B2E1-2D84C28EA78D}"/>
              </a:ext>
            </a:extLst>
          </p:cNvPr>
          <p:cNvCxnSpPr>
            <a:cxnSpLocks/>
          </p:cNvCxnSpPr>
          <p:nvPr/>
        </p:nvCxnSpPr>
        <p:spPr>
          <a:xfrm>
            <a:off x="576942" y="1371600"/>
            <a:ext cx="10851502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3399"/>
                </a:gs>
                <a:gs pos="100000">
                  <a:srgbClr val="CC00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46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DA4D72-C7C4-4DA2-84BC-6AF27069AAA7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B70A50-A4D4-42D7-A019-E62B1C709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5FF901-E9F6-4EC8-A290-B76A2B3F4B18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FAA1EC-C6AB-4C20-BC39-93B5B2BD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066" y="865973"/>
            <a:ext cx="5945868" cy="5126053"/>
          </a:xfrm>
        </p:spPr>
        <p:txBody>
          <a:bodyPr anchor="ctr"/>
          <a:lstStyle>
            <a:lvl1pPr algn="ctr">
              <a:defRPr sz="6000" b="1" i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0E7D-2615-4B4E-9F0D-F55880C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F7AC-AAFC-485F-AE35-771EAA58C696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3FAB-3F02-4DCA-90AA-584BDE1F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EB98-C034-4E3D-9DB1-017739EC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19F-74B1-433A-9F7C-B078073435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83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559F-674E-4600-8BFF-B4AD9C1F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BED3-7A05-464D-B7D3-7071B65E3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E6AAE-E504-4FE9-BD1B-618FE20B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61E1-F463-4E97-B28D-D13B5F6E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F7AC-AAFC-485F-AE35-771EAA58C696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C8F10-59C6-45EC-9971-5280FFDA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C8884-2853-4C1C-88CD-4A0CC5E1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19F-74B1-433A-9F7C-B078073435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298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2AF4-48C6-4342-965C-5CA0344D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947E-A0B2-4E92-BFA1-08598EF9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E4B82-7922-4720-88F8-4F9F7A18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FC57E-028F-4910-ABC1-6E9DBA508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26C18-3D91-4AC2-95F4-187DEAE06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21F01-D65F-406B-AB0B-21277EE4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F7AC-AAFC-485F-AE35-771EAA58C696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DB261-A010-4D08-AA3C-0BCF449E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0CFBA-DE6E-4E7B-8E5A-DBA8AB52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19F-74B1-433A-9F7C-B078073435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336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2D9C-ED6C-41F0-9A6E-FDBB5FE3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42036-7629-4B44-A8C6-13DEBB89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F7AC-AAFC-485F-AE35-771EAA58C696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EF403-3EB6-4645-863B-8D8B49C3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F7AEC-CB07-4F5B-ABFE-118A1304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19F-74B1-433A-9F7C-B078073435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947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85861-0C72-4408-94D0-B385A669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F7AC-AAFC-485F-AE35-771EAA58C696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83BE2-E957-430D-B2AF-3CE4FE0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B9D19-3AA8-44C8-A1F5-62450869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19F-74B1-433A-9F7C-B078073435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602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F4A5-0A0B-46CD-9580-41B22FC4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473B-C428-40E6-844A-3413CA1F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5A30-624B-495F-A590-F3B77E07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A0109-4A0D-45BB-AEDB-CA99DB41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F7AC-AAFC-485F-AE35-771EAA58C696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EF2E7-A681-43E3-A16C-A6EDFA9A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C180C-F557-45EC-9DCE-1194501A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719F-74B1-433A-9F7C-B078073435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06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A63BC-B7DE-44EB-AF52-59BC52E4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FA05D-E9B7-4F6F-996D-5A8D769C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69E0-BBAC-4CA8-941E-B21B6481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1F7AC-AAFC-485F-AE35-771EAA58C696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82EC-C3E1-45E0-89D9-134F76C7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A3E7-566D-4630-BE6D-736993C71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719F-74B1-433A-9F7C-B0780734359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38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44345361@N06/4257167174/in/photolist-7uc6u3-7v9TyX-a2Fjhx-9yZLaE-9HtQea-9D8FFD-9DNdSm-baNoak-dKJ6st-9n7wpH-8bW8Fb-9yWKgg-9yDHbw-bUc3G1-8XgqKu-cGuRSJ-e66KCK-96hXvS-8QAZPM-8QE68w-8nGF8C-9Z2Uq9-bq9Jro-8hURHA-9nyzQn-a26CeA-b7x23R-byK3Dw-dGKMyq-7JCPNd-8NDzLk-8iVZHC-8iVZMj-8iVZNQ-8iSLJV-8iVZHd-dwuWC9-92qdi6-ehrahn-ehwTGA-ehraDT-ehraKe-ehra1F-ehra2V-e3HG2m-93ZXDW-8Q9BZR-9iZVgN-8tK9kW-7HYUBo-8TzhCw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2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2.0/" TargetMode="External"/><Relationship Id="rId2" Type="http://schemas.openxmlformats.org/officeDocument/2006/relationships/hyperlink" Target="https://www.flickr.com/photos/44345361@N06/4257167174/in/photolist-7uc6u3-7v9TyX-a2Fjhx-9yZLaE-9HtQea-9D8FFD-9DNdSm-baNoak-dKJ6st-9n7wpH-8bW8Fb-9yWKgg-9yDHbw-bUc3G1-8XgqKu-cGuRSJ-e66KCK-96hXvS-8QAZPM-8QE68w-8nGF8C-9Z2Uq9-bq9Jro-8hURHA-9nyzQn-a26CeA-b7x23R-byK3Dw-dGKMyq-7JCPNd-8NDzLk-8iVZHC-8iVZMj-8iVZNQ-8iSLJV-8iVZHd-dwuWC9-92qdi6-ehrahn-ehwTGA-ehraDT-ehraKe-ehra1F-ehra2V-e3HG2m-93ZXDW-8Q9BZR-9iZVgN-8tK9kW-7HYUBo-8TzhCw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FBADA7-6B8D-4C3B-84D5-366B693EE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52" y="1156996"/>
            <a:ext cx="4466095" cy="4534677"/>
          </a:xfrm>
        </p:spPr>
        <p:txBody>
          <a:bodyPr anchor="b"/>
          <a:lstStyle/>
          <a:p>
            <a:pPr algn="r"/>
            <a:r>
              <a:rPr lang="en-US" sz="6600" dirty="0"/>
              <a:t>Design Patterns</a:t>
            </a:r>
            <a:endParaRPr lang="en-PH" sz="6600" dirty="0"/>
          </a:p>
        </p:txBody>
      </p:sp>
    </p:spTree>
    <p:extLst>
      <p:ext uri="{BB962C8B-B14F-4D97-AF65-F5344CB8AC3E}">
        <p14:creationId xmlns:p14="http://schemas.microsoft.com/office/powerpoint/2010/main" val="320697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59A-F9C5-4220-9CE4-BC23D8A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History of Design Patterns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1AA7-98A3-4387-BA52-FA468EC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Four software engineers, </a:t>
            </a:r>
            <a:r>
              <a:rPr lang="en-PH" b="1" dirty="0"/>
              <a:t>Erich Gamma, John </a:t>
            </a:r>
            <a:r>
              <a:rPr lang="en-PH" b="1" dirty="0" err="1"/>
              <a:t>Vlissides</a:t>
            </a:r>
            <a:r>
              <a:rPr lang="en-PH" b="1" dirty="0"/>
              <a:t>, Ralph Johnson, and Richard Helm</a:t>
            </a:r>
            <a:r>
              <a:rPr lang="en-PH" dirty="0"/>
              <a:t>, </a:t>
            </a:r>
            <a:r>
              <a:rPr lang="en-US" dirty="0"/>
              <a:t>used this as an inspiration to publish the famous book, </a:t>
            </a:r>
            <a:r>
              <a:rPr lang="en-PH" i="1" dirty="0"/>
              <a:t>Design Patterns: Elements of Reusable Object-Oriented Software.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637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59A-F9C5-4220-9CE4-BC23D8A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History of Design Patterns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1AA7-98A3-4387-BA52-FA468EC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The four became collectively known as the “</a:t>
            </a:r>
            <a:r>
              <a:rPr lang="en-US" b="1" dirty="0"/>
              <a:t>Gang of Four”</a:t>
            </a:r>
            <a:r>
              <a:rPr lang="en-US" dirty="0"/>
              <a:t>. And their book became known as the </a:t>
            </a:r>
            <a:r>
              <a:rPr lang="en-US" dirty="0" err="1"/>
              <a:t>GoF</a:t>
            </a:r>
            <a:r>
              <a:rPr lang="en-US" dirty="0"/>
              <a:t> book.</a:t>
            </a:r>
          </a:p>
          <a:p>
            <a:r>
              <a:rPr lang="en-US" dirty="0"/>
              <a:t>It contains a catalog of 23 design patterns solving various problems of OOP design.</a:t>
            </a:r>
          </a:p>
        </p:txBody>
      </p:sp>
    </p:spTree>
    <p:extLst>
      <p:ext uri="{BB962C8B-B14F-4D97-AF65-F5344CB8AC3E}">
        <p14:creationId xmlns:p14="http://schemas.microsoft.com/office/powerpoint/2010/main" val="291224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59A-F9C5-4220-9CE4-BC23D8A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Why patterns?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1AA7-98A3-4387-BA52-FA468EC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The answer to this problem is similar to the reason as to why you don’t “reinvent the wheel”</a:t>
            </a:r>
          </a:p>
        </p:txBody>
      </p:sp>
    </p:spTree>
    <p:extLst>
      <p:ext uri="{BB962C8B-B14F-4D97-AF65-F5344CB8AC3E}">
        <p14:creationId xmlns:p14="http://schemas.microsoft.com/office/powerpoint/2010/main" val="131264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59A-F9C5-4220-9CE4-BC23D8A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Why patterns?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1AA7-98A3-4387-BA52-FA468EC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Design patterns are tried and tested solutions, knowing these patterns give programmers a toolset to solve a variety of problems in software design.</a:t>
            </a:r>
          </a:p>
        </p:txBody>
      </p:sp>
    </p:spTree>
    <p:extLst>
      <p:ext uri="{BB962C8B-B14F-4D97-AF65-F5344CB8AC3E}">
        <p14:creationId xmlns:p14="http://schemas.microsoft.com/office/powerpoint/2010/main" val="355713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59A-F9C5-4220-9CE4-BC23D8A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Why patterns?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1AA7-98A3-4387-BA52-FA468EC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Design patterns also help with communication. </a:t>
            </a:r>
          </a:p>
          <a:p>
            <a:r>
              <a:rPr lang="en-US" dirty="0"/>
              <a:t>A team of software engineers well versed in design patterns wouldn’t need to explain to each other what exactly must be done to use an “Adapter pattern”</a:t>
            </a:r>
          </a:p>
        </p:txBody>
      </p:sp>
    </p:spTree>
    <p:extLst>
      <p:ext uri="{BB962C8B-B14F-4D97-AF65-F5344CB8AC3E}">
        <p14:creationId xmlns:p14="http://schemas.microsoft.com/office/powerpoint/2010/main" val="191929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59A-F9C5-4220-9CE4-BC23D8A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Why not patterns?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1AA7-98A3-4387-BA52-FA468EC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Design patterns are sometimes used to simulate features that the programming language doesn’t have</a:t>
            </a:r>
          </a:p>
        </p:txBody>
      </p:sp>
    </p:spTree>
    <p:extLst>
      <p:ext uri="{BB962C8B-B14F-4D97-AF65-F5344CB8AC3E}">
        <p14:creationId xmlns:p14="http://schemas.microsoft.com/office/powerpoint/2010/main" val="341482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59A-F9C5-4220-9CE4-BC23D8A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Why not patterns?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1AA7-98A3-4387-BA52-FA468EC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If you use a powerful enough language you wouldn’t need the pattern at all.</a:t>
            </a:r>
          </a:p>
          <a:p>
            <a:r>
              <a:rPr lang="en-US" dirty="0"/>
              <a:t>Example of this is how the Strategy pattern can be replaced by lambdas</a:t>
            </a:r>
          </a:p>
        </p:txBody>
      </p:sp>
    </p:spTree>
    <p:extLst>
      <p:ext uri="{BB962C8B-B14F-4D97-AF65-F5344CB8AC3E}">
        <p14:creationId xmlns:p14="http://schemas.microsoft.com/office/powerpoint/2010/main" val="378897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59A-F9C5-4220-9CE4-BC23D8A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Why not patterns?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1AA7-98A3-4387-BA52-FA468EC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/>
              <a:t>Patterns are not end-all be-all solutions to any design problem out there. At the end of the day context matters the most. </a:t>
            </a:r>
          </a:p>
          <a:p>
            <a:r>
              <a:rPr lang="en-US" dirty="0"/>
              <a:t>An inexperienced programmer will implement a problem to the dot, instead of adapting the pattern for the context</a:t>
            </a:r>
          </a:p>
        </p:txBody>
      </p:sp>
    </p:spTree>
    <p:extLst>
      <p:ext uri="{BB962C8B-B14F-4D97-AF65-F5344CB8AC3E}">
        <p14:creationId xmlns:p14="http://schemas.microsoft.com/office/powerpoint/2010/main" val="321004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59A-F9C5-4220-9CE4-BC23D8A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Why not patterns?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1AA7-98A3-4387-BA52-FA468EC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Sometimes, you don’t need a pattern at all. </a:t>
            </a:r>
          </a:p>
          <a:p>
            <a:r>
              <a:rPr lang="en-US" dirty="0"/>
              <a:t>A simple problem solved using a complicated solution is inelegant</a:t>
            </a:r>
          </a:p>
        </p:txBody>
      </p:sp>
    </p:spTree>
    <p:extLst>
      <p:ext uri="{BB962C8B-B14F-4D97-AF65-F5344CB8AC3E}">
        <p14:creationId xmlns:p14="http://schemas.microsoft.com/office/powerpoint/2010/main" val="314448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52F6F7-7626-4926-89B1-B8684F41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Classifications </a:t>
            </a:r>
            <a:r>
              <a:rPr lang="en-US" dirty="0"/>
              <a:t>of Patterns</a:t>
            </a:r>
            <a:endParaRPr lang="en-P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289289-5FBE-48EE-B3CE-8AFE19BA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200" b="1" dirty="0"/>
              <a:t>Creational patterns</a:t>
            </a:r>
            <a:r>
              <a:rPr lang="en-PH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200" b="1" dirty="0"/>
              <a:t>Structural patterns</a:t>
            </a:r>
            <a:r>
              <a:rPr lang="en-PH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200" b="1" dirty="0"/>
              <a:t>Behavioral patterns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96683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47FC-EC8E-4A09-A019-BA8F4F5B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Patterns</a:t>
            </a:r>
            <a:endParaRPr lang="en-PH" dirty="0"/>
          </a:p>
        </p:txBody>
      </p:sp>
      <p:pic>
        <p:nvPicPr>
          <p:cNvPr id="7" name="Content Placeholder 6" descr="A picture containing indoor, table, sitting, computer&#10;&#10;Description automatically generated">
            <a:extLst>
              <a:ext uri="{FF2B5EF4-FFF2-40B4-BE49-F238E27FC236}">
                <a16:creationId xmlns:a16="http://schemas.microsoft.com/office/drawing/2014/main" id="{711AFE57-3EDD-49C4-9ACB-EFC255714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05" y="1871040"/>
            <a:ext cx="4823406" cy="3115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D9A8E-54CE-41E4-8984-5A1D59D1C9B7}"/>
              </a:ext>
            </a:extLst>
          </p:cNvPr>
          <p:cNvSpPr txBox="1"/>
          <p:nvPr/>
        </p:nvSpPr>
        <p:spPr>
          <a:xfrm>
            <a:off x="5799016" y="6327112"/>
            <a:ext cx="6068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400" dirty="0">
                <a:solidFill>
                  <a:schemeClr val="bg1"/>
                </a:solidFill>
              </a:rPr>
              <a:t>Pattern photo by Vinoth </a:t>
            </a:r>
            <a:r>
              <a:rPr lang="en-PH" sz="1400" dirty="0" err="1">
                <a:solidFill>
                  <a:schemeClr val="bg1"/>
                </a:solidFill>
              </a:rPr>
              <a:t>Chandar</a:t>
            </a:r>
            <a:r>
              <a:rPr lang="en-PH" sz="1400" dirty="0">
                <a:solidFill>
                  <a:schemeClr val="bg1"/>
                </a:solidFill>
              </a:rPr>
              <a:t> from </a:t>
            </a:r>
            <a:r>
              <a:rPr lang="en-PH" sz="1400" dirty="0">
                <a:solidFill>
                  <a:schemeClr val="bg1"/>
                </a:solidFill>
                <a:hlinkClick r:id="rId3"/>
              </a:rPr>
              <a:t>flickr</a:t>
            </a:r>
            <a:r>
              <a:rPr lang="en-PH" sz="1400" dirty="0">
                <a:solidFill>
                  <a:schemeClr val="bg1"/>
                </a:solidFill>
              </a:rPr>
              <a:t> used under </a:t>
            </a:r>
            <a:r>
              <a:rPr lang="en-PH" sz="1400" dirty="0">
                <a:solidFill>
                  <a:schemeClr val="bg1"/>
                </a:solidFill>
                <a:hlinkClick r:id="rId4"/>
              </a:rPr>
              <a:t>CC BY</a:t>
            </a:r>
            <a:endParaRPr lang="en-PH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0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5D1A54-5D42-401F-B788-35C3FC4A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066" y="6365631"/>
            <a:ext cx="5945868" cy="373741"/>
          </a:xfrm>
        </p:spPr>
        <p:txBody>
          <a:bodyPr>
            <a:normAutofit fontScale="90000"/>
          </a:bodyPr>
          <a:lstStyle/>
          <a:p>
            <a:r>
              <a:rPr lang="en-US" sz="2800" b="0" i="0" dirty="0"/>
              <a:t>Factory method pattern</a:t>
            </a:r>
            <a:endParaRPr lang="en-PH" sz="2800" b="0" i="0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05AD17D-D864-400C-AFFE-015FEF0CD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00" y="224136"/>
            <a:ext cx="9107400" cy="59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54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E791-CDEC-4CA8-AD28-50BDD53F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B323-FD8C-4600-9C87-EF1648208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>
                <a:solidFill>
                  <a:schemeClr val="bg1"/>
                </a:solidFill>
              </a:rPr>
              <a:t>Pattern photo by Vinoth </a:t>
            </a:r>
            <a:r>
              <a:rPr lang="en-PH" sz="2800" dirty="0" err="1">
                <a:solidFill>
                  <a:schemeClr val="bg1"/>
                </a:solidFill>
              </a:rPr>
              <a:t>Chandar</a:t>
            </a:r>
            <a:r>
              <a:rPr lang="en-PH" sz="2800" dirty="0">
                <a:solidFill>
                  <a:schemeClr val="bg1"/>
                </a:solidFill>
              </a:rPr>
              <a:t> from </a:t>
            </a:r>
            <a:r>
              <a:rPr lang="en-PH" sz="2800" dirty="0">
                <a:solidFill>
                  <a:schemeClr val="bg1"/>
                </a:solidFill>
                <a:hlinkClick r:id="rId2"/>
              </a:rPr>
              <a:t>flickr</a:t>
            </a:r>
            <a:r>
              <a:rPr lang="en-PH" sz="2800" dirty="0">
                <a:solidFill>
                  <a:schemeClr val="bg1"/>
                </a:solidFill>
              </a:rPr>
              <a:t> used under </a:t>
            </a:r>
            <a:r>
              <a:rPr lang="en-PH" sz="2800" dirty="0">
                <a:solidFill>
                  <a:schemeClr val="bg1"/>
                </a:solidFill>
                <a:hlinkClick r:id="rId3"/>
              </a:rPr>
              <a:t>CC BY</a:t>
            </a:r>
            <a:endParaRPr lang="en-PH" sz="2800" dirty="0">
              <a:solidFill>
                <a:schemeClr val="bg1"/>
              </a:solidFill>
            </a:endParaRPr>
          </a:p>
          <a:p>
            <a:endParaRPr lang="en-PH" sz="2800" dirty="0">
              <a:solidFill>
                <a:schemeClr val="bg1"/>
              </a:solidFill>
            </a:endParaRPr>
          </a:p>
          <a:p>
            <a:r>
              <a:rPr lang="en-US" sz="2800" dirty="0"/>
              <a:t>Alexander (1977). </a:t>
            </a:r>
            <a:r>
              <a:rPr lang="en-US" sz="2800" i="1" dirty="0"/>
              <a:t>A Pattern Language: Towns, Buildings, Construction. </a:t>
            </a:r>
          </a:p>
          <a:p>
            <a:endParaRPr lang="en-US" sz="2800" i="1" dirty="0"/>
          </a:p>
          <a:p>
            <a:r>
              <a:rPr lang="en-US" sz="2800" dirty="0"/>
              <a:t>Gamma, </a:t>
            </a:r>
            <a:r>
              <a:rPr lang="en-US" sz="2800" dirty="0" err="1"/>
              <a:t>Vlissides</a:t>
            </a:r>
            <a:r>
              <a:rPr lang="en-US" sz="2800" dirty="0"/>
              <a:t>, Johnson, and Helm (1994). </a:t>
            </a:r>
            <a:r>
              <a:rPr lang="en-US" sz="2800" i="1" dirty="0"/>
              <a:t>Design Patterns: Elements of Reusable Object-Oriented Software</a:t>
            </a:r>
            <a:endParaRPr lang="en-PH" sz="28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8B971-0C2F-4777-A7CB-C04498A5B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884" y="2954216"/>
            <a:ext cx="872393" cy="30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819B99-9136-45EE-BA19-0D5C8D38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399" y="865973"/>
            <a:ext cx="7477201" cy="5126053"/>
          </a:xfrm>
        </p:spPr>
        <p:txBody>
          <a:bodyPr>
            <a:noAutofit/>
          </a:bodyPr>
          <a:lstStyle/>
          <a:p>
            <a:r>
              <a:rPr lang="en-PH" sz="4400" dirty="0"/>
              <a:t>Design patterns, are general, reusable solutions to a commonly occurring problem within a given context in software design.</a:t>
            </a:r>
          </a:p>
        </p:txBody>
      </p:sp>
    </p:spTree>
    <p:extLst>
      <p:ext uri="{BB962C8B-B14F-4D97-AF65-F5344CB8AC3E}">
        <p14:creationId xmlns:p14="http://schemas.microsoft.com/office/powerpoint/2010/main" val="271676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59A-F9C5-4220-9CE4-BC23D8A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1AA7-98A3-4387-BA52-FA468EC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Unlike algorithms, design patterns are not clear instructions that can automatically be transferred to your system.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3148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59A-F9C5-4220-9CE4-BC23D8A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1AA7-98A3-4387-BA52-FA468EC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Design patterns are more like templates that describe the general concept to solve the problem.</a:t>
            </a:r>
          </a:p>
          <a:p>
            <a:r>
              <a:rPr lang="en-US" dirty="0"/>
              <a:t>It doesn’t contain implementation details; it contains structural blueprints.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12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59A-F9C5-4220-9CE4-BC23D8A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History of Design Patterns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1AA7-98A3-4387-BA52-FA468EC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Design patterns are not novel and sophisticated discoveries, they are instead, typical solutions to common problems.</a:t>
            </a:r>
          </a:p>
        </p:txBody>
      </p:sp>
    </p:spTree>
    <p:extLst>
      <p:ext uri="{BB962C8B-B14F-4D97-AF65-F5344CB8AC3E}">
        <p14:creationId xmlns:p14="http://schemas.microsoft.com/office/powerpoint/2010/main" val="2478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59A-F9C5-4220-9CE4-BC23D8A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History of Design Patterns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1AA7-98A3-4387-BA52-FA468EC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The pattern of these solutions become so ubiquitous that it becomes worthwhile to put a name to it.</a:t>
            </a:r>
          </a:p>
        </p:txBody>
      </p:sp>
    </p:spTree>
    <p:extLst>
      <p:ext uri="{BB962C8B-B14F-4D97-AF65-F5344CB8AC3E}">
        <p14:creationId xmlns:p14="http://schemas.microsoft.com/office/powerpoint/2010/main" val="8314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59A-F9C5-4220-9CE4-BC23D8A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History of Design Patterns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1AA7-98A3-4387-BA52-FA468EC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Design patterns in software engineering are just borrowed concepts from architecture/design.</a:t>
            </a:r>
          </a:p>
        </p:txBody>
      </p:sp>
    </p:spTree>
    <p:extLst>
      <p:ext uri="{BB962C8B-B14F-4D97-AF65-F5344CB8AC3E}">
        <p14:creationId xmlns:p14="http://schemas.microsoft.com/office/powerpoint/2010/main" val="396913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59A-F9C5-4220-9CE4-BC23D8A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History of Design Patterns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1AA7-98A3-4387-BA52-FA468EC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The concept of design patterns is often attributed to Christopher Alexander, from his book, </a:t>
            </a:r>
            <a:r>
              <a:rPr lang="en-PH" sz="3200" i="1" dirty="0"/>
              <a:t>A Pattern Language: Towns, Buildings, Construction</a:t>
            </a:r>
          </a:p>
        </p:txBody>
      </p:sp>
    </p:spTree>
    <p:extLst>
      <p:ext uri="{BB962C8B-B14F-4D97-AF65-F5344CB8AC3E}">
        <p14:creationId xmlns:p14="http://schemas.microsoft.com/office/powerpoint/2010/main" val="81140975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PinkWoodcutB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PinkWoodcutBg" id="{238C68EC-6074-4683-BA60-49B23AC6B929}" vid="{AE80C409-1C61-4AAF-9708-706FE09282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GradientPinkWoodcutBg</Template>
  <TotalTime>114</TotalTime>
  <Words>628</Words>
  <Application>Microsoft Office PowerPoint</Application>
  <PresentationFormat>Widescreen</PresentationFormat>
  <Paragraphs>59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</vt:lpstr>
      <vt:lpstr>Calibri</vt:lpstr>
      <vt:lpstr>Calibri Light</vt:lpstr>
      <vt:lpstr>GradientPinkWoodcutBg</vt:lpstr>
      <vt:lpstr>Design Patterns</vt:lpstr>
      <vt:lpstr>Patterns</vt:lpstr>
      <vt:lpstr>Design patterns, are general, reusable solutions to a commonly occurring problem within a given context in software design.</vt:lpstr>
      <vt:lpstr>Design Patterns</vt:lpstr>
      <vt:lpstr>Design Patterns</vt:lpstr>
      <vt:lpstr>History of Design Patterns</vt:lpstr>
      <vt:lpstr>History of Design Patterns</vt:lpstr>
      <vt:lpstr>History of Design Patterns</vt:lpstr>
      <vt:lpstr>History of Design Patterns</vt:lpstr>
      <vt:lpstr>History of Design Patterns</vt:lpstr>
      <vt:lpstr>History of Design Patterns</vt:lpstr>
      <vt:lpstr>Why patterns?</vt:lpstr>
      <vt:lpstr>Why patterns?</vt:lpstr>
      <vt:lpstr>Why patterns?</vt:lpstr>
      <vt:lpstr>Why not patterns?</vt:lpstr>
      <vt:lpstr>Why not patterns?</vt:lpstr>
      <vt:lpstr>Why not patterns?</vt:lpstr>
      <vt:lpstr>Why not patterns?</vt:lpstr>
      <vt:lpstr>Classifications of Patterns</vt:lpstr>
      <vt:lpstr>Factory method pattern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Rubelito Abella</dc:creator>
  <cp:lastModifiedBy>Rubelito Abella</cp:lastModifiedBy>
  <cp:revision>20</cp:revision>
  <dcterms:created xsi:type="dcterms:W3CDTF">2019-10-27T14:25:21Z</dcterms:created>
  <dcterms:modified xsi:type="dcterms:W3CDTF">2020-08-28T11:29:11Z</dcterms:modified>
</cp:coreProperties>
</file>