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8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4" r:id="rId36"/>
    <p:sldId id="293" r:id="rId37"/>
    <p:sldId id="295" r:id="rId38"/>
    <p:sldId id="297" r:id="rId39"/>
    <p:sldId id="296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4" r:id="rId56"/>
    <p:sldId id="315" r:id="rId57"/>
    <p:sldId id="318" r:id="rId58"/>
    <p:sldId id="317" r:id="rId59"/>
    <p:sldId id="319" r:id="rId60"/>
    <p:sldId id="320" r:id="rId61"/>
    <p:sldId id="321" r:id="rId62"/>
    <p:sldId id="344" r:id="rId63"/>
    <p:sldId id="322" r:id="rId64"/>
    <p:sldId id="316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5" r:id="rId86"/>
    <p:sldId id="346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5422FC-3839-4763-91BE-69721A591870}" v="258" dt="2019-08-13T03:56:15.8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24"/>
  </p:normalViewPr>
  <p:slideViewPr>
    <p:cSldViewPr snapToGrid="0">
      <p:cViewPr varScale="1">
        <p:scale>
          <a:sx n="122" d="100"/>
          <a:sy n="122" d="100"/>
        </p:scale>
        <p:origin x="354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D4E91-EF0E-4AD5-8466-BA6B3D52E967}" type="datetimeFigureOut">
              <a:rPr lang="en-PH" smtClean="0"/>
              <a:t>28 Aug 2020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43CF3-DBD8-4822-9B67-ED7EC94135A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357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 expressions generally appear in functional programing languages and even non-strictly functional programming languages. Lambdas can be useful if you want to create a function that will be used only once:</a:t>
            </a:r>
            <a:endParaRPr lang="en-P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ghci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applytwice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(\x -&gt; x + 2) 3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ghci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(\x -&gt; x * x) 4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endParaRPr lang="en-P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43CF3-DBD8-4822-9B67-ED7EC94135A3}" type="slidenum">
              <a:rPr lang="en-PH" smtClean="0"/>
              <a:t>36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14774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a corporate setting where multiple people are working on the same system, refactoring becomes unsafe without knowledge of all the side-effects of the functions in use. On systems with shared resources and multi-threading it becomes extra-extra difficult to keep track of things without proper documentation.</a:t>
            </a:r>
            <a:endParaRPr lang="en-P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43CF3-DBD8-4822-9B67-ED7EC94135A3}" type="slidenum">
              <a:rPr lang="en-PH" smtClean="0"/>
              <a:t>71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0482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43CF3-DBD8-4822-9B67-ED7EC94135A3}" type="slidenum">
              <a:rPr lang="en-PH" smtClean="0"/>
              <a:t>72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574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in fact the reason why writing smaller pure functions is better in general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43CF3-DBD8-4822-9B67-ED7EC94135A3}" type="slidenum">
              <a:rPr lang="en-PH" smtClean="0"/>
              <a:t>73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3610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43CF3-DBD8-4822-9B67-ED7EC94135A3}" type="slidenum">
              <a:rPr lang="en-PH" smtClean="0"/>
              <a:t>74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9881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43CF3-DBD8-4822-9B67-ED7EC94135A3}" type="slidenum">
              <a:rPr lang="en-PH" smtClean="0"/>
              <a:t>37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4372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43CF3-DBD8-4822-9B67-ED7EC94135A3}" type="slidenum">
              <a:rPr lang="en-PH" smtClean="0"/>
              <a:t>38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428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Which looks almost exactly similar to a relaxed lambda calculus expression with multiple parameters:</a:t>
                </a:r>
                <a:endParaRPr lang="en-PH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𝑥𝑦</m:t>
                      </m:r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add</m:t>
                      </m:r>
                      <m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𝑥𝑦</m:t>
                      </m:r>
                    </m:oMath>
                  </m:oMathPara>
                </a14:m>
                <a:endParaRPr lang="en-PH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P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Which looks almost exactly similar to a relaxed lambda calculus expression with multiple parameters:</a:t>
                </a:r>
                <a:endParaRPr lang="en-PH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𝜆𝑥𝑦.add 𝑥𝑦</a:t>
                </a:r>
                <a:endParaRPr lang="en-PH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P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43CF3-DBD8-4822-9B67-ED7EC94135A3}" type="slidenum">
              <a:rPr lang="en-PH" smtClean="0"/>
              <a:t>45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0927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Which means that first we are evaluating (plus 3) which will give us a lambda expression. The lambda expression is then applied to 4 which completes the evaluation to 7. This is also a direct implementation of a lambda calculus application:</a:t>
                </a:r>
                <a:endParaRPr lang="en-PH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plus</m:t>
                      </m:r>
                      <m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n-PH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bar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e>
                      </m:bar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bar>
                        <m:barPr>
                          <m:pos m:val="top"/>
                          <m:ctrlPr>
                            <a:rPr lang="en-PH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bar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</m:t>
                          </m:r>
                        </m:e>
                      </m:bar>
                    </m:oMath>
                  </m:oMathPara>
                </a14:m>
                <a:endParaRPr lang="en-PH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P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Which means that first we are evaluating (plus 3) which will give us a lambda expression. The lambda expression is then applied to 4 which completes the evaluation to 7. This is also a direct implementation of a lambda calculus application:</a:t>
                </a:r>
                <a:endParaRPr lang="en-PH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(plus </a:t>
                </a:r>
                <a:r>
                  <a:rPr lang="en-PH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¯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3)</a:t>
                </a:r>
                <a:r>
                  <a:rPr lang="en-PH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¯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endParaRPr lang="en-PH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P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43CF3-DBD8-4822-9B67-ED7EC94135A3}" type="slidenum">
              <a:rPr lang="en-PH" smtClean="0"/>
              <a:t>46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838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Which means that first we are evaluating (plus 3) which will give us a lambda expression. The lambda expression is then applied to 4 which completes the evaluation to 7. This is also a direct implementation of a lambda calculus application:</a:t>
                </a:r>
                <a:endParaRPr lang="en-PH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plus</m:t>
                      </m:r>
                      <m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n-PH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bar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e>
                      </m:bar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bar>
                        <m:barPr>
                          <m:pos m:val="top"/>
                          <m:ctrlPr>
                            <a:rPr lang="en-PH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bar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</m:t>
                          </m:r>
                        </m:e>
                      </m:bar>
                    </m:oMath>
                  </m:oMathPara>
                </a14:m>
                <a:endParaRPr lang="en-PH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P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Which means that first we are evaluating (plus 3) which will give us a lambda expression. The lambda expression is then applied to 4 which completes the evaluation to 7. This is also a direct implementation of a lambda calculus application:</a:t>
                </a:r>
                <a:endParaRPr lang="en-PH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(plus </a:t>
                </a:r>
                <a:r>
                  <a:rPr lang="en-PH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¯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3)</a:t>
                </a:r>
                <a:r>
                  <a:rPr lang="en-PH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¯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endParaRPr lang="en-PH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P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43CF3-DBD8-4822-9B67-ED7EC94135A3}" type="slidenum">
              <a:rPr lang="en-PH" smtClean="0"/>
              <a:t>47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2188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Which means that first we are evaluating (plus 3) which will give us a lambda expression. The lambda expression is then applied to 4 which completes the evaluation to 7. This is also a direct implementation of a lambda calculus application:</a:t>
                </a:r>
                <a:endParaRPr lang="en-PH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plus</m:t>
                      </m:r>
                      <m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n-PH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bar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e>
                      </m:bar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bar>
                        <m:barPr>
                          <m:pos m:val="top"/>
                          <m:ctrlPr>
                            <a:rPr lang="en-PH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bar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</m:t>
                          </m:r>
                        </m:e>
                      </m:bar>
                    </m:oMath>
                  </m:oMathPara>
                </a14:m>
                <a:endParaRPr lang="en-PH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P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Which means that first we are evaluating (plus 3) which will give us a lambda expression. The lambda expression is then applied to 4 which completes the evaluation to 7. This is also a direct implementation of a lambda calculus application:</a:t>
                </a:r>
                <a:endParaRPr lang="en-PH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(plus </a:t>
                </a:r>
                <a:r>
                  <a:rPr lang="en-PH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¯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3)</a:t>
                </a:r>
                <a:r>
                  <a:rPr lang="en-PH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¯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endParaRPr lang="en-PH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P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43CF3-DBD8-4822-9B67-ED7EC94135A3}" type="slidenum">
              <a:rPr lang="en-PH" smtClean="0"/>
              <a:t>48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9200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Across several, mathematical disciplines a function means the same thing. Consider two sets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𝐵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we can define a function as the mapping between the elements of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𝐵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The elements of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𝐵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can be anything, they can be numbers, which shows us how a function can be represented by a formula or a graph. The elements of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𝐵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can be matrices and vectors, which defines a function as a transformation between two vector spaces. On the higher level perspective of category theory, functions are morphisms between objects of a given category. At its core a function basically defines arrows between things. </a:t>
                </a:r>
                <a:endParaRPr lang="en-PH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P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Across several, mathematical disciplines a function means the same thing. Consider two sets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𝐴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and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𝐵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we can define a function as the mapping between the elements of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𝐴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and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𝐵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The elements of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𝐴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and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𝐵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can be anything, they can be numbers, which shows us how a function can be represented by a formula or a graph. The elements of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𝐴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and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𝐵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can be matrices and vectors, which defines a function as a transformation between two vector spaces. On the higher level perspective of category theory, functions are morphisms between objects of a given category. At its core a function basically defines arrows between things. </a:t>
                </a:r>
                <a:endParaRPr lang="en-PH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P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43CF3-DBD8-4822-9B67-ED7EC94135A3}" type="slidenum">
              <a:rPr lang="en-PH" smtClean="0"/>
              <a:t>54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3924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43CF3-DBD8-4822-9B67-ED7EC94135A3}" type="slidenum">
              <a:rPr lang="en-PH" smtClean="0"/>
              <a:t>64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1281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FD958BD-4B51-452E-A0AF-479C2C951604}"/>
              </a:ext>
            </a:extLst>
          </p:cNvPr>
          <p:cNvGrpSpPr/>
          <p:nvPr/>
        </p:nvGrpSpPr>
        <p:grpSpPr>
          <a:xfrm>
            <a:off x="0" y="-139959"/>
            <a:ext cx="12192001" cy="6997959"/>
            <a:chOff x="0" y="-139959"/>
            <a:chExt cx="12192001" cy="699795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D0FC708-C9A8-4C11-8E78-34CD887FD7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7" t="-220" r="2258" b="15592"/>
            <a:stretch/>
          </p:blipFill>
          <p:spPr>
            <a:xfrm>
              <a:off x="0" y="-139959"/>
              <a:ext cx="12191999" cy="6997959"/>
            </a:xfrm>
            <a:prstGeom prst="rect">
              <a:avLst/>
            </a:prstGeom>
          </p:spPr>
        </p:pic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4DCBA5C-3992-49D5-B56F-69EBD2F24EBE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0B022C">
                    <a:alpha val="59000"/>
                  </a:srgbClr>
                </a:gs>
                <a:gs pos="76000">
                  <a:srgbClr val="0B022C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622300" dist="50800" dir="2700000" algn="tl" rotWithShape="0">
                <a:prstClr val="black">
                  <a:alpha val="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B8C49F9-5973-4CBB-9772-EA0D12077823}"/>
              </a:ext>
            </a:extLst>
          </p:cNvPr>
          <p:cNvSpPr/>
          <p:nvPr/>
        </p:nvSpPr>
        <p:spPr>
          <a:xfrm>
            <a:off x="3713583" y="1026367"/>
            <a:ext cx="4767943" cy="4870580"/>
          </a:xfrm>
          <a:prstGeom prst="roundRect">
            <a:avLst>
              <a:gd name="adj" fmla="val 2186"/>
            </a:avLst>
          </a:prstGeom>
          <a:gradFill flip="none" rotWithShape="1">
            <a:gsLst>
              <a:gs pos="0">
                <a:srgbClr val="CC00CC"/>
              </a:gs>
              <a:gs pos="100000">
                <a:srgbClr val="FF0000"/>
              </a:gs>
            </a:gsLst>
            <a:lin ang="8100000" scaled="1"/>
            <a:tileRect/>
          </a:gradFill>
          <a:ln>
            <a:noFill/>
          </a:ln>
          <a:effectLst>
            <a:outerShdw blurRad="622300" dist="508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89313-2D03-4288-80DA-2D5211BD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1089-859F-489F-83DB-D4F63A710918}" type="datetimeFigureOut">
              <a:rPr lang="en-PH" smtClean="0"/>
              <a:t>28 Aug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884A7-B8C7-43D9-A517-E2B08432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FA12-D798-4BDC-A4E2-BBED55F5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ABDA-2C67-4C7C-98E8-CCED6626DD3D}" type="slidenum">
              <a:rPr lang="en-PH" smtClean="0"/>
              <a:t>‹#›</a:t>
            </a:fld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69ADDB-DA31-4E87-9D5B-B428F3D5D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2952" y="1396771"/>
            <a:ext cx="4466095" cy="2335474"/>
          </a:xfrm>
          <a:noFill/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Avenir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F64260B9-4A20-4F32-BD1E-8726F9CECE85}"/>
              </a:ext>
            </a:extLst>
          </p:cNvPr>
          <p:cNvSpPr txBox="1">
            <a:spLocks/>
          </p:cNvSpPr>
          <p:nvPr/>
        </p:nvSpPr>
        <p:spPr>
          <a:xfrm>
            <a:off x="3862950" y="4357395"/>
            <a:ext cx="4466095" cy="132776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Avenir" pitchFamily="50" charset="0"/>
                <a:ea typeface="+mj-ea"/>
                <a:cs typeface="+mj-cs"/>
              </a:defRPr>
            </a:lvl1pPr>
          </a:lstStyle>
          <a:p>
            <a:endParaRPr lang="en-PH" sz="3600" b="0" dirty="0"/>
          </a:p>
        </p:txBody>
      </p:sp>
    </p:spTree>
    <p:extLst>
      <p:ext uri="{BB962C8B-B14F-4D97-AF65-F5344CB8AC3E}">
        <p14:creationId xmlns:p14="http://schemas.microsoft.com/office/powerpoint/2010/main" val="382970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7098D-A3B8-404D-B787-15331D41B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A4ED1-BB39-4EF5-B0AD-CC5EEBEFE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986F9-8EAB-4521-A95B-2E6140ADB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ADEB1-BAB5-4313-9852-7D986CDD4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1089-859F-489F-83DB-D4F63A710918}" type="datetimeFigureOut">
              <a:rPr lang="en-PH" smtClean="0"/>
              <a:t>28 Aug 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A8D71-F629-405D-B420-070C342F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E424-9A39-45AC-A3A2-4C7C2B82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ABDA-2C67-4C7C-98E8-CCED6626DD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3349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A6FB-00BB-4184-9CE9-C2F01EAE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99126-A133-482F-91E5-46B6A113B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8D91E-94F4-49ED-BF4A-DB37BCBC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1089-859F-489F-83DB-D4F63A710918}" type="datetimeFigureOut">
              <a:rPr lang="en-PH" smtClean="0"/>
              <a:t>28 Aug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AB851-0915-48B4-8382-0F98C2B6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9EAE0-EF90-4EDF-A6FF-9173C05F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ABDA-2C67-4C7C-98E8-CCED6626DD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2182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67EF27-44A8-48C1-81BF-D258CAABD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6A122-0756-43C0-A7C4-32BC7E390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52AC0-B1BA-4204-9069-6D76FECE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1089-859F-489F-83DB-D4F63A710918}" type="datetimeFigureOut">
              <a:rPr lang="en-PH" smtClean="0"/>
              <a:t>28 Aug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CD806-52C0-44CA-B308-2DB0A376E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7454A-9CA5-4E01-A401-05E27176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ABDA-2C67-4C7C-98E8-CCED6626DD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7970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1D86-E279-41BC-98C0-A5598CC27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C7A14-3D36-4D0F-8610-845953EBB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B8F10-0B09-4C75-9DF8-711AD9C6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1089-859F-489F-83DB-D4F63A710918}" type="datetimeFigureOut">
              <a:rPr lang="en-PH" smtClean="0"/>
              <a:t>28 Aug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640B9-8C3A-49E9-BCEB-B6DFD083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A781D-AD9D-41BF-8787-BD6FF4B5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ABDA-2C67-4C7C-98E8-CCED6626DD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5616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142EA72-0BB5-4C67-B359-3D0C3C0E864B}"/>
              </a:ext>
            </a:extLst>
          </p:cNvPr>
          <p:cNvGrpSpPr/>
          <p:nvPr/>
        </p:nvGrpSpPr>
        <p:grpSpPr>
          <a:xfrm>
            <a:off x="0" y="-139959"/>
            <a:ext cx="12192001" cy="6997959"/>
            <a:chOff x="0" y="-139959"/>
            <a:chExt cx="12192001" cy="699795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54CF587-5B1F-4F93-A594-6ED94CDD33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7" t="-220" r="2258" b="15592"/>
            <a:stretch/>
          </p:blipFill>
          <p:spPr>
            <a:xfrm>
              <a:off x="0" y="-139959"/>
              <a:ext cx="12191999" cy="6997959"/>
            </a:xfrm>
            <a:prstGeom prst="rect">
              <a:avLst/>
            </a:prstGeom>
          </p:spPr>
        </p:pic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41679DD-F159-4660-AC56-B7CF42A8019B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0B022C">
                    <a:alpha val="59000"/>
                  </a:srgbClr>
                </a:gs>
                <a:gs pos="76000">
                  <a:srgbClr val="0B022C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622300" dist="50800" dir="2700000" algn="tl" rotWithShape="0">
                <a:prstClr val="black">
                  <a:alpha val="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B0D1FC-A253-421B-8A47-CC74D9976910}"/>
              </a:ext>
            </a:extLst>
          </p:cNvPr>
          <p:cNvSpPr/>
          <p:nvPr/>
        </p:nvSpPr>
        <p:spPr>
          <a:xfrm>
            <a:off x="1062134" y="1492897"/>
            <a:ext cx="3920413" cy="3872205"/>
          </a:xfrm>
          <a:prstGeom prst="roundRect">
            <a:avLst>
              <a:gd name="adj" fmla="val 2186"/>
            </a:avLst>
          </a:prstGeom>
          <a:gradFill flip="none" rotWithShape="1">
            <a:gsLst>
              <a:gs pos="0">
                <a:srgbClr val="CC00CC"/>
              </a:gs>
              <a:gs pos="100000">
                <a:srgbClr val="FF0000"/>
              </a:gs>
            </a:gsLst>
            <a:lin ang="8100000" scaled="1"/>
            <a:tileRect/>
          </a:gradFill>
          <a:ln>
            <a:noFill/>
          </a:ln>
          <a:effectLst>
            <a:outerShdw blurRad="622300" dist="508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9A6FF-A247-4242-9066-0BD6EF7A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089" y="1703451"/>
            <a:ext cx="3612502" cy="3451095"/>
          </a:xfr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Avenir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0E08D-F968-4FDE-A174-06430447E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423" y="867080"/>
            <a:ext cx="6027577" cy="5123835"/>
          </a:xfrm>
        </p:spPr>
        <p:txBody>
          <a:bodyPr anchor="ctr"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Avenir" pitchFamily="50" charset="0"/>
              </a:defRPr>
            </a:lvl1pPr>
            <a:lvl2pPr marL="457200" indent="0" algn="l">
              <a:buNone/>
              <a:defRPr sz="3200">
                <a:solidFill>
                  <a:schemeClr val="bg1"/>
                </a:solidFill>
                <a:latin typeface="Avenir" pitchFamily="50" charset="0"/>
              </a:defRPr>
            </a:lvl2pPr>
            <a:lvl3pPr marL="914400" indent="0" algn="l">
              <a:buNone/>
              <a:defRPr sz="2800">
                <a:solidFill>
                  <a:schemeClr val="bg1"/>
                </a:solidFill>
                <a:latin typeface="Avenir" pitchFamily="50" charset="0"/>
              </a:defRPr>
            </a:lvl3pPr>
            <a:lvl4pPr marL="1371600" indent="0" algn="l">
              <a:buNone/>
              <a:defRPr sz="2400">
                <a:solidFill>
                  <a:schemeClr val="bg1"/>
                </a:solidFill>
                <a:latin typeface="Avenir" pitchFamily="50" charset="0"/>
              </a:defRPr>
            </a:lvl4pPr>
            <a:lvl5pPr marL="1828800" indent="0" algn="l">
              <a:buNone/>
              <a:defRPr sz="2400">
                <a:solidFill>
                  <a:schemeClr val="bg1"/>
                </a:solidFill>
                <a:latin typeface="Avenir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4BCF4-B531-4A93-A00B-A6239AD4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1089-859F-489F-83DB-D4F63A710918}" type="datetimeFigureOut">
              <a:rPr lang="en-PH" smtClean="0"/>
              <a:t>28 Aug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67967-3948-4B8C-A02B-0021E498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6ED55-0560-48F3-BB5C-327541E1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ABDA-2C67-4C7C-98E8-CCED6626DD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803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8CD6D67-42A5-4A61-863F-DFD6A9B1B789}"/>
              </a:ext>
            </a:extLst>
          </p:cNvPr>
          <p:cNvGrpSpPr/>
          <p:nvPr/>
        </p:nvGrpSpPr>
        <p:grpSpPr>
          <a:xfrm>
            <a:off x="0" y="-139959"/>
            <a:ext cx="12192001" cy="6997959"/>
            <a:chOff x="0" y="-139959"/>
            <a:chExt cx="12192001" cy="699795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EE7A152-EE61-4D1D-8373-250F17A3C1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7" t="-220" r="2258" b="15592"/>
            <a:stretch/>
          </p:blipFill>
          <p:spPr>
            <a:xfrm>
              <a:off x="0" y="-139959"/>
              <a:ext cx="12191999" cy="6997959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AAD91A3-2054-4E62-B93E-C2EAF7F5F5AB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0B022C">
                    <a:alpha val="59000"/>
                  </a:srgbClr>
                </a:gs>
                <a:gs pos="76000">
                  <a:srgbClr val="0B022C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622300" dist="50800" dir="2700000" algn="tl" rotWithShape="0">
                <a:prstClr val="black">
                  <a:alpha val="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F9A6FF-A247-4242-9066-0BD6EF7A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7" y="663705"/>
            <a:ext cx="10574693" cy="1221080"/>
          </a:xfrm>
        </p:spPr>
        <p:txBody>
          <a:bodyPr anchor="t"/>
          <a:lstStyle>
            <a:lvl1pPr>
              <a:defRPr b="1">
                <a:solidFill>
                  <a:schemeClr val="bg1"/>
                </a:solidFill>
                <a:latin typeface="Avenir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0E08D-F968-4FDE-A174-06430447E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53" y="2057838"/>
            <a:ext cx="10574693" cy="4125459"/>
          </a:xfrm>
        </p:spPr>
        <p:txBody>
          <a:bodyPr anchor="b"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Avenir" pitchFamily="50" charset="0"/>
              </a:defRPr>
            </a:lvl1pPr>
            <a:lvl2pPr marL="457200" indent="0" algn="l">
              <a:buNone/>
              <a:defRPr sz="3200">
                <a:solidFill>
                  <a:schemeClr val="bg1"/>
                </a:solidFill>
                <a:latin typeface="Avenir" pitchFamily="50" charset="0"/>
              </a:defRPr>
            </a:lvl2pPr>
            <a:lvl3pPr marL="914400" indent="0" algn="l">
              <a:buNone/>
              <a:defRPr sz="2800">
                <a:solidFill>
                  <a:schemeClr val="bg1"/>
                </a:solidFill>
                <a:latin typeface="Avenir" pitchFamily="50" charset="0"/>
              </a:defRPr>
            </a:lvl3pPr>
            <a:lvl4pPr marL="1371600" indent="0" algn="l">
              <a:buNone/>
              <a:defRPr sz="2400">
                <a:solidFill>
                  <a:schemeClr val="bg1"/>
                </a:solidFill>
                <a:latin typeface="Avenir" pitchFamily="50" charset="0"/>
              </a:defRPr>
            </a:lvl4pPr>
            <a:lvl5pPr marL="1828800" indent="0" algn="l">
              <a:buNone/>
              <a:defRPr sz="2400">
                <a:solidFill>
                  <a:schemeClr val="bg1"/>
                </a:solidFill>
                <a:latin typeface="Aveni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4BCF4-B531-4A93-A00B-A6239AD4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1089-859F-489F-83DB-D4F63A710918}" type="datetimeFigureOut">
              <a:rPr lang="en-PH" smtClean="0"/>
              <a:t>28 Aug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67967-3948-4B8C-A02B-0021E498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6ED55-0560-48F3-BB5C-327541E1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ABDA-2C67-4C7C-98E8-CCED6626DD3D}" type="slidenum">
              <a:rPr lang="en-PH" smtClean="0"/>
              <a:t>‹#›</a:t>
            </a:fld>
            <a:endParaRPr lang="en-PH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14C7A3-D255-4C28-B2E1-2D84C28EA78D}"/>
              </a:ext>
            </a:extLst>
          </p:cNvPr>
          <p:cNvCxnSpPr>
            <a:cxnSpLocks/>
          </p:cNvCxnSpPr>
          <p:nvPr/>
        </p:nvCxnSpPr>
        <p:spPr>
          <a:xfrm>
            <a:off x="576942" y="1371600"/>
            <a:ext cx="10851502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3399"/>
                </a:gs>
                <a:gs pos="100000">
                  <a:srgbClr val="CC00CC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25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EDA4D72-C7C4-4DA2-84BC-6AF27069AAA7}"/>
              </a:ext>
            </a:extLst>
          </p:cNvPr>
          <p:cNvGrpSpPr/>
          <p:nvPr/>
        </p:nvGrpSpPr>
        <p:grpSpPr>
          <a:xfrm>
            <a:off x="0" y="-139959"/>
            <a:ext cx="12192001" cy="6997959"/>
            <a:chOff x="0" y="-139959"/>
            <a:chExt cx="12192001" cy="699795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EB70A50-A4D4-42D7-A019-E62B1C7091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7" t="-220" r="2258" b="15592"/>
            <a:stretch/>
          </p:blipFill>
          <p:spPr>
            <a:xfrm>
              <a:off x="0" y="-139959"/>
              <a:ext cx="12191999" cy="6997959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95FF901-E9F6-4EC8-A290-B76A2B3F4B18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0B022C">
                    <a:alpha val="59000"/>
                  </a:srgbClr>
                </a:gs>
                <a:gs pos="76000">
                  <a:srgbClr val="0B022C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622300" dist="50800" dir="2700000" algn="tl" rotWithShape="0">
                <a:prstClr val="black">
                  <a:alpha val="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FAA1EC-C6AB-4C20-BC39-93B5B2BD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066" y="865973"/>
            <a:ext cx="5945868" cy="5126053"/>
          </a:xfrm>
        </p:spPr>
        <p:txBody>
          <a:bodyPr anchor="ctr"/>
          <a:lstStyle>
            <a:lvl1pPr algn="ctr">
              <a:defRPr sz="6000" b="1" i="1">
                <a:solidFill>
                  <a:schemeClr val="bg1"/>
                </a:solidFill>
                <a:latin typeface="Avenir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90E7D-2615-4B4E-9F0D-F55880C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1089-859F-489F-83DB-D4F63A710918}" type="datetimeFigureOut">
              <a:rPr lang="en-PH" smtClean="0"/>
              <a:t>28 Aug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C3FAB-3F02-4DCA-90AA-584BDE1F3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8EB98-C034-4E3D-9DB1-017739EC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ABDA-2C67-4C7C-98E8-CCED6626DD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3758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559F-674E-4600-8BFF-B4AD9C1F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EBED3-7A05-464D-B7D3-7071B65E3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E6AAE-E504-4FE9-BD1B-618FE20B8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F61E1-F463-4E97-B28D-D13B5F6EE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1089-859F-489F-83DB-D4F63A710918}" type="datetimeFigureOut">
              <a:rPr lang="en-PH" smtClean="0"/>
              <a:t>28 Aug 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C8F10-59C6-45EC-9971-5280FFDA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C8884-2853-4C1C-88CD-4A0CC5E1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ABDA-2C67-4C7C-98E8-CCED6626DD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229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2AF4-48C6-4342-965C-5CA0344DC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9947E-A0B2-4E92-BFA1-08598EF9A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E4B82-7922-4720-88F8-4F9F7A189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CFC57E-028F-4910-ABC1-6E9DBA508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26C18-3D91-4AC2-95F4-187DEAE06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21F01-D65F-406B-AB0B-21277EE4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1089-859F-489F-83DB-D4F63A710918}" type="datetimeFigureOut">
              <a:rPr lang="en-PH" smtClean="0"/>
              <a:t>28 Aug 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BDB261-A010-4D08-AA3C-0BCF449E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B0CFBA-DE6E-4E7B-8E5A-DBA8AB52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ABDA-2C67-4C7C-98E8-CCED6626DD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838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2D9C-ED6C-41F0-9A6E-FDBB5FE3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E42036-7629-4B44-A8C6-13DEBB89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1089-859F-489F-83DB-D4F63A710918}" type="datetimeFigureOut">
              <a:rPr lang="en-PH" smtClean="0"/>
              <a:t>28 Aug 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EF403-3EB6-4645-863B-8D8B49C3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F7AEC-CB07-4F5B-ABFE-118A1304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ABDA-2C67-4C7C-98E8-CCED6626DD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055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85861-0C72-4408-94D0-B385A669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1089-859F-489F-83DB-D4F63A710918}" type="datetimeFigureOut">
              <a:rPr lang="en-PH" smtClean="0"/>
              <a:t>28 Aug 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83BE2-E957-430D-B2AF-3CE4FE06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B9D19-3AA8-44C8-A1F5-62450869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ABDA-2C67-4C7C-98E8-CCED6626DD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734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F4A5-0A0B-46CD-9580-41B22FC4C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1473B-C428-40E6-844A-3413CA1FD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55A30-624B-495F-A590-F3B77E070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A0109-4A0D-45BB-AEDB-CA99DB41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1089-859F-489F-83DB-D4F63A710918}" type="datetimeFigureOut">
              <a:rPr lang="en-PH" smtClean="0"/>
              <a:t>28 Aug 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EF2E7-A681-43E3-A16C-A6EDFA9A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C180C-F557-45EC-9DCE-1194501A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ABDA-2C67-4C7C-98E8-CCED6626DD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852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A63BC-B7DE-44EB-AF52-59BC52E49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FA05D-E9B7-4F6F-996D-5A8D769C5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469E0-BBAC-4CA8-941E-B21B64817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D1089-859F-489F-83DB-D4F63A710918}" type="datetimeFigureOut">
              <a:rPr lang="en-PH" smtClean="0"/>
              <a:t>28 Aug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382EC-C3E1-45E0-89D9-134F76C7E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EA3E7-566D-4630-BE6D-736993C71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5ABDA-2C67-4C7C-98E8-CCED6626DD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546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hyperlink" Target="https://wiki.haskell.org/HaskellWiki:Copyright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askell.org/haskellwiki/ThompsonWheelerLogo#Vector_format" TargetMode="External"/><Relationship Id="rId5" Type="http://schemas.openxmlformats.org/officeDocument/2006/relationships/hyperlink" Target="https://creativecommons.org/licenses/by-sa/4.0/deed.en" TargetMode="External"/><Relationship Id="rId4" Type="http://schemas.openxmlformats.org/officeDocument/2006/relationships/hyperlink" Target="https://common-lisp.net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creativecommons.org/licenses/by-sa/4.0" TargetMode="Externa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deed.en" TargetMode="External"/><Relationship Id="rId2" Type="http://schemas.openxmlformats.org/officeDocument/2006/relationships/hyperlink" Target="https://common-lisp.net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hyperlink" Target="https://wiki.haskell.org/HaskellWiki:Copyrights" TargetMode="External"/><Relationship Id="rId4" Type="http://schemas.openxmlformats.org/officeDocument/2006/relationships/hyperlink" Target="http://haskell.org/haskellwiki/ThompsonWheelerLogo#Vector_format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71006F-EF56-4A08-883B-5002799DD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2952" y="1210733"/>
            <a:ext cx="4466095" cy="4512734"/>
          </a:xfrm>
        </p:spPr>
        <p:txBody>
          <a:bodyPr anchor="b"/>
          <a:lstStyle/>
          <a:p>
            <a:pPr algn="l"/>
            <a:r>
              <a:rPr lang="en-PH" dirty="0"/>
              <a:t>Functional Programming Paradigm</a:t>
            </a:r>
          </a:p>
        </p:txBody>
      </p:sp>
    </p:spTree>
    <p:extLst>
      <p:ext uri="{BB962C8B-B14F-4D97-AF65-F5344CB8AC3E}">
        <p14:creationId xmlns:p14="http://schemas.microsoft.com/office/powerpoint/2010/main" val="314385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B92E-C5E5-416A-9881-31CFFAF7C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Reductions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5D2AF9-4337-42BC-9BD8-4B163A1D88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variables outside the left lambda expression (inside the right lambda expression) are </a:t>
                </a:r>
                <a:r>
                  <a:rPr lang="en-US" b="1" dirty="0"/>
                  <a:t>free</a:t>
                </a:r>
                <a:r>
                  <a:rPr lang="en-US" dirty="0"/>
                  <a:t> in its context, therefore, even though they look the same, it is incorrect to interchange the two variables.</a:t>
                </a:r>
                <a:endParaRPr lang="en-P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5D2AF9-4337-42BC-9BD8-4B163A1D8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88" r="-2941" b="-562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349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D0732-ED04-4C44-9C73-5F068C61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Reduction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A64381-135B-4E30-B094-CAB0781CB5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Two avoid confusion with similarly named variables, it is advisable to apply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equivalency, to give them different names:</a:t>
                </a:r>
              </a:p>
              <a:p>
                <a:endParaRPr lang="en-PH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e>
                          </m:d>
                        </m:e>
                      </m:d>
                      <m:limLow>
                        <m:limLowPr>
                          <m:ctrlPr>
                            <a:rPr lang="en-PH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lim>
                      </m:limLow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𝑢𝑣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dirty="0"/>
              </a:p>
              <a:p>
                <a:endParaRPr lang="en-PH" dirty="0"/>
              </a:p>
              <a:p>
                <a:r>
                  <a:rPr lang="en-US" dirty="0"/>
                  <a:t>The correct reduction in this case is as follows:</a:t>
                </a:r>
              </a:p>
              <a:p>
                <a:endParaRPr lang="en-PH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PH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))(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𝑢𝑣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  <m:e>
                            <m:limLow>
                              <m:limLowPr>
                                <m:ctrlPr>
                                  <a:rPr lang="en-PH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.((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𝑢𝑣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/>
                          <m:e>
                            <m:limLow>
                              <m:limLowPr>
                                <m:ctrlPr>
                                  <a:rPr lang="en-PH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𝑦𝑣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A64381-135B-4E30-B094-CAB0781CB5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013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8EF62-268C-4917-A282-DAA38E75F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the functional paradigm</a:t>
            </a:r>
          </a:p>
        </p:txBody>
      </p:sp>
    </p:spTree>
    <p:extLst>
      <p:ext uri="{BB962C8B-B14F-4D97-AF65-F5344CB8AC3E}">
        <p14:creationId xmlns:p14="http://schemas.microsoft.com/office/powerpoint/2010/main" val="3928666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83E3B-B88D-4ECF-AF3B-1C0941D1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Reimagined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7C9A8-DFDC-4E01-8A4F-817E0B9FA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Lambda calculus evolved from a system of logic foundation with deep roots to computation theory into something that became a basis for programming language design.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96926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F054-7577-438E-A39D-CFAC6CDE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Reimagined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F4A1C-D207-4A2D-A6A6-907FA1951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Around 1950's programming languages patterned around the framework of lambda calculus started to emerge.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0F963A-7F0D-466F-9630-2FD38B1E3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62399"/>
            <a:ext cx="1788385" cy="1788385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816FE14-ACF0-4B9E-B4AB-02C895A8C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80" y="3962399"/>
            <a:ext cx="2327084" cy="16425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F5C88D-BC69-4CC5-83B8-D8704F734C4D}"/>
              </a:ext>
            </a:extLst>
          </p:cNvPr>
          <p:cNvSpPr txBox="1"/>
          <p:nvPr/>
        </p:nvSpPr>
        <p:spPr>
          <a:xfrm>
            <a:off x="6164692" y="5750784"/>
            <a:ext cx="165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  <a:latin typeface="Avenir" pitchFamily="50" charset="0"/>
              </a:rPr>
              <a:t>Common Lisp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C0D8AA-BD63-4779-A62D-9230C3F148AB}"/>
              </a:ext>
            </a:extLst>
          </p:cNvPr>
          <p:cNvSpPr txBox="1"/>
          <p:nvPr/>
        </p:nvSpPr>
        <p:spPr>
          <a:xfrm>
            <a:off x="8577961" y="5767366"/>
            <a:ext cx="165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  <a:latin typeface="Avenir" pitchFamily="50" charset="0"/>
              </a:rPr>
              <a:t>Haskell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CCF99F-2694-4C09-82A0-01F1940D48A8}"/>
              </a:ext>
            </a:extLst>
          </p:cNvPr>
          <p:cNvSpPr txBox="1"/>
          <p:nvPr/>
        </p:nvSpPr>
        <p:spPr>
          <a:xfrm>
            <a:off x="5645549" y="6136698"/>
            <a:ext cx="6113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200" dirty="0">
                <a:solidFill>
                  <a:schemeClr val="bg1"/>
                </a:solidFill>
                <a:latin typeface="Avenir" pitchFamily="50" charset="0"/>
              </a:rPr>
              <a:t>Common Lisp Logo from </a:t>
            </a:r>
            <a:r>
              <a:rPr lang="en-PH" sz="1200" dirty="0">
                <a:hlinkClick r:id="rId4"/>
              </a:rPr>
              <a:t>https://common-lisp.net/</a:t>
            </a:r>
            <a:r>
              <a:rPr lang="en-PH" sz="1200" dirty="0"/>
              <a:t> </a:t>
            </a:r>
            <a:r>
              <a:rPr lang="en-PH" sz="1200" dirty="0">
                <a:solidFill>
                  <a:schemeClr val="bg1"/>
                </a:solidFill>
              </a:rPr>
              <a:t>by Lisp under </a:t>
            </a:r>
            <a:r>
              <a:rPr lang="en-PH" sz="1200" dirty="0">
                <a:solidFill>
                  <a:schemeClr val="bg1"/>
                </a:solidFill>
                <a:hlinkClick r:id="rId5"/>
              </a:rPr>
              <a:t>CC BY-SA</a:t>
            </a:r>
            <a:endParaRPr lang="en-PH" sz="1200" dirty="0">
              <a:solidFill>
                <a:schemeClr val="bg1"/>
              </a:solidFill>
            </a:endParaRPr>
          </a:p>
          <a:p>
            <a:r>
              <a:rPr lang="en-PH" sz="1200" dirty="0">
                <a:solidFill>
                  <a:schemeClr val="bg1"/>
                </a:solidFill>
                <a:latin typeface="Avenir" pitchFamily="50" charset="0"/>
              </a:rPr>
              <a:t>Haskell Logo from </a:t>
            </a:r>
            <a:r>
              <a:rPr lang="en-US" sz="1200" dirty="0">
                <a:hlinkClick r:id="rId6"/>
              </a:rPr>
              <a:t>Thompson-Wheeler logo on the haskell wiki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bg1"/>
                </a:solidFill>
              </a:rPr>
              <a:t>under the </a:t>
            </a:r>
            <a:r>
              <a:rPr lang="en-US" sz="1200" dirty="0">
                <a:solidFill>
                  <a:schemeClr val="bg1"/>
                </a:solidFill>
                <a:hlinkClick r:id="rId7"/>
              </a:rPr>
              <a:t>haskell wiki copyright license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endParaRPr lang="en-PH" sz="1200" dirty="0">
              <a:solidFill>
                <a:schemeClr val="bg1"/>
              </a:solidFill>
              <a:latin typeface="Aveni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156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8F92-8725-47B0-9D24-4E5A2A06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Treating functions differently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E5B04-EA8A-485D-8C63-33281BD41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biggest difference between your classic imperative programming languages like C and Java and a functional programming language, is how it treat its function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2783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E7B069-4C46-43FF-BC8A-DA61EA85B3C3}"/>
              </a:ext>
            </a:extLst>
          </p:cNvPr>
          <p:cNvSpPr/>
          <p:nvPr/>
        </p:nvSpPr>
        <p:spPr>
          <a:xfrm>
            <a:off x="5414777" y="1265763"/>
            <a:ext cx="6409267" cy="2040467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68F92-8725-47B0-9D24-4E5A2A06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Comparing functions</a:t>
            </a:r>
            <a:br>
              <a:rPr lang="en-PH" dirty="0"/>
            </a:br>
            <a:r>
              <a:rPr lang="en-PH" dirty="0"/>
              <a:t>(definition)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E5B04-EA8A-485D-8C63-33281BD41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5623" y="-275920"/>
            <a:ext cx="6027577" cy="5123835"/>
          </a:xfrm>
        </p:spPr>
        <p:txBody>
          <a:bodyPr/>
          <a:lstStyle/>
          <a:p>
            <a:pPr latinLnBrk="1">
              <a:spcAft>
                <a:spcPts val="1000"/>
              </a:spcAft>
            </a:pP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square(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x){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x*x;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endParaRPr lang="en-PH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4D718CC-3C2F-40DD-BED3-9365ACB713C3}"/>
              </a:ext>
            </a:extLst>
          </p:cNvPr>
          <p:cNvSpPr/>
          <p:nvPr/>
        </p:nvSpPr>
        <p:spPr>
          <a:xfrm>
            <a:off x="5414777" y="3636430"/>
            <a:ext cx="6409267" cy="2040467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7652BB9-69AE-42D5-AE91-1804D1B52358}"/>
              </a:ext>
            </a:extLst>
          </p:cNvPr>
          <p:cNvSpPr txBox="1">
            <a:spLocks/>
          </p:cNvSpPr>
          <p:nvPr/>
        </p:nvSpPr>
        <p:spPr>
          <a:xfrm>
            <a:off x="5605623" y="2094747"/>
            <a:ext cx="6027577" cy="5123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Avenir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Avenir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Avenir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venir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venir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spcAft>
                <a:spcPts val="1000"/>
              </a:spcAft>
            </a:pP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square x </a:t>
            </a:r>
            <a:r>
              <a:rPr lang="en-US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 </a:t>
            </a:r>
            <a:r>
              <a:rPr lang="en-US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</a:t>
            </a:r>
            <a:endParaRPr lang="en-PH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BF87577-8FFD-41F1-AF50-6F3421F33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491" y="5154546"/>
            <a:ext cx="530131" cy="374184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49A8256-BE63-43E4-B221-4C5C2C322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563" y="2575879"/>
            <a:ext cx="646059" cy="64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69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E7B069-4C46-43FF-BC8A-DA61EA85B3C3}"/>
              </a:ext>
            </a:extLst>
          </p:cNvPr>
          <p:cNvSpPr/>
          <p:nvPr/>
        </p:nvSpPr>
        <p:spPr>
          <a:xfrm>
            <a:off x="5414777" y="1265763"/>
            <a:ext cx="6409267" cy="2040467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68F92-8725-47B0-9D24-4E5A2A06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Comparing functions</a:t>
            </a:r>
            <a:br>
              <a:rPr lang="en-PH" dirty="0"/>
            </a:br>
            <a:r>
              <a:rPr lang="en-PH" dirty="0"/>
              <a:t>(invocation)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E5B04-EA8A-485D-8C63-33281BD41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5623" y="-275920"/>
            <a:ext cx="6027577" cy="5123835"/>
          </a:xfrm>
        </p:spPr>
        <p:txBody>
          <a:bodyPr/>
          <a:lstStyle/>
          <a:p>
            <a:pPr latinLnBrk="1"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square(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);</a:t>
            </a:r>
            <a:endParaRPr lang="en-PH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4D718CC-3C2F-40DD-BED3-9365ACB713C3}"/>
              </a:ext>
            </a:extLst>
          </p:cNvPr>
          <p:cNvSpPr/>
          <p:nvPr/>
        </p:nvSpPr>
        <p:spPr>
          <a:xfrm>
            <a:off x="5414777" y="3636430"/>
            <a:ext cx="6409267" cy="2040467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7652BB9-69AE-42D5-AE91-1804D1B52358}"/>
              </a:ext>
            </a:extLst>
          </p:cNvPr>
          <p:cNvSpPr txBox="1">
            <a:spLocks/>
          </p:cNvSpPr>
          <p:nvPr/>
        </p:nvSpPr>
        <p:spPr>
          <a:xfrm>
            <a:off x="5605623" y="2094747"/>
            <a:ext cx="6027577" cy="5123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Avenir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Avenir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Avenir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venir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venir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square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endParaRPr lang="en-PH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4DAE936-2769-40C2-8262-74D6093C7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491" y="5154546"/>
            <a:ext cx="530131" cy="374184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5934215-0BDD-4947-A9A0-B0C3E7058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563" y="2575879"/>
            <a:ext cx="646059" cy="64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53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740088-5926-440D-9644-51A00A621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666" y="1043773"/>
            <a:ext cx="8120667" cy="5126053"/>
          </a:xfrm>
        </p:spPr>
        <p:txBody>
          <a:bodyPr>
            <a:noAutofit/>
          </a:bodyPr>
          <a:lstStyle/>
          <a:p>
            <a:r>
              <a:rPr lang="en-US" sz="4000" dirty="0"/>
              <a:t>Although functions in non-functional programming behave and look similar to functions in functional programming language, they have a huge difference in their treatment </a:t>
            </a:r>
            <a:endParaRPr lang="en-PH" sz="4000" dirty="0"/>
          </a:p>
        </p:txBody>
      </p:sp>
    </p:spTree>
    <p:extLst>
      <p:ext uri="{BB962C8B-B14F-4D97-AF65-F5344CB8AC3E}">
        <p14:creationId xmlns:p14="http://schemas.microsoft.com/office/powerpoint/2010/main" val="3016092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33FA-CDA2-4D61-ACFF-885AF5FD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3600" dirty="0"/>
              <a:t>Imperative Functions (Procedures or Methods)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F3CB2-AC82-47B0-95B5-AC358BD82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in C is treated differently from other types of data. </a:t>
            </a:r>
          </a:p>
          <a:p>
            <a:r>
              <a:rPr lang="en-US" dirty="0"/>
              <a:t>Canonical value types like integers, characters, and arrays can’t be passed on functions and can’t be returned as functions.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63103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290FB-2B56-479A-87A4-09BA155D4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089" y="1703451"/>
            <a:ext cx="3612502" cy="3451095"/>
          </a:xfrm>
        </p:spPr>
        <p:txBody>
          <a:bodyPr/>
          <a:lstStyle/>
          <a:p>
            <a:r>
              <a:rPr lang="en-PH" dirty="0"/>
              <a:t>Lambda Calculus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5E83A-A635-4334-86CB-D0B1A811E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423" y="867080"/>
            <a:ext cx="6027577" cy="5123835"/>
          </a:xfrm>
        </p:spPr>
        <p:txBody>
          <a:bodyPr anchor="ctr"/>
          <a:lstStyle/>
          <a:p>
            <a:r>
              <a:rPr lang="en-US" dirty="0"/>
              <a:t>During the 1930's a mathematician investigating the foundation of mathematics, </a:t>
            </a:r>
            <a:r>
              <a:rPr lang="en-US" b="1" dirty="0"/>
              <a:t>Alonzo Church</a:t>
            </a:r>
            <a:r>
              <a:rPr lang="en-US" dirty="0"/>
              <a:t>, introduced a formal system of expressing computational logic . </a:t>
            </a:r>
          </a:p>
        </p:txBody>
      </p:sp>
    </p:spTree>
    <p:extLst>
      <p:ext uri="{BB962C8B-B14F-4D97-AF65-F5344CB8AC3E}">
        <p14:creationId xmlns:p14="http://schemas.microsoft.com/office/powerpoint/2010/main" val="667672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469CCA-FB4C-4CBD-AE7B-7C973675EFAF}"/>
              </a:ext>
            </a:extLst>
          </p:cNvPr>
          <p:cNvSpPr/>
          <p:nvPr/>
        </p:nvSpPr>
        <p:spPr>
          <a:xfrm>
            <a:off x="664977" y="2408766"/>
            <a:ext cx="10866623" cy="3947584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91988-81AA-4A88-9890-78A46443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3600" dirty="0"/>
              <a:t>Imperative Functions (Procedures or Methods)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B84CE-C780-45DE-8092-CFF607E74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add_to_array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*,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x,</a:t>
            </a:r>
            <a:r>
              <a:rPr lang="en-US" dirty="0" err="1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size){</a:t>
            </a:r>
            <a:br>
              <a:rPr lang="en-US" sz="4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;i&lt;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size;i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++){</a:t>
            </a:r>
            <a:br>
              <a:rPr lang="en-US" sz="4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]+x;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}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;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endParaRPr lang="en-PH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4AFD46F-4001-40E4-8FF3-958FA743E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414" y="5623764"/>
            <a:ext cx="646059" cy="64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24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C67A-8590-419C-8B8A-E4D2A998D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3600" dirty="0"/>
              <a:t>Imperative Functions (Procedures or Methods)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F464A-9779-49DE-AF3A-120801A809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During runtime, non-functional programming languages interpret the expression </a:t>
                </a:r>
                <a:r>
                  <a:rPr lang="en-US" dirty="0">
                    <a:latin typeface="Consolas" panose="020B0609020204030204" pitchFamily="49" charset="0"/>
                  </a:rPr>
                  <a:t>square(5)</a:t>
                </a:r>
                <a:r>
                  <a:rPr lang="en-US" dirty="0"/>
                  <a:t> as "the number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squared" while the expression </a:t>
                </a:r>
                <a:r>
                  <a:rPr lang="en-US" dirty="0">
                    <a:latin typeface="Consolas" panose="020B0609020204030204" pitchFamily="49" charset="0"/>
                  </a:rPr>
                  <a:t>square</a:t>
                </a:r>
                <a:r>
                  <a:rPr lang="en-US" dirty="0"/>
                  <a:t> is just some disembodied function name.</a:t>
                </a:r>
              </a:p>
              <a:p>
                <a:r>
                  <a:rPr lang="en-US" dirty="0"/>
                  <a:t>Imperative programming functions during runtime are meaningless unless they are directly invoked.</a:t>
                </a:r>
                <a:endParaRPr lang="en-P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F464A-9779-49DE-AF3A-120801A809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88" r="-1845" b="-547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25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AE09598-A95A-466F-9BAE-4D85CF39639B}"/>
              </a:ext>
            </a:extLst>
          </p:cNvPr>
          <p:cNvSpPr/>
          <p:nvPr/>
        </p:nvSpPr>
        <p:spPr>
          <a:xfrm>
            <a:off x="5295987" y="3158065"/>
            <a:ext cx="6108613" cy="2748183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33381-28C1-4DAF-81D8-BCE9C2C3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/>
              <a:t>Higher Order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26C61-DCD8-4762-A506-C1DA2C3DF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Functional programming languages treat functions the same way it treats values, you can pass them as in functions and you can return them as well. </a:t>
            </a:r>
            <a:endParaRPr lang="en-PH" dirty="0"/>
          </a:p>
          <a:p>
            <a:endParaRPr lang="en-PH" dirty="0"/>
          </a:p>
          <a:p>
            <a:pPr latinLnBrk="1">
              <a:spcAft>
                <a:spcPts val="1000"/>
              </a:spcAft>
            </a:pPr>
            <a:r>
              <a:rPr lang="en-US" sz="2800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s::</a:t>
            </a:r>
            <a: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-&gt;</a:t>
            </a:r>
            <a: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b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8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</a:t>
            </a:r>
            <a: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 </a:t>
            </a:r>
            <a:r>
              <a:rPr lang="en-US" sz="2800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 </a:t>
            </a:r>
            <a:r>
              <a:rPr lang="en-US" sz="2800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b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p::</a:t>
            </a:r>
            <a:r>
              <a:rPr lang="en-US" sz="2800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-&gt;</a:t>
            </a:r>
            <a: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b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8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</a:t>
            </a:r>
            <a: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 </a:t>
            </a:r>
            <a:r>
              <a:rPr lang="en-US" sz="2800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 </a:t>
            </a:r>
            <a:r>
              <a:rPr lang="en-US" sz="2800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b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800" dirty="0" err="1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applytwice</a:t>
            </a:r>
            <a:r>
              <a:rPr lang="en-US" sz="2800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</a:t>
            </a:r>
            <a: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-&gt;</a:t>
            </a:r>
            <a: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-&gt;</a:t>
            </a:r>
            <a: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-&gt;</a:t>
            </a:r>
            <a: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b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8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applytwice</a:t>
            </a:r>
            <a: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f x </a:t>
            </a:r>
            <a:r>
              <a:rPr lang="en-US" sz="2800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f (f x)</a:t>
            </a:r>
            <a:endParaRPr lang="en-PH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6424BD7-0AED-4EC7-A1E4-BA0EEFDFA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291" y="5387306"/>
            <a:ext cx="530131" cy="37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43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4E4FBF-5E78-498E-A3BE-0C99E27016E7}"/>
              </a:ext>
            </a:extLst>
          </p:cNvPr>
          <p:cNvSpPr/>
          <p:nvPr/>
        </p:nvSpPr>
        <p:spPr>
          <a:xfrm>
            <a:off x="5402423" y="4724400"/>
            <a:ext cx="6002177" cy="1181848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117F9-8857-4AFB-8F43-E8B28B0A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Higher Order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6C04E-2220-4E2C-A4BE-D22485C8D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third function is what we call a higher order function. A higher order function is a function that either accepts a function as a parameter or returns a function parameter or both.</a:t>
            </a:r>
          </a:p>
          <a:p>
            <a:endParaRPr lang="en-US" dirty="0">
              <a:solidFill>
                <a:srgbClr val="007020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applytwice</a:t>
            </a:r>
            <a:r>
              <a:rPr lang="en-US" sz="2400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-&gt;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-&gt;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-&gt;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applytwice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f x </a:t>
            </a:r>
            <a:r>
              <a:rPr lang="en-US" sz="2400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f (f x)</a:t>
            </a:r>
            <a:endParaRPr lang="en-PH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2ABBE6A-F8BB-4FFA-A70E-0705F11D3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291" y="5387306"/>
            <a:ext cx="530131" cy="37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05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4E4736-58D9-41FD-BA1B-F0729D33BCEE}"/>
              </a:ext>
            </a:extLst>
          </p:cNvPr>
          <p:cNvSpPr/>
          <p:nvPr/>
        </p:nvSpPr>
        <p:spPr>
          <a:xfrm>
            <a:off x="5402423" y="3589867"/>
            <a:ext cx="6002177" cy="2175933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B2E40C-672E-4670-AE2E-F44340A8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Higher Order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F1F2-B208-458F-B9DC-A5F4C70BB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>
              <a:spcAft>
                <a:spcPts val="1000"/>
              </a:spcAft>
            </a:pPr>
            <a:r>
              <a:rPr lang="en-US" dirty="0"/>
              <a:t>By defining a function like this we can do something like this during runtime:</a:t>
            </a:r>
            <a:endParaRPr lang="en-PH" dirty="0"/>
          </a:p>
          <a:p>
            <a:pPr latinLnBrk="1">
              <a:spcAft>
                <a:spcPts val="1000"/>
              </a:spcAft>
            </a:pP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ghci</a:t>
            </a:r>
            <a:r>
              <a:rPr lang="en-US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applytwice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ghci</a:t>
            </a:r>
            <a:r>
              <a:rPr lang="en-US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applytwice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p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endParaRPr lang="en-PH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169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6EAF2B-2368-4C65-B23A-E86751C2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Why is this even a feature?</a:t>
            </a:r>
          </a:p>
        </p:txBody>
      </p:sp>
    </p:spTree>
    <p:extLst>
      <p:ext uri="{BB962C8B-B14F-4D97-AF65-F5344CB8AC3E}">
        <p14:creationId xmlns:p14="http://schemas.microsoft.com/office/powerpoint/2010/main" val="228755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DC6D-CCEA-4F4A-AB32-B50EFF37D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Higher order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F1DDFA-DE98-4DB0-B93D-6B61A7FAB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This is not some arbitrary added feature as well since this is directly patterned from lambda calculus:</a:t>
                </a:r>
              </a:p>
              <a:p>
                <a:endParaRPr lang="en-PH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PH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let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𝑛𝑠𝑧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mr>
                        <m:mr>
                          <m:e>
                            <m:bar>
                              <m:barPr>
                                <m:pos m:val="top"/>
                                <m:ctrlPr>
                                  <a:rPr lang="en-PH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ba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𝑇𝑆</m:t>
                            </m:r>
                            <m:bar>
                              <m:barPr>
                                <m:pos m:val="top"/>
                                <m:ctrlPr>
                                  <a:rPr lang="en-PH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bar>
                          </m:e>
                        </m:mr>
                      </m:m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F1DDFA-DE98-4DB0-B93D-6B61A7FAB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3" r="-60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5437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B02D-2D82-4097-9EA9-A2ED3F42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Higher Order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F9152-095E-43F7-AA70-12F1FC14F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lambda calculus an abstraction and an application does not restrict anyone from the type of expressions bound to variables.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55721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B02D-2D82-4097-9EA9-A2ED3F42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Higher Order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F9152-095E-43F7-AA70-12F1FC14F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other side of the coin, a function, in functional programming will also let you return functions the same way you return any other kind of data.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08705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D0F9C5D-1AEB-4418-A0D3-60B634C06318}"/>
              </a:ext>
            </a:extLst>
          </p:cNvPr>
          <p:cNvSpPr/>
          <p:nvPr/>
        </p:nvSpPr>
        <p:spPr>
          <a:xfrm>
            <a:off x="5300133" y="2853267"/>
            <a:ext cx="6197600" cy="3137648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3B02D-2D82-4097-9EA9-A2ED3F42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Higher Order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F9152-095E-43F7-AA70-12F1FC14F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Suppose we have different functions that when applied to an integer, produces that integer plus a certain integer.</a:t>
            </a:r>
          </a:p>
          <a:p>
            <a:endParaRPr lang="en-US" dirty="0"/>
          </a:p>
          <a:p>
            <a:pPr latinLnBrk="1">
              <a:spcAft>
                <a:spcPts val="1000"/>
              </a:spcAft>
            </a:pPr>
            <a:r>
              <a:rPr lang="en-US" dirty="0" err="1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addTwo</a:t>
            </a:r>
            <a:r>
              <a:rPr lang="en-US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-&gt;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addTwo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 </a:t>
            </a:r>
            <a:r>
              <a:rPr lang="en-US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 </a:t>
            </a:r>
            <a:r>
              <a:rPr lang="en-US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addThree</a:t>
            </a:r>
            <a:r>
              <a:rPr lang="en-US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-&gt;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addThree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 </a:t>
            </a:r>
            <a:r>
              <a:rPr lang="en-US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 </a:t>
            </a:r>
            <a:r>
              <a:rPr lang="en-US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addFour</a:t>
            </a:r>
            <a:r>
              <a:rPr lang="en-US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-&gt;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addFour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 </a:t>
            </a:r>
            <a:r>
              <a:rPr lang="en-US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endParaRPr lang="en-PH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0122324-E80F-49D4-97C8-C51E6D0D3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291" y="5387306"/>
            <a:ext cx="530131" cy="37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2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2D1EE7-957E-4F82-A2F4-09CECABC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Expressions in Lambda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6E829EC-0AB8-4894-B85A-FA4BABDD12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lang="en-US" dirty="0"/>
                  <a:t> be the set of expressions</a:t>
                </a:r>
                <a:endParaRPr lang="en-PH" dirty="0"/>
              </a:p>
              <a:p>
                <a:pPr marL="742950" lvl="0" indent="-742950">
                  <a:buFont typeface="+mj-lt"/>
                  <a:buAutoNum type="arabicPeriod"/>
                </a:pPr>
                <a:r>
                  <a:rPr lang="en-US" b="1" dirty="0"/>
                  <a:t>Variables</a:t>
                </a:r>
                <a:r>
                  <a:rPr lang="en-US" dirty="0"/>
                  <a:t>. If x is a variable,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lang="en-US" dirty="0"/>
                  <a:t> </a:t>
                </a:r>
                <a:endParaRPr lang="en-PH" dirty="0"/>
              </a:p>
              <a:p>
                <a:pPr marL="742950" lvl="0" indent="-742950">
                  <a:buFont typeface="+mj-lt"/>
                  <a:buAutoNum type="arabicPeriod"/>
                </a:pPr>
                <a:r>
                  <a:rPr lang="en-US" b="1" dirty="0"/>
                  <a:t>Abstractions</a:t>
                </a:r>
                <a:r>
                  <a:rPr lang="en-US" dirty="0"/>
                  <a:t>.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variable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ℳ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ℳ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lang="en-US" dirty="0"/>
                  <a:t>.</a:t>
                </a:r>
                <a:endParaRPr lang="en-PH" dirty="0"/>
              </a:p>
              <a:p>
                <a:pPr marL="742950" lvl="0" indent="-742950">
                  <a:buFont typeface="+mj-lt"/>
                  <a:buAutoNum type="arabicPeriod"/>
                </a:pPr>
                <a:r>
                  <a:rPr lang="en-US" b="1" dirty="0"/>
                  <a:t>Applications</a:t>
                </a:r>
                <a:r>
                  <a:rPr lang="en-US" dirty="0"/>
                  <a:t>.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ℳ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ℳ𝒩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lang="en-US" dirty="0"/>
                  <a:t>.</a:t>
                </a:r>
                <a:endParaRPr lang="en-PH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6E829EC-0AB8-4894-B85A-FA4BABDD12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88" b="-562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280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D0F9C5D-1AEB-4418-A0D3-60B634C06318}"/>
              </a:ext>
            </a:extLst>
          </p:cNvPr>
          <p:cNvSpPr/>
          <p:nvPr/>
        </p:nvSpPr>
        <p:spPr>
          <a:xfrm>
            <a:off x="5342467" y="3937001"/>
            <a:ext cx="6349310" cy="1217546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3B02D-2D82-4097-9EA9-A2ED3F42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Higher Order Functions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0122324-E80F-49D4-97C8-C51E6D0D3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961" y="4718440"/>
            <a:ext cx="530131" cy="3741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F9152-095E-43F7-AA70-12F1FC14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423" y="867080"/>
            <a:ext cx="6349310" cy="5123835"/>
          </a:xfrm>
        </p:spPr>
        <p:txBody>
          <a:bodyPr>
            <a:normAutofit/>
          </a:bodyPr>
          <a:lstStyle/>
          <a:p>
            <a:r>
              <a:rPr lang="en-US" dirty="0"/>
              <a:t>We can generalize these functions into a </a:t>
            </a:r>
            <a:r>
              <a:rPr lang="en-US" i="1" dirty="0"/>
              <a:t>function-maker</a:t>
            </a:r>
            <a:r>
              <a:rPr lang="en-US" dirty="0"/>
              <a:t> function</a:t>
            </a:r>
          </a:p>
          <a:p>
            <a:endParaRPr lang="en-US" dirty="0"/>
          </a:p>
          <a:p>
            <a:pPr latinLnBrk="1">
              <a:spcAft>
                <a:spcPts val="1000"/>
              </a:spcAft>
            </a:pPr>
            <a:r>
              <a:rPr lang="en-US" sz="3200" dirty="0" err="1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addMaker</a:t>
            </a:r>
            <a:r>
              <a:rPr lang="en-US" sz="3200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</a:t>
            </a:r>
            <a:r>
              <a:rPr lang="en-US" sz="3200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-&gt;</a:t>
            </a:r>
            <a: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3200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-&gt;</a:t>
            </a:r>
            <a:r>
              <a:rPr lang="en-US" sz="3200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3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addMaker</a:t>
            </a:r>
            <a: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 </a:t>
            </a:r>
            <a:r>
              <a:rPr lang="en-US" sz="3200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(\y </a:t>
            </a:r>
            <a:r>
              <a:rPr lang="en-US" sz="3200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-&gt;</a:t>
            </a:r>
            <a: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 </a:t>
            </a:r>
            <a:r>
              <a:rPr lang="en-US" sz="3200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y)</a:t>
            </a:r>
            <a:endParaRPr lang="en-PH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203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B02D-2D82-4097-9EA9-A2ED3F42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Higher Order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AF9152-095E-43F7-AA70-12F1FC14FB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This is a representation of an expression we already know from lambda calculus. </a:t>
                </a:r>
                <a:r>
                  <a:rPr lang="en-US" dirty="0" err="1">
                    <a:latin typeface="Consolas" panose="020B0609020204030204" pitchFamily="49" charset="0"/>
                  </a:rPr>
                  <a:t>addMaker</a:t>
                </a:r>
                <a:r>
                  <a:rPr lang="en-US" dirty="0"/>
                  <a:t> is basically an implementation of the lambda expression below. </a:t>
                </a:r>
              </a:p>
              <a:p>
                <a:endParaRPr lang="en-PH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add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AF9152-095E-43F7-AA70-12F1FC14FB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3" r="-262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575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D0F9C5D-1AEB-4418-A0D3-60B634C06318}"/>
              </a:ext>
            </a:extLst>
          </p:cNvPr>
          <p:cNvSpPr/>
          <p:nvPr/>
        </p:nvSpPr>
        <p:spPr>
          <a:xfrm>
            <a:off x="5283201" y="4876800"/>
            <a:ext cx="6349310" cy="787400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3B02D-2D82-4097-9EA9-A2ED3F42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Higher Order Functions</a:t>
            </a:r>
            <a:br>
              <a:rPr lang="en-PH" dirty="0"/>
            </a:br>
            <a:r>
              <a:rPr lang="en-PH" dirty="0"/>
              <a:t>(lambda expressions)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F9152-095E-43F7-AA70-12F1FC14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423" y="867080"/>
            <a:ext cx="6349310" cy="5123835"/>
          </a:xfrm>
        </p:spPr>
        <p:txBody>
          <a:bodyPr>
            <a:normAutofit/>
          </a:bodyPr>
          <a:lstStyle/>
          <a:p>
            <a:r>
              <a:rPr lang="en-US" dirty="0" err="1"/>
              <a:t>addMaker</a:t>
            </a:r>
            <a:r>
              <a:rPr lang="en-US" dirty="0"/>
              <a:t> produces a </a:t>
            </a:r>
            <a:r>
              <a:rPr lang="en-US" b="1" dirty="0"/>
              <a:t>lambda expression</a:t>
            </a:r>
            <a:r>
              <a:rPr lang="en-US" dirty="0"/>
              <a:t>, which essentially behaves exactly like a function. This allows you to create functions during runtime</a:t>
            </a:r>
            <a:endParaRPr lang="en-PH" dirty="0"/>
          </a:p>
          <a:p>
            <a:endParaRPr lang="en-US" dirty="0"/>
          </a:p>
          <a:p>
            <a:pPr latinLnBrk="1">
              <a:spcAft>
                <a:spcPts val="1000"/>
              </a:spcAft>
            </a:pPr>
            <a:r>
              <a:rPr lang="en-US" sz="3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ghci</a:t>
            </a:r>
            <a:r>
              <a:rPr lang="en-US" sz="3200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</a:t>
            </a:r>
            <a: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addSix</a:t>
            </a:r>
            <a: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addMaker</a:t>
            </a:r>
            <a: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6</a:t>
            </a:r>
            <a:endParaRPr lang="en-PH" sz="32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104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4BF03-5E2F-4986-85E5-0084C309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Higher Order Functions</a:t>
            </a:r>
            <a:br>
              <a:rPr lang="en-PH" dirty="0"/>
            </a:br>
            <a:r>
              <a:rPr lang="en-PH" dirty="0"/>
              <a:t>(lambda expressions)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986E5-5A33-45F2-BE46-30E6FD71A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 writing the expression </a:t>
            </a:r>
            <a:r>
              <a:rPr lang="en-US" dirty="0" err="1"/>
              <a:t>addSix</a:t>
            </a:r>
            <a:r>
              <a:rPr lang="en-US" dirty="0"/>
              <a:t> on your terminal will yield you an error, because printing </a:t>
            </a:r>
            <a:r>
              <a:rPr lang="en-US" dirty="0" err="1"/>
              <a:t>addSix</a:t>
            </a:r>
            <a:r>
              <a:rPr lang="en-US" dirty="0"/>
              <a:t> doesn't really have a meaning outside the world of lambda calculus.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52248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DEAC4F-6F6E-41B3-8CB9-B0FEBD1AC7C5}"/>
              </a:ext>
            </a:extLst>
          </p:cNvPr>
          <p:cNvSpPr/>
          <p:nvPr/>
        </p:nvSpPr>
        <p:spPr>
          <a:xfrm>
            <a:off x="5283201" y="4698999"/>
            <a:ext cx="6349310" cy="1109133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B47BC-515D-4940-AB6D-C5D66BC7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Higher Order Functions (lambda expressions)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E17D8-FE38-4430-B4DD-C694F991E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since </a:t>
            </a:r>
            <a:r>
              <a:rPr lang="en-US" dirty="0" err="1"/>
              <a:t>addSix</a:t>
            </a:r>
            <a:r>
              <a:rPr lang="en-US" dirty="0"/>
              <a:t> is a lambda that behaves exactly like a function, you can apply </a:t>
            </a:r>
            <a:r>
              <a:rPr lang="en-US" dirty="0" err="1"/>
              <a:t>addSix</a:t>
            </a:r>
            <a:r>
              <a:rPr lang="en-US" dirty="0"/>
              <a:t> to an integer and it will give you a meaningful answer.</a:t>
            </a:r>
          </a:p>
          <a:p>
            <a:endParaRPr lang="en-PH" dirty="0"/>
          </a:p>
          <a:p>
            <a:pPr latinLnBrk="1">
              <a:spcAft>
                <a:spcPts val="1000"/>
              </a:spcAft>
            </a:pP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ghci</a:t>
            </a:r>
            <a:r>
              <a:rPr lang="en-US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addSix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9</a:t>
            </a:r>
            <a:endParaRPr lang="en-PH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0417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DEAC4F-6F6E-41B3-8CB9-B0FEBD1AC7C5}"/>
              </a:ext>
            </a:extLst>
          </p:cNvPr>
          <p:cNvSpPr/>
          <p:nvPr/>
        </p:nvSpPr>
        <p:spPr>
          <a:xfrm>
            <a:off x="5241556" y="4461933"/>
            <a:ext cx="6349310" cy="1168400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B47BC-515D-4940-AB6D-C5D66BC7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Higher Order Functions (lambda expressions)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E17D8-FE38-4430-B4DD-C694F991E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fact you can even omit the part where you bind the value returned by </a:t>
            </a:r>
            <a:r>
              <a:rPr lang="en-US" dirty="0" err="1"/>
              <a:t>addMaker</a:t>
            </a:r>
            <a:r>
              <a:rPr lang="en-US" dirty="0"/>
              <a:t> to a name, and instead use it directly.</a:t>
            </a:r>
          </a:p>
          <a:p>
            <a:endParaRPr lang="en-PH" dirty="0"/>
          </a:p>
          <a:p>
            <a:pPr latinLnBrk="1">
              <a:spcAft>
                <a:spcPts val="1000"/>
              </a:spcAft>
            </a:pP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ghci</a:t>
            </a:r>
            <a:r>
              <a:rPr lang="en-US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addMaker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br>
              <a:rPr lang="en-US" sz="4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11</a:t>
            </a:r>
            <a:endParaRPr lang="en-PH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5014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C9FA-3F4D-4F28-A3AF-FF48CBD7F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Higher Order Functions (lambda expressions)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17368-7595-4CBA-9441-10E8C1BB0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nifty trick right here is the reason why lambda expressions are also called </a:t>
            </a:r>
            <a:r>
              <a:rPr lang="en-US" b="1" dirty="0"/>
              <a:t>anonymous functions</a:t>
            </a:r>
            <a:r>
              <a:rPr lang="en-US" dirty="0"/>
              <a:t> since these expressions on their own don't have a name.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64730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C9FA-3F4D-4F28-A3AF-FF48CBD7F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Higher Order Functions (closure)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17368-7595-4CBA-9441-10E8C1BB0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higher order function is not only producing the lambda inside its definition. It produces a construct called a </a:t>
            </a:r>
            <a:r>
              <a:rPr lang="en-US" b="1" dirty="0"/>
              <a:t>closure</a:t>
            </a:r>
            <a:r>
              <a:rPr lang="en-US" dirty="0"/>
              <a:t> which is the function definition described by the lambda and the environment of the function call.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357973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C9FA-3F4D-4F28-A3AF-FF48CBD7F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Higher Order Functions (closure)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17368-7595-4CBA-9441-10E8C1BB0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extra data, called environment, is the reason why the lambda, </a:t>
            </a:r>
          </a:p>
          <a:p>
            <a:r>
              <a:rPr lang="en-US" dirty="0">
                <a:latin typeface="Consolas" panose="020B0609020204030204" pitchFamily="49" charset="0"/>
              </a:rPr>
              <a:t>(\y -&gt; x + y)</a:t>
            </a:r>
            <a:r>
              <a:rPr lang="en-US" dirty="0"/>
              <a:t> makes sense outside the context of </a:t>
            </a:r>
            <a:r>
              <a:rPr lang="en-US" dirty="0" err="1">
                <a:latin typeface="Consolas" panose="020B0609020204030204" pitchFamily="49" charset="0"/>
              </a:rPr>
              <a:t>addMaker</a:t>
            </a:r>
            <a:r>
              <a:rPr lang="en-US" dirty="0"/>
              <a:t>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382783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F74F-0DF4-4D01-97AD-3B3EED94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Multiple Parameters and Partial Application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90D826-A067-4CD4-9D9F-AEDB80C841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look back to lambda calculus you'll notice how abstractions are defined to be:</a:t>
                </a:r>
              </a:p>
              <a:p>
                <a:endParaRPr lang="en-PH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ℳ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𝛬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90D826-A067-4CD4-9D9F-AEDB80C841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77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72BEE5-2F37-4001-B82D-06946D3BD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Reductions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109C5-BCDA-4690-BF0F-A72C4625C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Lambda calculus defines 3 ways to reduce/simplify a lambda expression</a:t>
            </a:r>
          </a:p>
        </p:txBody>
      </p:sp>
    </p:spTree>
    <p:extLst>
      <p:ext uri="{BB962C8B-B14F-4D97-AF65-F5344CB8AC3E}">
        <p14:creationId xmlns:p14="http://schemas.microsoft.com/office/powerpoint/2010/main" val="1976371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F74F-0DF4-4D01-97AD-3B3EED94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Multiple Parameters and Partial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0D826-A067-4CD4-9D9F-AEDB80C84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Abstractions are defined to have exactly one parameter which is different from functions in programming which can have 0 or more parameters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680963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F74F-0DF4-4D01-97AD-3B3EED94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Multiple Parameters and Partial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0D826-A067-4CD4-9D9F-AEDB80C84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functions are just disguised to have multiple parameters. </a:t>
            </a:r>
          </a:p>
          <a:p>
            <a:r>
              <a:rPr lang="en-US" dirty="0"/>
              <a:t>These functions are just several single parameter functions combined to simulate multiple parameter functions.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517909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5BD867-2B01-4BA8-A0D5-04F9529C041E}"/>
              </a:ext>
            </a:extLst>
          </p:cNvPr>
          <p:cNvSpPr/>
          <p:nvPr/>
        </p:nvSpPr>
        <p:spPr>
          <a:xfrm>
            <a:off x="5241556" y="4417646"/>
            <a:ext cx="6349310" cy="875324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5F74F-0DF4-4D01-97AD-3B3EED94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Multiple Parameters and Partial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0D826-A067-4CD4-9D9F-AEDB80C84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an example: a function add that adds two numbers may look like multiple parameter functions:</a:t>
            </a:r>
          </a:p>
          <a:p>
            <a:endParaRPr lang="en-PH" dirty="0"/>
          </a:p>
          <a:p>
            <a:pPr latinLnBrk="1"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plus x y </a:t>
            </a:r>
            <a:r>
              <a:rPr lang="en-US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 </a:t>
            </a:r>
            <a:r>
              <a:rPr lang="en-US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y</a:t>
            </a:r>
            <a:endParaRPr lang="en-PH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F9ED405-DE0F-492D-A809-E02FF659C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869" y="4799901"/>
            <a:ext cx="530131" cy="37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011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5BD867-2B01-4BA8-A0D5-04F9529C041E}"/>
              </a:ext>
            </a:extLst>
          </p:cNvPr>
          <p:cNvSpPr/>
          <p:nvPr/>
        </p:nvSpPr>
        <p:spPr>
          <a:xfrm>
            <a:off x="5241556" y="4549331"/>
            <a:ext cx="6417044" cy="875324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5F74F-0DF4-4D01-97AD-3B3EED94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Multiple Parameters and Partial Application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F9ED405-DE0F-492D-A809-E02FF659C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780" y="4905908"/>
            <a:ext cx="530131" cy="3741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0D826-A067-4CD4-9D9F-AEDB80C84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internally this function is equivalent to two lambda calculus abstractions, nested together to simulate </a:t>
            </a:r>
            <a:r>
              <a:rPr lang="en-US" dirty="0" err="1"/>
              <a:t>multiparameterness</a:t>
            </a:r>
            <a:endParaRPr lang="en-US" dirty="0"/>
          </a:p>
          <a:p>
            <a:endParaRPr lang="en-PH" dirty="0"/>
          </a:p>
          <a:p>
            <a:pPr latinLnBrk="1">
              <a:spcAft>
                <a:spcPts val="1000"/>
              </a:spcAft>
            </a:pPr>
            <a: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plus </a:t>
            </a:r>
            <a:r>
              <a:rPr lang="en-US" sz="3200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\x </a:t>
            </a:r>
            <a:r>
              <a:rPr lang="en-US" sz="3200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-&gt;</a:t>
            </a:r>
            <a: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(\y </a:t>
            </a:r>
            <a:r>
              <a:rPr lang="en-US" sz="3200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-&gt;</a:t>
            </a:r>
            <a: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 </a:t>
            </a:r>
            <a:r>
              <a:rPr lang="en-US" sz="3200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y)</a:t>
            </a:r>
            <a:endParaRPr lang="en-PH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8490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F74F-0DF4-4D01-97AD-3B3EED94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Multiple Parameters and Partial Application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90D826-A067-4CD4-9D9F-AEDB80C841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Here add is a higher-level function that accepts a single argument x and produces a lambda expression. </a:t>
                </a:r>
              </a:p>
              <a:p>
                <a:r>
                  <a:rPr lang="en-US" dirty="0"/>
                  <a:t>This expression is a direct implementation of the following lambda calculus abstraction:</a:t>
                </a:r>
              </a:p>
              <a:p>
                <a:endParaRPr lang="en-PH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plus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add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90D826-A067-4CD4-9D9F-AEDB80C841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30" t="-23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6361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272374-73F0-4C80-864F-BE51AC8A11EE}"/>
              </a:ext>
            </a:extLst>
          </p:cNvPr>
          <p:cNvSpPr/>
          <p:nvPr/>
        </p:nvSpPr>
        <p:spPr>
          <a:xfrm>
            <a:off x="5276725" y="2402166"/>
            <a:ext cx="6417044" cy="875324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5BD867-2B01-4BA8-A0D5-04F9529C041E}"/>
              </a:ext>
            </a:extLst>
          </p:cNvPr>
          <p:cNvSpPr/>
          <p:nvPr/>
        </p:nvSpPr>
        <p:spPr>
          <a:xfrm>
            <a:off x="5276725" y="5072096"/>
            <a:ext cx="6417044" cy="875324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5F74F-0DF4-4D01-97AD-3B3EED94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Multiple Parameters and Partial Application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F9ED405-DE0F-492D-A809-E02FF659C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923" y="5451387"/>
            <a:ext cx="530131" cy="374184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6123AEF-62B2-403A-85C3-C6417D413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923" y="2781457"/>
            <a:ext cx="530131" cy="3741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0D826-A067-4CD4-9D9F-AEDB80C84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423" y="867080"/>
            <a:ext cx="6291346" cy="51238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Haskell's -&gt; operator is right associative so you can write the same plus function as:</a:t>
            </a:r>
            <a:endParaRPr lang="en-PH" sz="4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plus </a:t>
            </a:r>
            <a:r>
              <a:rPr lang="en-US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\x </a:t>
            </a:r>
            <a:r>
              <a:rPr lang="en-US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-&gt;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\y </a:t>
            </a:r>
            <a:r>
              <a:rPr lang="en-US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-&gt;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 </a:t>
            </a:r>
            <a:r>
              <a:rPr lang="en-US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y</a:t>
            </a:r>
          </a:p>
          <a:p>
            <a:pPr latinLnBrk="1">
              <a:spcAft>
                <a:spcPts val="1000"/>
              </a:spcAft>
            </a:pPr>
            <a:r>
              <a:rPr lang="en-US" dirty="0"/>
              <a:t>You can even omit the first -&gt; and the \ near y and it will mean the same lambda expression:</a:t>
            </a:r>
            <a:endParaRPr lang="en-PH" dirty="0"/>
          </a:p>
          <a:p>
            <a:pPr latinLnBrk="1"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plus </a:t>
            </a:r>
            <a:r>
              <a:rPr lang="en-US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\x y </a:t>
            </a:r>
            <a:r>
              <a:rPr lang="en-US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-&gt;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 </a:t>
            </a:r>
            <a:r>
              <a:rPr lang="en-US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y</a:t>
            </a:r>
            <a:endParaRPr lang="en-PH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6079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5BD867-2B01-4BA8-A0D5-04F9529C041E}"/>
              </a:ext>
            </a:extLst>
          </p:cNvPr>
          <p:cNvSpPr/>
          <p:nvPr/>
        </p:nvSpPr>
        <p:spPr>
          <a:xfrm>
            <a:off x="5329479" y="3622431"/>
            <a:ext cx="6417044" cy="1283477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5F74F-0DF4-4D01-97AD-3B3EED94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Multiple Parameters and Partial Application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F9ED405-DE0F-492D-A809-E02FF659C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130" y="4369577"/>
            <a:ext cx="530131" cy="3741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0D826-A067-4CD4-9D9F-AEDB80C84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when you want to apply this function we write:</a:t>
            </a:r>
            <a:endParaRPr lang="en-PH" dirty="0"/>
          </a:p>
          <a:p>
            <a:endParaRPr lang="en-PH" dirty="0"/>
          </a:p>
          <a:p>
            <a:pPr latinLnBrk="1">
              <a:spcAft>
                <a:spcPts val="1000"/>
              </a:spcAft>
            </a:pP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ghci</a:t>
            </a:r>
            <a:r>
              <a:rPr lang="en-US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(plus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</a:t>
            </a:r>
            <a:endParaRPr lang="en-PH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716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5BD867-2B01-4BA8-A0D5-04F9529C041E}"/>
              </a:ext>
            </a:extLst>
          </p:cNvPr>
          <p:cNvSpPr/>
          <p:nvPr/>
        </p:nvSpPr>
        <p:spPr>
          <a:xfrm>
            <a:off x="5329479" y="4102022"/>
            <a:ext cx="6417044" cy="1283477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5F74F-0DF4-4D01-97AD-3B3EED94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Multiple Parameters and Partial Application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F9ED405-DE0F-492D-A809-E02FF659C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588" y="4861947"/>
            <a:ext cx="530131" cy="3741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0D826-A067-4CD4-9D9F-AEDB80C84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applications in Haskell is also left associative so you can omit the parentheses:</a:t>
            </a:r>
            <a:endParaRPr lang="en-PH" dirty="0"/>
          </a:p>
          <a:p>
            <a:endParaRPr lang="en-PH" dirty="0"/>
          </a:p>
          <a:p>
            <a:pPr latinLnBrk="1">
              <a:spcAft>
                <a:spcPts val="1000"/>
              </a:spcAft>
            </a:pP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ghci</a:t>
            </a:r>
            <a:r>
              <a:rPr lang="en-US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plus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</a:t>
            </a:r>
            <a:endParaRPr lang="en-PH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3348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5BD867-2B01-4BA8-A0D5-04F9529C041E}"/>
              </a:ext>
            </a:extLst>
          </p:cNvPr>
          <p:cNvSpPr/>
          <p:nvPr/>
        </p:nvSpPr>
        <p:spPr>
          <a:xfrm>
            <a:off x="5329479" y="4321830"/>
            <a:ext cx="6417044" cy="1410755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5F74F-0DF4-4D01-97AD-3B3EED94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Multiple Parameters and Partial Application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F9ED405-DE0F-492D-A809-E02FF659C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588" y="5231224"/>
            <a:ext cx="530131" cy="3741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0D826-A067-4CD4-9D9F-AEDB80C84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multiple parameter functions and lambdas in Haskell are implemented are nested single parameter abstractions in disguise</a:t>
            </a:r>
            <a:endParaRPr lang="en-PH" dirty="0"/>
          </a:p>
          <a:p>
            <a:endParaRPr lang="en-PH" dirty="0"/>
          </a:p>
          <a:p>
            <a:pPr latinLnBrk="1">
              <a:spcAft>
                <a:spcPts val="1000"/>
              </a:spcAft>
            </a:pPr>
            <a: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plus x y </a:t>
            </a:r>
            <a:r>
              <a:rPr lang="en-US" sz="3200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 </a:t>
            </a:r>
            <a:r>
              <a:rPr lang="en-US" sz="3200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y</a:t>
            </a:r>
            <a:endParaRPr lang="en-PH" sz="32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plus </a:t>
            </a:r>
            <a:r>
              <a:rPr lang="en-US" sz="3200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\x </a:t>
            </a:r>
            <a:r>
              <a:rPr lang="en-US" sz="3200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-&gt;</a:t>
            </a:r>
            <a: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(\y </a:t>
            </a:r>
            <a:r>
              <a:rPr lang="en-US" sz="3200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-&gt;</a:t>
            </a:r>
            <a: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 </a:t>
            </a:r>
            <a:r>
              <a:rPr lang="en-US" sz="3200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y)</a:t>
            </a:r>
            <a:endParaRPr lang="en-PH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1277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F12E8-5480-468A-9489-79381E3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Multiple Parameters and Partial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33E9C-1771-48F6-9452-EC2ECE78E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means that the expression(plus 3) will have the same meaning regardless of the way you define plus. The expression (plus 3) has a special name, it is called a </a:t>
            </a:r>
            <a:r>
              <a:rPr lang="en-US" b="1" dirty="0"/>
              <a:t>partial application</a:t>
            </a:r>
            <a:r>
              <a:rPr lang="en-US" dirty="0"/>
              <a:t>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9559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D3F504-DB5F-47E3-BAC3-6A44E58AEB2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3600" dirty="0"/>
                  <a:t> equivalence:</a:t>
                </a:r>
                <a:endParaRPr lang="en-PH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D3F504-DB5F-47E3-BAC3-6A44E58AE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168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75EFDF-3731-40EA-BBAF-FF14C91492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equivalence states that any bound variable, has no inherent meaning and can be replaced by another variable:</a:t>
                </a:r>
              </a:p>
              <a:p>
                <a:endParaRPr lang="en-PH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limLow>
                        <m:limLowPr>
                          <m:ctrlPr>
                            <a:rPr lang="en-PH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PH" dirty="0"/>
              </a:p>
              <a:p>
                <a:endParaRPr lang="en-P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75EFDF-3731-40EA-BBAF-FF14C91492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0930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F12E8-5480-468A-9489-79381E35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089" y="1703451"/>
            <a:ext cx="3612502" cy="3451095"/>
          </a:xfrm>
        </p:spPr>
        <p:txBody>
          <a:bodyPr/>
          <a:lstStyle/>
          <a:p>
            <a:r>
              <a:rPr lang="en-PH" dirty="0"/>
              <a:t>Multiple Parameters and Partial Application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E33E9C-1771-48F6-9452-EC2ECE78E1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you apply a function that is supposed to accept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parameters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values (where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), instead of getting the value, you get a partial application of that function which will evaluate to a lambda expression.</a:t>
                </a:r>
                <a:endParaRPr lang="en-P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E33E9C-1771-48F6-9452-EC2ECE78E1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3" r="-242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7246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F12E8-5480-468A-9489-79381E3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Multiple Parameters and Partial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33E9C-1771-48F6-9452-EC2ECE78E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converting a multi parameter function or lambda to a nested single parameter lambda is called </a:t>
            </a:r>
            <a:r>
              <a:rPr lang="en-US" b="1" dirty="0"/>
              <a:t>currying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PH" dirty="0"/>
          </a:p>
        </p:txBody>
      </p:sp>
      <p:pic>
        <p:nvPicPr>
          <p:cNvPr id="5" name="Picture 4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CFA1D1C0-B1DB-4AA4-AD18-1B51FB1BF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627" y="3789481"/>
            <a:ext cx="1540284" cy="18903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13B6E9-C852-488E-8CCF-B5E3FB17C62C}"/>
              </a:ext>
            </a:extLst>
          </p:cNvPr>
          <p:cNvSpPr txBox="1"/>
          <p:nvPr/>
        </p:nvSpPr>
        <p:spPr>
          <a:xfrm>
            <a:off x="6882526" y="5281375"/>
            <a:ext cx="255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  <a:latin typeface="Avenir" pitchFamily="50" charset="0"/>
              </a:rPr>
              <a:t>Haskell Brooks Curry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12D674-A84B-4E55-89FE-4DE9D2DFBC81}"/>
              </a:ext>
            </a:extLst>
          </p:cNvPr>
          <p:cNvSpPr txBox="1"/>
          <p:nvPr/>
        </p:nvSpPr>
        <p:spPr>
          <a:xfrm>
            <a:off x="4403558" y="6296527"/>
            <a:ext cx="7170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200" i="1" dirty="0">
                <a:solidFill>
                  <a:schemeClr val="bg1"/>
                </a:solidFill>
                <a:latin typeface="Avenir" pitchFamily="50" charset="0"/>
              </a:rPr>
              <a:t>Photo of Haskell Brooks Curry by </a:t>
            </a:r>
            <a:r>
              <a:rPr lang="en-PH" sz="1200" i="1" dirty="0" err="1">
                <a:solidFill>
                  <a:schemeClr val="bg1"/>
                </a:solidFill>
                <a:latin typeface="Avenir" pitchFamily="50" charset="0"/>
              </a:rPr>
              <a:t>Gleb.svechnikov</a:t>
            </a:r>
            <a:r>
              <a:rPr lang="en-PH" sz="1200" i="1" dirty="0">
                <a:solidFill>
                  <a:schemeClr val="bg1"/>
                </a:solidFill>
                <a:latin typeface="Avenir" pitchFamily="50" charset="0"/>
              </a:rPr>
              <a:t> under </a:t>
            </a:r>
            <a:r>
              <a:rPr lang="en-PH" sz="1200" i="1" dirty="0">
                <a:solidFill>
                  <a:schemeClr val="bg1"/>
                </a:solidFill>
                <a:latin typeface="Avenir" pitchFamily="50" charset="0"/>
                <a:hlinkClick r:id="rId3"/>
              </a:rPr>
              <a:t>CC BY-SA</a:t>
            </a:r>
            <a:r>
              <a:rPr lang="en-PH" sz="1200" i="1" dirty="0">
                <a:solidFill>
                  <a:schemeClr val="bg1"/>
                </a:solidFill>
                <a:latin typeface="Avenir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49303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55B6-321C-4D43-8AB1-DF148B7A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Functional Purity and the Absence of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D1748-AA7C-4DC6-85D7-E6FC4B57D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of the most distinguishing aspects of functional programming is its philosophy of statelessness. </a:t>
            </a:r>
          </a:p>
          <a:p>
            <a:r>
              <a:rPr lang="en-US" dirty="0"/>
              <a:t>Programmers exposed to state and mutation find that the concept of state is natural and maybe even inevitable.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79490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F6429-B409-4BEA-A71D-856F7C81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Functional Purity and the Absence of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FAE93-A19B-4F5D-9DD2-72260FFDA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paradigm challenges this concept and offers a much safer and mathematically intuitive philosophy. </a:t>
            </a:r>
          </a:p>
          <a:p>
            <a:r>
              <a:rPr lang="en-US" dirty="0"/>
              <a:t>In the perspective of functional programming, there is no state, and everything is immutable.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296604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F6429-B409-4BEA-A71D-856F7C81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Pure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FAE93-A19B-4F5D-9DD2-72260FFDA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in functional programming languages like Haskell are (arguably) the closest computer representation of a mathematical function. We call these functions, </a:t>
            </a:r>
            <a:r>
              <a:rPr lang="en-US" b="1" dirty="0"/>
              <a:t>pure functions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35193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2787E5-AA07-4426-B9D2-684BE2EF14B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123066" y="865973"/>
                <a:ext cx="5945868" cy="5126053"/>
              </a:xfrm>
            </p:spPr>
            <p:txBody>
              <a:bodyPr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PH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PH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PH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PH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𝒁</m:t>
                      </m:r>
                    </m:oMath>
                    <m:oMath xmlns:m="http://schemas.openxmlformats.org/officeDocument/2006/math">
                      <m:r>
                        <a:rPr lang="en-PH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PH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PH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PH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PH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PH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br>
                  <a:rPr lang="en-PH" b="1" dirty="0">
                    <a:ea typeface="Cambria Math" panose="02040503050406030204" pitchFamily="18" charset="0"/>
                  </a:rPr>
                </a:br>
                <a:br>
                  <a:rPr lang="en-PH" b="1" dirty="0">
                    <a:ea typeface="Cambria Math" panose="02040503050406030204" pitchFamily="18" charset="0"/>
                  </a:rPr>
                </a:br>
                <a:r>
                  <a:rPr lang="en-US" b="0" i="0" dirty="0">
                    <a:solidFill>
                      <a:srgbClr val="00702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f::</a:t>
                </a:r>
                <a:r>
                  <a:rPr lang="en-US" b="0" i="0" dirty="0">
                    <a:solidFill>
                      <a:srgbClr val="902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Int</a:t>
                </a:r>
                <a:r>
                  <a:rPr lang="en-US" b="0" i="0" dirty="0"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0" i="0" dirty="0">
                    <a:solidFill>
                      <a:srgbClr val="00702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-&gt;</a:t>
                </a:r>
                <a:r>
                  <a:rPr lang="en-US" b="0" i="0" dirty="0"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0" i="0" dirty="0">
                    <a:solidFill>
                      <a:srgbClr val="902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Int</a:t>
                </a:r>
                <a:br>
                  <a:rPr lang="en-US" b="0" i="0" dirty="0">
                    <a:solidFill>
                      <a:srgbClr val="902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b="0" i="0" dirty="0"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f x </a:t>
                </a:r>
                <a:r>
                  <a:rPr lang="en-US" b="0" i="0" dirty="0">
                    <a:solidFill>
                      <a:srgbClr val="06287E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b="0" i="0" dirty="0"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x </a:t>
                </a:r>
                <a:r>
                  <a:rPr lang="en-US" b="0" i="0" dirty="0">
                    <a:solidFill>
                      <a:srgbClr val="06287E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b="0" i="0" dirty="0"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0" i="0" dirty="0">
                    <a:solidFill>
                      <a:srgbClr val="40A07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1</a:t>
                </a:r>
                <a:endParaRPr lang="en-PH" b="0" i="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2787E5-AA07-4426-B9D2-684BE2EF14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23066" y="865973"/>
                <a:ext cx="5945868" cy="5126053"/>
              </a:xfrm>
              <a:blipFill>
                <a:blip r:embed="rId2"/>
                <a:stretch>
                  <a:fillRect l="-6183" r="-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7645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64963D-0E77-4D5C-A571-066E7F7CDF22}"/>
              </a:ext>
            </a:extLst>
          </p:cNvPr>
          <p:cNvSpPr/>
          <p:nvPr/>
        </p:nvSpPr>
        <p:spPr>
          <a:xfrm>
            <a:off x="5283201" y="1939637"/>
            <a:ext cx="6299200" cy="2974108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D2256-924B-4642-ADE2-F10297757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Impure Functions</a:t>
            </a:r>
            <a:br>
              <a:rPr lang="en-PH" dirty="0"/>
            </a:br>
            <a:r>
              <a:rPr lang="en-PH" dirty="0"/>
              <a:t>(side-effect)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D64DB-7BE3-4DBE-8C43-5D1AA8567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>
              <a:spcAft>
                <a:spcPts val="1000"/>
              </a:spcAft>
            </a:pP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square(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x){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addToExternalLogger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"calculating square"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);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x*x;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endParaRPr lang="en-PH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8730945-2DF8-4DEE-AE68-FC199E3DA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941" y="4109000"/>
            <a:ext cx="646059" cy="64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207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64963D-0E77-4D5C-A571-066E7F7CDF22}"/>
              </a:ext>
            </a:extLst>
          </p:cNvPr>
          <p:cNvSpPr/>
          <p:nvPr/>
        </p:nvSpPr>
        <p:spPr>
          <a:xfrm>
            <a:off x="728306" y="4073236"/>
            <a:ext cx="10574693" cy="2329872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D2256-924B-4642-ADE2-F10297757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/>
              <a:t>Impure Functions (side-effect)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D64DB-7BE3-4DBE-8C43-5D1AA8567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spcAft>
                <a:spcPts val="1000"/>
              </a:spcAft>
            </a:pPr>
            <a:r>
              <a:rPr lang="en-US" sz="3200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square(</a:t>
            </a:r>
            <a:r>
              <a:rPr lang="en-US" sz="3200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x){</a:t>
            </a:r>
            <a:b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addToExternalLogger</a:t>
            </a:r>
            <a: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"calculating square"</a:t>
            </a:r>
            <a: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);</a:t>
            </a:r>
            <a:b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x*x;</a:t>
            </a:r>
            <a:b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endParaRPr lang="en-PH" sz="32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8730945-2DF8-4DEE-AE68-FC199E3DA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978" y="5647143"/>
            <a:ext cx="646059" cy="64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770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64963D-0E77-4D5C-A571-066E7F7CDF22}"/>
              </a:ext>
            </a:extLst>
          </p:cNvPr>
          <p:cNvSpPr/>
          <p:nvPr/>
        </p:nvSpPr>
        <p:spPr>
          <a:xfrm>
            <a:off x="728306" y="3916218"/>
            <a:ext cx="10574693" cy="2486890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D2256-924B-4642-ADE2-F10297757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/>
              <a:t>Impure Functions (mutation)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D64DB-7BE3-4DBE-8C43-5D1AA8567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>
              <a:spcAft>
                <a:spcPts val="1000"/>
              </a:spcAft>
            </a:pP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increaseArray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*a, 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size){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 size;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++)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a[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]+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;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endParaRPr lang="en-PH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8730945-2DF8-4DEE-AE68-FC199E3DA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978" y="5647143"/>
            <a:ext cx="646059" cy="64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956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64963D-0E77-4D5C-A571-066E7F7CDF22}"/>
              </a:ext>
            </a:extLst>
          </p:cNvPr>
          <p:cNvSpPr/>
          <p:nvPr/>
        </p:nvSpPr>
        <p:spPr>
          <a:xfrm>
            <a:off x="728306" y="2964873"/>
            <a:ext cx="10574693" cy="3438235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D2256-924B-4642-ADE2-F10297757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/>
              <a:t>Impure Functions (relational)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D64DB-7BE3-4DBE-8C43-5D1AA8567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String </a:t>
            </a:r>
            <a:r>
              <a:rPr lang="en-US" dirty="0" err="1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headsortails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(){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randInt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()%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"heads"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;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else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"tails"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;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endParaRPr lang="en-PH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3816DC63-B2B7-4302-A89E-B5A180E43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346" y="5191913"/>
            <a:ext cx="548000" cy="100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9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C997470-FE57-44EA-A7A5-07872328889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sz="4000" dirty="0"/>
                  <a:t> reductions</a:t>
                </a:r>
                <a:endParaRPr lang="en-PH" sz="40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C997470-FE57-44EA-A7A5-0787232888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33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E5B48-59ED-44B2-A3F3-599B79508B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reductions state how to simplify abstractions. This process is similar to applying the function. For example we use the identity function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 and apply it to some free variable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PH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limLow>
                        <m:limLowPr>
                          <m:ctrlPr>
                            <a:rPr lang="en-PH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PH" dirty="0"/>
              </a:p>
              <a:p>
                <a:endParaRPr lang="en-P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E5B48-59ED-44B2-A3F3-599B79508B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3" t="-6540" r="-394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8410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1690-0AB6-4813-9898-2DDFDBF5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Functional Purity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09899-71E1-4C8D-823E-037A8295D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pure function must satisfy these two:</a:t>
            </a:r>
            <a:endParaRPr lang="en-PH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A pure function has no side-effects</a:t>
            </a:r>
            <a:endParaRPr lang="en-PH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A pure functions output must be dependent on the inputs alone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949549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1690-0AB6-4813-9898-2DDFDBF5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Functional Purity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09899-71E1-4C8D-823E-037A8295D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good way to test if a function is pure is if you can (theoretically) create an infinitely long lookup table such that looking up the value for a specific input is perfectly identical to calling the function with the same input.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603303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27F1A23-2358-4AC5-99CD-BF19D59BF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724013"/>
              </p:ext>
            </p:extLst>
          </p:nvPr>
        </p:nvGraphicFramePr>
        <p:xfrm>
          <a:off x="3062514" y="661609"/>
          <a:ext cx="5660572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0286">
                  <a:extLst>
                    <a:ext uri="{9D8B030D-6E8A-4147-A177-3AD203B41FA5}">
                      <a16:colId xmlns:a16="http://schemas.microsoft.com/office/drawing/2014/main" val="791538366"/>
                    </a:ext>
                  </a:extLst>
                </a:gridCol>
                <a:gridCol w="2830286">
                  <a:extLst>
                    <a:ext uri="{9D8B030D-6E8A-4147-A177-3AD203B41FA5}">
                      <a16:colId xmlns:a16="http://schemas.microsoft.com/office/drawing/2014/main" val="1102485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800" dirty="0">
                          <a:solidFill>
                            <a:srgbClr val="0B022C"/>
                          </a:solidFill>
                          <a:latin typeface="Avenir" pitchFamily="50" charset="0"/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>
                          <a:solidFill>
                            <a:srgbClr val="0B022C"/>
                          </a:solidFill>
                          <a:latin typeface="Avenir" pitchFamily="50" charset="0"/>
                        </a:rPr>
                        <a:t>f(x)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27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4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95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80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26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66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30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232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623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993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89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20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2392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053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196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89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225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83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256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78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289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95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324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236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361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06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2828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E0D1-D859-4B3D-B7E7-8F9AF933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Absence of 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E1635-6F90-498F-B3C8-FD2B62EFE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Purely functional programming languages like Haskell, lacks the mechanism to mutate anything. </a:t>
            </a:r>
          </a:p>
          <a:p>
            <a:r>
              <a:rPr lang="en-US" dirty="0"/>
              <a:t>Using the "=" operator in functional languages binds the value on the right-hand side to the left-hand side.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737920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3895B6-BA60-45B1-A1DE-47FE8CDEFEFE}"/>
              </a:ext>
            </a:extLst>
          </p:cNvPr>
          <p:cNvSpPr/>
          <p:nvPr/>
        </p:nvSpPr>
        <p:spPr>
          <a:xfrm>
            <a:off x="5275422" y="2715494"/>
            <a:ext cx="6027577" cy="3334327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57748-CB20-4D6F-86A8-C8BCABEB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Absence of 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9F02B-9E1A-4897-B47E-1873E8719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Destructive assignment in Haskell is in fact not allowed</a:t>
            </a:r>
            <a:endParaRPr lang="en-US" dirty="0"/>
          </a:p>
          <a:p>
            <a:pPr latinLnBrk="1">
              <a:spcAft>
                <a:spcPts val="1000"/>
              </a:spcAft>
            </a:pP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</a:t>
            </a:r>
            <a:r>
              <a:rPr lang="en-US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</a:t>
            </a:r>
            <a:r>
              <a:rPr lang="en-US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 </a:t>
            </a:r>
          </a:p>
          <a:p>
            <a:pPr latinLnBrk="1">
              <a:spcAft>
                <a:spcPts val="1000"/>
              </a:spcAft>
            </a:pPr>
            <a: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main</a:t>
            </a:r>
            <a:r>
              <a:rPr lang="en-US" sz="2800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hs</a:t>
            </a:r>
            <a:r>
              <a:rPr lang="en-US" sz="2800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error:</a:t>
            </a:r>
            <a:b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Multiple</a:t>
            </a:r>
            <a: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declarations </a:t>
            </a:r>
            <a:r>
              <a:rPr lang="en-US" sz="2800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‘x’</a:t>
            </a:r>
            <a:b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Declared</a:t>
            </a:r>
            <a: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at</a:t>
            </a:r>
            <a:r>
              <a:rPr lang="en-US" sz="2800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main</a:t>
            </a:r>
            <a:r>
              <a:rPr lang="en-US" sz="2800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hs</a:t>
            </a:r>
            <a:r>
              <a:rPr lang="en-US" sz="2800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b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main</a:t>
            </a:r>
            <a:r>
              <a:rPr lang="en-US" sz="2800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hs</a:t>
            </a:r>
            <a:r>
              <a:rPr lang="en-US" sz="2800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endParaRPr lang="en-PH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3200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CAB1-84E7-449A-9FE8-FDFC6A42E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Consequences of Statelessness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9C612-684B-43A7-8811-790D127BC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Haskell's functions are our best representation of a mathematical function, this does not mean that it is pragmatically better than the classic impure functions of C.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771283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CAB1-84E7-449A-9FE8-FDFC6A42E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Consequences of Statelessness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9C612-684B-43A7-8811-790D127BC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Restricting a programming language against side-effects seems like an artificial disadvantage introduced only to faithfully implement mathematical functions.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664619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D831BC6-D31E-48AA-92FC-9554FBD7830A}"/>
              </a:ext>
            </a:extLst>
          </p:cNvPr>
          <p:cNvSpPr/>
          <p:nvPr/>
        </p:nvSpPr>
        <p:spPr>
          <a:xfrm>
            <a:off x="5275422" y="1498600"/>
            <a:ext cx="6027577" cy="3784599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9C102-CAE4-448F-8E58-AA29BDA5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dirty="0"/>
              <a:t>Programming without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D45D4-354B-4EF0-ABBF-D12B7B232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lnSpc>
                <a:spcPct val="100000"/>
              </a:lnSpc>
              <a:spcBef>
                <a:spcPts val="0"/>
              </a:spcBef>
            </a:pPr>
            <a:r>
              <a:rPr lang="en-PH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void f(int *x, int y){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</a:pPr>
            <a:r>
              <a:rPr lang="en-PH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*x = *x + y;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</a:pPr>
            <a:r>
              <a:rPr lang="en-PH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PH" sz="20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printf</a:t>
            </a:r>
            <a:r>
              <a:rPr lang="en-PH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("%d\n",*x);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</a:pPr>
            <a:r>
              <a:rPr lang="en-PH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return;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</a:pPr>
            <a:r>
              <a:rPr lang="en-PH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</a:pPr>
            <a:r>
              <a:rPr lang="en-PH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 main(void) {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</a:pPr>
            <a:r>
              <a:rPr lang="en-PH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int x = 0;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</a:pPr>
            <a:r>
              <a:rPr lang="en-PH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f(&amp;x, 3);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</a:pPr>
            <a:r>
              <a:rPr lang="en-PH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x = x - 2;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</a:pPr>
            <a:r>
              <a:rPr lang="en-PH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f(&amp;x, 3);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</a:pPr>
            <a:r>
              <a:rPr lang="en-PH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12858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C102-CAE4-448F-8E58-AA29BDA5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dirty="0"/>
              <a:t>Programming without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D45D4-354B-4EF0-ABBF-D12B7B232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a library of functions perfectly working without worrying about side-effects makes the system easier to understand and more resilient to changes.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248610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C102-CAE4-448F-8E58-AA29BDA5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dirty="0"/>
              <a:t>Programming without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D45D4-354B-4EF0-ABBF-D12B7B232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small chunks of code, managing the consequences of having states such as global variables, will be trivial since you can reasonably track which variables are global (</a:t>
            </a:r>
            <a:r>
              <a:rPr lang="en-US" i="1" dirty="0"/>
              <a:t>or external in general</a:t>
            </a:r>
            <a:r>
              <a:rPr lang="en-US" dirty="0"/>
              <a:t>) and which functions interact with the global variables.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9377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AE5BD31-9E15-43A5-99CC-21D5DD8FDF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dirty="0"/>
                  <a:t> reductions</a:t>
                </a:r>
                <a:endParaRPr lang="en-PH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AE5BD31-9E15-43A5-99CC-21D5DD8FDF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505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09F90D-EBB2-4FF4-B965-DFD677073A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reductions describe equivalencies that arise because of free variables.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variable and does not appear free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dirty="0"/>
                  <a:t> then:</a:t>
                </a:r>
              </a:p>
              <a:p>
                <a:endParaRPr lang="en-PH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ℳ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limLow>
                        <m:limLowPr>
                          <m:ctrlPr>
                            <a:rPr lang="en-PH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ℳ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09F90D-EBB2-4FF4-B965-DFD677073A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3" r="-151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75176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C102-CAE4-448F-8E58-AA29BDA5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dirty="0"/>
              <a:t>Programming without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D45D4-354B-4EF0-ABBF-D12B7B232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system grows, using functions and variables without double checking for side effects becomes much harder.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925212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C102-CAE4-448F-8E58-AA29BDA5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dirty="0"/>
              <a:t>Programming without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D45D4-354B-4EF0-ABBF-D12B7B232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Consequently the whole system becomes a nightmare of impure functions on top of impure functions which may unexpectedly affect other parts of the system.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530574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C102-CAE4-448F-8E58-AA29BDA5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dirty="0"/>
              <a:t>Programming without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D45D4-354B-4EF0-ABBF-D12B7B232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with all these disadvantages in the state-full mutable paradigm of imperative programming, one can still code robust and harmonious systems.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477445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C102-CAE4-448F-8E58-AA29BDA5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dirty="0"/>
              <a:t>Programming without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D45D4-354B-4EF0-ABBF-D12B7B232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Programmers must be extra careful writing your code with discipline, only using </a:t>
            </a:r>
            <a:r>
              <a:rPr lang="en-US" dirty="0" err="1"/>
              <a:t>globals</a:t>
            </a:r>
            <a:r>
              <a:rPr lang="en-US" dirty="0"/>
              <a:t> and side-effects when it is safe and necessary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1360279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C102-CAE4-448F-8E58-AA29BDA5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dirty="0"/>
              <a:t>Programming without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D45D4-354B-4EF0-ABBF-D12B7B232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all, being able to code with states can be thought of as an extra feature. You can be a C programmer and just treat all your variables as immutable and all your functions as pure.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140470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298BDA-FD95-42C9-BCCA-67149072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Disadvantages of Functional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E9F9C1-824A-4137-A29B-8D8D8079D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programming has its own set of disadvantages as well, most of them related to this artificial crutch of statelessness and immutability.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2360291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71E3-62FF-4A19-A850-4CBF80B3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3600" dirty="0"/>
              <a:t>Disadvantages of 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50DEA-9341-47CD-B364-DB8C90A78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new values instead of changing an existing variable has extra overhead in both processing and memory, making functional programming slower and less efficient.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136602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71E3-62FF-4A19-A850-4CBF80B3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3600" dirty="0"/>
              <a:t>Disadvantages of 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50DEA-9341-47CD-B364-DB8C90A78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without state can be difficult to do for certain mechanisms (</a:t>
            </a:r>
            <a:r>
              <a:rPr lang="en-US" i="1" dirty="0"/>
              <a:t>Like the external logger for example</a:t>
            </a:r>
            <a:r>
              <a:rPr lang="en-US" dirty="0"/>
              <a:t>).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368288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71E3-62FF-4A19-A850-4CBF80B3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3600" dirty="0"/>
              <a:t>Disadvantages of 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50DEA-9341-47CD-B364-DB8C90A78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Simulating mechanisms like this may introduce conflict on how you compose your functions. </a:t>
            </a:r>
          </a:p>
          <a:p>
            <a:r>
              <a:rPr lang="en-US" dirty="0"/>
              <a:t>It's not impossible though, you just have to learn some category theory concepts such as </a:t>
            </a:r>
            <a:r>
              <a:rPr lang="en-US" b="1" dirty="0"/>
              <a:t>monads</a:t>
            </a:r>
            <a:r>
              <a:rPr lang="en-US" dirty="0"/>
              <a:t> and </a:t>
            </a:r>
            <a:r>
              <a:rPr lang="en-US" dirty="0" err="1"/>
              <a:t>functors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68963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71E3-62FF-4A19-A850-4CBF80B3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3600" dirty="0"/>
              <a:t>Disadvantages of 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50DEA-9341-47CD-B364-DB8C90A78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most people who are used imperative programming, recursion, does not feel natural at all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04004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B683-AB51-4369-84A4-BC79E157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Reduction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AEC7A-AEE4-4DBA-A8F3-D8CE4CCE12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For example to reduce the following lambda expression, we must first understand what it means.</a:t>
                </a:r>
              </a:p>
              <a:p>
                <a:endParaRPr lang="en-PH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PH" dirty="0"/>
              </a:p>
              <a:p>
                <a:endParaRPr lang="en-PH" dirty="0"/>
              </a:p>
              <a:p>
                <a:r>
                  <a:rPr lang="en-US" dirty="0"/>
                  <a:t>In the outermost level, the expression is the application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itself. It might be tempting automatically apply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reduction by itself:</a:t>
                </a:r>
              </a:p>
              <a:p>
                <a:endParaRPr lang="en-PH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))(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  <m:e>
                            <m:limLow>
                              <m:limLowPr>
                                <m:ctrlPr>
                                  <a:rPr lang="en-PH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.((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/>
                          <m:e>
                            <m:limLow>
                              <m:limLowPr>
                                <m:ctrlPr>
                                  <a:rPr lang="en-PH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AEC7A-AEE4-4DBA-A8F3-D8CE4CCE12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0" r="-75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32932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8D73-DB78-4C48-8645-F5155797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Disadvantages of 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5089-80AA-409A-890F-2FEE7BEDC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Nevertheless, these disadvantages are not insurmountable. In fact, there are a plenty of systems written in functional programming languages running without issues.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675922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8D73-DB78-4C48-8645-F5155797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Disadvantages of 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5089-80AA-409A-890F-2FEE7BEDC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programming has had the reputation of being more conceptual and fancier than the classic imperative programming language. </a:t>
            </a:r>
          </a:p>
          <a:p>
            <a:r>
              <a:rPr lang="en-US" dirty="0"/>
              <a:t>But recently functional programming languages like Haskell, F# and Scala has enjoyed improvements that has elevated it to be as pragmatic as your classic C, C++ or Java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869406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8D73-DB78-4C48-8645-F5155797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Disadvantages of 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5089-80AA-409A-890F-2FEE7BEDC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programming has gained a rise in popularity to an extent that mainstream programming languages like C#, Python, and JavaScript have started to introduced features patterned from pure functional programming languages (Features such as higher-order functions and lambdas).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071846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8D73-DB78-4C48-8645-F5155797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Disadvantages of 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5089-80AA-409A-890F-2FEE7BEDC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programming has gained a rise in popularity to an extent that mainstream programming languages like C#, Python, and JavaScript have started to introduced features patterned from pure functional programming languages (Features such as higher-order functions and lambdas).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116300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4366A-A0CD-419C-B710-754D88AE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functional programming concepts has become a necessity for any programmer.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6988501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8D73-DB78-4C48-8645-F5155797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5089-80AA-409A-890F-2FEE7BEDC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>
                <a:solidFill>
                  <a:schemeClr val="bg1"/>
                </a:solidFill>
                <a:latin typeface="Avenir" pitchFamily="50" charset="0"/>
              </a:rPr>
              <a:t>Church, A. (1932). </a:t>
            </a:r>
            <a:r>
              <a:rPr lang="en-US" sz="3600" i="1" dirty="0">
                <a:solidFill>
                  <a:schemeClr val="bg1"/>
                </a:solidFill>
                <a:latin typeface="Avenir" pitchFamily="50" charset="0"/>
              </a:rPr>
              <a:t>A Set of Postulates for the Foundation of Logic. Annals of Mathematics</a:t>
            </a:r>
            <a:r>
              <a:rPr lang="en-US" sz="3600" dirty="0">
                <a:solidFill>
                  <a:schemeClr val="bg1"/>
                </a:solidFill>
                <a:latin typeface="Avenir" pitchFamily="50" charset="0"/>
              </a:rPr>
              <a:t>,33 (2), second series, 346-366. doi:10.2307/1968337</a:t>
            </a:r>
          </a:p>
          <a:p>
            <a:endParaRPr lang="en-US" dirty="0"/>
          </a:p>
          <a:p>
            <a:r>
              <a:rPr lang="en-US" sz="3600" dirty="0">
                <a:solidFill>
                  <a:schemeClr val="bg1"/>
                </a:solidFill>
                <a:latin typeface="Avenir" pitchFamily="50" charset="0"/>
              </a:rPr>
              <a:t>Steele, A. (1996). </a:t>
            </a:r>
            <a:r>
              <a:rPr lang="en-US" sz="3600" i="1" dirty="0">
                <a:solidFill>
                  <a:schemeClr val="bg1"/>
                </a:solidFill>
                <a:latin typeface="Avenir" pitchFamily="50" charset="0"/>
              </a:rPr>
              <a:t>The Evolution of Lisp. History of programming languages</a:t>
            </a:r>
            <a:r>
              <a:rPr lang="en-US" i="1" dirty="0"/>
              <a:t>,</a:t>
            </a:r>
            <a:r>
              <a:rPr lang="en-US" sz="3600" dirty="0">
                <a:solidFill>
                  <a:schemeClr val="bg1"/>
                </a:solidFill>
                <a:latin typeface="Avenir" pitchFamily="50" charset="0"/>
              </a:rPr>
              <a:t> 233-330. doi:10.1145/234286.1057818</a:t>
            </a:r>
          </a:p>
          <a:p>
            <a:endParaRPr lang="en-PH" sz="3600" dirty="0">
              <a:solidFill>
                <a:schemeClr val="bg1"/>
              </a:solidFill>
              <a:latin typeface="Avenir" pitchFamily="50" charset="0"/>
            </a:endParaRPr>
          </a:p>
          <a:p>
            <a:r>
              <a:rPr lang="en-PH" sz="3600" dirty="0">
                <a:solidFill>
                  <a:schemeClr val="bg1"/>
                </a:solidFill>
                <a:latin typeface="Avenir" pitchFamily="50" charset="0"/>
              </a:rPr>
              <a:t>Photo of Haskell Brooks Curry by </a:t>
            </a:r>
            <a:r>
              <a:rPr lang="en-PH" sz="3600" dirty="0" err="1">
                <a:solidFill>
                  <a:schemeClr val="bg1"/>
                </a:solidFill>
                <a:latin typeface="Avenir" pitchFamily="50" charset="0"/>
              </a:rPr>
              <a:t>Gleb.svechnikov</a:t>
            </a:r>
            <a:r>
              <a:rPr lang="en-PH" sz="3600" dirty="0">
                <a:solidFill>
                  <a:schemeClr val="bg1"/>
                </a:solidFill>
                <a:latin typeface="Avenir" pitchFamily="50" charset="0"/>
              </a:rPr>
              <a:t> under </a:t>
            </a:r>
            <a:r>
              <a:rPr lang="en-PH" sz="3600" dirty="0">
                <a:solidFill>
                  <a:schemeClr val="bg1"/>
                </a:solidFill>
                <a:latin typeface="Avenir" pitchFamily="50" charset="0"/>
                <a:hlinkClick r:id="rId2"/>
              </a:rPr>
              <a:t>CC BY-SA</a:t>
            </a:r>
            <a:r>
              <a:rPr lang="en-PH" sz="3600" dirty="0">
                <a:solidFill>
                  <a:schemeClr val="bg1"/>
                </a:solidFill>
                <a:latin typeface="Avenir" pitchFamily="50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85B4E6-269B-4A41-B438-217D63EE9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60" y="5774470"/>
            <a:ext cx="942731" cy="33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244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8D73-DB78-4C48-8645-F5155797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5089-80AA-409A-890F-2FEE7BEDC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600" dirty="0">
                <a:solidFill>
                  <a:schemeClr val="bg1"/>
                </a:solidFill>
                <a:latin typeface="Avenir" pitchFamily="50" charset="0"/>
              </a:rPr>
              <a:t>Common Lisp Logo from </a:t>
            </a:r>
            <a:r>
              <a:rPr lang="en-PH" sz="3600" dirty="0">
                <a:hlinkClick r:id="rId2"/>
              </a:rPr>
              <a:t>https://common-lisp.net/</a:t>
            </a:r>
            <a:r>
              <a:rPr lang="en-PH" sz="3600" dirty="0"/>
              <a:t> </a:t>
            </a:r>
            <a:r>
              <a:rPr lang="en-PH" sz="3600" dirty="0">
                <a:solidFill>
                  <a:schemeClr val="bg1"/>
                </a:solidFill>
              </a:rPr>
              <a:t>by Lisp under </a:t>
            </a:r>
            <a:r>
              <a:rPr lang="en-PH" sz="3600">
                <a:solidFill>
                  <a:schemeClr val="bg1"/>
                </a:solidFill>
                <a:hlinkClick r:id="rId3"/>
              </a:rPr>
              <a:t>CC BY-SA</a:t>
            </a:r>
            <a:endParaRPr lang="en-PH" sz="3600">
              <a:solidFill>
                <a:schemeClr val="bg1"/>
              </a:solidFill>
            </a:endParaRPr>
          </a:p>
          <a:p>
            <a:endParaRPr lang="en-PH" sz="3600" dirty="0">
              <a:solidFill>
                <a:schemeClr val="bg1"/>
              </a:solidFill>
            </a:endParaRPr>
          </a:p>
          <a:p>
            <a:r>
              <a:rPr lang="en-PH" sz="3600" dirty="0">
                <a:solidFill>
                  <a:schemeClr val="bg1"/>
                </a:solidFill>
                <a:latin typeface="Avenir" pitchFamily="50" charset="0"/>
              </a:rPr>
              <a:t>Haskell Logo from </a:t>
            </a:r>
            <a:r>
              <a:rPr lang="en-US" sz="3600" dirty="0">
                <a:hlinkClick r:id="rId4"/>
              </a:rPr>
              <a:t>Thompson-Wheeler logo on the haskell wiki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bg1"/>
                </a:solidFill>
              </a:rPr>
              <a:t>under the </a:t>
            </a:r>
            <a:r>
              <a:rPr lang="en-US" sz="3600" dirty="0">
                <a:solidFill>
                  <a:schemeClr val="bg1"/>
                </a:solidFill>
                <a:hlinkClick r:id="rId5"/>
              </a:rPr>
              <a:t>haskell wiki copyright license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PH" sz="3600" dirty="0">
              <a:solidFill>
                <a:schemeClr val="bg1"/>
              </a:solidFill>
              <a:latin typeface="Avenir" pitchFamily="50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85B4E6-269B-4A41-B438-217D63EE9E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60" y="5774470"/>
            <a:ext cx="942731" cy="33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4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670D-033F-496C-8EB4-D363B454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Reduction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78654C-8334-4982-B182-10940B6B3E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But this reduction is actually incorrect because the although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appear on both lambda expressions, these variables don't have the same meaning .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variables inside the left lambda expression are </a:t>
                </a:r>
                <a:r>
                  <a:rPr lang="en-US" b="1" dirty="0"/>
                  <a:t>bound</a:t>
                </a:r>
                <a:r>
                  <a:rPr lang="en-US" dirty="0"/>
                  <a:t> inside this lambda expression.</a:t>
                </a:r>
                <a:endParaRPr lang="en-P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78654C-8334-4982-B182-10940B6B3E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88" r="-1961" b="-562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81783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PinkWoodcutB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PinkWoodcutBG" id="{63C72C8D-AC0F-4F56-9459-C95CC326D0F7}" vid="{645041DA-A3BF-4136-86DF-F247059B41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13589</TotalTime>
  <Words>3537</Words>
  <Application>Microsoft Office PowerPoint</Application>
  <PresentationFormat>Widescreen</PresentationFormat>
  <Paragraphs>330</Paragraphs>
  <Slides>86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4" baseType="lpstr">
      <vt:lpstr>Arial</vt:lpstr>
      <vt:lpstr>Avenir</vt:lpstr>
      <vt:lpstr>Calibri</vt:lpstr>
      <vt:lpstr>Calibri Light</vt:lpstr>
      <vt:lpstr>Cambria</vt:lpstr>
      <vt:lpstr>Cambria Math</vt:lpstr>
      <vt:lpstr>Consolas</vt:lpstr>
      <vt:lpstr>GradientPinkWoodcutBG</vt:lpstr>
      <vt:lpstr>Functional Programming Paradigm</vt:lpstr>
      <vt:lpstr>Lambda Calculus</vt:lpstr>
      <vt:lpstr>Expressions in Lambda Calculus</vt:lpstr>
      <vt:lpstr>Reductions</vt:lpstr>
      <vt:lpstr>α equivalence:</vt:lpstr>
      <vt:lpstr>β reductions</vt:lpstr>
      <vt:lpstr>η reductions</vt:lpstr>
      <vt:lpstr>Reduction Example</vt:lpstr>
      <vt:lpstr>Reduction Example</vt:lpstr>
      <vt:lpstr>Reductions Example</vt:lpstr>
      <vt:lpstr>Reduction Example</vt:lpstr>
      <vt:lpstr>the functional paradigm</vt:lpstr>
      <vt:lpstr>Reimagined functions</vt:lpstr>
      <vt:lpstr>Reimagined Functions</vt:lpstr>
      <vt:lpstr>Treating functions differently</vt:lpstr>
      <vt:lpstr>Comparing functions (definition)</vt:lpstr>
      <vt:lpstr>Comparing functions (invocation)</vt:lpstr>
      <vt:lpstr>Although functions in non-functional programming behave and look similar to functions in functional programming language, they have a huge difference in their treatment </vt:lpstr>
      <vt:lpstr>Imperative Functions (Procedures or Methods)</vt:lpstr>
      <vt:lpstr>Imperative Functions (Procedures or Methods)</vt:lpstr>
      <vt:lpstr>Imperative Functions (Procedures or Methods)</vt:lpstr>
      <vt:lpstr>Higher Order Functions</vt:lpstr>
      <vt:lpstr>Higher Order Functions</vt:lpstr>
      <vt:lpstr>Higher Order Functions</vt:lpstr>
      <vt:lpstr>Why is this even a feature?</vt:lpstr>
      <vt:lpstr>Higher order functions</vt:lpstr>
      <vt:lpstr>Higher Order Functions</vt:lpstr>
      <vt:lpstr>Higher Order Functions</vt:lpstr>
      <vt:lpstr>Higher Order Functions</vt:lpstr>
      <vt:lpstr>Higher Order Functions</vt:lpstr>
      <vt:lpstr>Higher Order Functions</vt:lpstr>
      <vt:lpstr>Higher Order Functions (lambda expressions)</vt:lpstr>
      <vt:lpstr>Higher Order Functions (lambda expressions)</vt:lpstr>
      <vt:lpstr>Higher Order Functions (lambda expressions)</vt:lpstr>
      <vt:lpstr>Higher Order Functions (lambda expressions)</vt:lpstr>
      <vt:lpstr>Higher Order Functions (lambda expressions)</vt:lpstr>
      <vt:lpstr>Higher Order Functions (closure)</vt:lpstr>
      <vt:lpstr>Higher Order Functions (closure)</vt:lpstr>
      <vt:lpstr>Multiple Parameters and Partial Application</vt:lpstr>
      <vt:lpstr>Multiple Parameters and Partial Application</vt:lpstr>
      <vt:lpstr>Multiple Parameters and Partial Application</vt:lpstr>
      <vt:lpstr>Multiple Parameters and Partial Application</vt:lpstr>
      <vt:lpstr>Multiple Parameters and Partial Application</vt:lpstr>
      <vt:lpstr>Multiple Parameters and Partial Application</vt:lpstr>
      <vt:lpstr>Multiple Parameters and Partial Application</vt:lpstr>
      <vt:lpstr>Multiple Parameters and Partial Application</vt:lpstr>
      <vt:lpstr>Multiple Parameters and Partial Application</vt:lpstr>
      <vt:lpstr>Multiple Parameters and Partial Application</vt:lpstr>
      <vt:lpstr>Multiple Parameters and Partial Application</vt:lpstr>
      <vt:lpstr>Multiple Parameters and Partial Application</vt:lpstr>
      <vt:lpstr>Multiple Parameters and Partial Application</vt:lpstr>
      <vt:lpstr>Functional Purity and the Absence of States</vt:lpstr>
      <vt:lpstr>Functional Purity and the Absence of States</vt:lpstr>
      <vt:lpstr>Pure Functions</vt:lpstr>
      <vt:lpstr>f:Z→Z f(x)=x+1  f::Int -&gt; Int f x = x + 1</vt:lpstr>
      <vt:lpstr>Impure Functions (side-effect)</vt:lpstr>
      <vt:lpstr>Impure Functions (side-effect)</vt:lpstr>
      <vt:lpstr>Impure Functions (mutation)</vt:lpstr>
      <vt:lpstr>Impure Functions (relational)</vt:lpstr>
      <vt:lpstr>Functional Purity</vt:lpstr>
      <vt:lpstr>Functional Purity</vt:lpstr>
      <vt:lpstr>PowerPoint Presentation</vt:lpstr>
      <vt:lpstr>Absence of mutation</vt:lpstr>
      <vt:lpstr>Absence of mutation</vt:lpstr>
      <vt:lpstr>Consequences of Statelessness</vt:lpstr>
      <vt:lpstr>Consequences of Statelessness</vt:lpstr>
      <vt:lpstr>Programming without state</vt:lpstr>
      <vt:lpstr>Programming without state</vt:lpstr>
      <vt:lpstr>Programming without state</vt:lpstr>
      <vt:lpstr>Programming without state</vt:lpstr>
      <vt:lpstr>Programming without state</vt:lpstr>
      <vt:lpstr>Programming without state</vt:lpstr>
      <vt:lpstr>Programming without state</vt:lpstr>
      <vt:lpstr>Programming without state</vt:lpstr>
      <vt:lpstr>Disadvantages of Functional Programming</vt:lpstr>
      <vt:lpstr>Disadvantages of functional programming</vt:lpstr>
      <vt:lpstr>Disadvantages of functional programming</vt:lpstr>
      <vt:lpstr>Disadvantages of functional programming</vt:lpstr>
      <vt:lpstr>Disadvantages of functional programming</vt:lpstr>
      <vt:lpstr>Disadvantages of Functional Programming</vt:lpstr>
      <vt:lpstr>Disadvantages of Functional Programming</vt:lpstr>
      <vt:lpstr>Disadvantages of Functional Programming</vt:lpstr>
      <vt:lpstr>Disadvantages of Functional Programming</vt:lpstr>
      <vt:lpstr>learning functional programming concepts has become a necessity for any programmer.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Paradigm</dc:title>
  <dc:creator>Rubelito Abella</dc:creator>
  <cp:lastModifiedBy>Rubelito Abella</cp:lastModifiedBy>
  <cp:revision>34</cp:revision>
  <dcterms:created xsi:type="dcterms:W3CDTF">2019-08-13T02:03:01Z</dcterms:created>
  <dcterms:modified xsi:type="dcterms:W3CDTF">2020-08-28T11:12:03Z</dcterms:modified>
</cp:coreProperties>
</file>