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5" r:id="rId10"/>
    <p:sldId id="264" r:id="rId11"/>
    <p:sldId id="266" r:id="rId12"/>
    <p:sldId id="267" r:id="rId13"/>
    <p:sldId id="269" r:id="rId14"/>
    <p:sldId id="270" r:id="rId15"/>
    <p:sldId id="271" r:id="rId16"/>
    <p:sldId id="272" r:id="rId17"/>
    <p:sldId id="268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3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24"/>
  </p:normalViewPr>
  <p:slideViewPr>
    <p:cSldViewPr snapToGrid="0" snapToObjects="1">
      <p:cViewPr varScale="1">
        <p:scale>
          <a:sx n="109" d="100"/>
          <a:sy n="109" d="100"/>
        </p:scale>
        <p:origin x="636" y="-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F99A51-C300-C44B-BB93-496A2A9090A1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1D02B-49A3-BF44-B676-E268AD5AA89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210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0528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This means that a method that describes the behavior of a certain class should belong to that class.</a:t>
            </a: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8614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00330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47225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556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02283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723956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630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PH" sz="120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1D02B-49A3-BF44-B676-E268AD5AA89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7856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>
            <a:extLst>
              <a:ext uri="{FF2B5EF4-FFF2-40B4-BE49-F238E27FC236}">
                <a16:creationId xmlns:a16="http://schemas.microsoft.com/office/drawing/2014/main" id="{EFD958BD-4B51-452E-A0AF-479C2C951604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6D0FC708-C9A8-4C11-8E78-34CD887FD7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84DCBA5C-3992-49D5-B56F-69EBD2F24EBE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B8C49F9-5973-4CBB-9772-EA0D12077823}"/>
              </a:ext>
            </a:extLst>
          </p:cNvPr>
          <p:cNvSpPr/>
          <p:nvPr/>
        </p:nvSpPr>
        <p:spPr>
          <a:xfrm>
            <a:off x="3713583" y="1026367"/>
            <a:ext cx="4767943" cy="4870580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89313-2D03-4288-80DA-2D5211BDC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5884A7-B8C7-43D9-A517-E2B08432C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6AFA12-D798-4BDC-A4E2-BBED55F534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269ADDB-DA31-4E87-9D5B-B428F3D5DF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2335474"/>
          </a:xfrm>
          <a:noFill/>
        </p:spPr>
        <p:txBody>
          <a:bodyPr anchor="ctr">
            <a:noAutofit/>
          </a:bodyPr>
          <a:lstStyle>
            <a:lvl1pPr algn="ctr">
              <a:defRPr sz="4800"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25" name="Title 1">
            <a:extLst>
              <a:ext uri="{FF2B5EF4-FFF2-40B4-BE49-F238E27FC236}">
                <a16:creationId xmlns:a16="http://schemas.microsoft.com/office/drawing/2014/main" id="{F64260B9-4A20-4F32-BD1E-8726F9CECE85}"/>
              </a:ext>
            </a:extLst>
          </p:cNvPr>
          <p:cNvSpPr txBox="1">
            <a:spLocks/>
          </p:cNvSpPr>
          <p:nvPr/>
        </p:nvSpPr>
        <p:spPr>
          <a:xfrm>
            <a:off x="3862950" y="4357395"/>
            <a:ext cx="4466095" cy="13277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800" b="1" kern="1200">
                <a:solidFill>
                  <a:schemeClr val="bg1"/>
                </a:solidFill>
                <a:latin typeface="Avenir" pitchFamily="50" charset="0"/>
                <a:ea typeface="+mj-ea"/>
                <a:cs typeface="+mj-cs"/>
              </a:defRPr>
            </a:lvl1pPr>
          </a:lstStyle>
          <a:p>
            <a:endParaRPr lang="en-PH" sz="3600" b="0" dirty="0"/>
          </a:p>
        </p:txBody>
      </p:sp>
    </p:spTree>
    <p:extLst>
      <p:ext uri="{BB962C8B-B14F-4D97-AF65-F5344CB8AC3E}">
        <p14:creationId xmlns:p14="http://schemas.microsoft.com/office/powerpoint/2010/main" val="196228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7098D-A3B8-404D-B787-15331D41B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FBA4ED1-BB39-4EF5-B0AD-CC5EEBEFE7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5986F9-8EAB-4521-A95B-2E6140ADB04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EADEB1-BAB5-4313-9852-7D986CDD4B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FA8D71-F629-405D-B420-070C342FE0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32E424-9A39-45AC-A3A2-4C7C2B829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1292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4A6FB-00BB-4184-9CE9-C2F01EAE1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299126-A133-482F-91E5-46B6A113B7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28D91E-94F4-49ED-BF4A-DB37BCBC2D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4AB851-0915-48B4-8382-0F98C2B60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9EAE0-EF90-4EDF-A6FF-9173C05F9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926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67EF27-44A8-48C1-81BF-D258CAABDB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46A122-0756-43C0-A7C4-32BC7E390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52AC0-B1BA-4204-9069-6D76FECE9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ECD806-52C0-44CA-B308-2DB0A376E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17454A-9CA5-4E01-A401-05E271762B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639930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D4B57-3BE1-9F41-8479-0562C3ED21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BFC487-F21B-CD43-BD06-B2385CCCDA3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F938E5-7748-4243-8616-4FDC2E0469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C8729A-9857-2C4C-8943-1DB98113D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390D32-B6B3-EF4D-BE2D-22564EC39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75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42EA72-0BB5-4C67-B359-3D0C3C0E864B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254CF587-5B1F-4F93-A594-6ED94CDD33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741679DD-F159-4660-AC56-B7CF42A8019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4B0D1FC-A253-421B-8A47-CC74D9976910}"/>
              </a:ext>
            </a:extLst>
          </p:cNvPr>
          <p:cNvSpPr/>
          <p:nvPr/>
        </p:nvSpPr>
        <p:spPr>
          <a:xfrm>
            <a:off x="1062134" y="1492897"/>
            <a:ext cx="3920413" cy="3872205"/>
          </a:xfrm>
          <a:prstGeom prst="roundRect">
            <a:avLst>
              <a:gd name="adj" fmla="val 2186"/>
            </a:avLst>
          </a:prstGeom>
          <a:gradFill flip="none" rotWithShape="1">
            <a:gsLst>
              <a:gs pos="0">
                <a:srgbClr val="CC00CC"/>
              </a:gs>
              <a:gs pos="100000">
                <a:srgbClr val="FF0000"/>
              </a:gs>
            </a:gsLst>
            <a:lin ang="8100000" scaled="1"/>
            <a:tileRect/>
          </a:gradFill>
          <a:ln>
            <a:noFill/>
          </a:ln>
          <a:effectLst>
            <a:outerShdw blurRad="622300" dist="50800" dir="2700000" algn="tl" rotWithShape="0">
              <a:prstClr val="black">
                <a:alpha val="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16089" y="1703451"/>
            <a:ext cx="3612502" cy="3451095"/>
          </a:xfrm>
        </p:spPr>
        <p:txBody>
          <a:bodyPr anchor="ctr"/>
          <a:lstStyle>
            <a:lvl1pPr algn="ctr"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02423" y="867080"/>
            <a:ext cx="6027577" cy="5123835"/>
          </a:xfrm>
        </p:spPr>
        <p:txBody>
          <a:bodyPr anchor="t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32282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A8CD6D67-42A5-4A61-863F-DFD6A9B1B789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3EE7A152-EE61-4D1D-8373-250F17A3C11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BAAD91A3-2054-4E62-B93E-C2EAF7F5F5AB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6F9A6FF-A247-4242-9066-0BD6EF7A2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9107" y="663705"/>
            <a:ext cx="10574693" cy="1221080"/>
          </a:xfrm>
        </p:spPr>
        <p:txBody>
          <a:bodyPr anchor="t"/>
          <a:lstStyle>
            <a:lvl1pPr>
              <a:defRPr b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0E08D-F968-4FDE-A174-06430447ED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53" y="2057838"/>
            <a:ext cx="10574693" cy="4125459"/>
          </a:xfrm>
        </p:spPr>
        <p:txBody>
          <a:bodyPr anchor="b">
            <a:normAutofit/>
          </a:bodyPr>
          <a:lstStyle>
            <a:lvl1pPr marL="0" indent="0" algn="l">
              <a:buNone/>
              <a:defRPr sz="3600">
                <a:solidFill>
                  <a:schemeClr val="bg1"/>
                </a:solidFill>
                <a:latin typeface="Avenir" pitchFamily="50" charset="0"/>
              </a:defRPr>
            </a:lvl1pPr>
            <a:lvl2pPr marL="457200" indent="0" algn="l">
              <a:buNone/>
              <a:defRPr sz="3200">
                <a:solidFill>
                  <a:schemeClr val="bg1"/>
                </a:solidFill>
                <a:latin typeface="Avenir" pitchFamily="50" charset="0"/>
              </a:defRPr>
            </a:lvl2pPr>
            <a:lvl3pPr marL="914400" indent="0" algn="l">
              <a:buNone/>
              <a:defRPr sz="2800">
                <a:solidFill>
                  <a:schemeClr val="bg1"/>
                </a:solidFill>
                <a:latin typeface="Avenir" pitchFamily="50" charset="0"/>
              </a:defRPr>
            </a:lvl3pPr>
            <a:lvl4pPr marL="13716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4pPr>
            <a:lvl5pPr marL="1828800" indent="0" algn="l">
              <a:buNone/>
              <a:defRPr sz="2400">
                <a:solidFill>
                  <a:schemeClr val="bg1"/>
                </a:solidFill>
                <a:latin typeface="Avenir" pitchFamily="50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4BCF4-B531-4A93-A00B-A6239AD46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867967-3948-4B8C-A02B-0021E498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6ED55-0560-48F3-BB5C-327541E1A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E14C7A3-D255-4C28-B2E1-2D84C28EA78D}"/>
              </a:ext>
            </a:extLst>
          </p:cNvPr>
          <p:cNvCxnSpPr>
            <a:cxnSpLocks/>
          </p:cNvCxnSpPr>
          <p:nvPr/>
        </p:nvCxnSpPr>
        <p:spPr>
          <a:xfrm>
            <a:off x="576942" y="1371600"/>
            <a:ext cx="10851502" cy="0"/>
          </a:xfrm>
          <a:prstGeom prst="line">
            <a:avLst/>
          </a:prstGeom>
          <a:ln w="38100">
            <a:gradFill flip="none" rotWithShape="1">
              <a:gsLst>
                <a:gs pos="0">
                  <a:srgbClr val="FF3399"/>
                </a:gs>
                <a:gs pos="100000">
                  <a:srgbClr val="CC00CC"/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40457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0EDA4D72-C7C4-4DA2-84BC-6AF27069AAA7}"/>
              </a:ext>
            </a:extLst>
          </p:cNvPr>
          <p:cNvGrpSpPr/>
          <p:nvPr/>
        </p:nvGrpSpPr>
        <p:grpSpPr>
          <a:xfrm>
            <a:off x="0" y="-139959"/>
            <a:ext cx="12192001" cy="6997959"/>
            <a:chOff x="0" y="-139959"/>
            <a:chExt cx="12192001" cy="6997959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9EB70A50-A4D4-42D7-A019-E62B1C709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7" t="-220" r="2258" b="15592"/>
            <a:stretch/>
          </p:blipFill>
          <p:spPr>
            <a:xfrm>
              <a:off x="0" y="-139959"/>
              <a:ext cx="12191999" cy="6997959"/>
            </a:xfrm>
            <a:prstGeom prst="rect">
              <a:avLst/>
            </a:prstGeom>
          </p:spPr>
        </p:pic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795FF901-E9F6-4EC8-A290-B76A2B3F4B18}"/>
                </a:ext>
              </a:extLst>
            </p:cNvPr>
            <p:cNvSpPr/>
            <p:nvPr/>
          </p:nvSpPr>
          <p:spPr>
            <a:xfrm>
              <a:off x="1" y="0"/>
              <a:ext cx="12192000" cy="6858000"/>
            </a:xfrm>
            <a:prstGeom prst="roundRect">
              <a:avLst>
                <a:gd name="adj" fmla="val 0"/>
              </a:avLst>
            </a:prstGeom>
            <a:gradFill flip="none" rotWithShape="1">
              <a:gsLst>
                <a:gs pos="0">
                  <a:srgbClr val="0B022C">
                    <a:alpha val="59000"/>
                  </a:srgbClr>
                </a:gs>
                <a:gs pos="76000">
                  <a:srgbClr val="0B022C"/>
                </a:gs>
              </a:gsLst>
              <a:lin ang="8100000" scaled="1"/>
              <a:tileRect/>
            </a:gradFill>
            <a:ln>
              <a:noFill/>
            </a:ln>
            <a:effectLst>
              <a:outerShdw blurRad="622300" dist="50800" dir="2700000" algn="tl" rotWithShape="0">
                <a:prstClr val="black">
                  <a:alpha val="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PH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0FAA1EC-C6AB-4C20-BC39-93B5B2BD9C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23066" y="865973"/>
            <a:ext cx="5945868" cy="5126053"/>
          </a:xfrm>
        </p:spPr>
        <p:txBody>
          <a:bodyPr anchor="ctr"/>
          <a:lstStyle>
            <a:lvl1pPr algn="ctr">
              <a:defRPr sz="6000" b="1" i="1">
                <a:solidFill>
                  <a:schemeClr val="bg1"/>
                </a:solidFill>
                <a:latin typeface="Avenir" pitchFamily="50" charset="0"/>
              </a:defRPr>
            </a:lvl1pPr>
          </a:lstStyle>
          <a:p>
            <a:r>
              <a:rPr lang="en-US"/>
              <a:t>Click to edit Master title style</a:t>
            </a:r>
            <a:endParaRPr lang="en-PH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690E7D-2615-4B4E-9F0D-F55880C43C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8C3FAB-3F02-4DCA-90AA-584BDE1F3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A8EB98-C034-4E3D-9DB1-017739ECB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7815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F559F-674E-4600-8BFF-B4AD9C1F8F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9EBED3-7A05-464D-B7D3-7071B65E32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4E6AAE-E504-4FE9-BD1B-618FE20B8C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CF61E1-F463-4E97-B28D-D13B5F6EE0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C8F10-59C6-45EC-9971-5280FFDA4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4C8884-2853-4C1C-88CD-4A0CC5E1D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830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42AF4-48C6-4342-965C-5CA0344DC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9947E-A0B2-4E92-BFA1-08598EF9A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E4B82-7922-4720-88F8-4F9F7A189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CFC57E-028F-4910-ABC1-6E9DBA508EE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26C18-3D91-4AC2-95F4-187DEAE063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21F01-D65F-406B-AB0B-21277EE44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BDB261-A010-4D08-AA3C-0BCF449E1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B0CFBA-DE6E-4E7B-8E5A-DBA8AB520D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480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32D9C-ED6C-41F0-9A6E-FDBB5FE3A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E42036-7629-4B44-A8C6-13DEBB89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FEF403-3EB6-4645-863B-8D8B49C34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F7AEC-CB07-4F5B-ABFE-118A1304BE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6508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C85861-0C72-4408-94D0-B385A66914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1183BE2-E957-430D-B2AF-3CE4FE063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B9D19-3AA8-44C8-A1F5-624508698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871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6F4A5-0A0B-46CD-9580-41B22FC4C3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B1473B-C428-40E6-844A-3413CA1FDB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9455A30-624B-495F-A590-F3B77E07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A0109-4A0D-45BB-AEDB-CA99DB41C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4EF2E7-A681-43E3-A16C-A6EDFA9AE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BC180C-F557-45EC-9DCE-1194501A39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34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B022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A63BC-B7DE-44EB-AF52-59BC52E49D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3FA05D-E9B7-4F6F-996D-5A8D769C5E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6469E0-BBAC-4CA8-941E-B21B648177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D990C7-1EC9-6340-94EA-7A01412E751D}" type="datetimeFigureOut">
              <a:rPr lang="en-US" smtClean="0"/>
              <a:t>10/27/2019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382EC-C3E1-45E0-89D9-134F76C7E3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1EA3E7-566D-4630-BE6D-736993C718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4A3C9D-6633-8B4E-B668-4C976782A66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3332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FF409AA-12C0-5945-98C1-94D82C772F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862952" y="1396771"/>
            <a:ext cx="4466095" cy="4275896"/>
          </a:xfrm>
        </p:spPr>
        <p:txBody>
          <a:bodyPr anchor="b"/>
          <a:lstStyle/>
          <a:p>
            <a:pPr algn="r"/>
            <a:r>
              <a:rPr lang="en-US" dirty="0"/>
              <a:t>Fundamental Concepts of OOP</a:t>
            </a:r>
          </a:p>
        </p:txBody>
      </p:sp>
    </p:spTree>
    <p:extLst>
      <p:ext uri="{BB962C8B-B14F-4D97-AF65-F5344CB8AC3E}">
        <p14:creationId xmlns:p14="http://schemas.microsoft.com/office/powerpoint/2010/main" val="10952250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Encapsulation means both attributes and behaviors.</a:t>
            </a:r>
          </a:p>
          <a:p>
            <a:pPr lvl="0"/>
            <a:r>
              <a:rPr lang="en-US" dirty="0"/>
              <a:t>Concrete objects should be given the responsibility of implementing their own behavior.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0416831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 lnSpcReduction="10000"/>
          </a:bodyPr>
          <a:lstStyle/>
          <a:p>
            <a:r>
              <a:rPr lang="en-US" dirty="0"/>
              <a:t>The concept of inheritance is also a representation of the real world. You use inheritance to represent generalizations and specializations. </a:t>
            </a:r>
          </a:p>
          <a:p>
            <a:r>
              <a:rPr lang="en-US" dirty="0"/>
              <a:t>A super class is a generalization of a sub class and a sub class is a specialization of a super class.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1381764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">
            <a:extLst>
              <a:ext uri="{FF2B5EF4-FFF2-40B4-BE49-F238E27FC236}">
                <a16:creationId xmlns:a16="http://schemas.microsoft.com/office/drawing/2014/main" id="{615AD52C-BB73-9C4F-AC0D-21ACF34871B0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2809048" y="201590"/>
            <a:ext cx="6573903" cy="6454819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5174823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In this example the supertype animal is a generalization of the subtype mammal.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545956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Although it isn’t shown, Mammal will also have the attributes name and weight and the method sound() since it inherits these from the parent class.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2859673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Mammal has a method of its own called lactate() which it </a:t>
            </a:r>
            <a:r>
              <a:rPr lang="en-US" dirty="0" err="1"/>
              <a:t>doesn</a:t>
            </a:r>
            <a:r>
              <a:rPr lang="en-US" dirty="0"/>
              <a:t> share with animal.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813174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A subclass can also be a super class for another class. </a:t>
            </a:r>
          </a:p>
          <a:p>
            <a:r>
              <a:rPr lang="en-US" dirty="0"/>
              <a:t>This is used to represent specializations of specializations.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0033142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CE5CCE08-002E-594C-B2BC-233CBF3B9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92550" y="237038"/>
            <a:ext cx="4406900" cy="6383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957414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Polymorphism literally means </a:t>
            </a:r>
            <a:r>
              <a:rPr lang="en-US" i="1" dirty="0"/>
              <a:t>multiple forms</a:t>
            </a:r>
            <a:r>
              <a:rPr lang="en-US" dirty="0"/>
              <a:t>. One of the core philosophy of OOP allows object instances to exist in multiple forms. </a:t>
            </a:r>
          </a:p>
          <a:p>
            <a:r>
              <a:rPr lang="en-US" dirty="0"/>
              <a:t>What this means code-wise is that the types of object instances can be decided during runtime.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127716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Mammal has a method of its own called lactate() which it doesn’t share with animal.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4105052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OOP's innovation that made the paradigm a solution to the issues of state is its mechanism to construct boundaries wherever you want.</a:t>
            </a:r>
          </a:p>
        </p:txBody>
      </p:sp>
    </p:spTree>
    <p:extLst>
      <p:ext uri="{BB962C8B-B14F-4D97-AF65-F5344CB8AC3E}">
        <p14:creationId xmlns:p14="http://schemas.microsoft.com/office/powerpoint/2010/main" val="40344731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There’s also another type of polymorphism that is not necessarily shared by all OOP languages, compile-time polymorphism. </a:t>
            </a:r>
          </a:p>
        </p:txBody>
      </p:sp>
    </p:spTree>
    <p:extLst>
      <p:ext uri="{BB962C8B-B14F-4D97-AF65-F5344CB8AC3E}">
        <p14:creationId xmlns:p14="http://schemas.microsoft.com/office/powerpoint/2010/main" val="1194062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Compile-time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This is basically the feature where multiple functions can have the same name as long as they have different parameter type signatures.</a:t>
            </a:r>
          </a:p>
          <a:p>
            <a:r>
              <a:rPr lang="en-US" dirty="0"/>
              <a:t>This is also known as method overloading.</a:t>
            </a:r>
          </a:p>
        </p:txBody>
      </p:sp>
    </p:spTree>
    <p:extLst>
      <p:ext uri="{BB962C8B-B14F-4D97-AF65-F5344CB8AC3E}">
        <p14:creationId xmlns:p14="http://schemas.microsoft.com/office/powerpoint/2010/main" val="3443029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C776F-5279-1945-816B-3201756223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5A9BDD-A60E-3849-A428-99B36A7AB7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r>
              <a:rPr lang="en-US" dirty="0"/>
              <a:t>Run-time polymorphism is basically achieved using specialization and realization relationships between objects. </a:t>
            </a:r>
          </a:p>
        </p:txBody>
      </p:sp>
    </p:spTree>
    <p:extLst>
      <p:ext uri="{BB962C8B-B14F-4D97-AF65-F5344CB8AC3E}">
        <p14:creationId xmlns:p14="http://schemas.microsoft.com/office/powerpoint/2010/main" val="25760703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">
            <a:extLst>
              <a:ext uri="{FF2B5EF4-FFF2-40B4-BE49-F238E27FC236}">
                <a16:creationId xmlns:a16="http://schemas.microsoft.com/office/drawing/2014/main" id="{CE5CCE08-002E-594C-B2BC-233CBF3B937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 bwMode="auto">
          <a:xfrm>
            <a:off x="3892550" y="237038"/>
            <a:ext cx="4406900" cy="6383924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64009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An object instantiated to be of type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Primate</a:t>
            </a:r>
            <a:r>
              <a:rPr lang="en-US" dirty="0">
                <a:cs typeface="Consolas" panose="020B0609020204030204" pitchFamily="49" charset="0"/>
              </a:rPr>
              <a:t> is also an instance of an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Animal</a:t>
            </a:r>
            <a:r>
              <a:rPr lang="en-US" dirty="0">
                <a:cs typeface="Consolas" panose="020B0609020204030204" pitchFamily="49" charset="0"/>
              </a:rPr>
              <a:t> because a primate is just a specialization of an animal.</a:t>
            </a:r>
          </a:p>
        </p:txBody>
      </p:sp>
    </p:spTree>
    <p:extLst>
      <p:ext uri="{BB962C8B-B14F-4D97-AF65-F5344CB8AC3E}">
        <p14:creationId xmlns:p14="http://schemas.microsoft.com/office/powerpoint/2010/main" val="8847632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This reflects how the real world works because a primate is indeed an animal</a:t>
            </a:r>
          </a:p>
        </p:txBody>
      </p:sp>
    </p:spTree>
    <p:extLst>
      <p:ext uri="{BB962C8B-B14F-4D97-AF65-F5344CB8AC3E}">
        <p14:creationId xmlns:p14="http://schemas.microsoft.com/office/powerpoint/2010/main" val="184477533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On realization relationships like a </a:t>
            </a:r>
            <a:r>
              <a:rPr lang="en-US" dirty="0">
                <a:latin typeface="Source Code Pro"/>
                <a:cs typeface="Consolas" panose="020B0609020204030204" pitchFamily="49" charset="0"/>
              </a:rPr>
              <a:t>Book</a:t>
            </a:r>
            <a:r>
              <a:rPr lang="en-US" dirty="0">
                <a:cs typeface="Consolas" panose="020B0609020204030204" pitchFamily="49" charset="0"/>
              </a:rPr>
              <a:t> and a </a:t>
            </a:r>
            <a:r>
              <a:rPr lang="en-US" dirty="0" err="1">
                <a:latin typeface="Source Code Pro"/>
                <a:cs typeface="Consolas" panose="020B0609020204030204" pitchFamily="49" charset="0"/>
              </a:rPr>
              <a:t>BorrowableItem</a:t>
            </a:r>
            <a:r>
              <a:rPr lang="en-US" dirty="0">
                <a:cs typeface="Consolas" panose="020B0609020204030204" pitchFamily="49" charset="0"/>
              </a:rPr>
              <a:t>, the same is also true, because a book is also something that can be borrowed.</a:t>
            </a:r>
          </a:p>
        </p:txBody>
      </p:sp>
    </p:spTree>
    <p:extLst>
      <p:ext uri="{BB962C8B-B14F-4D97-AF65-F5344CB8AC3E}">
        <p14:creationId xmlns:p14="http://schemas.microsoft.com/office/powerpoint/2010/main" val="23003042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D0BA7D9-52E6-524B-A9A3-1420F2AB7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Run-time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222B86-7FC9-4843-9186-809F7B070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>
                <a:cs typeface="Consolas" panose="020B0609020204030204" pitchFamily="49" charset="0"/>
              </a:rPr>
              <a:t>Realization and specialization relationships guarantee that you can interact with a sub type as its super type and you can interact with concrete class as its abstraction.</a:t>
            </a:r>
          </a:p>
        </p:txBody>
      </p:sp>
    </p:spTree>
    <p:extLst>
      <p:ext uri="{BB962C8B-B14F-4D97-AF65-F5344CB8AC3E}">
        <p14:creationId xmlns:p14="http://schemas.microsoft.com/office/powerpoint/2010/main" val="7935181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r>
              <a:rPr lang="en-US" dirty="0"/>
              <a:t>Encapsulation, when done correctly, makes your system approach a more accurate simulation of the real world. </a:t>
            </a:r>
          </a:p>
        </p:txBody>
      </p:sp>
    </p:spTree>
    <p:extLst>
      <p:ext uri="{BB962C8B-B14F-4D97-AF65-F5344CB8AC3E}">
        <p14:creationId xmlns:p14="http://schemas.microsoft.com/office/powerpoint/2010/main" val="2011296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The more you encapsulate related data and methods, the more you'll create cohesive classes that have definite and indivisible purpose.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3781833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You should </a:t>
            </a:r>
            <a:r>
              <a:rPr lang="en-US" b="1" dirty="0"/>
              <a:t>encapsulate what varies</a:t>
            </a:r>
            <a:r>
              <a:rPr lang="en-US" dirty="0"/>
              <a:t>, meaning, things that always change should be encapsulated deep into the structure of your code. </a:t>
            </a:r>
            <a:r>
              <a:rPr lang="en-PH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00303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7D5D8-A8E4-5A4B-9826-D11358692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implementation is better?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AC113E-5DF2-664F-BE0B-9D8745DA18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a system that calculates tax by multiplying amounts with a tax rate, which is the best implementation for tax</a:t>
            </a:r>
            <a:r>
              <a:rPr lang="en-US" dirty="0">
                <a:latin typeface="Avenir Book" panose="02000503020000020003" pitchFamily="2" charset="0"/>
              </a:rPr>
              <a:t> calculation</a:t>
            </a:r>
          </a:p>
          <a:p>
            <a:endParaRPr lang="en-US" dirty="0">
              <a:latin typeface="Avenir Book" panose="02000503020000020003" pitchFamily="2" charset="0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A global variable called </a:t>
            </a:r>
            <a:r>
              <a:rPr lang="en-US" dirty="0" err="1">
                <a:latin typeface="Source Code Pro" panose="020B0509030403020204" pitchFamily="49" charset="77"/>
              </a:rPr>
              <a:t>tax_rate</a:t>
            </a:r>
            <a:endParaRPr lang="en-US" dirty="0">
              <a:latin typeface="Source Code Pro" panose="020B0509030403020204" pitchFamily="49" charset="77"/>
            </a:endParaRP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Hard code the tax value for every instance of use.</a:t>
            </a:r>
          </a:p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dirty="0">
                <a:latin typeface="Avenir Book" panose="02000503020000020003" pitchFamily="2" charset="0"/>
              </a:rPr>
              <a:t>Implement some function called </a:t>
            </a:r>
            <a:r>
              <a:rPr lang="en-US" dirty="0" err="1">
                <a:latin typeface="Source Code Pro" panose="020B0509030403020204" pitchFamily="49" charset="77"/>
              </a:rPr>
              <a:t>calculateTax</a:t>
            </a:r>
            <a:r>
              <a:rPr lang="en-US" dirty="0">
                <a:latin typeface="Source Code Pro" panose="020B0509030403020204" pitchFamily="49" charset="77"/>
              </a:rPr>
              <a:t>()</a:t>
            </a:r>
            <a:r>
              <a:rPr lang="en-US" dirty="0">
                <a:latin typeface="Avenir Book" panose="02000503020000020003" pitchFamily="2" charset="0"/>
              </a:rPr>
              <a:t> which calculates tax</a:t>
            </a:r>
          </a:p>
        </p:txBody>
      </p:sp>
    </p:spTree>
    <p:extLst>
      <p:ext uri="{BB962C8B-B14F-4D97-AF65-F5344CB8AC3E}">
        <p14:creationId xmlns:p14="http://schemas.microsoft.com/office/powerpoint/2010/main" val="16866466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i="1" dirty="0"/>
              <a:t>Encapsulating what varies</a:t>
            </a:r>
            <a:r>
              <a:rPr lang="en-US" dirty="0"/>
              <a:t> helps with maintainability since the changing a isolated data or behavior will have less effect.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6247597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032D7-3B28-994D-90C5-B36A69F93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F28C76-678F-6942-9279-F5E366032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Encapsulation means both attributes and behaviors.</a:t>
            </a:r>
          </a:p>
          <a:p>
            <a:pPr lvl="0"/>
            <a:r>
              <a:rPr lang="en-US" dirty="0"/>
              <a:t>Concrete objects should be given the responsibility of implementing their own behavior.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4247113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A3AB6-81FF-C74A-A207-93B4BD27C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D2C6C6-7D9A-7243-8217-24EF7FB21C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Inheritance is the concept in which the definition of a class is derived from another class. </a:t>
            </a:r>
          </a:p>
          <a:p>
            <a:r>
              <a:rPr lang="en-US" dirty="0"/>
              <a:t>An existing class, called the </a:t>
            </a:r>
            <a:r>
              <a:rPr lang="en-US" b="1" dirty="0"/>
              <a:t>super class</a:t>
            </a:r>
            <a:r>
              <a:rPr lang="en-US" dirty="0"/>
              <a:t> (also called the </a:t>
            </a:r>
            <a:r>
              <a:rPr lang="en-US" b="1" dirty="0"/>
              <a:t>base class</a:t>
            </a:r>
            <a:r>
              <a:rPr lang="en-US" dirty="0"/>
              <a:t> or the </a:t>
            </a:r>
            <a:r>
              <a:rPr lang="en-US" b="1" dirty="0"/>
              <a:t>parent class</a:t>
            </a:r>
            <a:r>
              <a:rPr lang="en-US" dirty="0"/>
              <a:t>) passes all visible attributes and methods to a </a:t>
            </a:r>
            <a:r>
              <a:rPr lang="en-US" b="1" dirty="0"/>
              <a:t>sub class</a:t>
            </a:r>
            <a:r>
              <a:rPr lang="en-US" dirty="0"/>
              <a:t> (also called the </a:t>
            </a:r>
            <a:r>
              <a:rPr lang="en-US" b="1" dirty="0"/>
              <a:t>derived class</a:t>
            </a:r>
            <a:r>
              <a:rPr lang="en-US" dirty="0"/>
              <a:t> or the </a:t>
            </a:r>
            <a:r>
              <a:rPr lang="en-US" b="1" dirty="0"/>
              <a:t>child class</a:t>
            </a:r>
            <a:r>
              <a:rPr lang="en-US" dirty="0"/>
              <a:t>). 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3763651540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PinkWoodcutBG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radientPinkWoodcutBG" id="{63C72C8D-AC0F-4F56-9459-C95CC326D0F7}" vid="{645041DA-A3BF-4136-86DF-F247059B41C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GradientPinkWoodcutBG</Template>
  <TotalTime>53</TotalTime>
  <Words>656</Words>
  <Application>Microsoft Office PowerPoint</Application>
  <PresentationFormat>Widescreen</PresentationFormat>
  <Paragraphs>68</Paragraphs>
  <Slides>27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4" baseType="lpstr">
      <vt:lpstr>Arial</vt:lpstr>
      <vt:lpstr>Avenir</vt:lpstr>
      <vt:lpstr>Avenir Book</vt:lpstr>
      <vt:lpstr>Calibri</vt:lpstr>
      <vt:lpstr>Calibri Light</vt:lpstr>
      <vt:lpstr>Source Code Pro</vt:lpstr>
      <vt:lpstr>GradientPinkWoodcutBG</vt:lpstr>
      <vt:lpstr>Fundamental Concepts of OOP</vt:lpstr>
      <vt:lpstr>Encapsulation</vt:lpstr>
      <vt:lpstr>Encapsulation</vt:lpstr>
      <vt:lpstr>Encapsulation</vt:lpstr>
      <vt:lpstr>Encapsulation</vt:lpstr>
      <vt:lpstr>Which implementation is better?</vt:lpstr>
      <vt:lpstr>Encapsulation</vt:lpstr>
      <vt:lpstr>Encapsulation</vt:lpstr>
      <vt:lpstr>Inheritance</vt:lpstr>
      <vt:lpstr>Inheritance</vt:lpstr>
      <vt:lpstr>Inheritance</vt:lpstr>
      <vt:lpstr>PowerPoint Presentation</vt:lpstr>
      <vt:lpstr>Inheritance</vt:lpstr>
      <vt:lpstr>Inheritance</vt:lpstr>
      <vt:lpstr>Inheritance</vt:lpstr>
      <vt:lpstr>Inheritance</vt:lpstr>
      <vt:lpstr>PowerPoint Presentation</vt:lpstr>
      <vt:lpstr>Polymorphism</vt:lpstr>
      <vt:lpstr>Inheritance</vt:lpstr>
      <vt:lpstr>Compile-time polymorphism</vt:lpstr>
      <vt:lpstr>Compile-time polymorphism</vt:lpstr>
      <vt:lpstr>Run-time polymorphism</vt:lpstr>
      <vt:lpstr>PowerPoint Presentation</vt:lpstr>
      <vt:lpstr>Run-time polymorphism</vt:lpstr>
      <vt:lpstr>Run-time polymorphism</vt:lpstr>
      <vt:lpstr>Run-time polymorphism</vt:lpstr>
      <vt:lpstr>Run-time polymorphism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Fundamental Concepts of OOP</dc:title>
  <dc:creator>Rubelito Abella</dc:creator>
  <cp:lastModifiedBy>Rubelito Abella</cp:lastModifiedBy>
  <cp:revision>14</cp:revision>
  <dcterms:created xsi:type="dcterms:W3CDTF">2019-09-30T01:24:16Z</dcterms:created>
  <dcterms:modified xsi:type="dcterms:W3CDTF">2019-10-27T14:16:49Z</dcterms:modified>
</cp:coreProperties>
</file>