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7" r:id="rId9"/>
    <p:sldId id="268" r:id="rId10"/>
    <p:sldId id="269" r:id="rId11"/>
    <p:sldId id="273" r:id="rId12"/>
    <p:sldId id="274" r:id="rId13"/>
    <p:sldId id="275" r:id="rId14"/>
    <p:sldId id="277" r:id="rId15"/>
    <p:sldId id="276" r:id="rId16"/>
    <p:sldId id="281" r:id="rId17"/>
    <p:sldId id="282" r:id="rId18"/>
    <p:sldId id="283" r:id="rId19"/>
    <p:sldId id="270" r:id="rId20"/>
    <p:sldId id="271" r:id="rId21"/>
    <p:sldId id="272" r:id="rId22"/>
    <p:sldId id="284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7"/>
    <a:srgbClr val="CF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A1892-F9EA-466A-B20E-6FFA4C1D06AE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A6171-08A7-4549-8C64-CB0E12BDF77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449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State is temporal so all of these are on some given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A6171-08A7-4549-8C64-CB0E12BDF77E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110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958BD-4B51-452E-A0AF-479C2C951604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D0FC708-C9A8-4C11-8E78-34CD887FD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4DCBA5C-3992-49D5-B56F-69EBD2F24EB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8C49F9-5973-4CBB-9772-EA0D12077823}"/>
              </a:ext>
            </a:extLst>
          </p:cNvPr>
          <p:cNvSpPr/>
          <p:nvPr/>
        </p:nvSpPr>
        <p:spPr>
          <a:xfrm>
            <a:off x="3713583" y="1026367"/>
            <a:ext cx="4767943" cy="4870580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9313-2D03-4288-80DA-2D5211B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84A7-B8C7-43D9-A517-E2B08432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FA12-D798-4BDC-A4E2-BBED55F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9ADDB-DA31-4E87-9D5B-B428F3D5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49" y="1172837"/>
            <a:ext cx="4466095" cy="4546827"/>
          </a:xfrm>
          <a:noFill/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9520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098D-A3B8-404D-B787-15331D41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A4ED1-BB39-4EF5-B0AD-CC5EEBEF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986F9-8EAB-4521-A95B-2E6140AD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DEB1-BAB5-4313-9852-7D986CD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8D71-F629-405D-B420-070C342F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424-9A39-45AC-A3A2-4C7C2B82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379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6FB-00BB-4184-9CE9-C2F01EAE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9126-A133-482F-91E5-46B6A11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91E-94F4-49ED-BF4A-DB37BCBC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B851-0915-48B4-8382-0F98C2B6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EAE0-EF90-4EDF-A6FF-9173C05F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5301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7EF27-44A8-48C1-81BF-D258CAABD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6A122-0756-43C0-A7C4-32BC7E39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2AC0-B1BA-4204-9069-6D76FECE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806-52C0-44CA-B308-2DB0A376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454A-9CA5-4E01-A401-05E27176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13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91EA-F1C4-4A8C-A25E-E6EE6532E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0C017-219E-43C1-9601-3C85A0C68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DABB-950D-4640-B006-500A025C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AF08-D986-49B3-B729-592DA8E2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E5BAA-A01E-4010-9844-E4B43A92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564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42EA72-0BB5-4C67-B359-3D0C3C0E864B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4CF587-5B1F-4F93-A594-6ED94CDD3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1679DD-F159-4660-AC56-B7CF42A8019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B0D1FC-A253-421B-8A47-CC74D9976910}"/>
              </a:ext>
            </a:extLst>
          </p:cNvPr>
          <p:cNvSpPr/>
          <p:nvPr/>
        </p:nvSpPr>
        <p:spPr>
          <a:xfrm>
            <a:off x="1062134" y="1492897"/>
            <a:ext cx="3920413" cy="3872205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9" y="1703451"/>
            <a:ext cx="3612502" cy="3451095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027577" cy="5123835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10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CD6D67-42A5-4A61-863F-DFD6A9B1B789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E7A152-EE61-4D1D-8373-250F17A3C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AD91A3-2054-4E62-B93E-C2EAF7F5F5A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7" y="663705"/>
            <a:ext cx="10574693" cy="1221080"/>
          </a:xfrm>
        </p:spPr>
        <p:txBody>
          <a:bodyPr anchor="t"/>
          <a:lstStyle>
            <a:lvl1pPr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53" y="2057838"/>
            <a:ext cx="10574693" cy="4125459"/>
          </a:xfrm>
        </p:spPr>
        <p:txBody>
          <a:bodyPr anchor="b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4C7A3-D255-4C28-B2E1-2D84C28EA78D}"/>
              </a:ext>
            </a:extLst>
          </p:cNvPr>
          <p:cNvCxnSpPr>
            <a:cxnSpLocks/>
          </p:cNvCxnSpPr>
          <p:nvPr/>
        </p:nvCxnSpPr>
        <p:spPr>
          <a:xfrm>
            <a:off x="576942" y="1371600"/>
            <a:ext cx="10851502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3399"/>
                </a:gs>
                <a:gs pos="100000">
                  <a:srgbClr val="CC00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45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DA4D72-C7C4-4DA2-84BC-6AF27069AAA7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B70A50-A4D4-42D7-A019-E62B1C709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5FF901-E9F6-4EC8-A290-B76A2B3F4B18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FAA1EC-C6AB-4C20-BC39-93B5B2BD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066" y="865973"/>
            <a:ext cx="5945868" cy="5126053"/>
          </a:xfrm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0E7D-2615-4B4E-9F0D-F55880C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3FAB-3F02-4DCA-90AA-584BDE1F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EB98-C034-4E3D-9DB1-017739E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343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559F-674E-4600-8BFF-B4AD9C1F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BED3-7A05-464D-B7D3-7071B65E3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6AAE-E504-4FE9-BD1B-618FE20B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61E1-F463-4E97-B28D-D13B5F6E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8F10-59C6-45EC-9971-5280FFDA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C8884-2853-4C1C-88CD-4A0CC5E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430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2AF4-48C6-4342-965C-5CA0344D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947E-A0B2-4E92-BFA1-08598EF9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E4B82-7922-4720-88F8-4F9F7A18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FC57E-028F-4910-ABC1-6E9DBA508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26C18-3D91-4AC2-95F4-187DEAE0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21F01-D65F-406B-AB0B-21277EE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DB261-A010-4D08-AA3C-0BCF449E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0CFBA-DE6E-4E7B-8E5A-DBA8AB52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403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2D9C-ED6C-41F0-9A6E-FDBB5FE3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2036-7629-4B44-A8C6-13DEBB89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EF403-3EB6-4645-863B-8D8B49C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F7AEC-CB07-4F5B-ABFE-118A1304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613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85861-0C72-4408-94D0-B385A669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3BE2-E957-430D-B2AF-3CE4FE0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B9D19-3AA8-44C8-A1F5-6245086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071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F4A5-0A0B-46CD-9580-41B22FC4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473B-C428-40E6-844A-3413CA1F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5A30-624B-495F-A590-F3B77E07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A0109-4A0D-45BB-AEDB-CA99DB41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EF2E7-A681-43E3-A16C-A6EDFA9A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C180C-F557-45EC-9DCE-1194501A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057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A63BC-B7DE-44EB-AF52-59BC52E4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A05D-E9B7-4F6F-996D-5A8D769C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69E0-BBAC-4CA8-941E-B21B6481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2DC7-9503-4D4B-BE8F-6324B42B8A54}" type="datetimeFigureOut">
              <a:rPr lang="en-PH" smtClean="0"/>
              <a:t>28 Aug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82EC-C3E1-45E0-89D9-134F76C7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A3E7-566D-4630-BE6D-736993C71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56BB-225C-45F1-A2E0-DC80F714459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156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FC852-FB5F-45D0-8455-A409F682E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212980"/>
            <a:ext cx="4466095" cy="4551494"/>
          </a:xfrm>
        </p:spPr>
        <p:txBody>
          <a:bodyPr anchor="b"/>
          <a:lstStyle/>
          <a:p>
            <a:pPr algn="l"/>
            <a:r>
              <a:rPr lang="en-PH" sz="5200" dirty="0"/>
              <a:t>Imperative Programming Paradigm</a:t>
            </a:r>
          </a:p>
        </p:txBody>
      </p:sp>
    </p:spTree>
    <p:extLst>
      <p:ext uri="{BB962C8B-B14F-4D97-AF65-F5344CB8AC3E}">
        <p14:creationId xmlns:p14="http://schemas.microsoft.com/office/powerpoint/2010/main" val="574076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8EA030-902A-451B-B6B5-CBAB50FCFEED}"/>
              </a:ext>
            </a:extLst>
          </p:cNvPr>
          <p:cNvSpPr/>
          <p:nvPr/>
        </p:nvSpPr>
        <p:spPr>
          <a:xfrm>
            <a:off x="5482165" y="1388533"/>
            <a:ext cx="6409267" cy="204046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96D77-6A9F-4211-817B-79AE1875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Program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2BF8-B758-424F-B72C-E6C29B838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11" y="-153150"/>
            <a:ext cx="6027577" cy="5123835"/>
          </a:xfrm>
        </p:spPr>
        <p:txBody>
          <a:bodyPr anchor="ctr"/>
          <a:lstStyle/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 =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 x + y</a:t>
            </a:r>
            <a:endParaRPr lang="en-PH" b="1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BBAE7C6-56E4-4DE8-9E9A-7EC67A7C9604}"/>
              </a:ext>
            </a:extLst>
          </p:cNvPr>
          <p:cNvSpPr/>
          <p:nvPr/>
        </p:nvSpPr>
        <p:spPr>
          <a:xfrm rot="5400000">
            <a:off x="5517953" y="2814163"/>
            <a:ext cx="249900" cy="116202"/>
          </a:xfrm>
          <a:prstGeom prst="triangle">
            <a:avLst/>
          </a:prstGeom>
          <a:gradFill>
            <a:gsLst>
              <a:gs pos="0">
                <a:srgbClr val="FF3399"/>
              </a:gs>
              <a:gs pos="100000">
                <a:srgbClr val="CC00C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F2086D4-3F86-4843-BC17-96D46AEC66DD}"/>
              </a:ext>
            </a:extLst>
          </p:cNvPr>
          <p:cNvGraphicFramePr>
            <a:graphicFrameLocks noGrp="1"/>
          </p:cNvGraphicFramePr>
          <p:nvPr/>
        </p:nvGraphicFramePr>
        <p:xfrm>
          <a:off x="5584802" y="3909148"/>
          <a:ext cx="6306630" cy="219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315">
                  <a:extLst>
                    <a:ext uri="{9D8B030D-6E8A-4147-A177-3AD203B41FA5}">
                      <a16:colId xmlns:a16="http://schemas.microsoft.com/office/drawing/2014/main" val="2038410660"/>
                    </a:ext>
                  </a:extLst>
                </a:gridCol>
                <a:gridCol w="3153315">
                  <a:extLst>
                    <a:ext uri="{9D8B030D-6E8A-4147-A177-3AD203B41FA5}">
                      <a16:colId xmlns:a16="http://schemas.microsoft.com/office/drawing/2014/main" val="422262934"/>
                    </a:ext>
                  </a:extLst>
                </a:gridCol>
              </a:tblGrid>
              <a:tr h="456108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solidFill>
                            <a:schemeClr val="bg1"/>
                          </a:solidFill>
                          <a:latin typeface="Avenir" pitchFamily="50" charset="0"/>
                        </a:rPr>
                        <a:t>VARIABLE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F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solidFill>
                            <a:schemeClr val="bg1"/>
                          </a:solidFill>
                          <a:latin typeface="Avenir" pitchFamily="50" charset="0"/>
                        </a:rPr>
                        <a:t>VALUE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F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24393"/>
                  </a:ext>
                </a:extLst>
              </a:tr>
              <a:tr h="456108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PH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F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A07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PH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CF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958945"/>
                  </a:ext>
                </a:extLst>
              </a:tr>
              <a:tr h="456108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PH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A07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H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452527"/>
                  </a:ext>
                </a:extLst>
              </a:tr>
              <a:tr h="456108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41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4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AA5A7-E3FE-4B88-B6D3-4BD73C2C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Assignment Statements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B3A2F-B2F1-481C-84B2-63260315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One of the most important constructs of the imperative programming paradigm is the assignment statement.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8628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0AA5A7-E3FE-4B88-B6D3-4BD73C2C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Assignment Statements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B3A2F-B2F1-481C-84B2-63260315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Assignment statements lets you mutate the values of your variables. </a:t>
            </a:r>
          </a:p>
          <a:p>
            <a:r>
              <a:rPr lang="en-US" dirty="0"/>
              <a:t>Every assignment statement will correspond to new state for the program.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3911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835D-8B06-4D61-8D9C-0DA3B50F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5C7E-98ED-4282-B5F3-BB3774B5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statements are usually executed using the "=" operator (some languages like Pascal use ":=" instead). </a:t>
            </a:r>
          </a:p>
          <a:p>
            <a:r>
              <a:rPr lang="en-US" dirty="0"/>
              <a:t>Although it borrows the equality operator from math, assignment operators behave very differently from an equality statement.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455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835D-8B06-4D61-8D9C-0DA3B50F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5C7E-98ED-4282-B5F3-BB3774B5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communicating some kind proposition, the assignment statement has an </a:t>
            </a:r>
            <a:r>
              <a:rPr lang="en-US" b="1" dirty="0"/>
              <a:t>imperative mood</a:t>
            </a:r>
            <a:r>
              <a:rPr lang="en-US" dirty="0"/>
              <a:t>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8718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5BCB-CC9B-4B03-8040-8947CB7B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Assignment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4C029-3009-46C6-A321-DF817F2CB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equality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 math declares that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while an assignment operator </a:t>
                </a:r>
                <a:r>
                  <a:rPr lang="en-US" dirty="0">
                    <a:latin typeface="Consolas" panose="020B0609020204030204" pitchFamily="49" charset="0"/>
                  </a:rPr>
                  <a:t>a = b</a:t>
                </a:r>
                <a:r>
                  <a:rPr lang="en-US" dirty="0"/>
                  <a:t> commands that a's value is now the same as b.</a:t>
                </a:r>
              </a:p>
              <a:p>
                <a:r>
                  <a:rPr lang="en-US" dirty="0"/>
                  <a:t>Mutation is introduced once you perform an assignment to a again, signifying a </a:t>
                </a:r>
                <a:r>
                  <a:rPr lang="en-US" b="1" i="1" dirty="0"/>
                  <a:t>change</a:t>
                </a:r>
                <a:r>
                  <a:rPr lang="en-US" dirty="0"/>
                  <a:t> in the value of a. 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4C029-3009-46C6-A321-DF817F2CB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88" r="-2191" b="-54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19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5BCB-CC9B-4B03-8040-8947CB7B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C029-3009-46C6-A321-DF817F2CB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programming is characterized by imperative statements. Statements that tell the computer what to do.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8761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5BCB-CC9B-4B03-8040-8947CB7B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C029-3009-46C6-A321-DF817F2CB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type of these statements is the assignment statement. </a:t>
            </a:r>
          </a:p>
          <a:p>
            <a:r>
              <a:rPr lang="en-US" dirty="0"/>
              <a:t>An assignment statement’s effect to your computer is characterized by the progression from one state to another.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9810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5BCB-CC9B-4B03-8040-8947CB7B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C029-3009-46C6-A321-DF817F2CB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statements make states, and if you combine many of these assignment statements arranged in a particular manner, you can create a meaningful program that does something for you.</a:t>
            </a:r>
          </a:p>
        </p:txBody>
      </p:sp>
    </p:spTree>
    <p:extLst>
      <p:ext uri="{BB962C8B-B14F-4D97-AF65-F5344CB8AC3E}">
        <p14:creationId xmlns:p14="http://schemas.microsoft.com/office/powerpoint/2010/main" val="329309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D66B-9B56-4F51-9F06-772BF08F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Structured Program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5E21-4917-49C6-9DB3-8C35B67A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One of the theoretical frameworks proposed to characterize imperative programming is </a:t>
            </a:r>
            <a:r>
              <a:rPr lang="en-US" b="1" dirty="0" err="1"/>
              <a:t>Böhm-Jacopini</a:t>
            </a:r>
            <a:r>
              <a:rPr lang="en-US" b="1" dirty="0"/>
              <a:t> theorem</a:t>
            </a:r>
            <a:r>
              <a:rPr lang="en-US" dirty="0"/>
              <a:t> also known as structured program theorem.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5310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E29F-41A8-4599-A16B-D62D3D3B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imperative paradigm as the “natural” paradigm of programming</a:t>
            </a:r>
          </a:p>
        </p:txBody>
      </p:sp>
    </p:spTree>
    <p:extLst>
      <p:ext uri="{BB962C8B-B14F-4D97-AF65-F5344CB8AC3E}">
        <p14:creationId xmlns:p14="http://schemas.microsoft.com/office/powerpoint/2010/main" val="2887487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D66B-9B56-4F51-9F06-772BF08F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Structured Program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5E21-4917-49C6-9DB3-8C35B67A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The theorem describes a formalism of a class called control flow graphs (flow charts) which are capable of representing any computable function.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51134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C09A-1AC1-4790-BE40-461AF380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Three ways of creating structured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F2E6-9E57-4136-B395-A4C80A8B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742950">
              <a:buFont typeface="+mj-lt"/>
              <a:buAutoNum type="arabicPeriod"/>
            </a:pPr>
            <a:r>
              <a:rPr lang="en-US" dirty="0"/>
              <a:t>Executing one subprogram, and then another subprogram </a:t>
            </a:r>
            <a:r>
              <a:rPr lang="en-US" b="1" dirty="0"/>
              <a:t>(sequence)</a:t>
            </a:r>
            <a:endParaRPr lang="en-PH" b="1" dirty="0"/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Executing one of two subprograms according to the value of a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b="1" dirty="0"/>
              <a:t>(selection)</a:t>
            </a:r>
            <a:endParaRPr lang="en-PH" b="1" dirty="0"/>
          </a:p>
          <a:p>
            <a:pPr marL="742950" lvl="0" indent="-742950">
              <a:buFont typeface="+mj-lt"/>
              <a:buAutoNum type="arabicPeriod"/>
            </a:pPr>
            <a:r>
              <a:rPr lang="en-US" dirty="0"/>
              <a:t>Repeatedly executing a subprogram as long as a </a:t>
            </a:r>
            <a:r>
              <a:rPr lang="en-US" dirty="0" err="1"/>
              <a:t>boolean</a:t>
            </a:r>
            <a:r>
              <a:rPr lang="en-US" dirty="0"/>
              <a:t> expression is true </a:t>
            </a:r>
            <a:r>
              <a:rPr lang="en-US" b="1" dirty="0"/>
              <a:t>(iteration)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69611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C09A-1AC1-4790-BE40-461AF380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Structure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9F2E6-9E57-4136-B395-A4C80A8B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Structured programming enjoyed a universal popularity in computer science. </a:t>
            </a:r>
          </a:p>
          <a:p>
            <a:pPr lvl="0"/>
            <a:r>
              <a:rPr lang="en-US" b="1" dirty="0"/>
              <a:t>The constructs described by this formalism became the natural architecture for programming language designers. 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4009688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BBEF-CAF7-4983-8724-AB5139F1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 err="1"/>
              <a:t>Subparadigms</a:t>
            </a:r>
            <a:r>
              <a:rPr lang="en-PH" sz="3600" dirty="0"/>
              <a:t> under the imperative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ECD4-659F-49E4-8EE7-8DA438F5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dirty="0"/>
              <a:t>Procedural Programming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PH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dirty="0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56996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96E9-4A55-404D-8AF3-AF3EA387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Procedural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84C7-8489-43B8-BC53-5EA4190A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like Fortran, ALGOL, BASIC, and C fall under the procedural paradigm. Languages under </a:t>
            </a:r>
            <a:r>
              <a:rPr lang="en-US"/>
              <a:t>this paradigm </a:t>
            </a:r>
            <a:r>
              <a:rPr lang="en-US" dirty="0"/>
              <a:t>simplify a complex system by subdividing a program into different </a:t>
            </a:r>
            <a:r>
              <a:rPr lang="en-US" b="1" dirty="0"/>
              <a:t>procedures</a:t>
            </a:r>
            <a:r>
              <a:rPr lang="en-US" dirty="0"/>
              <a:t> or functions.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11292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2A1A-FA81-4037-BDF9-09A79906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FFF4-3336-44BB-B26E-AFDFE65F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 oriented programming focuses on modelling a system based on the real-world ontology of objects. It uses an expressive type system to program the interactions within a system. Programming languages like C++, C#, Java, and Python are under this family.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93859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8EA030-902A-451B-B6B5-CBAB50FCFEED}"/>
              </a:ext>
            </a:extLst>
          </p:cNvPr>
          <p:cNvSpPr/>
          <p:nvPr/>
        </p:nvSpPr>
        <p:spPr>
          <a:xfrm>
            <a:off x="5211577" y="2408763"/>
            <a:ext cx="6409267" cy="204046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96D77-6A9F-4211-817B-79AE1875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Machine Code in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2BF8-B758-424F-B72C-E6C29B83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INC ITER	 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MOV AH, 7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 AH, AL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5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8DC4-4A8C-46E5-ABFA-8BBD25EA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47D6-4BB9-434D-A46D-5827CC24C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PH" dirty="0"/>
              <a:t>The existence of an explicit state is the foundation of imperative programming.</a:t>
            </a:r>
          </a:p>
        </p:txBody>
      </p:sp>
    </p:spTree>
    <p:extLst>
      <p:ext uri="{BB962C8B-B14F-4D97-AF65-F5344CB8AC3E}">
        <p14:creationId xmlns:p14="http://schemas.microsoft.com/office/powerpoint/2010/main" val="243254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8DC4-4A8C-46E5-ABFA-8BBD25EA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47D6-4BB9-434D-A46D-5827CC24C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The </a:t>
            </a:r>
            <a:r>
              <a:rPr lang="en-US" b="1" dirty="0"/>
              <a:t>state</a:t>
            </a:r>
            <a:r>
              <a:rPr lang="en-US" dirty="0"/>
              <a:t> of a program or a process on a given instance is the snapshot of its immediate relevant environment and context.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770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1DEB-1FA9-4E52-B536-2953FE23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Examples of state in different levels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B573-3341-45C4-8D1A-3546F56B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b="1" dirty="0"/>
              <a:t>CPU state </a:t>
            </a:r>
            <a:r>
              <a:rPr lang="en-PH" dirty="0"/>
              <a:t>- registers and relevant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PH" b="1" dirty="0"/>
              <a:t>Process</a:t>
            </a:r>
            <a:r>
              <a:rPr lang="en-PH" dirty="0"/>
              <a:t> - </a:t>
            </a:r>
            <a:r>
              <a:rPr lang="en-US" dirty="0"/>
              <a:t>the values inside the memory addresses it resides 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Program </a:t>
            </a:r>
            <a:r>
              <a:rPr lang="en-US" dirty="0"/>
              <a:t>- the conceptual set of variable values related to the program's runtime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351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8EA030-902A-451B-B6B5-CBAB50FCFEED}"/>
              </a:ext>
            </a:extLst>
          </p:cNvPr>
          <p:cNvSpPr/>
          <p:nvPr/>
        </p:nvSpPr>
        <p:spPr>
          <a:xfrm>
            <a:off x="5211577" y="2408763"/>
            <a:ext cx="6409267" cy="204046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96D77-6A9F-4211-817B-79AE1875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Program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2BF8-B758-424F-B72C-E6C29B83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 =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 x + y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2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8EA030-902A-451B-B6B5-CBAB50FCFEED}"/>
              </a:ext>
            </a:extLst>
          </p:cNvPr>
          <p:cNvSpPr/>
          <p:nvPr/>
        </p:nvSpPr>
        <p:spPr>
          <a:xfrm>
            <a:off x="5482165" y="1388533"/>
            <a:ext cx="6409267" cy="204046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96D77-6A9F-4211-817B-79AE1875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Program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2BF8-B758-424F-B72C-E6C29B838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11" y="-153150"/>
            <a:ext cx="6027577" cy="5123835"/>
          </a:xfrm>
        </p:spPr>
        <p:txBody>
          <a:bodyPr anchor="ctr"/>
          <a:lstStyle/>
          <a:p>
            <a:pPr latinLnBrk="1">
              <a:spcAft>
                <a:spcPts val="1000"/>
              </a:spcAft>
            </a:pPr>
            <a:r>
              <a:rPr lang="en-US" b="1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b="1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 =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 x + y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BBAE7C6-56E4-4DE8-9E9A-7EC67A7C9604}"/>
              </a:ext>
            </a:extLst>
          </p:cNvPr>
          <p:cNvSpPr/>
          <p:nvPr/>
        </p:nvSpPr>
        <p:spPr>
          <a:xfrm rot="5400000">
            <a:off x="5517953" y="1815782"/>
            <a:ext cx="249900" cy="116202"/>
          </a:xfrm>
          <a:prstGeom prst="triangle">
            <a:avLst/>
          </a:prstGeom>
          <a:gradFill>
            <a:gsLst>
              <a:gs pos="0">
                <a:srgbClr val="FF3399"/>
              </a:gs>
              <a:gs pos="100000">
                <a:srgbClr val="CC00C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F2086D4-3F86-4843-BC17-96D46AEC6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78692"/>
              </p:ext>
            </p:extLst>
          </p:nvPr>
        </p:nvGraphicFramePr>
        <p:xfrm>
          <a:off x="5584802" y="3909148"/>
          <a:ext cx="6306630" cy="200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315">
                  <a:extLst>
                    <a:ext uri="{9D8B030D-6E8A-4147-A177-3AD203B41FA5}">
                      <a16:colId xmlns:a16="http://schemas.microsoft.com/office/drawing/2014/main" val="2038410660"/>
                    </a:ext>
                  </a:extLst>
                </a:gridCol>
                <a:gridCol w="3153315">
                  <a:extLst>
                    <a:ext uri="{9D8B030D-6E8A-4147-A177-3AD203B41FA5}">
                      <a16:colId xmlns:a16="http://schemas.microsoft.com/office/drawing/2014/main" val="422262934"/>
                    </a:ext>
                  </a:extLst>
                </a:gridCol>
              </a:tblGrid>
              <a:tr h="456108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solidFill>
                            <a:schemeClr val="bg1"/>
                          </a:solidFill>
                          <a:latin typeface="Avenir" pitchFamily="50" charset="0"/>
                        </a:rPr>
                        <a:t>VARIABLE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F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solidFill>
                            <a:schemeClr val="bg1"/>
                          </a:solidFill>
                          <a:latin typeface="Avenir" pitchFamily="50" charset="0"/>
                        </a:rPr>
                        <a:t>VALUE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F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24393"/>
                  </a:ext>
                </a:extLst>
              </a:tr>
              <a:tr h="456108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PH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F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A07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H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CF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958945"/>
                  </a:ext>
                </a:extLst>
              </a:tr>
              <a:tr h="456108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452527"/>
                  </a:ext>
                </a:extLst>
              </a:tr>
              <a:tr h="456108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41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07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8EA030-902A-451B-B6B5-CBAB50FCFEED}"/>
              </a:ext>
            </a:extLst>
          </p:cNvPr>
          <p:cNvSpPr/>
          <p:nvPr/>
        </p:nvSpPr>
        <p:spPr>
          <a:xfrm>
            <a:off x="5482165" y="1388533"/>
            <a:ext cx="6409267" cy="204046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96D77-6A9F-4211-817B-79AE1875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Program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2BF8-B758-424F-B72C-E6C29B838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11" y="-153150"/>
            <a:ext cx="6027577" cy="5123835"/>
          </a:xfrm>
        </p:spPr>
        <p:txBody>
          <a:bodyPr anchor="ctr"/>
          <a:lstStyle/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 = </a:t>
            </a:r>
            <a:r>
              <a:rPr lang="en-US" b="1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 x + y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BBAE7C6-56E4-4DE8-9E9A-7EC67A7C9604}"/>
              </a:ext>
            </a:extLst>
          </p:cNvPr>
          <p:cNvSpPr/>
          <p:nvPr/>
        </p:nvSpPr>
        <p:spPr>
          <a:xfrm rot="5400000">
            <a:off x="5517953" y="2328969"/>
            <a:ext cx="249900" cy="116202"/>
          </a:xfrm>
          <a:prstGeom prst="triangle">
            <a:avLst/>
          </a:prstGeom>
          <a:gradFill>
            <a:gsLst>
              <a:gs pos="0">
                <a:srgbClr val="FF3399"/>
              </a:gs>
              <a:gs pos="100000">
                <a:srgbClr val="CC00C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F2086D4-3F86-4843-BC17-96D46AEC6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33275"/>
              </p:ext>
            </p:extLst>
          </p:nvPr>
        </p:nvGraphicFramePr>
        <p:xfrm>
          <a:off x="5584802" y="3909148"/>
          <a:ext cx="6306630" cy="219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315">
                  <a:extLst>
                    <a:ext uri="{9D8B030D-6E8A-4147-A177-3AD203B41FA5}">
                      <a16:colId xmlns:a16="http://schemas.microsoft.com/office/drawing/2014/main" val="2038410660"/>
                    </a:ext>
                  </a:extLst>
                </a:gridCol>
                <a:gridCol w="3153315">
                  <a:extLst>
                    <a:ext uri="{9D8B030D-6E8A-4147-A177-3AD203B41FA5}">
                      <a16:colId xmlns:a16="http://schemas.microsoft.com/office/drawing/2014/main" val="422262934"/>
                    </a:ext>
                  </a:extLst>
                </a:gridCol>
              </a:tblGrid>
              <a:tr h="456108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solidFill>
                            <a:schemeClr val="bg1"/>
                          </a:solidFill>
                          <a:latin typeface="Avenir" pitchFamily="50" charset="0"/>
                        </a:rPr>
                        <a:t>VARIABLE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F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>
                          <a:solidFill>
                            <a:schemeClr val="bg1"/>
                          </a:solidFill>
                          <a:latin typeface="Avenir" pitchFamily="50" charset="0"/>
                        </a:rPr>
                        <a:t>VALUE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F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24393"/>
                  </a:ext>
                </a:extLst>
              </a:tr>
              <a:tr h="456108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PH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F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A07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H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CF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958945"/>
                  </a:ext>
                </a:extLst>
              </a:tr>
              <a:tr h="456108"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PH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A07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H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452527"/>
                  </a:ext>
                </a:extLst>
              </a:tr>
              <a:tr h="456108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418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5060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PinkWoodcutB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PinkWoodcutBG" id="{63C72C8D-AC0F-4F56-9459-C95CC326D0F7}" vid="{645041DA-A3BF-4136-86DF-F247059B4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GradientPinkWoodcutBG</Template>
  <TotalTime>310</TotalTime>
  <Words>668</Words>
  <Application>Microsoft Office PowerPoint</Application>
  <PresentationFormat>Widescreen</PresentationFormat>
  <Paragraphs>77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Avenir</vt:lpstr>
      <vt:lpstr>Calibri</vt:lpstr>
      <vt:lpstr>Calibri Light</vt:lpstr>
      <vt:lpstr>Cambria Math</vt:lpstr>
      <vt:lpstr>Consolas</vt:lpstr>
      <vt:lpstr>GradientPinkWoodcutBG</vt:lpstr>
      <vt:lpstr>Imperative Programming Paradigm</vt:lpstr>
      <vt:lpstr>the imperative paradigm as the “natural” paradigm of programming</vt:lpstr>
      <vt:lpstr>Machine Code in Assembly</vt:lpstr>
      <vt:lpstr>The STATE</vt:lpstr>
      <vt:lpstr>The STATE</vt:lpstr>
      <vt:lpstr>Examples of state in different levels of programming</vt:lpstr>
      <vt:lpstr>Program state</vt:lpstr>
      <vt:lpstr>Program state</vt:lpstr>
      <vt:lpstr>Program state</vt:lpstr>
      <vt:lpstr>Program state</vt:lpstr>
      <vt:lpstr>Assignment Statements</vt:lpstr>
      <vt:lpstr>Assignment Statements</vt:lpstr>
      <vt:lpstr>Assignment Statements</vt:lpstr>
      <vt:lpstr>Assignment Statements</vt:lpstr>
      <vt:lpstr>Assignment Statements</vt:lpstr>
      <vt:lpstr>Assignment Statements</vt:lpstr>
      <vt:lpstr>Assignment Statements</vt:lpstr>
      <vt:lpstr>Assignment Statements</vt:lpstr>
      <vt:lpstr>Structured Program Theorem</vt:lpstr>
      <vt:lpstr>Structured Program Theorem</vt:lpstr>
      <vt:lpstr>Three ways of creating structured programs</vt:lpstr>
      <vt:lpstr>Structure Programming</vt:lpstr>
      <vt:lpstr>Subparadigms under the imperative family</vt:lpstr>
      <vt:lpstr>Procedural Programming</vt:lpstr>
      <vt:lpstr>Object Oriented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Imperative Programming Paradigm</dc:title>
  <dc:creator>Rubelito Abella</dc:creator>
  <cp:lastModifiedBy>Rubelito Abella</cp:lastModifiedBy>
  <cp:revision>16</cp:revision>
  <dcterms:created xsi:type="dcterms:W3CDTF">2019-08-06T11:52:26Z</dcterms:created>
  <dcterms:modified xsi:type="dcterms:W3CDTF">2020-08-28T11:12:57Z</dcterms:modified>
</cp:coreProperties>
</file>