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62"/>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316" r:id="rId30"/>
    <p:sldId id="286" r:id="rId31"/>
    <p:sldId id="317"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86407" autoAdjust="0"/>
  </p:normalViewPr>
  <p:slideViewPr>
    <p:cSldViewPr snapToGrid="0">
      <p:cViewPr varScale="1">
        <p:scale>
          <a:sx n="124" d="100"/>
          <a:sy n="124" d="100"/>
        </p:scale>
        <p:origin x="126" y="4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87625-9F62-429B-AAB4-3BE8174C1533}" type="datetimeFigureOut">
              <a:rPr lang="en-PH" smtClean="0"/>
              <a:t>19 Aug 2020</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FAD56-79BA-423C-A98E-D0EF0DFCA81B}" type="slidenum">
              <a:rPr lang="en-PH" smtClean="0"/>
              <a:t>‹#›</a:t>
            </a:fld>
            <a:endParaRPr lang="en-PH"/>
          </a:p>
        </p:txBody>
      </p:sp>
    </p:spTree>
    <p:extLst>
      <p:ext uri="{BB962C8B-B14F-4D97-AF65-F5344CB8AC3E}">
        <p14:creationId xmlns:p14="http://schemas.microsoft.com/office/powerpoint/2010/main" val="418559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Writing the query:</a:t>
            </a:r>
            <a:endParaRPr lang="en-PH" sz="1200" kern="1200" dirty="0">
              <a:solidFill>
                <a:schemeClr val="tx1"/>
              </a:solidFill>
              <a:effectLst/>
              <a:latin typeface="+mn-lt"/>
              <a:ea typeface="+mn-ea"/>
              <a:cs typeface="+mn-cs"/>
            </a:endParaRPr>
          </a:p>
          <a:p>
            <a:pPr latinLnBrk="1"/>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isresistantto</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squirtle,X</a:t>
            </a:r>
            <a:r>
              <a:rPr lang="en-US" sz="1200" kern="1200" dirty="0">
                <a:solidFill>
                  <a:schemeClr val="tx1"/>
                </a:solidFill>
                <a:effectLst/>
                <a:latin typeface="+mn-lt"/>
                <a:ea typeface="+mn-ea"/>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will ask prolog for the </a:t>
            </a:r>
            <a:r>
              <a:rPr lang="en-US" sz="1200" kern="1200" dirty="0" err="1">
                <a:solidFill>
                  <a:schemeClr val="tx1"/>
                </a:solidFill>
                <a:effectLst/>
                <a:latin typeface="+mn-lt"/>
                <a:ea typeface="+mn-ea"/>
                <a:cs typeface="+mn-cs"/>
              </a:rPr>
              <a:t>pokemon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squirtle</a:t>
            </a:r>
            <a:r>
              <a:rPr lang="en-US" sz="1200" kern="1200" dirty="0">
                <a:solidFill>
                  <a:schemeClr val="tx1"/>
                </a:solidFill>
                <a:effectLst/>
                <a:latin typeface="+mn-lt"/>
                <a:ea typeface="+mn-ea"/>
                <a:cs typeface="+mn-cs"/>
              </a:rPr>
              <a:t> is resistant to, therefore the output:</a:t>
            </a:r>
            <a:endParaRPr lang="en-PH" sz="1200" kern="1200" dirty="0">
              <a:solidFill>
                <a:schemeClr val="tx1"/>
              </a:solidFill>
              <a:effectLst/>
              <a:latin typeface="+mn-lt"/>
              <a:ea typeface="+mn-ea"/>
              <a:cs typeface="+mn-cs"/>
            </a:endParaRPr>
          </a:p>
          <a:p>
            <a:pPr latinLnBrk="1"/>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F8FAD56-79BA-423C-A98E-D0EF0DFCA81B}" type="slidenum">
              <a:rPr lang="en-PH" smtClean="0"/>
              <a:t>25</a:t>
            </a:fld>
            <a:endParaRPr lang="en-PH"/>
          </a:p>
        </p:txBody>
      </p:sp>
    </p:spTree>
    <p:extLst>
      <p:ext uri="{BB962C8B-B14F-4D97-AF65-F5344CB8AC3E}">
        <p14:creationId xmlns:p14="http://schemas.microsoft.com/office/powerpoint/2010/main" val="324439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many Uses</a:t>
            </a:r>
          </a:p>
        </p:txBody>
      </p:sp>
      <p:sp>
        <p:nvSpPr>
          <p:cNvPr id="4" name="Slide Number Placeholder 3"/>
          <p:cNvSpPr>
            <a:spLocks noGrp="1"/>
          </p:cNvSpPr>
          <p:nvPr>
            <p:ph type="sldNum" sz="quarter" idx="5"/>
          </p:nvPr>
        </p:nvSpPr>
        <p:spPr/>
        <p:txBody>
          <a:bodyPr/>
          <a:lstStyle/>
          <a:p>
            <a:fld id="{0F8FAD56-79BA-423C-A98E-D0EF0DFCA81B}" type="slidenum">
              <a:rPr lang="en-PH" smtClean="0"/>
              <a:t>58</a:t>
            </a:fld>
            <a:endParaRPr lang="en-PH"/>
          </a:p>
        </p:txBody>
      </p:sp>
    </p:spTree>
    <p:extLst>
      <p:ext uri="{BB962C8B-B14F-4D97-AF65-F5344CB8AC3E}">
        <p14:creationId xmlns:p14="http://schemas.microsoft.com/office/powerpoint/2010/main" val="740925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least functional and imperative share the concept of functions, Haskell is strange but Prolog is way stranger).</a:t>
            </a:r>
          </a:p>
        </p:txBody>
      </p:sp>
      <p:sp>
        <p:nvSpPr>
          <p:cNvPr id="4" name="Slide Number Placeholder 3"/>
          <p:cNvSpPr>
            <a:spLocks noGrp="1"/>
          </p:cNvSpPr>
          <p:nvPr>
            <p:ph type="sldNum" sz="quarter" idx="5"/>
          </p:nvPr>
        </p:nvSpPr>
        <p:spPr/>
        <p:txBody>
          <a:bodyPr/>
          <a:lstStyle/>
          <a:p>
            <a:fld id="{0F8FAD56-79BA-423C-A98E-D0EF0DFCA81B}" type="slidenum">
              <a:rPr lang="en-PH" smtClean="0"/>
              <a:t>59</a:t>
            </a:fld>
            <a:endParaRPr lang="en-PH"/>
          </a:p>
        </p:txBody>
      </p:sp>
    </p:spTree>
    <p:extLst>
      <p:ext uri="{BB962C8B-B14F-4D97-AF65-F5344CB8AC3E}">
        <p14:creationId xmlns:p14="http://schemas.microsoft.com/office/powerpoint/2010/main" val="2077310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least functional and imperative share the concept of functions, Haskell is strange but Prolog is way stranger).</a:t>
            </a:r>
          </a:p>
        </p:txBody>
      </p:sp>
      <p:sp>
        <p:nvSpPr>
          <p:cNvPr id="4" name="Slide Number Placeholder 3"/>
          <p:cNvSpPr>
            <a:spLocks noGrp="1"/>
          </p:cNvSpPr>
          <p:nvPr>
            <p:ph type="sldNum" sz="quarter" idx="5"/>
          </p:nvPr>
        </p:nvSpPr>
        <p:spPr/>
        <p:txBody>
          <a:bodyPr/>
          <a:lstStyle/>
          <a:p>
            <a:fld id="{0F8FAD56-79BA-423C-A98E-D0EF0DFCA81B}" type="slidenum">
              <a:rPr lang="en-PH" smtClean="0"/>
              <a:t>60</a:t>
            </a:fld>
            <a:endParaRPr lang="en-PH"/>
          </a:p>
        </p:txBody>
      </p:sp>
    </p:spTree>
    <p:extLst>
      <p:ext uri="{BB962C8B-B14F-4D97-AF65-F5344CB8AC3E}">
        <p14:creationId xmlns:p14="http://schemas.microsoft.com/office/powerpoint/2010/main" val="4186403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dirty="0">
                <a:solidFill>
                  <a:schemeClr val="tx1"/>
                </a:solidFill>
                <a:effectLst/>
                <a:latin typeface="+mn-lt"/>
                <a:ea typeface="+mn-ea"/>
                <a:cs typeface="+mn-cs"/>
              </a:rPr>
              <a:t>Instances of line that unify with these predicates, are also instances of vertical and horizontal line. Therefore asking the query:</a:t>
            </a: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F8FAD56-79BA-423C-A98E-D0EF0DFCA81B}" type="slidenum">
              <a:rPr lang="en-PH" smtClean="0"/>
              <a:t>33</a:t>
            </a:fld>
            <a:endParaRPr lang="en-PH"/>
          </a:p>
        </p:txBody>
      </p:sp>
    </p:spTree>
    <p:extLst>
      <p:ext uri="{BB962C8B-B14F-4D97-AF65-F5344CB8AC3E}">
        <p14:creationId xmlns:p14="http://schemas.microsoft.com/office/powerpoint/2010/main" val="182385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F8FAD56-79BA-423C-A98E-D0EF0DFCA81B}" type="slidenum">
              <a:rPr lang="en-PH" smtClean="0"/>
              <a:t>35</a:t>
            </a:fld>
            <a:endParaRPr lang="en-PH"/>
          </a:p>
        </p:txBody>
      </p:sp>
    </p:spTree>
    <p:extLst>
      <p:ext uri="{BB962C8B-B14F-4D97-AF65-F5344CB8AC3E}">
        <p14:creationId xmlns:p14="http://schemas.microsoft.com/office/powerpoint/2010/main" val="3732050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dirty="0">
                <a:effectLst/>
              </a:rPr>
              <a:t>This query has the exact same meaning as k(Y), since the variable names have no inherent meanings. </a:t>
            </a:r>
          </a:p>
          <a:p>
            <a:endParaRPr lang="en-US" dirty="0"/>
          </a:p>
        </p:txBody>
      </p:sp>
      <p:sp>
        <p:nvSpPr>
          <p:cNvPr id="4" name="Slide Number Placeholder 3"/>
          <p:cNvSpPr>
            <a:spLocks noGrp="1"/>
          </p:cNvSpPr>
          <p:nvPr>
            <p:ph type="sldNum" sz="quarter" idx="5"/>
          </p:nvPr>
        </p:nvSpPr>
        <p:spPr/>
        <p:txBody>
          <a:bodyPr/>
          <a:lstStyle/>
          <a:p>
            <a:fld id="{0F8FAD56-79BA-423C-A98E-D0EF0DFCA81B}" type="slidenum">
              <a:rPr lang="en-PH" smtClean="0"/>
              <a:t>38</a:t>
            </a:fld>
            <a:endParaRPr lang="en-PH"/>
          </a:p>
        </p:txBody>
      </p:sp>
    </p:spTree>
    <p:extLst>
      <p:ext uri="{BB962C8B-B14F-4D97-AF65-F5344CB8AC3E}">
        <p14:creationId xmlns:p14="http://schemas.microsoft.com/office/powerpoint/2010/main" val="1283444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dirty="0">
                <a:effectLst/>
              </a:rPr>
              <a:t>Since there are no other facts or rule heads that can be unified with the goal k(_G34) prolog's proof search doesn't branch out.</a:t>
            </a:r>
          </a:p>
          <a:p>
            <a:endParaRPr lang="en-US" dirty="0"/>
          </a:p>
        </p:txBody>
      </p:sp>
      <p:sp>
        <p:nvSpPr>
          <p:cNvPr id="4" name="Slide Number Placeholder 3"/>
          <p:cNvSpPr>
            <a:spLocks noGrp="1"/>
          </p:cNvSpPr>
          <p:nvPr>
            <p:ph type="sldNum" sz="quarter" idx="5"/>
          </p:nvPr>
        </p:nvSpPr>
        <p:spPr/>
        <p:txBody>
          <a:bodyPr/>
          <a:lstStyle/>
          <a:p>
            <a:fld id="{0F8FAD56-79BA-423C-A98E-D0EF0DFCA81B}" type="slidenum">
              <a:rPr lang="en-PH" smtClean="0"/>
              <a:t>40</a:t>
            </a:fld>
            <a:endParaRPr lang="en-PH"/>
          </a:p>
        </p:txBody>
      </p:sp>
    </p:spTree>
    <p:extLst>
      <p:ext uri="{BB962C8B-B14F-4D97-AF65-F5344CB8AC3E}">
        <p14:creationId xmlns:p14="http://schemas.microsoft.com/office/powerpoint/2010/main" val="4004097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dirty="0"/>
              <a:t>whenever it has a list of goals, Prolog tries to satisfy them one by one, working through the list in a left to right direction</a:t>
            </a:r>
            <a:endParaRPr lang="en-US" dirty="0"/>
          </a:p>
        </p:txBody>
      </p:sp>
      <p:sp>
        <p:nvSpPr>
          <p:cNvPr id="4" name="Slide Number Placeholder 3"/>
          <p:cNvSpPr>
            <a:spLocks noGrp="1"/>
          </p:cNvSpPr>
          <p:nvPr>
            <p:ph type="sldNum" sz="quarter" idx="5"/>
          </p:nvPr>
        </p:nvSpPr>
        <p:spPr/>
        <p:txBody>
          <a:bodyPr/>
          <a:lstStyle/>
          <a:p>
            <a:fld id="{0F8FAD56-79BA-423C-A98E-D0EF0DFCA81B}" type="slidenum">
              <a:rPr lang="en-PH" smtClean="0"/>
              <a:t>42</a:t>
            </a:fld>
            <a:endParaRPr lang="en-PH"/>
          </a:p>
        </p:txBody>
      </p:sp>
    </p:spTree>
    <p:extLst>
      <p:ext uri="{BB962C8B-B14F-4D97-AF65-F5344CB8AC3E}">
        <p14:creationId xmlns:p14="http://schemas.microsoft.com/office/powerpoint/2010/main" val="3031367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a:solidFill>
                  <a:schemeClr val="tx1"/>
                </a:solidFill>
                <a:effectLst/>
                <a:latin typeface="+mn-lt"/>
                <a:ea typeface="+mn-ea"/>
                <a:cs typeface="+mn-cs"/>
              </a:rPr>
              <a:t>Another example: descendant</a:t>
            </a:r>
          </a:p>
        </p:txBody>
      </p:sp>
      <p:sp>
        <p:nvSpPr>
          <p:cNvPr id="4" name="Slide Number Placeholder 3"/>
          <p:cNvSpPr>
            <a:spLocks noGrp="1"/>
          </p:cNvSpPr>
          <p:nvPr>
            <p:ph type="sldNum" sz="quarter" idx="5"/>
          </p:nvPr>
        </p:nvSpPr>
        <p:spPr/>
        <p:txBody>
          <a:bodyPr/>
          <a:lstStyle/>
          <a:p>
            <a:fld id="{0F8FAD56-79BA-423C-A98E-D0EF0DFCA81B}" type="slidenum">
              <a:rPr lang="en-PH" smtClean="0"/>
              <a:t>52</a:t>
            </a:fld>
            <a:endParaRPr lang="en-PH"/>
          </a:p>
        </p:txBody>
      </p:sp>
    </p:spTree>
    <p:extLst>
      <p:ext uri="{BB962C8B-B14F-4D97-AF65-F5344CB8AC3E}">
        <p14:creationId xmlns:p14="http://schemas.microsoft.com/office/powerpoint/2010/main" val="3601499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many Uses</a:t>
            </a:r>
          </a:p>
        </p:txBody>
      </p:sp>
      <p:sp>
        <p:nvSpPr>
          <p:cNvPr id="4" name="Slide Number Placeholder 3"/>
          <p:cNvSpPr>
            <a:spLocks noGrp="1"/>
          </p:cNvSpPr>
          <p:nvPr>
            <p:ph type="sldNum" sz="quarter" idx="5"/>
          </p:nvPr>
        </p:nvSpPr>
        <p:spPr/>
        <p:txBody>
          <a:bodyPr/>
          <a:lstStyle/>
          <a:p>
            <a:fld id="{0F8FAD56-79BA-423C-A98E-D0EF0DFCA81B}" type="slidenum">
              <a:rPr lang="en-PH" smtClean="0"/>
              <a:t>56</a:t>
            </a:fld>
            <a:endParaRPr lang="en-PH"/>
          </a:p>
        </p:txBody>
      </p:sp>
    </p:spTree>
    <p:extLst>
      <p:ext uri="{BB962C8B-B14F-4D97-AF65-F5344CB8AC3E}">
        <p14:creationId xmlns:p14="http://schemas.microsoft.com/office/powerpoint/2010/main" val="2263072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many Uses</a:t>
            </a:r>
          </a:p>
        </p:txBody>
      </p:sp>
      <p:sp>
        <p:nvSpPr>
          <p:cNvPr id="4" name="Slide Number Placeholder 3"/>
          <p:cNvSpPr>
            <a:spLocks noGrp="1"/>
          </p:cNvSpPr>
          <p:nvPr>
            <p:ph type="sldNum" sz="quarter" idx="5"/>
          </p:nvPr>
        </p:nvSpPr>
        <p:spPr/>
        <p:txBody>
          <a:bodyPr/>
          <a:lstStyle/>
          <a:p>
            <a:fld id="{0F8FAD56-79BA-423C-A98E-D0EF0DFCA81B}" type="slidenum">
              <a:rPr lang="en-PH" smtClean="0"/>
              <a:t>57</a:t>
            </a:fld>
            <a:endParaRPr lang="en-PH"/>
          </a:p>
        </p:txBody>
      </p:sp>
    </p:spTree>
    <p:extLst>
      <p:ext uri="{BB962C8B-B14F-4D97-AF65-F5344CB8AC3E}">
        <p14:creationId xmlns:p14="http://schemas.microsoft.com/office/powerpoint/2010/main" val="2858985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FD958BD-4B51-452E-A0AF-479C2C951604}"/>
              </a:ext>
            </a:extLst>
          </p:cNvPr>
          <p:cNvGrpSpPr/>
          <p:nvPr/>
        </p:nvGrpSpPr>
        <p:grpSpPr>
          <a:xfrm>
            <a:off x="0" y="-139959"/>
            <a:ext cx="12192001" cy="6997959"/>
            <a:chOff x="0" y="-139959"/>
            <a:chExt cx="12192001" cy="6997959"/>
          </a:xfrm>
        </p:grpSpPr>
        <p:pic>
          <p:nvPicPr>
            <p:cNvPr id="19" name="Picture 18">
              <a:extLst>
                <a:ext uri="{FF2B5EF4-FFF2-40B4-BE49-F238E27FC236}">
                  <a16:creationId xmlns:a16="http://schemas.microsoft.com/office/drawing/2014/main" id="{6D0FC708-C9A8-4C11-8E78-34CD887FD75A}"/>
                </a:ext>
              </a:extLst>
            </p:cNvPr>
            <p:cNvPicPr>
              <a:picLocks noChangeAspect="1"/>
            </p:cNvPicPr>
            <p:nvPr/>
          </p:nvPicPr>
          <p:blipFill rotWithShape="1">
            <a:blip r:embed="rId2">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20" name="Rectangle: Rounded Corners 19">
              <a:extLst>
                <a:ext uri="{FF2B5EF4-FFF2-40B4-BE49-F238E27FC236}">
                  <a16:creationId xmlns:a16="http://schemas.microsoft.com/office/drawing/2014/main" id="{84DCBA5C-3992-49D5-B56F-69EBD2F24EBE}"/>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14" name="Rectangle: Rounded Corners 13">
            <a:extLst>
              <a:ext uri="{FF2B5EF4-FFF2-40B4-BE49-F238E27FC236}">
                <a16:creationId xmlns:a16="http://schemas.microsoft.com/office/drawing/2014/main" id="{CB8C49F9-5973-4CBB-9772-EA0D12077823}"/>
              </a:ext>
            </a:extLst>
          </p:cNvPr>
          <p:cNvSpPr/>
          <p:nvPr/>
        </p:nvSpPr>
        <p:spPr>
          <a:xfrm>
            <a:off x="3713583" y="1026367"/>
            <a:ext cx="4767943" cy="4870580"/>
          </a:xfrm>
          <a:prstGeom prst="roundRect">
            <a:avLst>
              <a:gd name="adj" fmla="val 2186"/>
            </a:avLst>
          </a:prstGeom>
          <a:gradFill flip="none" rotWithShape="1">
            <a:gsLst>
              <a:gs pos="0">
                <a:srgbClr val="CC00CC"/>
              </a:gs>
              <a:gs pos="100000">
                <a:srgbClr val="FF0000"/>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Date Placeholder 3">
            <a:extLst>
              <a:ext uri="{FF2B5EF4-FFF2-40B4-BE49-F238E27FC236}">
                <a16:creationId xmlns:a16="http://schemas.microsoft.com/office/drawing/2014/main" id="{02189313-2D03-4288-80DA-2D5211BDC2C2}"/>
              </a:ext>
            </a:extLst>
          </p:cNvPr>
          <p:cNvSpPr>
            <a:spLocks noGrp="1"/>
          </p:cNvSpPr>
          <p:nvPr>
            <p:ph type="dt" sz="half" idx="10"/>
          </p:nvPr>
        </p:nvSpPr>
        <p:spPr/>
        <p:txBody>
          <a:bodyPr/>
          <a:lstStyle/>
          <a:p>
            <a:fld id="{0EB95752-787A-4C8A-B6CC-C41C23F6BED4}" type="datetimeFigureOut">
              <a:rPr lang="en-PH" smtClean="0"/>
              <a:t>19 Aug 2020</a:t>
            </a:fld>
            <a:endParaRPr lang="en-PH"/>
          </a:p>
        </p:txBody>
      </p:sp>
      <p:sp>
        <p:nvSpPr>
          <p:cNvPr id="5" name="Footer Placeholder 4">
            <a:extLst>
              <a:ext uri="{FF2B5EF4-FFF2-40B4-BE49-F238E27FC236}">
                <a16:creationId xmlns:a16="http://schemas.microsoft.com/office/drawing/2014/main" id="{A35884A7-B8C7-43D9-A517-E2B08432C76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16AFA12-D798-4BDC-A4E2-BBED55F534CD}"/>
              </a:ext>
            </a:extLst>
          </p:cNvPr>
          <p:cNvSpPr>
            <a:spLocks noGrp="1"/>
          </p:cNvSpPr>
          <p:nvPr>
            <p:ph type="sldNum" sz="quarter" idx="12"/>
          </p:nvPr>
        </p:nvSpPr>
        <p:spPr/>
        <p:txBody>
          <a:bodyPr/>
          <a:lstStyle/>
          <a:p>
            <a:fld id="{4F6151AE-42D5-4B1D-AADC-E2767BFB007A}" type="slidenum">
              <a:rPr lang="en-PH" smtClean="0"/>
              <a:t>‹#›</a:t>
            </a:fld>
            <a:endParaRPr lang="en-PH"/>
          </a:p>
        </p:txBody>
      </p:sp>
      <p:sp>
        <p:nvSpPr>
          <p:cNvPr id="2" name="Title 1">
            <a:extLst>
              <a:ext uri="{FF2B5EF4-FFF2-40B4-BE49-F238E27FC236}">
                <a16:creationId xmlns:a16="http://schemas.microsoft.com/office/drawing/2014/main" id="{2269ADDB-DA31-4E87-9D5B-B428F3D5DF6E}"/>
              </a:ext>
            </a:extLst>
          </p:cNvPr>
          <p:cNvSpPr>
            <a:spLocks noGrp="1"/>
          </p:cNvSpPr>
          <p:nvPr>
            <p:ph type="ctrTitle"/>
          </p:nvPr>
        </p:nvSpPr>
        <p:spPr>
          <a:xfrm>
            <a:off x="3862952" y="1396771"/>
            <a:ext cx="4466095" cy="2335474"/>
          </a:xfrm>
          <a:noFill/>
        </p:spPr>
        <p:txBody>
          <a:bodyPr anchor="ctr">
            <a:noAutofit/>
          </a:bodyPr>
          <a:lstStyle>
            <a:lvl1pPr algn="ctr">
              <a:defRPr sz="4800" b="1">
                <a:solidFill>
                  <a:schemeClr val="bg1"/>
                </a:solidFill>
                <a:latin typeface="Avenir" pitchFamily="50" charset="0"/>
              </a:defRPr>
            </a:lvl1pPr>
          </a:lstStyle>
          <a:p>
            <a:r>
              <a:rPr lang="en-US"/>
              <a:t>Click to edit Master title style</a:t>
            </a:r>
            <a:endParaRPr lang="en-PH" dirty="0"/>
          </a:p>
        </p:txBody>
      </p:sp>
      <p:sp>
        <p:nvSpPr>
          <p:cNvPr id="25" name="Title 1">
            <a:extLst>
              <a:ext uri="{FF2B5EF4-FFF2-40B4-BE49-F238E27FC236}">
                <a16:creationId xmlns:a16="http://schemas.microsoft.com/office/drawing/2014/main" id="{F64260B9-4A20-4F32-BD1E-8726F9CECE85}"/>
              </a:ext>
            </a:extLst>
          </p:cNvPr>
          <p:cNvSpPr txBox="1">
            <a:spLocks/>
          </p:cNvSpPr>
          <p:nvPr/>
        </p:nvSpPr>
        <p:spPr>
          <a:xfrm>
            <a:off x="3862950" y="4357395"/>
            <a:ext cx="4466095" cy="1327767"/>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a:solidFill>
                  <a:schemeClr val="bg1"/>
                </a:solidFill>
                <a:latin typeface="Avenir" pitchFamily="50" charset="0"/>
                <a:ea typeface="+mj-ea"/>
                <a:cs typeface="+mj-cs"/>
              </a:defRPr>
            </a:lvl1pPr>
          </a:lstStyle>
          <a:p>
            <a:endParaRPr lang="en-PH" sz="3600" b="0" dirty="0"/>
          </a:p>
        </p:txBody>
      </p:sp>
    </p:spTree>
    <p:extLst>
      <p:ext uri="{BB962C8B-B14F-4D97-AF65-F5344CB8AC3E}">
        <p14:creationId xmlns:p14="http://schemas.microsoft.com/office/powerpoint/2010/main" val="418707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98D-A3B8-404D-B787-15331D41B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FBA4ED1-BB39-4EF5-B0AD-CC5EEBEFE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H"/>
          </a:p>
        </p:txBody>
      </p:sp>
      <p:sp>
        <p:nvSpPr>
          <p:cNvPr id="4" name="Text Placeholder 3">
            <a:extLst>
              <a:ext uri="{FF2B5EF4-FFF2-40B4-BE49-F238E27FC236}">
                <a16:creationId xmlns:a16="http://schemas.microsoft.com/office/drawing/2014/main" id="{5F5986F9-8EAB-4521-A95B-2E6140ADB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ADEB1-BAB5-4313-9852-7D986CDD4B8C}"/>
              </a:ext>
            </a:extLst>
          </p:cNvPr>
          <p:cNvSpPr>
            <a:spLocks noGrp="1"/>
          </p:cNvSpPr>
          <p:nvPr>
            <p:ph type="dt" sz="half" idx="10"/>
          </p:nvPr>
        </p:nvSpPr>
        <p:spPr/>
        <p:txBody>
          <a:bodyPr/>
          <a:lstStyle/>
          <a:p>
            <a:fld id="{0EB95752-787A-4C8A-B6CC-C41C23F6BED4}" type="datetimeFigureOut">
              <a:rPr lang="en-PH" smtClean="0"/>
              <a:t>19 Aug 2020</a:t>
            </a:fld>
            <a:endParaRPr lang="en-PH"/>
          </a:p>
        </p:txBody>
      </p:sp>
      <p:sp>
        <p:nvSpPr>
          <p:cNvPr id="6" name="Footer Placeholder 5">
            <a:extLst>
              <a:ext uri="{FF2B5EF4-FFF2-40B4-BE49-F238E27FC236}">
                <a16:creationId xmlns:a16="http://schemas.microsoft.com/office/drawing/2014/main" id="{EBFA8D71-F629-405D-B420-070C342FE09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232E424-9A39-45AC-A3A2-4C7C2B829A22}"/>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194035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A6FB-00BB-4184-9CE9-C2F01EAE1E3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C299126-A133-482F-91E5-46B6A113B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E28D91E-94F4-49ED-BF4A-DB37BCBC2D71}"/>
              </a:ext>
            </a:extLst>
          </p:cNvPr>
          <p:cNvSpPr>
            <a:spLocks noGrp="1"/>
          </p:cNvSpPr>
          <p:nvPr>
            <p:ph type="dt" sz="half" idx="10"/>
          </p:nvPr>
        </p:nvSpPr>
        <p:spPr/>
        <p:txBody>
          <a:bodyPr/>
          <a:lstStyle/>
          <a:p>
            <a:fld id="{0EB95752-787A-4C8A-B6CC-C41C23F6BED4}" type="datetimeFigureOut">
              <a:rPr lang="en-PH" smtClean="0"/>
              <a:t>19 Aug 2020</a:t>
            </a:fld>
            <a:endParaRPr lang="en-PH"/>
          </a:p>
        </p:txBody>
      </p:sp>
      <p:sp>
        <p:nvSpPr>
          <p:cNvPr id="5" name="Footer Placeholder 4">
            <a:extLst>
              <a:ext uri="{FF2B5EF4-FFF2-40B4-BE49-F238E27FC236}">
                <a16:creationId xmlns:a16="http://schemas.microsoft.com/office/drawing/2014/main" id="{434AB851-0915-48B4-8382-0F98C2B60CA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869EAE0-EF90-4EDF-A6FF-9173C05F9F04}"/>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282732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7EF27-44A8-48C1-81BF-D258CAABDB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FC46A122-0756-43C0-A7C4-32BC7E390A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6A52AC0-B1BA-4204-9069-6D76FECE9C2B}"/>
              </a:ext>
            </a:extLst>
          </p:cNvPr>
          <p:cNvSpPr>
            <a:spLocks noGrp="1"/>
          </p:cNvSpPr>
          <p:nvPr>
            <p:ph type="dt" sz="half" idx="10"/>
          </p:nvPr>
        </p:nvSpPr>
        <p:spPr/>
        <p:txBody>
          <a:bodyPr/>
          <a:lstStyle/>
          <a:p>
            <a:fld id="{0EB95752-787A-4C8A-B6CC-C41C23F6BED4}" type="datetimeFigureOut">
              <a:rPr lang="en-PH" smtClean="0"/>
              <a:t>19 Aug 2020</a:t>
            </a:fld>
            <a:endParaRPr lang="en-PH"/>
          </a:p>
        </p:txBody>
      </p:sp>
      <p:sp>
        <p:nvSpPr>
          <p:cNvPr id="5" name="Footer Placeholder 4">
            <a:extLst>
              <a:ext uri="{FF2B5EF4-FFF2-40B4-BE49-F238E27FC236}">
                <a16:creationId xmlns:a16="http://schemas.microsoft.com/office/drawing/2014/main" id="{F1ECD806-52C0-44CA-B308-2DB0A376E6A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117454A-9CA5-4E01-A401-05E271762BB4}"/>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51809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142EA72-0BB5-4C67-B359-3D0C3C0E864B}"/>
              </a:ext>
            </a:extLst>
          </p:cNvPr>
          <p:cNvGrpSpPr/>
          <p:nvPr/>
        </p:nvGrpSpPr>
        <p:grpSpPr>
          <a:xfrm>
            <a:off x="0" y="-139959"/>
            <a:ext cx="12192001" cy="6997959"/>
            <a:chOff x="0" y="-139959"/>
            <a:chExt cx="12192001" cy="6997959"/>
          </a:xfrm>
        </p:grpSpPr>
        <p:pic>
          <p:nvPicPr>
            <p:cNvPr id="15" name="Picture 14">
              <a:extLst>
                <a:ext uri="{FF2B5EF4-FFF2-40B4-BE49-F238E27FC236}">
                  <a16:creationId xmlns:a16="http://schemas.microsoft.com/office/drawing/2014/main" id="{254CF587-5B1F-4F93-A594-6ED94CDD33A8}"/>
                </a:ext>
              </a:extLst>
            </p:cNvPr>
            <p:cNvPicPr>
              <a:picLocks noChangeAspect="1"/>
            </p:cNvPicPr>
            <p:nvPr/>
          </p:nvPicPr>
          <p:blipFill rotWithShape="1">
            <a:blip r:embed="rId2">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6" name="Rectangle: Rounded Corners 15">
              <a:extLst>
                <a:ext uri="{FF2B5EF4-FFF2-40B4-BE49-F238E27FC236}">
                  <a16:creationId xmlns:a16="http://schemas.microsoft.com/office/drawing/2014/main" id="{741679DD-F159-4660-AC56-B7CF42A8019B}"/>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8" name="Rectangle: Rounded Corners 7">
            <a:extLst>
              <a:ext uri="{FF2B5EF4-FFF2-40B4-BE49-F238E27FC236}">
                <a16:creationId xmlns:a16="http://schemas.microsoft.com/office/drawing/2014/main" id="{44B0D1FC-A253-421B-8A47-CC74D9976910}"/>
              </a:ext>
            </a:extLst>
          </p:cNvPr>
          <p:cNvSpPr/>
          <p:nvPr/>
        </p:nvSpPr>
        <p:spPr>
          <a:xfrm>
            <a:off x="1062134" y="1492897"/>
            <a:ext cx="3920413" cy="3872205"/>
          </a:xfrm>
          <a:prstGeom prst="roundRect">
            <a:avLst>
              <a:gd name="adj" fmla="val 2186"/>
            </a:avLst>
          </a:prstGeom>
          <a:gradFill flip="none" rotWithShape="1">
            <a:gsLst>
              <a:gs pos="0">
                <a:srgbClr val="CC00CC"/>
              </a:gs>
              <a:gs pos="100000">
                <a:srgbClr val="FF0000"/>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16F9A6FF-A247-4242-9066-0BD6EF7A2093}"/>
              </a:ext>
            </a:extLst>
          </p:cNvPr>
          <p:cNvSpPr>
            <a:spLocks noGrp="1"/>
          </p:cNvSpPr>
          <p:nvPr>
            <p:ph type="title"/>
          </p:nvPr>
        </p:nvSpPr>
        <p:spPr>
          <a:xfrm>
            <a:off x="1216089" y="1703451"/>
            <a:ext cx="3612502" cy="3451095"/>
          </a:xfrm>
        </p:spPr>
        <p:txBody>
          <a:bodyPr anchor="ctr"/>
          <a:lstStyle>
            <a:lvl1pPr algn="ctr">
              <a:defRPr b="1">
                <a:solidFill>
                  <a:schemeClr val="bg1"/>
                </a:solidFill>
                <a:latin typeface="Avenir" pitchFamily="50" charset="0"/>
              </a:defRPr>
            </a:lvl1pPr>
          </a:lstStyle>
          <a:p>
            <a:r>
              <a:rPr lang="en-US"/>
              <a:t>Click to edit Master title style</a:t>
            </a:r>
            <a:endParaRPr lang="en-PH" dirty="0"/>
          </a:p>
        </p:txBody>
      </p:sp>
      <p:sp>
        <p:nvSpPr>
          <p:cNvPr id="3" name="Content Placeholder 2">
            <a:extLst>
              <a:ext uri="{FF2B5EF4-FFF2-40B4-BE49-F238E27FC236}">
                <a16:creationId xmlns:a16="http://schemas.microsoft.com/office/drawing/2014/main" id="{DD00E08D-F968-4FDE-A174-06430447ED89}"/>
              </a:ext>
            </a:extLst>
          </p:cNvPr>
          <p:cNvSpPr>
            <a:spLocks noGrp="1"/>
          </p:cNvSpPr>
          <p:nvPr>
            <p:ph idx="1"/>
          </p:nvPr>
        </p:nvSpPr>
        <p:spPr>
          <a:xfrm>
            <a:off x="5402423" y="867080"/>
            <a:ext cx="6027577" cy="5123835"/>
          </a:xfrm>
        </p:spPr>
        <p:txBody>
          <a:bodyPr anchor="ctr">
            <a:normAutofit/>
          </a:bodyPr>
          <a:lstStyle>
            <a:lvl1pPr marL="0" indent="0" algn="l">
              <a:buNone/>
              <a:defRPr sz="3600">
                <a:solidFill>
                  <a:schemeClr val="bg1"/>
                </a:solidFill>
                <a:latin typeface="Avenir" pitchFamily="50" charset="0"/>
              </a:defRPr>
            </a:lvl1pPr>
            <a:lvl2pPr marL="457200" indent="0" algn="l">
              <a:buNone/>
              <a:defRPr sz="3200">
                <a:solidFill>
                  <a:schemeClr val="bg1"/>
                </a:solidFill>
                <a:latin typeface="Avenir" pitchFamily="50" charset="0"/>
              </a:defRPr>
            </a:lvl2pPr>
            <a:lvl3pPr marL="914400" indent="0" algn="l">
              <a:buNone/>
              <a:defRPr sz="2800">
                <a:solidFill>
                  <a:schemeClr val="bg1"/>
                </a:solidFill>
                <a:latin typeface="Avenir" pitchFamily="50" charset="0"/>
              </a:defRPr>
            </a:lvl3pPr>
            <a:lvl4pPr marL="1371600" indent="0" algn="l">
              <a:buNone/>
              <a:defRPr sz="2400">
                <a:solidFill>
                  <a:schemeClr val="bg1"/>
                </a:solidFill>
                <a:latin typeface="Avenir" pitchFamily="50" charset="0"/>
              </a:defRPr>
            </a:lvl4pPr>
            <a:lvl5pPr marL="1828800" indent="0" algn="l">
              <a:buNone/>
              <a:defRPr sz="2400">
                <a:solidFill>
                  <a:schemeClr val="bg1"/>
                </a:solidFill>
                <a:latin typeface="Avenir"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4" name="Date Placeholder 3">
            <a:extLst>
              <a:ext uri="{FF2B5EF4-FFF2-40B4-BE49-F238E27FC236}">
                <a16:creationId xmlns:a16="http://schemas.microsoft.com/office/drawing/2014/main" id="{E474BCF4-B531-4A93-A00B-A6239AD46D76}"/>
              </a:ext>
            </a:extLst>
          </p:cNvPr>
          <p:cNvSpPr>
            <a:spLocks noGrp="1"/>
          </p:cNvSpPr>
          <p:nvPr>
            <p:ph type="dt" sz="half" idx="10"/>
          </p:nvPr>
        </p:nvSpPr>
        <p:spPr/>
        <p:txBody>
          <a:bodyPr/>
          <a:lstStyle/>
          <a:p>
            <a:fld id="{0EB95752-787A-4C8A-B6CC-C41C23F6BED4}" type="datetimeFigureOut">
              <a:rPr lang="en-PH" smtClean="0"/>
              <a:t>19 Aug 2020</a:t>
            </a:fld>
            <a:endParaRPr lang="en-PH"/>
          </a:p>
        </p:txBody>
      </p:sp>
      <p:sp>
        <p:nvSpPr>
          <p:cNvPr id="5" name="Footer Placeholder 4">
            <a:extLst>
              <a:ext uri="{FF2B5EF4-FFF2-40B4-BE49-F238E27FC236}">
                <a16:creationId xmlns:a16="http://schemas.microsoft.com/office/drawing/2014/main" id="{A9867967-3948-4B8C-A02B-0021E498A62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586ED55-0560-48F3-BB5C-327541E1A786}"/>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3682283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8CD6D67-42A5-4A61-863F-DFD6A9B1B789}"/>
              </a:ext>
            </a:extLst>
          </p:cNvPr>
          <p:cNvGrpSpPr/>
          <p:nvPr/>
        </p:nvGrpSpPr>
        <p:grpSpPr>
          <a:xfrm>
            <a:off x="0" y="-139959"/>
            <a:ext cx="12192001" cy="6997959"/>
            <a:chOff x="0" y="-139959"/>
            <a:chExt cx="12192001" cy="6997959"/>
          </a:xfrm>
        </p:grpSpPr>
        <p:pic>
          <p:nvPicPr>
            <p:cNvPr id="13" name="Picture 12">
              <a:extLst>
                <a:ext uri="{FF2B5EF4-FFF2-40B4-BE49-F238E27FC236}">
                  <a16:creationId xmlns:a16="http://schemas.microsoft.com/office/drawing/2014/main" id="{3EE7A152-EE61-4D1D-8373-250F17A3C110}"/>
                </a:ext>
              </a:extLst>
            </p:cNvPr>
            <p:cNvPicPr>
              <a:picLocks noChangeAspect="1"/>
            </p:cNvPicPr>
            <p:nvPr/>
          </p:nvPicPr>
          <p:blipFill rotWithShape="1">
            <a:blip r:embed="rId2">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4" name="Rectangle: Rounded Corners 13">
              <a:extLst>
                <a:ext uri="{FF2B5EF4-FFF2-40B4-BE49-F238E27FC236}">
                  <a16:creationId xmlns:a16="http://schemas.microsoft.com/office/drawing/2014/main" id="{BAAD91A3-2054-4E62-B93E-C2EAF7F5F5AB}"/>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 name="Title 1">
            <a:extLst>
              <a:ext uri="{FF2B5EF4-FFF2-40B4-BE49-F238E27FC236}">
                <a16:creationId xmlns:a16="http://schemas.microsoft.com/office/drawing/2014/main" id="{16F9A6FF-A247-4242-9066-0BD6EF7A2093}"/>
              </a:ext>
            </a:extLst>
          </p:cNvPr>
          <p:cNvSpPr>
            <a:spLocks noGrp="1"/>
          </p:cNvSpPr>
          <p:nvPr>
            <p:ph type="title"/>
          </p:nvPr>
        </p:nvSpPr>
        <p:spPr>
          <a:xfrm>
            <a:off x="779107" y="663705"/>
            <a:ext cx="10574693" cy="1221080"/>
          </a:xfrm>
        </p:spPr>
        <p:txBody>
          <a:bodyPr anchor="t"/>
          <a:lstStyle>
            <a:lvl1pPr>
              <a:defRPr b="1">
                <a:solidFill>
                  <a:schemeClr val="bg1"/>
                </a:solidFill>
                <a:latin typeface="Avenir" pitchFamily="50" charset="0"/>
              </a:defRPr>
            </a:lvl1pPr>
          </a:lstStyle>
          <a:p>
            <a:r>
              <a:rPr lang="en-US"/>
              <a:t>Click to edit Master title style</a:t>
            </a:r>
            <a:endParaRPr lang="en-PH" dirty="0"/>
          </a:p>
        </p:txBody>
      </p:sp>
      <p:sp>
        <p:nvSpPr>
          <p:cNvPr id="3" name="Content Placeholder 2">
            <a:extLst>
              <a:ext uri="{FF2B5EF4-FFF2-40B4-BE49-F238E27FC236}">
                <a16:creationId xmlns:a16="http://schemas.microsoft.com/office/drawing/2014/main" id="{DD00E08D-F968-4FDE-A174-06430447ED89}"/>
              </a:ext>
            </a:extLst>
          </p:cNvPr>
          <p:cNvSpPr>
            <a:spLocks noGrp="1"/>
          </p:cNvSpPr>
          <p:nvPr>
            <p:ph idx="1"/>
          </p:nvPr>
        </p:nvSpPr>
        <p:spPr>
          <a:xfrm>
            <a:off x="808653" y="2057838"/>
            <a:ext cx="10574693" cy="4125459"/>
          </a:xfrm>
        </p:spPr>
        <p:txBody>
          <a:bodyPr anchor="b">
            <a:normAutofit/>
          </a:bodyPr>
          <a:lstStyle>
            <a:lvl1pPr marL="0" indent="0" algn="l">
              <a:buNone/>
              <a:defRPr sz="3600">
                <a:solidFill>
                  <a:schemeClr val="bg1"/>
                </a:solidFill>
                <a:latin typeface="Avenir" pitchFamily="50" charset="0"/>
              </a:defRPr>
            </a:lvl1pPr>
            <a:lvl2pPr marL="457200" indent="0" algn="l">
              <a:buNone/>
              <a:defRPr sz="3200">
                <a:solidFill>
                  <a:schemeClr val="bg1"/>
                </a:solidFill>
                <a:latin typeface="Avenir" pitchFamily="50" charset="0"/>
              </a:defRPr>
            </a:lvl2pPr>
            <a:lvl3pPr marL="914400" indent="0" algn="l">
              <a:buNone/>
              <a:defRPr sz="2800">
                <a:solidFill>
                  <a:schemeClr val="bg1"/>
                </a:solidFill>
                <a:latin typeface="Avenir" pitchFamily="50" charset="0"/>
              </a:defRPr>
            </a:lvl3pPr>
            <a:lvl4pPr marL="1371600" indent="0" algn="l">
              <a:buNone/>
              <a:defRPr sz="2400">
                <a:solidFill>
                  <a:schemeClr val="bg1"/>
                </a:solidFill>
                <a:latin typeface="Avenir" pitchFamily="50" charset="0"/>
              </a:defRPr>
            </a:lvl4pPr>
            <a:lvl5pPr marL="1828800" indent="0" algn="l">
              <a:buNone/>
              <a:defRPr sz="2400">
                <a:solidFill>
                  <a:schemeClr val="bg1"/>
                </a:solidFill>
                <a:latin typeface="Avenir"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dirty="0"/>
          </a:p>
        </p:txBody>
      </p:sp>
      <p:sp>
        <p:nvSpPr>
          <p:cNvPr id="4" name="Date Placeholder 3">
            <a:extLst>
              <a:ext uri="{FF2B5EF4-FFF2-40B4-BE49-F238E27FC236}">
                <a16:creationId xmlns:a16="http://schemas.microsoft.com/office/drawing/2014/main" id="{E474BCF4-B531-4A93-A00B-A6239AD46D76}"/>
              </a:ext>
            </a:extLst>
          </p:cNvPr>
          <p:cNvSpPr>
            <a:spLocks noGrp="1"/>
          </p:cNvSpPr>
          <p:nvPr>
            <p:ph type="dt" sz="half" idx="10"/>
          </p:nvPr>
        </p:nvSpPr>
        <p:spPr/>
        <p:txBody>
          <a:bodyPr/>
          <a:lstStyle/>
          <a:p>
            <a:fld id="{0EB95752-787A-4C8A-B6CC-C41C23F6BED4}" type="datetimeFigureOut">
              <a:rPr lang="en-PH" smtClean="0"/>
              <a:t>19 Aug 2020</a:t>
            </a:fld>
            <a:endParaRPr lang="en-PH"/>
          </a:p>
        </p:txBody>
      </p:sp>
      <p:sp>
        <p:nvSpPr>
          <p:cNvPr id="5" name="Footer Placeholder 4">
            <a:extLst>
              <a:ext uri="{FF2B5EF4-FFF2-40B4-BE49-F238E27FC236}">
                <a16:creationId xmlns:a16="http://schemas.microsoft.com/office/drawing/2014/main" id="{A9867967-3948-4B8C-A02B-0021E498A62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586ED55-0560-48F3-BB5C-327541E1A786}"/>
              </a:ext>
            </a:extLst>
          </p:cNvPr>
          <p:cNvSpPr>
            <a:spLocks noGrp="1"/>
          </p:cNvSpPr>
          <p:nvPr>
            <p:ph type="sldNum" sz="quarter" idx="12"/>
          </p:nvPr>
        </p:nvSpPr>
        <p:spPr/>
        <p:txBody>
          <a:bodyPr/>
          <a:lstStyle/>
          <a:p>
            <a:fld id="{4F6151AE-42D5-4B1D-AADC-E2767BFB007A}" type="slidenum">
              <a:rPr lang="en-PH" smtClean="0"/>
              <a:t>‹#›</a:t>
            </a:fld>
            <a:endParaRPr lang="en-PH"/>
          </a:p>
        </p:txBody>
      </p:sp>
      <p:cxnSp>
        <p:nvCxnSpPr>
          <p:cNvPr id="8" name="Straight Connector 7">
            <a:extLst>
              <a:ext uri="{FF2B5EF4-FFF2-40B4-BE49-F238E27FC236}">
                <a16:creationId xmlns:a16="http://schemas.microsoft.com/office/drawing/2014/main" id="{5E14C7A3-D255-4C28-B2E1-2D84C28EA78D}"/>
              </a:ext>
            </a:extLst>
          </p:cNvPr>
          <p:cNvCxnSpPr>
            <a:cxnSpLocks/>
          </p:cNvCxnSpPr>
          <p:nvPr/>
        </p:nvCxnSpPr>
        <p:spPr>
          <a:xfrm>
            <a:off x="576942" y="1371600"/>
            <a:ext cx="10851502" cy="0"/>
          </a:xfrm>
          <a:prstGeom prst="line">
            <a:avLst/>
          </a:prstGeom>
          <a:ln w="38100">
            <a:gradFill flip="none" rotWithShape="1">
              <a:gsLst>
                <a:gs pos="0">
                  <a:srgbClr val="FF3399"/>
                </a:gs>
                <a:gs pos="100000">
                  <a:srgbClr val="CC00CC"/>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12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EDA4D72-C7C4-4DA2-84BC-6AF27069AAA7}"/>
              </a:ext>
            </a:extLst>
          </p:cNvPr>
          <p:cNvGrpSpPr/>
          <p:nvPr/>
        </p:nvGrpSpPr>
        <p:grpSpPr>
          <a:xfrm>
            <a:off x="0" y="-139959"/>
            <a:ext cx="12192001" cy="6997959"/>
            <a:chOff x="0" y="-139959"/>
            <a:chExt cx="12192001" cy="6997959"/>
          </a:xfrm>
        </p:grpSpPr>
        <p:pic>
          <p:nvPicPr>
            <p:cNvPr id="11" name="Picture 10">
              <a:extLst>
                <a:ext uri="{FF2B5EF4-FFF2-40B4-BE49-F238E27FC236}">
                  <a16:creationId xmlns:a16="http://schemas.microsoft.com/office/drawing/2014/main" id="{9EB70A50-A4D4-42D7-A019-E62B1C709111}"/>
                </a:ext>
              </a:extLst>
            </p:cNvPr>
            <p:cNvPicPr>
              <a:picLocks noChangeAspect="1"/>
            </p:cNvPicPr>
            <p:nvPr/>
          </p:nvPicPr>
          <p:blipFill rotWithShape="1">
            <a:blip r:embed="rId2">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2" name="Rectangle: Rounded Corners 11">
              <a:extLst>
                <a:ext uri="{FF2B5EF4-FFF2-40B4-BE49-F238E27FC236}">
                  <a16:creationId xmlns:a16="http://schemas.microsoft.com/office/drawing/2014/main" id="{795FF901-E9F6-4EC8-A290-B76A2B3F4B18}"/>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 name="Title 1">
            <a:extLst>
              <a:ext uri="{FF2B5EF4-FFF2-40B4-BE49-F238E27FC236}">
                <a16:creationId xmlns:a16="http://schemas.microsoft.com/office/drawing/2014/main" id="{A0FAA1EC-C6AB-4C20-BC39-93B5B2BD9CF5}"/>
              </a:ext>
            </a:extLst>
          </p:cNvPr>
          <p:cNvSpPr>
            <a:spLocks noGrp="1"/>
          </p:cNvSpPr>
          <p:nvPr>
            <p:ph type="title"/>
          </p:nvPr>
        </p:nvSpPr>
        <p:spPr>
          <a:xfrm>
            <a:off x="3123066" y="865973"/>
            <a:ext cx="5945868" cy="5126053"/>
          </a:xfrm>
        </p:spPr>
        <p:txBody>
          <a:bodyPr anchor="ctr"/>
          <a:lstStyle>
            <a:lvl1pPr algn="ctr">
              <a:defRPr sz="6000" b="1" i="1">
                <a:solidFill>
                  <a:schemeClr val="bg1"/>
                </a:solidFill>
                <a:latin typeface="Avenir" pitchFamily="50" charset="0"/>
              </a:defRPr>
            </a:lvl1pPr>
          </a:lstStyle>
          <a:p>
            <a:r>
              <a:rPr lang="en-US"/>
              <a:t>Click to edit Master title style</a:t>
            </a:r>
            <a:endParaRPr lang="en-PH" dirty="0"/>
          </a:p>
        </p:txBody>
      </p:sp>
      <p:sp>
        <p:nvSpPr>
          <p:cNvPr id="4" name="Date Placeholder 3">
            <a:extLst>
              <a:ext uri="{FF2B5EF4-FFF2-40B4-BE49-F238E27FC236}">
                <a16:creationId xmlns:a16="http://schemas.microsoft.com/office/drawing/2014/main" id="{46690E7D-2615-4B4E-9F0D-F55880C43C0A}"/>
              </a:ext>
            </a:extLst>
          </p:cNvPr>
          <p:cNvSpPr>
            <a:spLocks noGrp="1"/>
          </p:cNvSpPr>
          <p:nvPr>
            <p:ph type="dt" sz="half" idx="10"/>
          </p:nvPr>
        </p:nvSpPr>
        <p:spPr/>
        <p:txBody>
          <a:bodyPr/>
          <a:lstStyle/>
          <a:p>
            <a:fld id="{0EB95752-787A-4C8A-B6CC-C41C23F6BED4}" type="datetimeFigureOut">
              <a:rPr lang="en-PH" smtClean="0"/>
              <a:t>19 Aug 2020</a:t>
            </a:fld>
            <a:endParaRPr lang="en-PH"/>
          </a:p>
        </p:txBody>
      </p:sp>
      <p:sp>
        <p:nvSpPr>
          <p:cNvPr id="5" name="Footer Placeholder 4">
            <a:extLst>
              <a:ext uri="{FF2B5EF4-FFF2-40B4-BE49-F238E27FC236}">
                <a16:creationId xmlns:a16="http://schemas.microsoft.com/office/drawing/2014/main" id="{8E8C3FAB-3F02-4DCA-90AA-584BDE1F37B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4A8EB98-C034-4E3D-9DB1-017739ECB549}"/>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204126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559F-674E-4600-8BFF-B4AD9C1F8F23}"/>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69EBED3-7A05-464D-B7D3-7071B65E32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44E6AAE-E504-4FE9-BD1B-618FE20B8C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97CF61E1-F463-4E97-B28D-D13B5F6EE004}"/>
              </a:ext>
            </a:extLst>
          </p:cNvPr>
          <p:cNvSpPr>
            <a:spLocks noGrp="1"/>
          </p:cNvSpPr>
          <p:nvPr>
            <p:ph type="dt" sz="half" idx="10"/>
          </p:nvPr>
        </p:nvSpPr>
        <p:spPr/>
        <p:txBody>
          <a:bodyPr/>
          <a:lstStyle/>
          <a:p>
            <a:fld id="{0EB95752-787A-4C8A-B6CC-C41C23F6BED4}" type="datetimeFigureOut">
              <a:rPr lang="en-PH" smtClean="0"/>
              <a:t>19 Aug 2020</a:t>
            </a:fld>
            <a:endParaRPr lang="en-PH"/>
          </a:p>
        </p:txBody>
      </p:sp>
      <p:sp>
        <p:nvSpPr>
          <p:cNvPr id="6" name="Footer Placeholder 5">
            <a:extLst>
              <a:ext uri="{FF2B5EF4-FFF2-40B4-BE49-F238E27FC236}">
                <a16:creationId xmlns:a16="http://schemas.microsoft.com/office/drawing/2014/main" id="{677C8F10-59C6-45EC-9971-5280FFDA4FC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94C8884-2853-4C1C-88CD-4A0CC5E1DAB4}"/>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2553882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2AF4-48C6-4342-965C-5CA0344DC36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8F9947E-A0B2-4E92-BFA1-08598EF9A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E4B82-7922-4720-88F8-4F9F7A189F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28CFC57E-028F-4910-ABC1-6E9DBA508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C26C18-3D91-4AC2-95F4-187DEAE06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28121F01-D65F-406B-AB0B-21277EE441CA}"/>
              </a:ext>
            </a:extLst>
          </p:cNvPr>
          <p:cNvSpPr>
            <a:spLocks noGrp="1"/>
          </p:cNvSpPr>
          <p:nvPr>
            <p:ph type="dt" sz="half" idx="10"/>
          </p:nvPr>
        </p:nvSpPr>
        <p:spPr/>
        <p:txBody>
          <a:bodyPr/>
          <a:lstStyle/>
          <a:p>
            <a:fld id="{0EB95752-787A-4C8A-B6CC-C41C23F6BED4}" type="datetimeFigureOut">
              <a:rPr lang="en-PH" smtClean="0"/>
              <a:t>19 Aug 2020</a:t>
            </a:fld>
            <a:endParaRPr lang="en-PH"/>
          </a:p>
        </p:txBody>
      </p:sp>
      <p:sp>
        <p:nvSpPr>
          <p:cNvPr id="8" name="Footer Placeholder 7">
            <a:extLst>
              <a:ext uri="{FF2B5EF4-FFF2-40B4-BE49-F238E27FC236}">
                <a16:creationId xmlns:a16="http://schemas.microsoft.com/office/drawing/2014/main" id="{E5BDB261-A010-4D08-AA3C-0BCF449E13C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CBB0CFBA-DE6E-4E7B-8E5A-DBA8AB520D42}"/>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57415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2D9C-ED6C-41F0-9A6E-FDBB5FE3A03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F3E42036-7629-4B44-A8C6-13DEBB89B7C6}"/>
              </a:ext>
            </a:extLst>
          </p:cNvPr>
          <p:cNvSpPr>
            <a:spLocks noGrp="1"/>
          </p:cNvSpPr>
          <p:nvPr>
            <p:ph type="dt" sz="half" idx="10"/>
          </p:nvPr>
        </p:nvSpPr>
        <p:spPr/>
        <p:txBody>
          <a:bodyPr/>
          <a:lstStyle/>
          <a:p>
            <a:fld id="{0EB95752-787A-4C8A-B6CC-C41C23F6BED4}" type="datetimeFigureOut">
              <a:rPr lang="en-PH" smtClean="0"/>
              <a:t>19 Aug 2020</a:t>
            </a:fld>
            <a:endParaRPr lang="en-PH"/>
          </a:p>
        </p:txBody>
      </p:sp>
      <p:sp>
        <p:nvSpPr>
          <p:cNvPr id="4" name="Footer Placeholder 3">
            <a:extLst>
              <a:ext uri="{FF2B5EF4-FFF2-40B4-BE49-F238E27FC236}">
                <a16:creationId xmlns:a16="http://schemas.microsoft.com/office/drawing/2014/main" id="{23FEF403-3EB6-4645-863B-8D8B49C34A45}"/>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ABCF7AEC-CB07-4F5B-ABFE-118A1304BEF8}"/>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1845430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85861-0C72-4408-94D0-B385A6691461}"/>
              </a:ext>
            </a:extLst>
          </p:cNvPr>
          <p:cNvSpPr>
            <a:spLocks noGrp="1"/>
          </p:cNvSpPr>
          <p:nvPr>
            <p:ph type="dt" sz="half" idx="10"/>
          </p:nvPr>
        </p:nvSpPr>
        <p:spPr/>
        <p:txBody>
          <a:bodyPr/>
          <a:lstStyle/>
          <a:p>
            <a:fld id="{0EB95752-787A-4C8A-B6CC-C41C23F6BED4}" type="datetimeFigureOut">
              <a:rPr lang="en-PH" smtClean="0"/>
              <a:t>19 Aug 2020</a:t>
            </a:fld>
            <a:endParaRPr lang="en-PH"/>
          </a:p>
        </p:txBody>
      </p:sp>
      <p:sp>
        <p:nvSpPr>
          <p:cNvPr id="3" name="Footer Placeholder 2">
            <a:extLst>
              <a:ext uri="{FF2B5EF4-FFF2-40B4-BE49-F238E27FC236}">
                <a16:creationId xmlns:a16="http://schemas.microsoft.com/office/drawing/2014/main" id="{61183BE2-E957-430D-B2AF-3CE4FE063B78}"/>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9E9B9D19-3AA8-44C8-A1F5-6245086985DA}"/>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39354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F4A5-0A0B-46CD-9580-41B22FC4C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D4B1473B-C428-40E6-844A-3413CA1FD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9455A30-624B-495F-A590-F3B77E070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A0109-4A0D-45BB-AEDB-CA99DB41CE9A}"/>
              </a:ext>
            </a:extLst>
          </p:cNvPr>
          <p:cNvSpPr>
            <a:spLocks noGrp="1"/>
          </p:cNvSpPr>
          <p:nvPr>
            <p:ph type="dt" sz="half" idx="10"/>
          </p:nvPr>
        </p:nvSpPr>
        <p:spPr/>
        <p:txBody>
          <a:bodyPr/>
          <a:lstStyle/>
          <a:p>
            <a:fld id="{0EB95752-787A-4C8A-B6CC-C41C23F6BED4}" type="datetimeFigureOut">
              <a:rPr lang="en-PH" smtClean="0"/>
              <a:t>19 Aug 2020</a:t>
            </a:fld>
            <a:endParaRPr lang="en-PH"/>
          </a:p>
        </p:txBody>
      </p:sp>
      <p:sp>
        <p:nvSpPr>
          <p:cNvPr id="6" name="Footer Placeholder 5">
            <a:extLst>
              <a:ext uri="{FF2B5EF4-FFF2-40B4-BE49-F238E27FC236}">
                <a16:creationId xmlns:a16="http://schemas.microsoft.com/office/drawing/2014/main" id="{024EF2E7-A681-43E3-A16C-A6EDFA9AE41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FBC180C-F557-45EC-9DCE-1194501A3930}"/>
              </a:ext>
            </a:extLst>
          </p:cNvPr>
          <p:cNvSpPr>
            <a:spLocks noGrp="1"/>
          </p:cNvSpPr>
          <p:nvPr>
            <p:ph type="sldNum" sz="quarter" idx="12"/>
          </p:nvPr>
        </p:nvSpPr>
        <p:spPr/>
        <p:txBody>
          <a:bodyPr/>
          <a:lstStyle/>
          <a:p>
            <a:fld id="{4F6151AE-42D5-4B1D-AADC-E2767BFB007A}" type="slidenum">
              <a:rPr lang="en-PH" smtClean="0"/>
              <a:t>‹#›</a:t>
            </a:fld>
            <a:endParaRPr lang="en-PH"/>
          </a:p>
        </p:txBody>
      </p:sp>
    </p:spTree>
    <p:extLst>
      <p:ext uri="{BB962C8B-B14F-4D97-AF65-F5344CB8AC3E}">
        <p14:creationId xmlns:p14="http://schemas.microsoft.com/office/powerpoint/2010/main" val="114269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022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A63BC-B7DE-44EB-AF52-59BC52E49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53FA05D-E9B7-4F6F-996D-5A8D769C5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86469E0-BBAC-4CA8-941E-B21B64817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95752-787A-4C8A-B6CC-C41C23F6BED4}" type="datetimeFigureOut">
              <a:rPr lang="en-PH" smtClean="0"/>
              <a:t>19 Aug 2020</a:t>
            </a:fld>
            <a:endParaRPr lang="en-PH"/>
          </a:p>
        </p:txBody>
      </p:sp>
      <p:sp>
        <p:nvSpPr>
          <p:cNvPr id="5" name="Footer Placeholder 4">
            <a:extLst>
              <a:ext uri="{FF2B5EF4-FFF2-40B4-BE49-F238E27FC236}">
                <a16:creationId xmlns:a16="http://schemas.microsoft.com/office/drawing/2014/main" id="{F2A382EC-C3E1-45E0-89D9-134F76C7E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C81EA3E7-566D-4630-BE6D-736993C71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151AE-42D5-4B1D-AADC-E2767BFB007A}" type="slidenum">
              <a:rPr lang="en-PH" smtClean="0"/>
              <a:t>‹#›</a:t>
            </a:fld>
            <a:endParaRPr lang="en-PH"/>
          </a:p>
        </p:txBody>
      </p:sp>
    </p:spTree>
    <p:extLst>
      <p:ext uri="{BB962C8B-B14F-4D97-AF65-F5344CB8AC3E}">
        <p14:creationId xmlns:p14="http://schemas.microsoft.com/office/powerpoint/2010/main" val="399847197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59AE07-ABFB-49DD-BC2B-5205895E2E4E}"/>
              </a:ext>
            </a:extLst>
          </p:cNvPr>
          <p:cNvSpPr>
            <a:spLocks noGrp="1"/>
          </p:cNvSpPr>
          <p:nvPr>
            <p:ph type="ctrTitle"/>
          </p:nvPr>
        </p:nvSpPr>
        <p:spPr>
          <a:xfrm>
            <a:off x="3862952" y="1396770"/>
            <a:ext cx="4466095" cy="4127729"/>
          </a:xfrm>
        </p:spPr>
        <p:txBody>
          <a:bodyPr anchor="b"/>
          <a:lstStyle/>
          <a:p>
            <a:pPr algn="r"/>
            <a:r>
              <a:rPr lang="en-PH" dirty="0"/>
              <a:t>Logic Programming Paradigm</a:t>
            </a:r>
          </a:p>
        </p:txBody>
      </p:sp>
    </p:spTree>
    <p:extLst>
      <p:ext uri="{BB962C8B-B14F-4D97-AF65-F5344CB8AC3E}">
        <p14:creationId xmlns:p14="http://schemas.microsoft.com/office/powerpoint/2010/main" val="363343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5DC3-851B-4552-9552-33B468B1FD64}"/>
              </a:ext>
            </a:extLst>
          </p:cNvPr>
          <p:cNvSpPr>
            <a:spLocks noGrp="1"/>
          </p:cNvSpPr>
          <p:nvPr>
            <p:ph type="title"/>
          </p:nvPr>
        </p:nvSpPr>
        <p:spPr/>
        <p:txBody>
          <a:bodyPr/>
          <a:lstStyle/>
          <a:p>
            <a:r>
              <a:rPr lang="en-PH" dirty="0"/>
              <a:t>Facts</a:t>
            </a:r>
          </a:p>
        </p:txBody>
      </p:sp>
      <p:sp>
        <p:nvSpPr>
          <p:cNvPr id="3" name="Content Placeholder 2">
            <a:extLst>
              <a:ext uri="{FF2B5EF4-FFF2-40B4-BE49-F238E27FC236}">
                <a16:creationId xmlns:a16="http://schemas.microsoft.com/office/drawing/2014/main" id="{A837DE6D-8EB2-4444-B24A-2D7E73D907BC}"/>
              </a:ext>
            </a:extLst>
          </p:cNvPr>
          <p:cNvSpPr>
            <a:spLocks noGrp="1"/>
          </p:cNvSpPr>
          <p:nvPr>
            <p:ph idx="1"/>
          </p:nvPr>
        </p:nvSpPr>
        <p:spPr/>
        <p:txBody>
          <a:bodyPr/>
          <a:lstStyle/>
          <a:p>
            <a:r>
              <a:rPr lang="en-US" dirty="0"/>
              <a:t>Any fact that can be found on the knowledge base are basically true propositions and any proposition that is not in the knowledge base (and cannot be inferred from the knowledge base) are false.</a:t>
            </a:r>
            <a:endParaRPr lang="en-PH" dirty="0"/>
          </a:p>
        </p:txBody>
      </p:sp>
    </p:spTree>
    <p:extLst>
      <p:ext uri="{BB962C8B-B14F-4D97-AF65-F5344CB8AC3E}">
        <p14:creationId xmlns:p14="http://schemas.microsoft.com/office/powerpoint/2010/main" val="1430308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64BC27A-42DB-4C93-9AFA-E1FA53EF90B5}"/>
              </a:ext>
            </a:extLst>
          </p:cNvPr>
          <p:cNvSpPr/>
          <p:nvPr/>
        </p:nvSpPr>
        <p:spPr>
          <a:xfrm>
            <a:off x="3016237" y="770463"/>
            <a:ext cx="6704198" cy="2658537"/>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Content Placeholder 2">
            <a:extLst>
              <a:ext uri="{FF2B5EF4-FFF2-40B4-BE49-F238E27FC236}">
                <a16:creationId xmlns:a16="http://schemas.microsoft.com/office/drawing/2014/main" id="{3DA4C4BC-30E9-4947-A6E8-E7F4F141AA56}"/>
              </a:ext>
            </a:extLst>
          </p:cNvPr>
          <p:cNvSpPr txBox="1">
            <a:spLocks/>
          </p:cNvSpPr>
          <p:nvPr/>
        </p:nvSpPr>
        <p:spPr>
          <a:xfrm>
            <a:off x="3354548" y="1023560"/>
            <a:ext cx="6027577" cy="215234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latinLnBrk="1">
              <a:spcBef>
                <a:spcPts val="0"/>
              </a:spcBef>
              <a:buNone/>
            </a:pP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charmander</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charizard</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watertype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squirtle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flyingtype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charizard</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endParaRPr lang="en-PH"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E8AD97F3-CBAB-4279-943C-D9CB7009ECB8}"/>
              </a:ext>
            </a:extLst>
          </p:cNvPr>
          <p:cNvSpPr/>
          <p:nvPr/>
        </p:nvSpPr>
        <p:spPr>
          <a:xfrm>
            <a:off x="3016237" y="4710796"/>
            <a:ext cx="6704198" cy="163285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236AD543-D390-42C2-898A-D34EC66EC7C5}"/>
              </a:ext>
            </a:extLst>
          </p:cNvPr>
          <p:cNvSpPr txBox="1">
            <a:spLocks/>
          </p:cNvSpPr>
          <p:nvPr/>
        </p:nvSpPr>
        <p:spPr>
          <a:xfrm>
            <a:off x="3268822" y="4838700"/>
            <a:ext cx="6027577" cy="127635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atinLnBrk="1">
              <a:spcBef>
                <a:spcPts val="0"/>
              </a:spcBef>
              <a:spcAft>
                <a:spcPts val="0"/>
              </a:spcAft>
            </a:pP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squirtle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p>
          <a:p>
            <a:pPr marL="0" marR="0" indent="0" latinLnBrk="1">
              <a:spcBef>
                <a:spcPts val="0"/>
              </a:spcBef>
              <a:spcAft>
                <a:spcPts val="0"/>
              </a:spcAft>
              <a:buNone/>
            </a:pP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no</a:t>
            </a:r>
            <a:endParaRPr lang="en-PH"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EA496AC8-04AF-425C-B55D-CFBAE7202A59}"/>
              </a:ext>
            </a:extLst>
          </p:cNvPr>
          <p:cNvSpPr>
            <a:spLocks noGrp="1"/>
          </p:cNvSpPr>
          <p:nvPr>
            <p:ph type="title"/>
          </p:nvPr>
        </p:nvSpPr>
        <p:spPr>
          <a:xfrm>
            <a:off x="2331683" y="3847161"/>
            <a:ext cx="4669192" cy="1221080"/>
          </a:xfrm>
        </p:spPr>
        <p:txBody>
          <a:bodyPr>
            <a:normAutofit/>
          </a:bodyPr>
          <a:lstStyle/>
          <a:p>
            <a:r>
              <a:rPr lang="en-PH" sz="4000" dirty="0"/>
              <a:t>Prolog query </a:t>
            </a:r>
          </a:p>
        </p:txBody>
      </p:sp>
    </p:spTree>
    <p:extLst>
      <p:ext uri="{BB962C8B-B14F-4D97-AF65-F5344CB8AC3E}">
        <p14:creationId xmlns:p14="http://schemas.microsoft.com/office/powerpoint/2010/main" val="124608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64BC27A-42DB-4C93-9AFA-E1FA53EF90B5}"/>
              </a:ext>
            </a:extLst>
          </p:cNvPr>
          <p:cNvSpPr/>
          <p:nvPr/>
        </p:nvSpPr>
        <p:spPr>
          <a:xfrm>
            <a:off x="3016237" y="770463"/>
            <a:ext cx="6704198" cy="2658537"/>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Content Placeholder 2">
            <a:extLst>
              <a:ext uri="{FF2B5EF4-FFF2-40B4-BE49-F238E27FC236}">
                <a16:creationId xmlns:a16="http://schemas.microsoft.com/office/drawing/2014/main" id="{3DA4C4BC-30E9-4947-A6E8-E7F4F141AA56}"/>
              </a:ext>
            </a:extLst>
          </p:cNvPr>
          <p:cNvSpPr txBox="1">
            <a:spLocks/>
          </p:cNvSpPr>
          <p:nvPr/>
        </p:nvSpPr>
        <p:spPr>
          <a:xfrm>
            <a:off x="3354548" y="1023560"/>
            <a:ext cx="6027577" cy="215234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latinLnBrk="1">
              <a:spcBef>
                <a:spcPts val="0"/>
              </a:spcBef>
              <a:buNone/>
            </a:pP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charmander</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charizard</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watertype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squirtle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flyingtype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charizard</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endParaRPr lang="en-PH"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E8AD97F3-CBAB-4279-943C-D9CB7009ECB8}"/>
              </a:ext>
            </a:extLst>
          </p:cNvPr>
          <p:cNvSpPr/>
          <p:nvPr/>
        </p:nvSpPr>
        <p:spPr>
          <a:xfrm>
            <a:off x="3016237" y="4710796"/>
            <a:ext cx="6704198" cy="163285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236AD543-D390-42C2-898A-D34EC66EC7C5}"/>
              </a:ext>
            </a:extLst>
          </p:cNvPr>
          <p:cNvSpPr txBox="1">
            <a:spLocks/>
          </p:cNvSpPr>
          <p:nvPr/>
        </p:nvSpPr>
        <p:spPr>
          <a:xfrm>
            <a:off x="3268822" y="4838700"/>
            <a:ext cx="6027577" cy="127635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atinLnBrk="1">
              <a:spcBef>
                <a:spcPts val="0"/>
              </a:spcBef>
              <a:spcAft>
                <a:spcPts val="0"/>
              </a:spcAft>
            </a:pP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grasstype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pigeot</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p>
          <a:p>
            <a:pPr marL="0" marR="0" indent="0" latinLnBrk="1">
              <a:spcBef>
                <a:spcPts val="0"/>
              </a:spcBef>
              <a:spcAft>
                <a:spcPts val="0"/>
              </a:spcAft>
              <a:buNone/>
            </a:pP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no</a:t>
            </a:r>
            <a:endParaRPr lang="en-PH"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EA496AC8-04AF-425C-B55D-CFBAE7202A59}"/>
              </a:ext>
            </a:extLst>
          </p:cNvPr>
          <p:cNvSpPr>
            <a:spLocks noGrp="1"/>
          </p:cNvSpPr>
          <p:nvPr>
            <p:ph type="title"/>
          </p:nvPr>
        </p:nvSpPr>
        <p:spPr>
          <a:xfrm>
            <a:off x="2331683" y="3847161"/>
            <a:ext cx="4669192" cy="1221080"/>
          </a:xfrm>
        </p:spPr>
        <p:txBody>
          <a:bodyPr>
            <a:normAutofit/>
          </a:bodyPr>
          <a:lstStyle/>
          <a:p>
            <a:r>
              <a:rPr lang="en-PH" sz="4000" dirty="0"/>
              <a:t>Prolog query </a:t>
            </a:r>
          </a:p>
        </p:txBody>
      </p:sp>
    </p:spTree>
    <p:extLst>
      <p:ext uri="{BB962C8B-B14F-4D97-AF65-F5344CB8AC3E}">
        <p14:creationId xmlns:p14="http://schemas.microsoft.com/office/powerpoint/2010/main" val="4139309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3C73ED1-0DB2-4D04-BC55-B445C03E544F}"/>
              </a:ext>
            </a:extLst>
          </p:cNvPr>
          <p:cNvSpPr/>
          <p:nvPr/>
        </p:nvSpPr>
        <p:spPr>
          <a:xfrm>
            <a:off x="5190404" y="2819859"/>
            <a:ext cx="6451613" cy="3285666"/>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94EC24C3-9D3D-4B04-9B08-1A048D7395F9}"/>
              </a:ext>
            </a:extLst>
          </p:cNvPr>
          <p:cNvSpPr>
            <a:spLocks noGrp="1"/>
          </p:cNvSpPr>
          <p:nvPr>
            <p:ph type="title"/>
          </p:nvPr>
        </p:nvSpPr>
        <p:spPr/>
        <p:txBody>
          <a:bodyPr/>
          <a:lstStyle/>
          <a:p>
            <a:r>
              <a:rPr lang="en-PH" dirty="0"/>
              <a:t>Rules</a:t>
            </a:r>
          </a:p>
        </p:txBody>
      </p:sp>
      <p:sp>
        <p:nvSpPr>
          <p:cNvPr id="3" name="Content Placeholder 2">
            <a:extLst>
              <a:ext uri="{FF2B5EF4-FFF2-40B4-BE49-F238E27FC236}">
                <a16:creationId xmlns:a16="http://schemas.microsoft.com/office/drawing/2014/main" id="{79099EC1-7806-4939-8B11-449722AF2573}"/>
              </a:ext>
            </a:extLst>
          </p:cNvPr>
          <p:cNvSpPr>
            <a:spLocks noGrp="1"/>
          </p:cNvSpPr>
          <p:nvPr>
            <p:ph idx="1"/>
          </p:nvPr>
        </p:nvSpPr>
        <p:spPr/>
        <p:txBody>
          <a:bodyPr>
            <a:normAutofit/>
          </a:bodyPr>
          <a:lstStyle/>
          <a:p>
            <a:r>
              <a:rPr lang="en-US" dirty="0"/>
              <a:t>Aside from facts, you can also define rules in your knowledge base. </a:t>
            </a:r>
          </a:p>
          <a:p>
            <a:endParaRPr lang="en-US" dirty="0"/>
          </a:p>
          <a:p>
            <a:pPr latinLnBrk="1">
              <a:spcBef>
                <a:spcPts val="0"/>
              </a:spcBef>
            </a:pPr>
            <a:r>
              <a:rPr lang="en-US" sz="2800" dirty="0" err="1">
                <a:latin typeface="Consolas" panose="020B0609020204030204" pitchFamily="49" charset="0"/>
                <a:ea typeface="Times New Roman" panose="02020603050405020304" pitchFamily="18" charset="0"/>
                <a:cs typeface="Times New Roman" panose="02020603050405020304" pitchFamily="18" charset="0"/>
              </a:rPr>
              <a:t>firetype</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r>
              <a:rPr lang="en-US" sz="2800" dirty="0" err="1">
                <a:latin typeface="Consolas" panose="020B0609020204030204" pitchFamily="49" charset="0"/>
                <a:ea typeface="Times New Roman" panose="02020603050405020304" pitchFamily="18" charset="0"/>
                <a:cs typeface="Times New Roman" panose="02020603050405020304" pitchFamily="18" charset="0"/>
              </a:rPr>
              <a:t>charmander</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br>
              <a:rPr lang="en-US" sz="2800" dirty="0">
                <a:latin typeface="Consolas" panose="020B0609020204030204" pitchFamily="49" charset="0"/>
                <a:ea typeface="Times New Roman" panose="02020603050405020304" pitchFamily="18" charset="0"/>
                <a:cs typeface="Times New Roman" panose="02020603050405020304" pitchFamily="18" charset="0"/>
              </a:rPr>
            </a:br>
            <a:r>
              <a:rPr lang="en-US" sz="2800" dirty="0" err="1">
                <a:latin typeface="Consolas" panose="020B0609020204030204" pitchFamily="49" charset="0"/>
                <a:ea typeface="Times New Roman" panose="02020603050405020304" pitchFamily="18" charset="0"/>
                <a:cs typeface="Times New Roman" panose="02020603050405020304" pitchFamily="18" charset="0"/>
              </a:rPr>
              <a:t>firetype</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r>
              <a:rPr lang="en-US" sz="2800" dirty="0" err="1">
                <a:latin typeface="Consolas" panose="020B0609020204030204" pitchFamily="49" charset="0"/>
                <a:ea typeface="Times New Roman" panose="02020603050405020304" pitchFamily="18" charset="0"/>
                <a:cs typeface="Times New Roman" panose="02020603050405020304" pitchFamily="18" charset="0"/>
              </a:rPr>
              <a:t>charizard</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br>
              <a:rPr lang="en-US" sz="2800" dirty="0">
                <a:latin typeface="Consolas" panose="020B0609020204030204" pitchFamily="49" charset="0"/>
                <a:ea typeface="Times New Roman" panose="02020603050405020304" pitchFamily="18" charset="0"/>
                <a:cs typeface="Times New Roman" panose="02020603050405020304" pitchFamily="18" charset="0"/>
              </a:rPr>
            </a:br>
            <a:r>
              <a:rPr lang="en-US" sz="2800" dirty="0" err="1">
                <a:latin typeface="Consolas" panose="020B0609020204030204" pitchFamily="49" charset="0"/>
                <a:ea typeface="Times New Roman" panose="02020603050405020304" pitchFamily="18" charset="0"/>
                <a:cs typeface="Times New Roman" panose="02020603050405020304" pitchFamily="18" charset="0"/>
              </a:rPr>
              <a:t>watertype</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r>
              <a:rPr lang="en-US" sz="2800" dirty="0" err="1">
                <a:latin typeface="Consolas" panose="020B0609020204030204" pitchFamily="49" charset="0"/>
                <a:ea typeface="Times New Roman" panose="02020603050405020304" pitchFamily="18" charset="0"/>
                <a:cs typeface="Times New Roman" panose="02020603050405020304" pitchFamily="18" charset="0"/>
              </a:rPr>
              <a:t>squirtle</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br>
              <a:rPr lang="en-US" sz="2800" dirty="0">
                <a:latin typeface="Consolas" panose="020B0609020204030204" pitchFamily="49" charset="0"/>
                <a:ea typeface="Times New Roman" panose="02020603050405020304" pitchFamily="18" charset="0"/>
                <a:cs typeface="Times New Roman" panose="02020603050405020304" pitchFamily="18" charset="0"/>
              </a:rPr>
            </a:br>
            <a:r>
              <a:rPr lang="en-US" sz="2800" dirty="0" err="1">
                <a:latin typeface="Consolas" panose="020B0609020204030204" pitchFamily="49" charset="0"/>
                <a:ea typeface="Times New Roman" panose="02020603050405020304" pitchFamily="18" charset="0"/>
                <a:cs typeface="Times New Roman" panose="02020603050405020304" pitchFamily="18" charset="0"/>
              </a:rPr>
              <a:t>flyingtype</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r>
              <a:rPr lang="en-US" sz="2800" dirty="0" err="1">
                <a:latin typeface="Consolas" panose="020B0609020204030204" pitchFamily="49" charset="0"/>
                <a:ea typeface="Times New Roman" panose="02020603050405020304" pitchFamily="18" charset="0"/>
                <a:cs typeface="Times New Roman" panose="02020603050405020304" pitchFamily="18" charset="0"/>
              </a:rPr>
              <a:t>charizard</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br>
              <a:rPr lang="en-US" sz="2800" dirty="0">
                <a:latin typeface="Consolas" panose="020B0609020204030204" pitchFamily="49" charset="0"/>
                <a:ea typeface="Times New Roman" panose="02020603050405020304" pitchFamily="18" charset="0"/>
                <a:cs typeface="Times New Roman" panose="02020603050405020304" pitchFamily="18" charset="0"/>
              </a:rPr>
            </a:br>
            <a:br>
              <a:rPr lang="en-US" sz="2800" dirty="0">
                <a:latin typeface="Consolas" panose="020B0609020204030204" pitchFamily="49" charset="0"/>
                <a:ea typeface="Times New Roman" panose="02020603050405020304" pitchFamily="18" charset="0"/>
                <a:cs typeface="Times New Roman" panose="02020603050405020304" pitchFamily="18" charset="0"/>
              </a:rPr>
            </a:br>
            <a:r>
              <a:rPr lang="en-US" sz="2800" dirty="0" err="1">
                <a:latin typeface="Consolas" panose="020B0609020204030204" pitchFamily="49" charset="0"/>
                <a:ea typeface="Times New Roman" panose="02020603050405020304" pitchFamily="18" charset="0"/>
                <a:cs typeface="Times New Roman" panose="02020603050405020304" pitchFamily="18" charset="0"/>
              </a:rPr>
              <a:t>resistanttofire</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r>
              <a:rPr lang="en-US" sz="2800" dirty="0" err="1">
                <a:latin typeface="Consolas" panose="020B0609020204030204" pitchFamily="49" charset="0"/>
                <a:ea typeface="Times New Roman" panose="02020603050405020304" pitchFamily="18" charset="0"/>
                <a:cs typeface="Times New Roman" panose="02020603050405020304" pitchFamily="18" charset="0"/>
              </a:rPr>
              <a:t>squirtle</a:t>
            </a:r>
            <a:r>
              <a:rPr lang="en-US" sz="2800" dirty="0">
                <a:latin typeface="Consolas" panose="020B0609020204030204" pitchFamily="49" charset="0"/>
                <a:ea typeface="Times New Roman" panose="02020603050405020304" pitchFamily="18" charset="0"/>
                <a:cs typeface="Times New Roman" panose="02020603050405020304" pitchFamily="18" charset="0"/>
              </a:rPr>
              <a:t>) :- 	</a:t>
            </a:r>
            <a:r>
              <a:rPr lang="en-US" sz="2800" dirty="0" err="1">
                <a:latin typeface="Consolas" panose="020B0609020204030204" pitchFamily="49" charset="0"/>
                <a:ea typeface="Times New Roman" panose="02020603050405020304" pitchFamily="18" charset="0"/>
                <a:cs typeface="Times New Roman" panose="02020603050405020304" pitchFamily="18" charset="0"/>
              </a:rPr>
              <a:t>watertype</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r>
              <a:rPr lang="en-US" sz="2800" dirty="0" err="1">
                <a:latin typeface="Consolas" panose="020B0609020204030204" pitchFamily="49" charset="0"/>
                <a:ea typeface="Times New Roman" panose="02020603050405020304" pitchFamily="18" charset="0"/>
                <a:cs typeface="Times New Roman" panose="02020603050405020304" pitchFamily="18" charset="0"/>
              </a:rPr>
              <a:t>squirtle</a:t>
            </a:r>
            <a:r>
              <a:rPr lang="en-US" sz="2800" dirty="0">
                <a:latin typeface="Consolas" panose="020B0609020204030204" pitchFamily="49" charset="0"/>
                <a:ea typeface="Times New Roman" panose="02020603050405020304" pitchFamily="18" charset="0"/>
                <a:cs typeface="Times New Roman" panose="02020603050405020304" pitchFamily="18" charset="0"/>
              </a:rPr>
              <a:t>).</a:t>
            </a:r>
            <a:endParaRPr lang="en-PH" dirty="0">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079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CA5F-99DD-4FD1-B296-37DFEB02BA01}"/>
              </a:ext>
            </a:extLst>
          </p:cNvPr>
          <p:cNvSpPr>
            <a:spLocks noGrp="1"/>
          </p:cNvSpPr>
          <p:nvPr>
            <p:ph type="title"/>
          </p:nvPr>
        </p:nvSpPr>
        <p:spPr/>
        <p:txBody>
          <a:bodyPr/>
          <a:lstStyle/>
          <a:p>
            <a:r>
              <a:rPr lang="en-PH" dirty="0"/>
              <a:t>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6A00BB-6F27-4C99-A34D-24E7C9EF0B62}"/>
                  </a:ext>
                </a:extLst>
              </p:cNvPr>
              <p:cNvSpPr>
                <a:spLocks noGrp="1"/>
              </p:cNvSpPr>
              <p:nvPr>
                <p:ph idx="1"/>
              </p:nvPr>
            </p:nvSpPr>
            <p:spPr/>
            <p:txBody>
              <a:bodyPr>
                <a:normAutofit fontScale="92500"/>
              </a:bodyPr>
              <a:lstStyle/>
              <a:p>
                <a:r>
                  <a:rPr lang="en-US" dirty="0"/>
                  <a:t>A rule is basically an implication statement. A rule written as c :- h is equivalent to the implication statement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𝑐</m:t>
                    </m:r>
                  </m:oMath>
                </a14:m>
                <a:r>
                  <a:rPr lang="en-US" dirty="0"/>
                  <a:t>. </a:t>
                </a:r>
                <a:endParaRPr lang="en-PH" dirty="0"/>
              </a:p>
            </p:txBody>
          </p:sp>
        </mc:Choice>
        <mc:Fallback xmlns="">
          <p:sp>
            <p:nvSpPr>
              <p:cNvPr id="3" name="Content Placeholder 2">
                <a:extLst>
                  <a:ext uri="{FF2B5EF4-FFF2-40B4-BE49-F238E27FC236}">
                    <a16:creationId xmlns:a16="http://schemas.microsoft.com/office/drawing/2014/main" id="{BA6A00BB-6F27-4C99-A34D-24E7C9EF0B62}"/>
                  </a:ext>
                </a:extLst>
              </p:cNvPr>
              <p:cNvSpPr>
                <a:spLocks noGrp="1" noRot="1" noChangeAspect="1" noMove="1" noResize="1" noEditPoints="1" noAdjustHandles="1" noChangeArrowheads="1" noChangeShapeType="1" noTextEdit="1"/>
              </p:cNvSpPr>
              <p:nvPr>
                <p:ph idx="1"/>
              </p:nvPr>
            </p:nvSpPr>
            <p:spPr>
              <a:blipFill>
                <a:blip r:embed="rId2"/>
                <a:stretch>
                  <a:fillRect l="-2730"/>
                </a:stretch>
              </a:blipFill>
            </p:spPr>
            <p:txBody>
              <a:bodyPr/>
              <a:lstStyle/>
              <a:p>
                <a:r>
                  <a:rPr lang="en-PH">
                    <a:noFill/>
                  </a:rPr>
                  <a:t> </a:t>
                </a:r>
              </a:p>
            </p:txBody>
          </p:sp>
        </mc:Fallback>
      </mc:AlternateContent>
    </p:spTree>
    <p:extLst>
      <p:ext uri="{BB962C8B-B14F-4D97-AF65-F5344CB8AC3E}">
        <p14:creationId xmlns:p14="http://schemas.microsoft.com/office/powerpoint/2010/main" val="2829614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64BC27A-42DB-4C93-9AFA-E1FA53EF90B5}"/>
              </a:ext>
            </a:extLst>
          </p:cNvPr>
          <p:cNvSpPr/>
          <p:nvPr/>
        </p:nvSpPr>
        <p:spPr>
          <a:xfrm>
            <a:off x="3016237" y="371475"/>
            <a:ext cx="6704198" cy="3475686"/>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Content Placeholder 2">
            <a:extLst>
              <a:ext uri="{FF2B5EF4-FFF2-40B4-BE49-F238E27FC236}">
                <a16:creationId xmlns:a16="http://schemas.microsoft.com/office/drawing/2014/main" id="{3DA4C4BC-30E9-4947-A6E8-E7F4F141AA56}"/>
              </a:ext>
            </a:extLst>
          </p:cNvPr>
          <p:cNvSpPr txBox="1">
            <a:spLocks/>
          </p:cNvSpPr>
          <p:nvPr/>
        </p:nvSpPr>
        <p:spPr>
          <a:xfrm>
            <a:off x="3354548" y="1023560"/>
            <a:ext cx="6027577" cy="215234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latinLnBrk="1">
              <a:spcBef>
                <a:spcPts val="0"/>
              </a:spcBef>
              <a:buNone/>
            </a:pP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charmander</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charizard</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watertype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squirtle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flyingtype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charizard</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b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resistanttofire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squirtle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 :- </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watertype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squirtle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endParaRPr lang="en-PH"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E8AD97F3-CBAB-4279-943C-D9CB7009ECB8}"/>
              </a:ext>
            </a:extLst>
          </p:cNvPr>
          <p:cNvSpPr/>
          <p:nvPr/>
        </p:nvSpPr>
        <p:spPr>
          <a:xfrm>
            <a:off x="3016237" y="4710796"/>
            <a:ext cx="6704198" cy="163285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236AD543-D390-42C2-898A-D34EC66EC7C5}"/>
              </a:ext>
            </a:extLst>
          </p:cNvPr>
          <p:cNvSpPr txBox="1">
            <a:spLocks/>
          </p:cNvSpPr>
          <p:nvPr/>
        </p:nvSpPr>
        <p:spPr>
          <a:xfrm>
            <a:off x="3129836" y="4889047"/>
            <a:ext cx="6477000" cy="127635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latinLnBrk="1">
              <a:spcBef>
                <a:spcPts val="0"/>
              </a:spcBef>
              <a:spcAft>
                <a:spcPts val="0"/>
              </a:spcAft>
              <a:buNone/>
            </a:pP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resistanttofire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squirtle</a:t>
            </a: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p>
          <a:p>
            <a:pPr marL="0" marR="0" indent="0" latinLnBrk="1">
              <a:spcBef>
                <a:spcPts val="0"/>
              </a:spcBef>
              <a:spcAft>
                <a:spcPts val="0"/>
              </a:spcAft>
              <a:buNone/>
            </a:pPr>
            <a:r>
              <a:rPr lang="en-US"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yes</a:t>
            </a:r>
            <a:endParaRPr lang="en-PH" sz="3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EA496AC8-04AF-425C-B55D-CFBAE7202A59}"/>
              </a:ext>
            </a:extLst>
          </p:cNvPr>
          <p:cNvSpPr>
            <a:spLocks noGrp="1"/>
          </p:cNvSpPr>
          <p:nvPr>
            <p:ph type="title"/>
          </p:nvPr>
        </p:nvSpPr>
        <p:spPr>
          <a:xfrm>
            <a:off x="2331683" y="3847161"/>
            <a:ext cx="4669192" cy="1221080"/>
          </a:xfrm>
        </p:spPr>
        <p:txBody>
          <a:bodyPr>
            <a:normAutofit/>
          </a:bodyPr>
          <a:lstStyle/>
          <a:p>
            <a:r>
              <a:rPr lang="en-PH" sz="4000" dirty="0"/>
              <a:t>Prolog query </a:t>
            </a:r>
          </a:p>
        </p:txBody>
      </p:sp>
    </p:spTree>
    <p:extLst>
      <p:ext uri="{BB962C8B-B14F-4D97-AF65-F5344CB8AC3E}">
        <p14:creationId xmlns:p14="http://schemas.microsoft.com/office/powerpoint/2010/main" val="243680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CA5F-99DD-4FD1-B296-37DFEB02BA01}"/>
              </a:ext>
            </a:extLst>
          </p:cNvPr>
          <p:cNvSpPr>
            <a:spLocks noGrp="1"/>
          </p:cNvSpPr>
          <p:nvPr>
            <p:ph type="title"/>
          </p:nvPr>
        </p:nvSpPr>
        <p:spPr/>
        <p:txBody>
          <a:bodyPr/>
          <a:lstStyle/>
          <a:p>
            <a:r>
              <a:rPr lang="en-PH" dirty="0"/>
              <a:t>Rules</a:t>
            </a:r>
          </a:p>
        </p:txBody>
      </p:sp>
      <p:sp>
        <p:nvSpPr>
          <p:cNvPr id="3" name="Content Placeholder 2">
            <a:extLst>
              <a:ext uri="{FF2B5EF4-FFF2-40B4-BE49-F238E27FC236}">
                <a16:creationId xmlns:a16="http://schemas.microsoft.com/office/drawing/2014/main" id="{BA6A00BB-6F27-4C99-A34D-24E7C9EF0B62}"/>
              </a:ext>
            </a:extLst>
          </p:cNvPr>
          <p:cNvSpPr>
            <a:spLocks noGrp="1"/>
          </p:cNvSpPr>
          <p:nvPr>
            <p:ph idx="1"/>
          </p:nvPr>
        </p:nvSpPr>
        <p:spPr/>
        <p:txBody>
          <a:bodyPr>
            <a:normAutofit/>
          </a:bodyPr>
          <a:lstStyle/>
          <a:p>
            <a:r>
              <a:rPr lang="en-US" dirty="0"/>
              <a:t>Although </a:t>
            </a:r>
            <a:r>
              <a:rPr lang="en-US" dirty="0" err="1"/>
              <a:t>resistanttofire</a:t>
            </a:r>
            <a:r>
              <a:rPr lang="en-US" dirty="0"/>
              <a:t>(</a:t>
            </a:r>
            <a:r>
              <a:rPr lang="en-US" dirty="0" err="1"/>
              <a:t>squirtle</a:t>
            </a:r>
            <a:r>
              <a:rPr lang="en-US" dirty="0"/>
              <a:t>) is not written as a fact it can be inferred from the rule</a:t>
            </a:r>
          </a:p>
          <a:p>
            <a:r>
              <a:rPr lang="en-US" dirty="0"/>
              <a:t> </a:t>
            </a:r>
            <a:r>
              <a:rPr lang="en-US" sz="3200" dirty="0" err="1">
                <a:latin typeface="Consolas" panose="020B0609020204030204" pitchFamily="49" charset="0"/>
              </a:rPr>
              <a:t>resistanttofire</a:t>
            </a:r>
            <a:r>
              <a:rPr lang="en-US" sz="3200" dirty="0">
                <a:latin typeface="Consolas" panose="020B0609020204030204" pitchFamily="49" charset="0"/>
              </a:rPr>
              <a:t>(</a:t>
            </a:r>
            <a:r>
              <a:rPr lang="en-US" sz="3200" dirty="0" err="1">
                <a:latin typeface="Consolas" panose="020B0609020204030204" pitchFamily="49" charset="0"/>
              </a:rPr>
              <a:t>squirtle</a:t>
            </a:r>
            <a:r>
              <a:rPr lang="en-US" sz="3200" dirty="0">
                <a:latin typeface="Consolas" panose="020B0609020204030204" pitchFamily="49" charset="0"/>
              </a:rPr>
              <a:t>) :- </a:t>
            </a:r>
            <a:r>
              <a:rPr lang="en-US" sz="3200" dirty="0" err="1">
                <a:latin typeface="Consolas" panose="020B0609020204030204" pitchFamily="49" charset="0"/>
              </a:rPr>
              <a:t>watertype</a:t>
            </a:r>
            <a:r>
              <a:rPr lang="en-US" sz="3200" dirty="0">
                <a:latin typeface="Consolas" panose="020B0609020204030204" pitchFamily="49" charset="0"/>
              </a:rPr>
              <a:t>(</a:t>
            </a:r>
            <a:r>
              <a:rPr lang="en-US" sz="3200" dirty="0" err="1">
                <a:latin typeface="Consolas" panose="020B0609020204030204" pitchFamily="49" charset="0"/>
              </a:rPr>
              <a:t>squirtle</a:t>
            </a:r>
            <a:r>
              <a:rPr lang="en-US" sz="3200" dirty="0">
                <a:latin typeface="Consolas" panose="020B0609020204030204" pitchFamily="49" charset="0"/>
              </a:rPr>
              <a:t>)</a:t>
            </a:r>
          </a:p>
          <a:p>
            <a:r>
              <a:rPr lang="en-US" dirty="0"/>
              <a:t>and the fact </a:t>
            </a:r>
            <a:r>
              <a:rPr lang="en-US" sz="3200" dirty="0" err="1">
                <a:latin typeface="Consolas" panose="020B0609020204030204" pitchFamily="49" charset="0"/>
              </a:rPr>
              <a:t>watertype</a:t>
            </a:r>
            <a:r>
              <a:rPr lang="en-US" sz="3200" dirty="0">
                <a:latin typeface="Consolas" panose="020B0609020204030204" pitchFamily="49" charset="0"/>
              </a:rPr>
              <a:t>(</a:t>
            </a:r>
            <a:r>
              <a:rPr lang="en-US" sz="3200" dirty="0" err="1">
                <a:latin typeface="Consolas" panose="020B0609020204030204" pitchFamily="49" charset="0"/>
              </a:rPr>
              <a:t>squirtle</a:t>
            </a:r>
            <a:r>
              <a:rPr lang="en-US" sz="3200" dirty="0">
                <a:latin typeface="Consolas" panose="020B0609020204030204" pitchFamily="49" charset="0"/>
              </a:rPr>
              <a:t>).</a:t>
            </a:r>
            <a:endParaRPr lang="en-PH" dirty="0">
              <a:latin typeface="Consolas" panose="020B0609020204030204" pitchFamily="49" charset="0"/>
            </a:endParaRPr>
          </a:p>
        </p:txBody>
      </p:sp>
    </p:spTree>
    <p:extLst>
      <p:ext uri="{BB962C8B-B14F-4D97-AF65-F5344CB8AC3E}">
        <p14:creationId xmlns:p14="http://schemas.microsoft.com/office/powerpoint/2010/main" val="2405557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82D7B7-A9C2-4034-A800-848344D16F4D}"/>
              </a:ext>
            </a:extLst>
          </p:cNvPr>
          <p:cNvPicPr>
            <a:picLocks noChangeAspect="1"/>
          </p:cNvPicPr>
          <p:nvPr/>
        </p:nvPicPr>
        <p:blipFill>
          <a:blip r:embed="rId2"/>
          <a:stretch>
            <a:fillRect/>
          </a:stretch>
        </p:blipFill>
        <p:spPr>
          <a:xfrm>
            <a:off x="-940383" y="2556088"/>
            <a:ext cx="14072765" cy="1745823"/>
          </a:xfrm>
          <a:prstGeom prst="rect">
            <a:avLst/>
          </a:prstGeom>
        </p:spPr>
      </p:pic>
    </p:spTree>
    <p:extLst>
      <p:ext uri="{BB962C8B-B14F-4D97-AF65-F5344CB8AC3E}">
        <p14:creationId xmlns:p14="http://schemas.microsoft.com/office/powerpoint/2010/main" val="3865384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4E3780B-6879-4856-BE84-C59D8D5FE455}"/>
              </a:ext>
            </a:extLst>
          </p:cNvPr>
          <p:cNvSpPr/>
          <p:nvPr/>
        </p:nvSpPr>
        <p:spPr>
          <a:xfrm>
            <a:off x="5264137" y="3215372"/>
            <a:ext cx="6442088" cy="889904"/>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5A260663-9C55-43F5-8BA6-7DE53AF51BE6}"/>
              </a:ext>
            </a:extLst>
          </p:cNvPr>
          <p:cNvSpPr>
            <a:spLocks noGrp="1"/>
          </p:cNvSpPr>
          <p:nvPr>
            <p:ph type="title"/>
          </p:nvPr>
        </p:nvSpPr>
        <p:spPr/>
        <p:txBody>
          <a:bodyPr/>
          <a:lstStyle/>
          <a:p>
            <a:r>
              <a:rPr lang="en-PH" dirty="0"/>
              <a:t>Variables</a:t>
            </a:r>
          </a:p>
        </p:txBody>
      </p:sp>
      <p:sp>
        <p:nvSpPr>
          <p:cNvPr id="3" name="Content Placeholder 2">
            <a:extLst>
              <a:ext uri="{FF2B5EF4-FFF2-40B4-BE49-F238E27FC236}">
                <a16:creationId xmlns:a16="http://schemas.microsoft.com/office/drawing/2014/main" id="{2AF4DD7B-9166-449B-AED0-69A19A0ADBC0}"/>
              </a:ext>
            </a:extLst>
          </p:cNvPr>
          <p:cNvSpPr>
            <a:spLocks noGrp="1"/>
          </p:cNvSpPr>
          <p:nvPr>
            <p:ph idx="1"/>
          </p:nvPr>
        </p:nvSpPr>
        <p:spPr/>
        <p:txBody>
          <a:bodyPr>
            <a:normAutofit fontScale="92500" lnSpcReduction="10000"/>
          </a:bodyPr>
          <a:lstStyle/>
          <a:p>
            <a:r>
              <a:rPr lang="en-US" dirty="0"/>
              <a:t>Another important thing about Prolog constructs is that you can write them with variables. For example, writing the query:</a:t>
            </a:r>
          </a:p>
          <a:p>
            <a:endParaRPr lang="en-PH" dirty="0"/>
          </a:p>
          <a:p>
            <a:pPr latinLnBrk="1">
              <a:spcBef>
                <a:spcPts val="0"/>
              </a:spcBef>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firetype</a:t>
            </a:r>
            <a:r>
              <a:rPr lang="en-US" dirty="0">
                <a:latin typeface="Consolas" panose="020B0609020204030204" pitchFamily="49" charset="0"/>
                <a:ea typeface="Times New Roman" panose="02020603050405020304" pitchFamily="18" charset="0"/>
                <a:cs typeface="Times New Roman" panose="02020603050405020304" pitchFamily="18" charset="0"/>
              </a:rPr>
              <a:t>(X)</a:t>
            </a:r>
          </a:p>
          <a:p>
            <a:pPr latinLnBrk="1">
              <a:spcBef>
                <a:spcPts val="0"/>
              </a:spcBef>
            </a:pPr>
            <a:endParaRPr lang="en-US" dirty="0">
              <a:latin typeface="Consolas" panose="020B0609020204030204" pitchFamily="49" charset="0"/>
              <a:ea typeface="Times New Roman" panose="02020603050405020304" pitchFamily="18" charset="0"/>
              <a:cs typeface="Times New Roman" panose="02020603050405020304" pitchFamily="18" charset="0"/>
            </a:endParaRPr>
          </a:p>
          <a:p>
            <a:pPr latinLnBrk="1">
              <a:spcBef>
                <a:spcPts val="0"/>
              </a:spcBef>
            </a:pPr>
            <a:r>
              <a:rPr lang="en-US" dirty="0"/>
              <a:t>Basically asks the question, which values substituted to X in the predicate </a:t>
            </a:r>
            <a:r>
              <a:rPr lang="en-US" dirty="0" err="1">
                <a:latin typeface="Consolas" panose="020B0609020204030204" pitchFamily="49" charset="0"/>
              </a:rPr>
              <a:t>firetype</a:t>
            </a:r>
            <a:r>
              <a:rPr lang="en-US" dirty="0">
                <a:latin typeface="Consolas" panose="020B0609020204030204" pitchFamily="49" charset="0"/>
              </a:rPr>
              <a:t>(X)</a:t>
            </a:r>
            <a:r>
              <a:rPr lang="en-US" dirty="0"/>
              <a:t> will yield a true?</a:t>
            </a:r>
            <a:endParaRPr lang="en-PH" dirty="0">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56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8707FB5-B65B-490A-8435-1D0B9C7DF755}"/>
              </a:ext>
            </a:extLst>
          </p:cNvPr>
          <p:cNvSpPr/>
          <p:nvPr/>
        </p:nvSpPr>
        <p:spPr>
          <a:xfrm>
            <a:off x="2874956" y="2178783"/>
            <a:ext cx="6442088" cy="2821841"/>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FB693BCA-BCFD-498E-80CA-1C3917F9A962}"/>
              </a:ext>
            </a:extLst>
          </p:cNvPr>
          <p:cNvSpPr>
            <a:spLocks noGrp="1"/>
          </p:cNvSpPr>
          <p:nvPr>
            <p:ph type="title"/>
          </p:nvPr>
        </p:nvSpPr>
        <p:spPr>
          <a:xfrm>
            <a:off x="3096084" y="2285198"/>
            <a:ext cx="5839959" cy="2553502"/>
          </a:xfrm>
        </p:spPr>
        <p:txBody>
          <a:bodyPr>
            <a:noAutofit/>
          </a:bodyPr>
          <a:lstStyle/>
          <a:p>
            <a:pPr marL="0" marR="0" algn="l" latinLnBrk="1">
              <a:spcBef>
                <a:spcPts val="0"/>
              </a:spcBef>
              <a:spcAft>
                <a:spcPts val="0"/>
              </a:spcAft>
            </a:pPr>
            <a:r>
              <a:rPr lang="en-US" sz="4400" b="0" i="0" dirty="0">
                <a:solidFill>
                  <a:prstClr val="white"/>
                </a:solidFill>
                <a:latin typeface="Consolas" panose="020B0609020204030204" pitchFamily="49" charset="0"/>
                <a:ea typeface="Times New Roman" panose="02020603050405020304" pitchFamily="18" charset="0"/>
                <a:cs typeface="Times New Roman" panose="02020603050405020304" pitchFamily="18" charset="0"/>
              </a:rPr>
              <a:t>?- </a:t>
            </a:r>
            <a:r>
              <a:rPr lang="en-US" sz="4400" b="0" i="0" dirty="0" err="1">
                <a:solidFill>
                  <a:prstClr val="white"/>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4400" b="0" i="0" dirty="0">
                <a:solidFill>
                  <a:prstClr val="white"/>
                </a:solidFill>
                <a:latin typeface="Consolas" panose="020B0609020204030204" pitchFamily="49" charset="0"/>
                <a:ea typeface="Times New Roman" panose="02020603050405020304" pitchFamily="18" charset="0"/>
                <a:cs typeface="Times New Roman" panose="02020603050405020304" pitchFamily="18" charset="0"/>
              </a:rPr>
              <a:t>(X)</a:t>
            </a:r>
            <a:br>
              <a:rPr lang="en-US" sz="4400" b="0" i="0" dirty="0">
                <a:solidFill>
                  <a:prstClr val="white"/>
                </a:solidFill>
                <a:latin typeface="Consolas" panose="020B0609020204030204" pitchFamily="49" charset="0"/>
                <a:ea typeface="Times New Roman" panose="02020603050405020304" pitchFamily="18" charset="0"/>
                <a:cs typeface="Times New Roman" panose="02020603050405020304" pitchFamily="18" charset="0"/>
              </a:rPr>
            </a:br>
            <a:r>
              <a:rPr lang="en-US" sz="4400" b="0" i="0" dirty="0">
                <a:latin typeface="Consolas" panose="020B0609020204030204" pitchFamily="49" charset="0"/>
                <a:ea typeface="Times New Roman" panose="02020603050405020304" pitchFamily="18" charset="0"/>
                <a:cs typeface="Times New Roman" panose="02020603050405020304" pitchFamily="18" charset="0"/>
              </a:rPr>
              <a:t>X = </a:t>
            </a:r>
            <a:r>
              <a:rPr lang="en-US" sz="4400" b="0" i="0" dirty="0" err="1">
                <a:latin typeface="Consolas" panose="020B0609020204030204" pitchFamily="49" charset="0"/>
                <a:ea typeface="Times New Roman" panose="02020603050405020304" pitchFamily="18" charset="0"/>
                <a:cs typeface="Times New Roman" panose="02020603050405020304" pitchFamily="18" charset="0"/>
              </a:rPr>
              <a:t>charmander</a:t>
            </a:r>
            <a:br>
              <a:rPr lang="en-US" sz="4400" b="0" i="0" dirty="0">
                <a:latin typeface="Consolas" panose="020B0609020204030204" pitchFamily="49" charset="0"/>
                <a:ea typeface="Times New Roman" panose="02020603050405020304" pitchFamily="18" charset="0"/>
                <a:cs typeface="Times New Roman" panose="02020603050405020304" pitchFamily="18" charset="0"/>
              </a:rPr>
            </a:br>
            <a:r>
              <a:rPr lang="en-US" sz="4400" b="0" i="0" dirty="0">
                <a:latin typeface="Consolas" panose="020B0609020204030204" pitchFamily="49" charset="0"/>
                <a:ea typeface="Times New Roman" panose="02020603050405020304" pitchFamily="18" charset="0"/>
                <a:cs typeface="Times New Roman" panose="02020603050405020304" pitchFamily="18" charset="0"/>
              </a:rPr>
              <a:t>X = </a:t>
            </a:r>
            <a:r>
              <a:rPr lang="en-US" sz="4400" b="0" i="0" dirty="0" err="1">
                <a:latin typeface="Consolas" panose="020B0609020204030204" pitchFamily="49" charset="0"/>
                <a:ea typeface="Times New Roman" panose="02020603050405020304" pitchFamily="18" charset="0"/>
                <a:cs typeface="Times New Roman" panose="02020603050405020304" pitchFamily="18" charset="0"/>
              </a:rPr>
              <a:t>charizard</a:t>
            </a:r>
            <a:br>
              <a:rPr lang="en-US" sz="4400" b="0" i="0" dirty="0">
                <a:latin typeface="Consolas" panose="020B0609020204030204" pitchFamily="49" charset="0"/>
                <a:ea typeface="Times New Roman" panose="02020603050405020304" pitchFamily="18" charset="0"/>
                <a:cs typeface="Times New Roman" panose="02020603050405020304" pitchFamily="18" charset="0"/>
              </a:rPr>
            </a:br>
            <a:r>
              <a:rPr lang="en-US" sz="4400" b="0" i="0" dirty="0">
                <a:latin typeface="Consolas" panose="020B0609020204030204" pitchFamily="49" charset="0"/>
                <a:ea typeface="Times New Roman" panose="02020603050405020304" pitchFamily="18" charset="0"/>
                <a:cs typeface="Times New Roman" panose="02020603050405020304" pitchFamily="18" charset="0"/>
              </a:rPr>
              <a:t>yes</a:t>
            </a:r>
            <a:endParaRPr lang="en-PH" sz="4400" b="0" i="0" dirty="0">
              <a:latin typeface="Consolas" panose="020B0609020204030204" pitchFamily="49" charset="0"/>
            </a:endParaRPr>
          </a:p>
        </p:txBody>
      </p:sp>
    </p:spTree>
    <p:extLst>
      <p:ext uri="{BB962C8B-B14F-4D97-AF65-F5344CB8AC3E}">
        <p14:creationId xmlns:p14="http://schemas.microsoft.com/office/powerpoint/2010/main" val="4200803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3C3A82-C47A-4160-9409-F60D85506867}"/>
              </a:ext>
            </a:extLst>
          </p:cNvPr>
          <p:cNvSpPr>
            <a:spLocks noGrp="1"/>
          </p:cNvSpPr>
          <p:nvPr>
            <p:ph type="title"/>
          </p:nvPr>
        </p:nvSpPr>
        <p:spPr/>
        <p:txBody>
          <a:bodyPr>
            <a:normAutofit/>
          </a:bodyPr>
          <a:lstStyle/>
          <a:p>
            <a:r>
              <a:rPr lang="en-PH" sz="3600" dirty="0"/>
              <a:t>Logic Programming’s Mathematical Framework</a:t>
            </a:r>
          </a:p>
        </p:txBody>
      </p:sp>
      <p:sp>
        <p:nvSpPr>
          <p:cNvPr id="6" name="Content Placeholder 5">
            <a:extLst>
              <a:ext uri="{FF2B5EF4-FFF2-40B4-BE49-F238E27FC236}">
                <a16:creationId xmlns:a16="http://schemas.microsoft.com/office/drawing/2014/main" id="{0816D6E3-37A7-44EF-9CA8-BDA8E1B21A95}"/>
              </a:ext>
            </a:extLst>
          </p:cNvPr>
          <p:cNvSpPr>
            <a:spLocks noGrp="1"/>
          </p:cNvSpPr>
          <p:nvPr>
            <p:ph idx="1"/>
          </p:nvPr>
        </p:nvSpPr>
        <p:spPr/>
        <p:txBody>
          <a:bodyPr anchor="ctr"/>
          <a:lstStyle/>
          <a:p>
            <a:r>
              <a:rPr lang="en-US" dirty="0"/>
              <a:t>Just as functional programming paradigm is patterned from the formalisms of lambda calculus, logic programming is patterned from predicate calculus.</a:t>
            </a:r>
            <a:endParaRPr lang="en-PH" dirty="0"/>
          </a:p>
        </p:txBody>
      </p:sp>
    </p:spTree>
    <p:extLst>
      <p:ext uri="{BB962C8B-B14F-4D97-AF65-F5344CB8AC3E}">
        <p14:creationId xmlns:p14="http://schemas.microsoft.com/office/powerpoint/2010/main" val="1791674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0663-9C55-43F5-8BA6-7DE53AF51BE6}"/>
              </a:ext>
            </a:extLst>
          </p:cNvPr>
          <p:cNvSpPr>
            <a:spLocks noGrp="1"/>
          </p:cNvSpPr>
          <p:nvPr>
            <p:ph type="title"/>
          </p:nvPr>
        </p:nvSpPr>
        <p:spPr/>
        <p:txBody>
          <a:bodyPr/>
          <a:lstStyle/>
          <a:p>
            <a:r>
              <a:rPr lang="en-PH" dirty="0"/>
              <a:t>Variables</a:t>
            </a:r>
          </a:p>
        </p:txBody>
      </p:sp>
      <p:sp>
        <p:nvSpPr>
          <p:cNvPr id="3" name="Content Placeholder 2">
            <a:extLst>
              <a:ext uri="{FF2B5EF4-FFF2-40B4-BE49-F238E27FC236}">
                <a16:creationId xmlns:a16="http://schemas.microsoft.com/office/drawing/2014/main" id="{2AF4DD7B-9166-449B-AED0-69A19A0ADBC0}"/>
              </a:ext>
            </a:extLst>
          </p:cNvPr>
          <p:cNvSpPr>
            <a:spLocks noGrp="1"/>
          </p:cNvSpPr>
          <p:nvPr>
            <p:ph idx="1"/>
          </p:nvPr>
        </p:nvSpPr>
        <p:spPr/>
        <p:txBody>
          <a:bodyPr>
            <a:normAutofit/>
          </a:bodyPr>
          <a:lstStyle/>
          <a:p>
            <a:r>
              <a:rPr lang="en-US" dirty="0"/>
              <a:t>Variables inside facts and rules allows the creation of richer knowledge bases. </a:t>
            </a:r>
          </a:p>
          <a:p>
            <a:r>
              <a:rPr lang="en-US" dirty="0"/>
              <a:t>Instead of the rule</a:t>
            </a:r>
          </a:p>
          <a:p>
            <a:r>
              <a:rPr lang="en-US" dirty="0"/>
              <a:t> </a:t>
            </a:r>
            <a:r>
              <a:rPr lang="en-US" sz="3200" dirty="0" err="1">
                <a:latin typeface="Consolas" panose="020B0609020204030204" pitchFamily="49" charset="0"/>
              </a:rPr>
              <a:t>resistanttofire</a:t>
            </a:r>
            <a:r>
              <a:rPr lang="en-US" sz="3200" dirty="0">
                <a:latin typeface="Consolas" panose="020B0609020204030204" pitchFamily="49" charset="0"/>
              </a:rPr>
              <a:t>(</a:t>
            </a:r>
            <a:r>
              <a:rPr lang="en-US" sz="3200" dirty="0" err="1">
                <a:latin typeface="Consolas" panose="020B0609020204030204" pitchFamily="49" charset="0"/>
              </a:rPr>
              <a:t>squirtle</a:t>
            </a:r>
            <a:r>
              <a:rPr lang="en-US" sz="3200" dirty="0">
                <a:latin typeface="Consolas" panose="020B0609020204030204" pitchFamily="49" charset="0"/>
              </a:rPr>
              <a:t>) :- </a:t>
            </a:r>
            <a:r>
              <a:rPr lang="en-US" sz="3200" dirty="0" err="1">
                <a:latin typeface="Consolas" panose="020B0609020204030204" pitchFamily="49" charset="0"/>
              </a:rPr>
              <a:t>watertype</a:t>
            </a:r>
            <a:r>
              <a:rPr lang="en-US" sz="3200" dirty="0">
                <a:latin typeface="Consolas" panose="020B0609020204030204" pitchFamily="49" charset="0"/>
              </a:rPr>
              <a:t>(</a:t>
            </a:r>
            <a:r>
              <a:rPr lang="en-US" sz="3200" dirty="0" err="1">
                <a:latin typeface="Consolas" panose="020B0609020204030204" pitchFamily="49" charset="0"/>
              </a:rPr>
              <a:t>squirtle</a:t>
            </a:r>
            <a:r>
              <a:rPr lang="en-US" sz="3200" dirty="0">
                <a:latin typeface="Consolas" panose="020B0609020204030204" pitchFamily="49" charset="0"/>
              </a:rPr>
              <a:t>). </a:t>
            </a:r>
          </a:p>
          <a:p>
            <a:r>
              <a:rPr lang="en-US" dirty="0"/>
              <a:t>we can write a more general rule using variables:</a:t>
            </a:r>
            <a:endParaRPr lang="en-PH" dirty="0"/>
          </a:p>
        </p:txBody>
      </p:sp>
    </p:spTree>
    <p:extLst>
      <p:ext uri="{BB962C8B-B14F-4D97-AF65-F5344CB8AC3E}">
        <p14:creationId xmlns:p14="http://schemas.microsoft.com/office/powerpoint/2010/main" val="2757168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8707FB5-B65B-490A-8435-1D0B9C7DF755}"/>
              </a:ext>
            </a:extLst>
          </p:cNvPr>
          <p:cNvSpPr/>
          <p:nvPr/>
        </p:nvSpPr>
        <p:spPr>
          <a:xfrm>
            <a:off x="1589878" y="870316"/>
            <a:ext cx="9012244" cy="5117367"/>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FB693BCA-BCFD-498E-80CA-1C3917F9A962}"/>
              </a:ext>
            </a:extLst>
          </p:cNvPr>
          <p:cNvSpPr>
            <a:spLocks noGrp="1"/>
          </p:cNvSpPr>
          <p:nvPr>
            <p:ph type="title"/>
          </p:nvPr>
        </p:nvSpPr>
        <p:spPr>
          <a:xfrm>
            <a:off x="1976437" y="2152249"/>
            <a:ext cx="8239125" cy="2553502"/>
          </a:xfrm>
        </p:spPr>
        <p:txBody>
          <a:bodyPr>
            <a:noAutofit/>
          </a:bodyPr>
          <a:lstStyle/>
          <a:p>
            <a:pPr marL="0" marR="0" algn="l" latinLnBrk="1">
              <a:spcBef>
                <a:spcPts val="0"/>
              </a:spcBef>
              <a:spcAft>
                <a:spcPts val="0"/>
              </a:spcAft>
            </a:pP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firetype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charmander</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firetype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charizard</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watertype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squirtle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flyingtype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charizard</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isresistantto</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(X,Y) :- </a:t>
            </a: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a:latin typeface="Consolas" panose="020B0609020204030204" pitchFamily="49" charset="0"/>
                <a:ea typeface="Times New Roman" panose="02020603050405020304" pitchFamily="18" charset="0"/>
                <a:cs typeface="Times New Roman" panose="02020603050405020304" pitchFamily="18" charset="0"/>
              </a:rPr>
              <a:t>	</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watertype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(X),</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firetype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(Y).</a:t>
            </a: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isresistantto</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(X,Y) :- </a:t>
            </a: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a:latin typeface="Consolas" panose="020B0609020204030204" pitchFamily="49" charset="0"/>
                <a:ea typeface="Times New Roman" panose="02020603050405020304" pitchFamily="18" charset="0"/>
                <a:cs typeface="Times New Roman" panose="02020603050405020304" pitchFamily="18" charset="0"/>
              </a:rPr>
              <a:t>	</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watertype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(X),</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watertype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(Y).</a:t>
            </a:r>
            <a:endParaRPr lang="en-PH" sz="3600" b="0" i="0" dirty="0">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867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0663-9C55-43F5-8BA6-7DE53AF51BE6}"/>
              </a:ext>
            </a:extLst>
          </p:cNvPr>
          <p:cNvSpPr>
            <a:spLocks noGrp="1"/>
          </p:cNvSpPr>
          <p:nvPr>
            <p:ph type="title"/>
          </p:nvPr>
        </p:nvSpPr>
        <p:spPr/>
        <p:txBody>
          <a:bodyPr/>
          <a:lstStyle/>
          <a:p>
            <a:r>
              <a:rPr lang="en-PH" dirty="0"/>
              <a:t>Variables</a:t>
            </a:r>
          </a:p>
        </p:txBody>
      </p:sp>
      <p:sp>
        <p:nvSpPr>
          <p:cNvPr id="3" name="Content Placeholder 2">
            <a:extLst>
              <a:ext uri="{FF2B5EF4-FFF2-40B4-BE49-F238E27FC236}">
                <a16:creationId xmlns:a16="http://schemas.microsoft.com/office/drawing/2014/main" id="{2AF4DD7B-9166-449B-AED0-69A19A0ADBC0}"/>
              </a:ext>
            </a:extLst>
          </p:cNvPr>
          <p:cNvSpPr>
            <a:spLocks noGrp="1"/>
          </p:cNvSpPr>
          <p:nvPr>
            <p:ph idx="1"/>
          </p:nvPr>
        </p:nvSpPr>
        <p:spPr/>
        <p:txBody>
          <a:bodyPr>
            <a:normAutofit/>
          </a:bodyPr>
          <a:lstStyle/>
          <a:p>
            <a:r>
              <a:rPr lang="en-US" dirty="0"/>
              <a:t>This introduces a more complicated rule </a:t>
            </a:r>
            <a:r>
              <a:rPr lang="en-US" sz="3200" dirty="0" err="1">
                <a:latin typeface="Consolas" panose="020B0609020204030204" pitchFamily="49" charset="0"/>
              </a:rPr>
              <a:t>isresistanto</a:t>
            </a:r>
            <a:r>
              <a:rPr lang="en-US" sz="3200" dirty="0">
                <a:latin typeface="Consolas" panose="020B0609020204030204" pitchFamily="49" charset="0"/>
              </a:rPr>
              <a:t>(X,Y) :- </a:t>
            </a:r>
            <a:r>
              <a:rPr lang="en-US" sz="3200" dirty="0" err="1">
                <a:latin typeface="Consolas" panose="020B0609020204030204" pitchFamily="49" charset="0"/>
              </a:rPr>
              <a:t>watertype</a:t>
            </a:r>
            <a:r>
              <a:rPr lang="en-US" sz="3200" dirty="0">
                <a:latin typeface="Consolas" panose="020B0609020204030204" pitchFamily="49" charset="0"/>
              </a:rPr>
              <a:t>(X),</a:t>
            </a:r>
            <a:r>
              <a:rPr lang="en-US" sz="3200" dirty="0" err="1">
                <a:latin typeface="Consolas" panose="020B0609020204030204" pitchFamily="49" charset="0"/>
              </a:rPr>
              <a:t>firetype</a:t>
            </a:r>
            <a:r>
              <a:rPr lang="en-US" sz="3200" dirty="0">
                <a:latin typeface="Consolas" panose="020B0609020204030204" pitchFamily="49" charset="0"/>
              </a:rPr>
              <a:t>(Y).</a:t>
            </a:r>
            <a:r>
              <a:rPr lang="en-US" dirty="0"/>
              <a:t> This rule's premise is a conjunction of predicates </a:t>
            </a:r>
            <a:r>
              <a:rPr lang="en-US" sz="3200" dirty="0" err="1">
                <a:latin typeface="Consolas" panose="020B0609020204030204" pitchFamily="49" charset="0"/>
              </a:rPr>
              <a:t>watertype</a:t>
            </a:r>
            <a:r>
              <a:rPr lang="en-US" sz="3200" dirty="0">
                <a:latin typeface="Consolas" panose="020B0609020204030204" pitchFamily="49" charset="0"/>
              </a:rPr>
              <a:t>(X)</a:t>
            </a:r>
            <a:r>
              <a:rPr lang="en-US" dirty="0"/>
              <a:t> and </a:t>
            </a:r>
            <a:r>
              <a:rPr lang="en-US" sz="3200" dirty="0" err="1">
                <a:latin typeface="Consolas" panose="020B0609020204030204" pitchFamily="49" charset="0"/>
              </a:rPr>
              <a:t>firetype</a:t>
            </a:r>
            <a:r>
              <a:rPr lang="en-US" sz="3200" dirty="0">
                <a:latin typeface="Consolas" panose="020B0609020204030204" pitchFamily="49" charset="0"/>
              </a:rPr>
              <a:t>(Y)</a:t>
            </a:r>
            <a:r>
              <a:rPr lang="en-US" dirty="0"/>
              <a:t>. </a:t>
            </a:r>
            <a:endParaRPr lang="en-PH" dirty="0"/>
          </a:p>
        </p:txBody>
      </p:sp>
    </p:spTree>
    <p:extLst>
      <p:ext uri="{BB962C8B-B14F-4D97-AF65-F5344CB8AC3E}">
        <p14:creationId xmlns:p14="http://schemas.microsoft.com/office/powerpoint/2010/main" val="1645691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4677-2190-4FCB-B9E5-3D9CD10F6174}"/>
              </a:ext>
            </a:extLst>
          </p:cNvPr>
          <p:cNvSpPr>
            <a:spLocks noGrp="1"/>
          </p:cNvSpPr>
          <p:nvPr>
            <p:ph type="title"/>
          </p:nvPr>
        </p:nvSpPr>
        <p:spPr/>
        <p:txBody>
          <a:bodyPr/>
          <a:lstStyle/>
          <a:p>
            <a:r>
              <a:rPr lang="en-US" dirty="0"/>
              <a:t>for all pairs of X and Y, X is resistant to Y, if  X is water type and Y is fire type,</a:t>
            </a:r>
            <a:endParaRPr lang="en-PH" dirty="0"/>
          </a:p>
        </p:txBody>
      </p:sp>
    </p:spTree>
    <p:extLst>
      <p:ext uri="{BB962C8B-B14F-4D97-AF65-F5344CB8AC3E}">
        <p14:creationId xmlns:p14="http://schemas.microsoft.com/office/powerpoint/2010/main" val="327692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ABE4677-2190-4FCB-B9E5-3D9CD10F6174}"/>
                  </a:ext>
                </a:extLst>
              </p:cNvPr>
              <p:cNvSpPr>
                <a:spLocks noGrp="1"/>
              </p:cNvSpPr>
              <p:nvPr>
                <p:ph type="title"/>
              </p:nvPr>
            </p:nvSpPr>
            <p:spPr>
              <a:xfrm>
                <a:off x="3123066" y="865973"/>
                <a:ext cx="5945868" cy="5126053"/>
              </a:xfrm>
            </p:spPr>
            <p:txBody>
              <a:bodyPr>
                <a:normAutofit fontScale="90000"/>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smtClean="0">
                          <a:latin typeface="Cambria Math" panose="02040503050406030204" pitchFamily="18" charset="0"/>
                        </a:rPr>
                        <m:t>𝑥</m:t>
                      </m:r>
                      <m:r>
                        <a:rPr lang="en-US" smtClean="0">
                          <a:latin typeface="Cambria Math" panose="02040503050406030204" pitchFamily="18" charset="0"/>
                        </a:rPr>
                        <m:t>∀</m:t>
                      </m:r>
                      <m:r>
                        <a:rPr lang="en-US" smtClean="0">
                          <a:latin typeface="Cambria Math" panose="02040503050406030204" pitchFamily="18" charset="0"/>
                        </a:rPr>
                        <m:t>𝑦</m:t>
                      </m:r>
                      <m:r>
                        <a:rPr lang="en-US" smtClean="0">
                          <a:latin typeface="Cambria Math" panose="02040503050406030204" pitchFamily="18" charset="0"/>
                        </a:rPr>
                        <m:t>((</m:t>
                      </m:r>
                      <m:r>
                        <a:rPr lang="en-US" smtClean="0">
                          <a:latin typeface="Cambria Math" panose="02040503050406030204" pitchFamily="18" charset="0"/>
                        </a:rPr>
                        <m:t>𝑤𝑎𝑡𝑒𝑟𝑡𝑦𝑝𝑒</m:t>
                      </m:r>
                      <m:d>
                        <m:dPr>
                          <m:ctrlPr>
                            <a:rPr lang="en-US" i="1">
                              <a:latin typeface="Cambria Math" panose="02040503050406030204" pitchFamily="18" charset="0"/>
                            </a:rPr>
                          </m:ctrlPr>
                        </m:dPr>
                        <m:e>
                          <m:r>
                            <a:rPr lang="en-US">
                              <a:latin typeface="Cambria Math" panose="02040503050406030204" pitchFamily="18" charset="0"/>
                            </a:rPr>
                            <m:t>𝑥</m:t>
                          </m:r>
                        </m:e>
                      </m:d>
                      <m:r>
                        <a:rPr lang="en-US" i="1" smtClean="0">
                          <a:latin typeface="Cambria Math" panose="02040503050406030204" pitchFamily="18" charset="0"/>
                          <a:ea typeface="Cambria Math" panose="02040503050406030204" pitchFamily="18" charset="0"/>
                        </a:rPr>
                        <m:t>∧</m:t>
                      </m:r>
                      <m:r>
                        <a:rPr lang="en-US">
                          <a:latin typeface="Cambria Math" panose="02040503050406030204" pitchFamily="18" charset="0"/>
                        </a:rPr>
                        <m:t>𝑓𝑖𝑟𝑒𝑡𝑦𝑝𝑒</m:t>
                      </m:r>
                      <m:r>
                        <a:rPr lang="en-US">
                          <a:latin typeface="Cambria Math" panose="02040503050406030204" pitchFamily="18" charset="0"/>
                        </a:rPr>
                        <m:t>(</m:t>
                      </m:r>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𝑖𝑠𝑟𝑒𝑠𝑖𝑠𝑡𝑎𝑛𝑡𝑡𝑜</m:t>
                      </m:r>
                      <m:r>
                        <a:rPr lang="en-US">
                          <a:latin typeface="Cambria Math" panose="02040503050406030204" pitchFamily="18" charset="0"/>
                        </a:rPr>
                        <m:t>(</m:t>
                      </m:r>
                      <m:r>
                        <a:rPr lang="en-US">
                          <a:latin typeface="Cambria Math" panose="02040503050406030204" pitchFamily="18" charset="0"/>
                        </a:rPr>
                        <m:t>𝑥</m:t>
                      </m:r>
                      <m:r>
                        <a:rPr lang="en-US">
                          <a:latin typeface="Cambria Math" panose="02040503050406030204" pitchFamily="18" charset="0"/>
                        </a:rPr>
                        <m:t>,</m:t>
                      </m:r>
                      <m:r>
                        <a:rPr lang="en-US">
                          <a:latin typeface="Cambria Math" panose="02040503050406030204" pitchFamily="18" charset="0"/>
                        </a:rPr>
                        <m:t>𝑦</m:t>
                      </m:r>
                      <m:r>
                        <a:rPr lang="en-US">
                          <a:latin typeface="Cambria Math" panose="02040503050406030204" pitchFamily="18" charset="0"/>
                        </a:rPr>
                        <m:t>))</m:t>
                      </m:r>
                    </m:oMath>
                  </m:oMathPara>
                </a14:m>
                <a:endParaRPr lang="en-PH" dirty="0"/>
              </a:p>
            </p:txBody>
          </p:sp>
        </mc:Choice>
        <mc:Fallback xmlns="">
          <p:sp>
            <p:nvSpPr>
              <p:cNvPr id="2" name="Title 1">
                <a:extLst>
                  <a:ext uri="{FF2B5EF4-FFF2-40B4-BE49-F238E27FC236}">
                    <a16:creationId xmlns:a16="http://schemas.microsoft.com/office/drawing/2014/main" id="{9ABE4677-2190-4FCB-B9E5-3D9CD10F6174}"/>
                  </a:ext>
                </a:extLst>
              </p:cNvPr>
              <p:cNvSpPr>
                <a:spLocks noGrp="1" noRot="1" noChangeAspect="1" noMove="1" noResize="1" noEditPoints="1" noAdjustHandles="1" noChangeArrowheads="1" noChangeShapeType="1" noTextEdit="1"/>
              </p:cNvSpPr>
              <p:nvPr>
                <p:ph type="title"/>
              </p:nvPr>
            </p:nvSpPr>
            <p:spPr>
              <a:xfrm>
                <a:off x="3123066" y="865973"/>
                <a:ext cx="5945868" cy="5126053"/>
              </a:xfrm>
              <a:blipFill>
                <a:blip r:embed="rId2"/>
                <a:stretch>
                  <a:fillRect l="-7582" r="-3484"/>
                </a:stretch>
              </a:blipFill>
            </p:spPr>
            <p:txBody>
              <a:bodyPr/>
              <a:lstStyle/>
              <a:p>
                <a:r>
                  <a:rPr lang="en-PH">
                    <a:noFill/>
                  </a:rPr>
                  <a:t> </a:t>
                </a:r>
              </a:p>
            </p:txBody>
          </p:sp>
        </mc:Fallback>
      </mc:AlternateContent>
    </p:spTree>
    <p:extLst>
      <p:ext uri="{BB962C8B-B14F-4D97-AF65-F5344CB8AC3E}">
        <p14:creationId xmlns:p14="http://schemas.microsoft.com/office/powerpoint/2010/main" val="1425068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8707FB5-B65B-490A-8435-1D0B9C7DF755}"/>
              </a:ext>
            </a:extLst>
          </p:cNvPr>
          <p:cNvSpPr/>
          <p:nvPr/>
        </p:nvSpPr>
        <p:spPr>
          <a:xfrm>
            <a:off x="942178" y="1828800"/>
            <a:ext cx="10077453" cy="354330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FB693BCA-BCFD-498E-80CA-1C3917F9A962}"/>
              </a:ext>
            </a:extLst>
          </p:cNvPr>
          <p:cNvSpPr>
            <a:spLocks noGrp="1"/>
          </p:cNvSpPr>
          <p:nvPr>
            <p:ph type="title"/>
          </p:nvPr>
        </p:nvSpPr>
        <p:spPr>
          <a:xfrm>
            <a:off x="1172368" y="2279249"/>
            <a:ext cx="9847263" cy="2553502"/>
          </a:xfrm>
        </p:spPr>
        <p:txBody>
          <a:bodyPr>
            <a:noAutofit/>
          </a:bodyPr>
          <a:lstStyle/>
          <a:p>
            <a:pPr marL="0" marR="0" algn="l" latinLnBrk="1">
              <a:spcBef>
                <a:spcPts val="0"/>
              </a:spcBef>
              <a:spcAft>
                <a:spcPts val="0"/>
              </a:spcAft>
            </a:pPr>
            <a:r>
              <a:rPr lang="en-US" sz="3600" b="0" i="0" dirty="0">
                <a:latin typeface="Consolas" panose="020B0609020204030204" pitchFamily="49" charset="0"/>
                <a:ea typeface="Times New Roman" panose="02020603050405020304" pitchFamily="18" charset="0"/>
                <a:cs typeface="Times New Roman" panose="02020603050405020304" pitchFamily="18" charset="0"/>
              </a:rPr>
              <a:t>?- </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isresistantto</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squirtle,charmander</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br>
              <a:rPr lang="en-PH"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a:latin typeface="Consolas" panose="020B0609020204030204" pitchFamily="49" charset="0"/>
                <a:ea typeface="Times New Roman" panose="02020603050405020304" pitchFamily="18" charset="0"/>
                <a:cs typeface="Times New Roman" panose="02020603050405020304" pitchFamily="18" charset="0"/>
              </a:rPr>
              <a:t>yes</a:t>
            </a:r>
            <a:br>
              <a:rPr lang="en-PH"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a:latin typeface="Consolas" panose="020B0609020204030204" pitchFamily="49" charset="0"/>
                <a:ea typeface="Times New Roman" panose="02020603050405020304" pitchFamily="18" charset="0"/>
                <a:cs typeface="Times New Roman" panose="02020603050405020304" pitchFamily="18" charset="0"/>
              </a:rPr>
              <a:t>?- </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isresistantto</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squirtle,charizard</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br>
              <a:rPr lang="en-PH"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a:latin typeface="Consolas" panose="020B0609020204030204" pitchFamily="49" charset="0"/>
                <a:ea typeface="Times New Roman" panose="02020603050405020304" pitchFamily="18" charset="0"/>
                <a:cs typeface="Times New Roman" panose="02020603050405020304" pitchFamily="18" charset="0"/>
              </a:rPr>
              <a:t>yes</a:t>
            </a:r>
            <a:br>
              <a:rPr lang="en-PH"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a:latin typeface="Consolas" panose="020B0609020204030204" pitchFamily="49" charset="0"/>
                <a:ea typeface="Times New Roman" panose="02020603050405020304" pitchFamily="18" charset="0"/>
                <a:cs typeface="Times New Roman" panose="02020603050405020304" pitchFamily="18" charset="0"/>
              </a:rPr>
              <a:t>?- </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isresistantto</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r>
              <a:rPr lang="en-US" sz="3600" b="0" i="0" dirty="0" err="1">
                <a:latin typeface="Consolas" panose="020B0609020204030204" pitchFamily="49" charset="0"/>
                <a:ea typeface="Times New Roman" panose="02020603050405020304" pitchFamily="18" charset="0"/>
                <a:cs typeface="Times New Roman" panose="02020603050405020304" pitchFamily="18" charset="0"/>
              </a:rPr>
              <a:t>squirtle,squirtle</a:t>
            </a:r>
            <a:r>
              <a:rPr lang="en-US" sz="3600" b="0" i="0" dirty="0">
                <a:latin typeface="Consolas" panose="020B0609020204030204" pitchFamily="49" charset="0"/>
                <a:ea typeface="Times New Roman" panose="02020603050405020304" pitchFamily="18" charset="0"/>
                <a:cs typeface="Times New Roman" panose="02020603050405020304" pitchFamily="18" charset="0"/>
              </a:rPr>
              <a:t>)</a:t>
            </a:r>
            <a:br>
              <a:rPr lang="en-PH"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a:latin typeface="Consolas" panose="020B0609020204030204" pitchFamily="49" charset="0"/>
                <a:ea typeface="Times New Roman" panose="02020603050405020304" pitchFamily="18" charset="0"/>
                <a:cs typeface="Times New Roman" panose="02020603050405020304" pitchFamily="18" charset="0"/>
              </a:rPr>
              <a:t>yes</a:t>
            </a:r>
            <a:endParaRPr lang="en-PH" sz="3600" b="0" i="0" dirty="0">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640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9934-41F2-444C-A321-5F1349617330}"/>
              </a:ext>
            </a:extLst>
          </p:cNvPr>
          <p:cNvSpPr>
            <a:spLocks noGrp="1"/>
          </p:cNvSpPr>
          <p:nvPr>
            <p:ph type="title"/>
          </p:nvPr>
        </p:nvSpPr>
        <p:spPr/>
        <p:txBody>
          <a:bodyPr/>
          <a:lstStyle/>
          <a:p>
            <a:r>
              <a:rPr lang="en-PH" dirty="0"/>
              <a:t>Prolog Terms</a:t>
            </a:r>
          </a:p>
        </p:txBody>
      </p:sp>
      <p:sp>
        <p:nvSpPr>
          <p:cNvPr id="3" name="Content Placeholder 2">
            <a:extLst>
              <a:ext uri="{FF2B5EF4-FFF2-40B4-BE49-F238E27FC236}">
                <a16:creationId xmlns:a16="http://schemas.microsoft.com/office/drawing/2014/main" id="{86ADB70F-28D1-469E-91BA-FB4A45854063}"/>
              </a:ext>
            </a:extLst>
          </p:cNvPr>
          <p:cNvSpPr>
            <a:spLocks noGrp="1"/>
          </p:cNvSpPr>
          <p:nvPr>
            <p:ph idx="1"/>
          </p:nvPr>
        </p:nvSpPr>
        <p:spPr/>
        <p:txBody>
          <a:bodyPr/>
          <a:lstStyle/>
          <a:p>
            <a:pPr marL="742950" lvl="0" indent="-742950">
              <a:buFont typeface="+mj-lt"/>
              <a:buAutoNum type="arabicPeriod"/>
            </a:pPr>
            <a:r>
              <a:rPr lang="en-US" dirty="0"/>
              <a:t>Constants. These can either be atoms (such as </a:t>
            </a:r>
            <a:r>
              <a:rPr lang="en-US" dirty="0" err="1">
                <a:latin typeface="Consolas" panose="020B0609020204030204" pitchFamily="49" charset="0"/>
              </a:rPr>
              <a:t>squirtle</a:t>
            </a:r>
            <a:r>
              <a:rPr lang="en-US" dirty="0"/>
              <a:t>) or numbers (such as </a:t>
            </a:r>
            <a:r>
              <a:rPr lang="en-US" dirty="0">
                <a:latin typeface="Consolas" panose="020B0609020204030204" pitchFamily="49" charset="0"/>
              </a:rPr>
              <a:t>24</a:t>
            </a:r>
            <a:r>
              <a:rPr lang="en-US" dirty="0"/>
              <a:t>). </a:t>
            </a:r>
            <a:endParaRPr lang="en-PH" dirty="0"/>
          </a:p>
          <a:p>
            <a:pPr marL="742950" lvl="0" indent="-742950">
              <a:buFont typeface="+mj-lt"/>
              <a:buAutoNum type="arabicPeriod"/>
            </a:pPr>
            <a:r>
              <a:rPr lang="en-US" dirty="0"/>
              <a:t>Variables. (Such as </a:t>
            </a:r>
            <a:r>
              <a:rPr lang="en-US" dirty="0">
                <a:latin typeface="Consolas" panose="020B0609020204030204" pitchFamily="49" charset="0"/>
              </a:rPr>
              <a:t>X</a:t>
            </a:r>
            <a:r>
              <a:rPr lang="en-US" dirty="0"/>
              <a:t>, </a:t>
            </a:r>
            <a:r>
              <a:rPr lang="en-US" dirty="0">
                <a:latin typeface="Consolas" panose="020B0609020204030204" pitchFamily="49" charset="0"/>
              </a:rPr>
              <a:t>Z3</a:t>
            </a:r>
            <a:r>
              <a:rPr lang="en-US" dirty="0"/>
              <a:t>, </a:t>
            </a:r>
            <a:r>
              <a:rPr lang="en-US" dirty="0">
                <a:latin typeface="Consolas" panose="020B0609020204030204" pitchFamily="49" charset="0"/>
              </a:rPr>
              <a:t>_4310</a:t>
            </a:r>
            <a:r>
              <a:rPr lang="en-US" dirty="0"/>
              <a:t>, and </a:t>
            </a:r>
            <a:r>
              <a:rPr lang="en-US" dirty="0">
                <a:latin typeface="Consolas" panose="020B0609020204030204" pitchFamily="49" charset="0"/>
              </a:rPr>
              <a:t>List</a:t>
            </a:r>
            <a:r>
              <a:rPr lang="en-US" dirty="0"/>
              <a:t>.) </a:t>
            </a:r>
            <a:endParaRPr lang="en-PH" dirty="0"/>
          </a:p>
          <a:p>
            <a:pPr marL="742950" lvl="0" indent="-742950">
              <a:buFont typeface="+mj-lt"/>
              <a:buAutoNum type="arabicPeriod"/>
            </a:pPr>
            <a:r>
              <a:rPr lang="en-US" dirty="0"/>
              <a:t>Complex terms. These have the form: </a:t>
            </a:r>
            <a:r>
              <a:rPr lang="en-US" dirty="0" err="1">
                <a:latin typeface="Consolas" panose="020B0609020204030204" pitchFamily="49" charset="0"/>
              </a:rPr>
              <a:t>functor</a:t>
            </a:r>
            <a:r>
              <a:rPr lang="en-US" dirty="0">
                <a:latin typeface="Consolas" panose="020B0609020204030204" pitchFamily="49" charset="0"/>
              </a:rPr>
              <a:t>(term_1,...,</a:t>
            </a:r>
            <a:r>
              <a:rPr lang="en-US" dirty="0" err="1">
                <a:latin typeface="Consolas" panose="020B0609020204030204" pitchFamily="49" charset="0"/>
              </a:rPr>
              <a:t>term_n</a:t>
            </a:r>
            <a:r>
              <a:rPr lang="en-US" dirty="0">
                <a:latin typeface="Consolas" panose="020B0609020204030204" pitchFamily="49" charset="0"/>
              </a:rPr>
              <a:t>)</a:t>
            </a:r>
            <a:endParaRPr lang="en-PH" dirty="0">
              <a:latin typeface="Consolas" panose="020B0609020204030204" pitchFamily="49" charset="0"/>
            </a:endParaRPr>
          </a:p>
        </p:txBody>
      </p:sp>
    </p:spTree>
    <p:extLst>
      <p:ext uri="{BB962C8B-B14F-4D97-AF65-F5344CB8AC3E}">
        <p14:creationId xmlns:p14="http://schemas.microsoft.com/office/powerpoint/2010/main" val="1969207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83F8C68-291A-4FA5-BB51-4C709037A30F}"/>
              </a:ext>
            </a:extLst>
          </p:cNvPr>
          <p:cNvSpPr/>
          <p:nvPr/>
        </p:nvSpPr>
        <p:spPr>
          <a:xfrm>
            <a:off x="5277961" y="2641600"/>
            <a:ext cx="6276500" cy="186690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68468AA3-7EF2-4B9D-B6F5-6D5ADEED50E2}"/>
              </a:ext>
            </a:extLst>
          </p:cNvPr>
          <p:cNvSpPr>
            <a:spLocks noGrp="1"/>
          </p:cNvSpPr>
          <p:nvPr>
            <p:ph type="title"/>
          </p:nvPr>
        </p:nvSpPr>
        <p:spPr/>
        <p:txBody>
          <a:bodyPr/>
          <a:lstStyle/>
          <a:p>
            <a:r>
              <a:rPr lang="en-PH" dirty="0"/>
              <a:t>Unification</a:t>
            </a:r>
          </a:p>
        </p:txBody>
      </p:sp>
      <p:sp>
        <p:nvSpPr>
          <p:cNvPr id="3" name="Content Placeholder 2">
            <a:extLst>
              <a:ext uri="{FF2B5EF4-FFF2-40B4-BE49-F238E27FC236}">
                <a16:creationId xmlns:a16="http://schemas.microsoft.com/office/drawing/2014/main" id="{E4BBC251-604C-4906-8B55-6B3E82D69007}"/>
              </a:ext>
            </a:extLst>
          </p:cNvPr>
          <p:cNvSpPr>
            <a:spLocks noGrp="1"/>
          </p:cNvSpPr>
          <p:nvPr>
            <p:ph idx="1"/>
          </p:nvPr>
        </p:nvSpPr>
        <p:spPr/>
        <p:txBody>
          <a:bodyPr>
            <a:normAutofit fontScale="92500" lnSpcReduction="10000"/>
          </a:bodyPr>
          <a:lstStyle/>
          <a:p>
            <a:r>
              <a:rPr lang="en-US" dirty="0"/>
              <a:t>The way prolog is able to respond to complex queries such as:</a:t>
            </a:r>
          </a:p>
          <a:p>
            <a:endParaRPr lang="en-PH" dirty="0"/>
          </a:p>
          <a:p>
            <a:r>
              <a:rPr lang="en-US" dirty="0">
                <a:latin typeface="Consolas" panose="020B0609020204030204" pitchFamily="49" charset="0"/>
              </a:rPr>
              <a:t>?- </a:t>
            </a:r>
            <a:r>
              <a:rPr lang="en-US" dirty="0" err="1">
                <a:latin typeface="Consolas" panose="020B0609020204030204" pitchFamily="49" charset="0"/>
              </a:rPr>
              <a:t>firetype</a:t>
            </a:r>
            <a:r>
              <a:rPr lang="en-US" dirty="0">
                <a:latin typeface="Consolas" panose="020B0609020204030204" pitchFamily="49" charset="0"/>
              </a:rPr>
              <a:t>(X)</a:t>
            </a:r>
            <a:br>
              <a:rPr lang="en-US" dirty="0">
                <a:latin typeface="Consolas" panose="020B0609020204030204" pitchFamily="49" charset="0"/>
              </a:rPr>
            </a:br>
            <a:r>
              <a:rPr lang="en-US" dirty="0">
                <a:latin typeface="Consolas" panose="020B0609020204030204" pitchFamily="49" charset="0"/>
              </a:rPr>
              <a:t>X = </a:t>
            </a:r>
            <a:r>
              <a:rPr lang="en-US" dirty="0" err="1">
                <a:latin typeface="Consolas" panose="020B0609020204030204" pitchFamily="49" charset="0"/>
              </a:rPr>
              <a:t>charmander</a:t>
            </a:r>
            <a:br>
              <a:rPr lang="en-US" dirty="0">
                <a:latin typeface="Consolas" panose="020B0609020204030204" pitchFamily="49" charset="0"/>
              </a:rPr>
            </a:br>
            <a:r>
              <a:rPr lang="en-US" dirty="0">
                <a:latin typeface="Consolas" panose="020B0609020204030204" pitchFamily="49" charset="0"/>
              </a:rPr>
              <a:t>X = </a:t>
            </a:r>
            <a:r>
              <a:rPr lang="en-US" dirty="0" err="1">
                <a:latin typeface="Consolas" panose="020B0609020204030204" pitchFamily="49" charset="0"/>
              </a:rPr>
              <a:t>charizard</a:t>
            </a:r>
            <a:endParaRPr lang="en-PH" dirty="0">
              <a:latin typeface="Consolas" panose="020B0609020204030204" pitchFamily="49" charset="0"/>
            </a:endParaRPr>
          </a:p>
          <a:p>
            <a:endParaRPr lang="en-US" dirty="0"/>
          </a:p>
          <a:p>
            <a:r>
              <a:rPr lang="en-US" dirty="0"/>
              <a:t>is through the use of the concept known as </a:t>
            </a:r>
            <a:r>
              <a:rPr lang="en-US" b="1" dirty="0"/>
              <a:t>unification</a:t>
            </a:r>
            <a:r>
              <a:rPr lang="en-US" dirty="0"/>
              <a:t>. </a:t>
            </a:r>
            <a:endParaRPr lang="en-PH" dirty="0"/>
          </a:p>
        </p:txBody>
      </p:sp>
    </p:spTree>
    <p:extLst>
      <p:ext uri="{BB962C8B-B14F-4D97-AF65-F5344CB8AC3E}">
        <p14:creationId xmlns:p14="http://schemas.microsoft.com/office/powerpoint/2010/main" val="1218642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49CC-0404-44CA-84AA-1BC06C4E40CD}"/>
              </a:ext>
            </a:extLst>
          </p:cNvPr>
          <p:cNvSpPr>
            <a:spLocks noGrp="1"/>
          </p:cNvSpPr>
          <p:nvPr>
            <p:ph type="title"/>
          </p:nvPr>
        </p:nvSpPr>
        <p:spPr>
          <a:xfrm>
            <a:off x="1282700" y="865973"/>
            <a:ext cx="9804400" cy="5126053"/>
          </a:xfrm>
        </p:spPr>
        <p:txBody>
          <a:bodyPr>
            <a:noAutofit/>
          </a:bodyPr>
          <a:lstStyle/>
          <a:p>
            <a:r>
              <a:rPr lang="en-US" sz="4400" dirty="0"/>
              <a:t>Two terms unify if they are the same term or if they contain variables that can be uniformly instantiated with terms in such a way that the resulting terms are equal. </a:t>
            </a:r>
            <a:endParaRPr lang="en-PH" sz="4400" dirty="0"/>
          </a:p>
        </p:txBody>
      </p:sp>
    </p:spTree>
    <p:extLst>
      <p:ext uri="{BB962C8B-B14F-4D97-AF65-F5344CB8AC3E}">
        <p14:creationId xmlns:p14="http://schemas.microsoft.com/office/powerpoint/2010/main" val="3791117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919A-415B-42A9-8A9A-A9731555D8C7}"/>
              </a:ext>
            </a:extLst>
          </p:cNvPr>
          <p:cNvSpPr>
            <a:spLocks noGrp="1"/>
          </p:cNvSpPr>
          <p:nvPr>
            <p:ph type="title"/>
          </p:nvPr>
        </p:nvSpPr>
        <p:spPr/>
        <p:txBody>
          <a:bodyPr/>
          <a:lstStyle/>
          <a:p>
            <a:r>
              <a:rPr lang="en-PH" dirty="0"/>
              <a:t>Prolog Unification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03DE01-9579-49DC-8D28-74F6BF192FFF}"/>
                  </a:ext>
                </a:extLst>
              </p:cNvPr>
              <p:cNvSpPr>
                <a:spLocks noGrp="1"/>
              </p:cNvSpPr>
              <p:nvPr>
                <p:ph idx="1"/>
              </p:nvPr>
            </p:nvSpPr>
            <p:spPr>
              <a:xfrm>
                <a:off x="808653" y="2804672"/>
                <a:ext cx="10574693" cy="3378625"/>
              </a:xfrm>
            </p:spPr>
            <p:txBody>
              <a:bodyPr>
                <a:normAutofit/>
              </a:bodyPr>
              <a:lstStyle/>
              <a:p>
                <a:pPr lvl="0"/>
                <a:r>
                  <a:rPr lang="en-US" dirty="0"/>
                  <a:t>1. </a:t>
                </a:r>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are constants and they are the same number or atom</a:t>
                </a:r>
              </a:p>
            </p:txBody>
          </p:sp>
        </mc:Choice>
        <mc:Fallback xmlns="">
          <p:sp>
            <p:nvSpPr>
              <p:cNvPr id="3" name="Content Placeholder 2">
                <a:extLst>
                  <a:ext uri="{FF2B5EF4-FFF2-40B4-BE49-F238E27FC236}">
                    <a16:creationId xmlns:a16="http://schemas.microsoft.com/office/drawing/2014/main" id="{3203DE01-9579-49DC-8D28-74F6BF192FFF}"/>
                  </a:ext>
                </a:extLst>
              </p:cNvPr>
              <p:cNvSpPr>
                <a:spLocks noGrp="1" noRot="1" noChangeAspect="1" noMove="1" noResize="1" noEditPoints="1" noAdjustHandles="1" noChangeArrowheads="1" noChangeShapeType="1" noTextEdit="1"/>
              </p:cNvSpPr>
              <p:nvPr>
                <p:ph idx="1"/>
              </p:nvPr>
            </p:nvSpPr>
            <p:spPr>
              <a:xfrm>
                <a:off x="808653" y="2804672"/>
                <a:ext cx="10574693" cy="3378625"/>
              </a:xfrm>
              <a:blipFill>
                <a:blip r:embed="rId2"/>
                <a:stretch>
                  <a:fillRect l="-1788" b="-6859"/>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2A8A3164-881C-439A-8779-B3DA938B70C6}"/>
                  </a:ext>
                </a:extLst>
              </p:cNvPr>
              <p:cNvSpPr txBox="1">
                <a:spLocks/>
              </p:cNvSpPr>
              <p:nvPr/>
            </p:nvSpPr>
            <p:spPr>
              <a:xfrm>
                <a:off x="808653" y="2031498"/>
                <a:ext cx="10574693" cy="62646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Avenir"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3200" kern="1200">
                    <a:solidFill>
                      <a:schemeClr val="bg1"/>
                    </a:solidFill>
                    <a:latin typeface="Avenir"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800" kern="1200">
                    <a:solidFill>
                      <a:schemeClr val="bg1"/>
                    </a:solidFill>
                    <a:latin typeface="Avenir"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venir"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veni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Two terms </a:t>
                </a:r>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unify if and only if</a:t>
                </a:r>
                <a:endParaRPr lang="en-PH" dirty="0"/>
              </a:p>
            </p:txBody>
          </p:sp>
        </mc:Choice>
        <mc:Fallback xmlns="">
          <p:sp>
            <p:nvSpPr>
              <p:cNvPr id="11" name="Content Placeholder 2">
                <a:extLst>
                  <a:ext uri="{FF2B5EF4-FFF2-40B4-BE49-F238E27FC236}">
                    <a16:creationId xmlns:a16="http://schemas.microsoft.com/office/drawing/2014/main" id="{2A8A3164-881C-439A-8779-B3DA938B70C6}"/>
                  </a:ext>
                </a:extLst>
              </p:cNvPr>
              <p:cNvSpPr txBox="1">
                <a:spLocks noRot="1" noChangeAspect="1" noMove="1" noResize="1" noEditPoints="1" noAdjustHandles="1" noChangeArrowheads="1" noChangeShapeType="1" noTextEdit="1"/>
              </p:cNvSpPr>
              <p:nvPr/>
            </p:nvSpPr>
            <p:spPr>
              <a:xfrm>
                <a:off x="808653" y="2031498"/>
                <a:ext cx="10574693" cy="626460"/>
              </a:xfrm>
              <a:prstGeom prst="rect">
                <a:avLst/>
              </a:prstGeom>
              <a:blipFill>
                <a:blip r:embed="rId3"/>
                <a:stretch>
                  <a:fillRect l="-1788" t="-16505" b="-36893"/>
                </a:stretch>
              </a:blipFill>
            </p:spPr>
            <p:txBody>
              <a:bodyPr/>
              <a:lstStyle/>
              <a:p>
                <a:r>
                  <a:rPr lang="en-PH">
                    <a:noFill/>
                  </a:rPr>
                  <a:t> </a:t>
                </a:r>
              </a:p>
            </p:txBody>
          </p:sp>
        </mc:Fallback>
      </mc:AlternateContent>
    </p:spTree>
    <p:extLst>
      <p:ext uri="{BB962C8B-B14F-4D97-AF65-F5344CB8AC3E}">
        <p14:creationId xmlns:p14="http://schemas.microsoft.com/office/powerpoint/2010/main" val="219128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74AC6-CC91-41A7-98E4-87C13069251D}"/>
              </a:ext>
            </a:extLst>
          </p:cNvPr>
          <p:cNvSpPr>
            <a:spLocks noGrp="1"/>
          </p:cNvSpPr>
          <p:nvPr>
            <p:ph type="title"/>
          </p:nvPr>
        </p:nvSpPr>
        <p:spPr/>
        <p:txBody>
          <a:bodyPr/>
          <a:lstStyle/>
          <a:p>
            <a:endParaRPr lang="en-PH"/>
          </a:p>
        </p:txBody>
      </p:sp>
      <p:pic>
        <p:nvPicPr>
          <p:cNvPr id="5" name="Content Placeholder 6" descr="A smaller paradigm family&#10;">
            <a:extLst>
              <a:ext uri="{FF2B5EF4-FFF2-40B4-BE49-F238E27FC236}">
                <a16:creationId xmlns:a16="http://schemas.microsoft.com/office/drawing/2014/main" id="{24102C5D-1412-464D-AEC0-BFB067CDF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37" y="1417061"/>
            <a:ext cx="10575925" cy="37809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95191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919A-415B-42A9-8A9A-A9731555D8C7}"/>
              </a:ext>
            </a:extLst>
          </p:cNvPr>
          <p:cNvSpPr>
            <a:spLocks noGrp="1"/>
          </p:cNvSpPr>
          <p:nvPr>
            <p:ph type="title"/>
          </p:nvPr>
        </p:nvSpPr>
        <p:spPr/>
        <p:txBody>
          <a:bodyPr/>
          <a:lstStyle/>
          <a:p>
            <a:r>
              <a:rPr lang="en-PH" dirty="0"/>
              <a:t>Prolog Unification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03DE01-9579-49DC-8D28-74F6BF192FFF}"/>
                  </a:ext>
                </a:extLst>
              </p:cNvPr>
              <p:cNvSpPr>
                <a:spLocks noGrp="1"/>
              </p:cNvSpPr>
              <p:nvPr>
                <p:ph idx="1"/>
              </p:nvPr>
            </p:nvSpPr>
            <p:spPr>
              <a:xfrm>
                <a:off x="808653" y="2804672"/>
                <a:ext cx="10574693" cy="3378625"/>
              </a:xfrm>
            </p:spPr>
            <p:txBody>
              <a:bodyPr>
                <a:normAutofit/>
              </a:bodyPr>
              <a:lstStyle/>
              <a:p>
                <a:pPr lvl="0"/>
                <a:r>
                  <a:rPr lang="en-US" dirty="0"/>
                  <a:t>2. </a:t>
                </a:r>
                <a14:m>
                  <m:oMath xmlns:m="http://schemas.openxmlformats.org/officeDocument/2006/math">
                    <m:r>
                      <a:rPr lang="en-US" i="1" smtClean="0">
                        <a:latin typeface="Cambria Math" panose="02040503050406030204" pitchFamily="18" charset="0"/>
                      </a:rPr>
                      <m:t>𝑎</m:t>
                    </m:r>
                  </m:oMath>
                </a14:m>
                <a:r>
                  <a:rPr lang="en-US" dirty="0"/>
                  <a:t> is a variable and </a:t>
                </a:r>
                <a14:m>
                  <m:oMath xmlns:m="http://schemas.openxmlformats.org/officeDocument/2006/math">
                    <m:r>
                      <a:rPr lang="en-US" i="1">
                        <a:latin typeface="Cambria Math" panose="02040503050406030204" pitchFamily="18" charset="0"/>
                      </a:rPr>
                      <m:t>𝑏</m:t>
                    </m:r>
                  </m:oMath>
                </a14:m>
                <a:r>
                  <a:rPr lang="en-US" dirty="0"/>
                  <a:t> is any type of term (in this case </a:t>
                </a:r>
                <a14:m>
                  <m:oMath xmlns:m="http://schemas.openxmlformats.org/officeDocument/2006/math">
                    <m:r>
                      <a:rPr lang="en-US" i="1">
                        <a:latin typeface="Cambria Math" panose="02040503050406030204" pitchFamily="18" charset="0"/>
                      </a:rPr>
                      <m:t>𝑎</m:t>
                    </m:r>
                  </m:oMath>
                </a14:m>
                <a:r>
                  <a:rPr lang="en-US" dirty="0"/>
                  <a:t> is instantiated to </a:t>
                </a:r>
                <a14:m>
                  <m:oMath xmlns:m="http://schemas.openxmlformats.org/officeDocument/2006/math">
                    <m:r>
                      <a:rPr lang="en-US" i="1">
                        <a:latin typeface="Cambria Math" panose="02040503050406030204" pitchFamily="18" charset="0"/>
                      </a:rPr>
                      <m:t>𝑏</m:t>
                    </m:r>
                  </m:oMath>
                </a14:m>
                <a:r>
                  <a:rPr lang="en-US" dirty="0"/>
                  <a:t>) or </a:t>
                </a:r>
                <a14:m>
                  <m:oMath xmlns:m="http://schemas.openxmlformats.org/officeDocument/2006/math">
                    <m:r>
                      <a:rPr lang="en-US" i="1">
                        <a:latin typeface="Cambria Math" panose="02040503050406030204" pitchFamily="18" charset="0"/>
                      </a:rPr>
                      <m:t>𝑏</m:t>
                    </m:r>
                  </m:oMath>
                </a14:m>
                <a:r>
                  <a:rPr lang="en-US" dirty="0"/>
                  <a:t> is a variable and </a:t>
                </a:r>
                <a14:m>
                  <m:oMath xmlns:m="http://schemas.openxmlformats.org/officeDocument/2006/math">
                    <m:r>
                      <a:rPr lang="en-US" i="1">
                        <a:latin typeface="Cambria Math" panose="02040503050406030204" pitchFamily="18" charset="0"/>
                      </a:rPr>
                      <m:t>𝑎</m:t>
                    </m:r>
                  </m:oMath>
                </a14:m>
                <a:r>
                  <a:rPr lang="en-US" dirty="0"/>
                  <a:t> is any type of term (in this case </a:t>
                </a:r>
                <a14:m>
                  <m:oMath xmlns:m="http://schemas.openxmlformats.org/officeDocument/2006/math">
                    <m:r>
                      <a:rPr lang="en-US" i="1">
                        <a:latin typeface="Cambria Math" panose="02040503050406030204" pitchFamily="18" charset="0"/>
                      </a:rPr>
                      <m:t>𝑏</m:t>
                    </m:r>
                  </m:oMath>
                </a14:m>
                <a:r>
                  <a:rPr lang="en-US" dirty="0"/>
                  <a:t> is instantiated to </a:t>
                </a:r>
                <a14:m>
                  <m:oMath xmlns:m="http://schemas.openxmlformats.org/officeDocument/2006/math">
                    <m:r>
                      <a:rPr lang="en-US" i="1">
                        <a:latin typeface="Cambria Math" panose="02040503050406030204" pitchFamily="18" charset="0"/>
                      </a:rPr>
                      <m:t>𝑎</m:t>
                    </m:r>
                  </m:oMath>
                </a14:m>
                <a:r>
                  <a:rPr lang="en-US" dirty="0"/>
                  <a:t>).</a:t>
                </a:r>
                <a:endParaRPr lang="en-PH" dirty="0"/>
              </a:p>
            </p:txBody>
          </p:sp>
        </mc:Choice>
        <mc:Fallback xmlns="">
          <p:sp>
            <p:nvSpPr>
              <p:cNvPr id="3" name="Content Placeholder 2">
                <a:extLst>
                  <a:ext uri="{FF2B5EF4-FFF2-40B4-BE49-F238E27FC236}">
                    <a16:creationId xmlns:a16="http://schemas.microsoft.com/office/drawing/2014/main" id="{3203DE01-9579-49DC-8D28-74F6BF192FFF}"/>
                  </a:ext>
                </a:extLst>
              </p:cNvPr>
              <p:cNvSpPr>
                <a:spLocks noGrp="1" noRot="1" noChangeAspect="1" noMove="1" noResize="1" noEditPoints="1" noAdjustHandles="1" noChangeArrowheads="1" noChangeShapeType="1" noTextEdit="1"/>
              </p:cNvSpPr>
              <p:nvPr>
                <p:ph idx="1"/>
              </p:nvPr>
            </p:nvSpPr>
            <p:spPr>
              <a:xfrm>
                <a:off x="808653" y="2804672"/>
                <a:ext cx="10574693" cy="3378625"/>
              </a:xfrm>
              <a:blipFill>
                <a:blip r:embed="rId2"/>
                <a:stretch>
                  <a:fillRect l="-1788" r="-1384" b="-6859"/>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2A8A3164-881C-439A-8779-B3DA938B70C6}"/>
                  </a:ext>
                </a:extLst>
              </p:cNvPr>
              <p:cNvSpPr txBox="1">
                <a:spLocks/>
              </p:cNvSpPr>
              <p:nvPr/>
            </p:nvSpPr>
            <p:spPr>
              <a:xfrm>
                <a:off x="808653" y="2031498"/>
                <a:ext cx="10574693" cy="62646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Avenir"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3200" kern="1200">
                    <a:solidFill>
                      <a:schemeClr val="bg1"/>
                    </a:solidFill>
                    <a:latin typeface="Avenir"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800" kern="1200">
                    <a:solidFill>
                      <a:schemeClr val="bg1"/>
                    </a:solidFill>
                    <a:latin typeface="Avenir"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venir"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veni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Two terms </a:t>
                </a:r>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unify if and only if</a:t>
                </a:r>
                <a:endParaRPr lang="en-PH" dirty="0"/>
              </a:p>
            </p:txBody>
          </p:sp>
        </mc:Choice>
        <mc:Fallback xmlns="">
          <p:sp>
            <p:nvSpPr>
              <p:cNvPr id="11" name="Content Placeholder 2">
                <a:extLst>
                  <a:ext uri="{FF2B5EF4-FFF2-40B4-BE49-F238E27FC236}">
                    <a16:creationId xmlns:a16="http://schemas.microsoft.com/office/drawing/2014/main" id="{2A8A3164-881C-439A-8779-B3DA938B70C6}"/>
                  </a:ext>
                </a:extLst>
              </p:cNvPr>
              <p:cNvSpPr txBox="1">
                <a:spLocks noRot="1" noChangeAspect="1" noMove="1" noResize="1" noEditPoints="1" noAdjustHandles="1" noChangeArrowheads="1" noChangeShapeType="1" noTextEdit="1"/>
              </p:cNvSpPr>
              <p:nvPr/>
            </p:nvSpPr>
            <p:spPr>
              <a:xfrm>
                <a:off x="808653" y="2031498"/>
                <a:ext cx="10574693" cy="626460"/>
              </a:xfrm>
              <a:prstGeom prst="rect">
                <a:avLst/>
              </a:prstGeom>
              <a:blipFill>
                <a:blip r:embed="rId3"/>
                <a:stretch>
                  <a:fillRect l="-1788" t="-16505" b="-36893"/>
                </a:stretch>
              </a:blipFill>
            </p:spPr>
            <p:txBody>
              <a:bodyPr/>
              <a:lstStyle/>
              <a:p>
                <a:r>
                  <a:rPr lang="en-PH">
                    <a:noFill/>
                  </a:rPr>
                  <a:t> </a:t>
                </a:r>
              </a:p>
            </p:txBody>
          </p:sp>
        </mc:Fallback>
      </mc:AlternateContent>
    </p:spTree>
    <p:extLst>
      <p:ext uri="{BB962C8B-B14F-4D97-AF65-F5344CB8AC3E}">
        <p14:creationId xmlns:p14="http://schemas.microsoft.com/office/powerpoint/2010/main" val="2984130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919A-415B-42A9-8A9A-A9731555D8C7}"/>
              </a:ext>
            </a:extLst>
          </p:cNvPr>
          <p:cNvSpPr>
            <a:spLocks noGrp="1"/>
          </p:cNvSpPr>
          <p:nvPr>
            <p:ph type="title"/>
          </p:nvPr>
        </p:nvSpPr>
        <p:spPr/>
        <p:txBody>
          <a:bodyPr/>
          <a:lstStyle/>
          <a:p>
            <a:r>
              <a:rPr lang="en-PH" dirty="0"/>
              <a:t>Prolog Unification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03DE01-9579-49DC-8D28-74F6BF192FFF}"/>
                  </a:ext>
                </a:extLst>
              </p:cNvPr>
              <p:cNvSpPr>
                <a:spLocks noGrp="1"/>
              </p:cNvSpPr>
              <p:nvPr>
                <p:ph idx="1"/>
              </p:nvPr>
            </p:nvSpPr>
            <p:spPr>
              <a:xfrm>
                <a:off x="808653" y="2804672"/>
                <a:ext cx="10574693" cy="3378625"/>
              </a:xfrm>
            </p:spPr>
            <p:txBody>
              <a:bodyPr>
                <a:normAutofit fontScale="92500" lnSpcReduction="10000"/>
              </a:bodyPr>
              <a:lstStyle/>
              <a:p>
                <a:pPr lvl="0"/>
                <a:r>
                  <a:rPr lang="en-US" dirty="0"/>
                  <a:t>3. </a:t>
                </a:r>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are complex terms and:</a:t>
                </a:r>
                <a:endParaRPr lang="en-PH" dirty="0"/>
              </a:p>
              <a:p>
                <a:pPr marL="971550" lvl="1" indent="-514350">
                  <a:buFont typeface="Arial" panose="020B0604020202020204" pitchFamily="34" charset="0"/>
                  <a:buChar char="•"/>
                </a:pPr>
                <a:r>
                  <a:rPr lang="en-US" dirty="0"/>
                  <a:t>They have the same </a:t>
                </a:r>
                <a:r>
                  <a:rPr lang="en-US" dirty="0" err="1"/>
                  <a:t>functors</a:t>
                </a:r>
                <a:r>
                  <a:rPr lang="en-US" dirty="0"/>
                  <a:t> and the same number of arguments</a:t>
                </a:r>
                <a:endParaRPr lang="en-PH" dirty="0"/>
              </a:p>
              <a:p>
                <a:pPr marL="971550" lvl="1" indent="-514350">
                  <a:buFont typeface="Arial" panose="020B0604020202020204" pitchFamily="34" charset="0"/>
                  <a:buChar char="•"/>
                </a:pPr>
                <a:r>
                  <a:rPr lang="en-US" dirty="0"/>
                  <a:t>all their corresponding arguments unify</a:t>
                </a:r>
                <a:endParaRPr lang="en-PH" dirty="0"/>
              </a:p>
              <a:p>
                <a:pPr marL="971550" lvl="1" indent="-514350">
                  <a:buFont typeface="Arial" panose="020B0604020202020204" pitchFamily="34" charset="0"/>
                  <a:buChar char="•"/>
                </a:pPr>
                <a:r>
                  <a:rPr lang="en-US" dirty="0"/>
                  <a:t>the variable </a:t>
                </a:r>
                <a:r>
                  <a:rPr lang="en-US" dirty="0" err="1"/>
                  <a:t>instatiations</a:t>
                </a:r>
                <a:r>
                  <a:rPr lang="en-US" dirty="0"/>
                  <a:t> are compatible (you cannot instantiate </a:t>
                </a:r>
                <a14:m>
                  <m:oMath xmlns:m="http://schemas.openxmlformats.org/officeDocument/2006/math">
                    <m:r>
                      <a:rPr lang="en-US" i="1">
                        <a:latin typeface="Cambria Math" panose="02040503050406030204" pitchFamily="18" charset="0"/>
                      </a:rPr>
                      <m:t>𝑥</m:t>
                    </m:r>
                  </m:oMath>
                </a14:m>
                <a:r>
                  <a:rPr lang="en-US" dirty="0"/>
                  <a:t> to some constant </a:t>
                </a:r>
                <a14:m>
                  <m:oMath xmlns:m="http://schemas.openxmlformats.org/officeDocument/2006/math">
                    <m:r>
                      <a:rPr lang="en-US" i="1">
                        <a:latin typeface="Cambria Math" panose="02040503050406030204" pitchFamily="18" charset="0"/>
                      </a:rPr>
                      <m:t>𝑎</m:t>
                    </m:r>
                  </m:oMath>
                </a14:m>
                <a:r>
                  <a:rPr lang="en-US" dirty="0"/>
                  <a:t> when unifying a pair and instantiate </a:t>
                </a:r>
                <a14:m>
                  <m:oMath xmlns:m="http://schemas.openxmlformats.org/officeDocument/2006/math">
                    <m:r>
                      <a:rPr lang="en-US" i="1">
                        <a:latin typeface="Cambria Math" panose="02040503050406030204" pitchFamily="18" charset="0"/>
                      </a:rPr>
                      <m:t>𝑥</m:t>
                    </m:r>
                  </m:oMath>
                </a14:m>
                <a:r>
                  <a:rPr lang="en-US" dirty="0"/>
                  <a:t> to another constant </a:t>
                </a:r>
                <a14:m>
                  <m:oMath xmlns:m="http://schemas.openxmlformats.org/officeDocument/2006/math">
                    <m:r>
                      <a:rPr lang="en-US" i="1">
                        <a:latin typeface="Cambria Math" panose="02040503050406030204" pitchFamily="18" charset="0"/>
                      </a:rPr>
                      <m:t>𝑏</m:t>
                    </m:r>
                  </m:oMath>
                </a14:m>
                <a:r>
                  <a:rPr lang="en-US" dirty="0"/>
                  <a:t> when unifying another pair of arguments)</a:t>
                </a:r>
                <a:endParaRPr lang="en-PH" dirty="0"/>
              </a:p>
            </p:txBody>
          </p:sp>
        </mc:Choice>
        <mc:Fallback xmlns="">
          <p:sp>
            <p:nvSpPr>
              <p:cNvPr id="3" name="Content Placeholder 2">
                <a:extLst>
                  <a:ext uri="{FF2B5EF4-FFF2-40B4-BE49-F238E27FC236}">
                    <a16:creationId xmlns:a16="http://schemas.microsoft.com/office/drawing/2014/main" id="{3203DE01-9579-49DC-8D28-74F6BF192FFF}"/>
                  </a:ext>
                </a:extLst>
              </p:cNvPr>
              <p:cNvSpPr>
                <a:spLocks noGrp="1" noRot="1" noChangeAspect="1" noMove="1" noResize="1" noEditPoints="1" noAdjustHandles="1" noChangeArrowheads="1" noChangeShapeType="1" noTextEdit="1"/>
              </p:cNvSpPr>
              <p:nvPr>
                <p:ph idx="1"/>
              </p:nvPr>
            </p:nvSpPr>
            <p:spPr>
              <a:xfrm>
                <a:off x="808653" y="2804672"/>
                <a:ext cx="10574693" cy="3378625"/>
              </a:xfrm>
              <a:blipFill>
                <a:blip r:embed="rId2"/>
                <a:stretch>
                  <a:fillRect l="-1557" t="-1444" r="-115" b="-5776"/>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2A8A3164-881C-439A-8779-B3DA938B70C6}"/>
                  </a:ext>
                </a:extLst>
              </p:cNvPr>
              <p:cNvSpPr txBox="1">
                <a:spLocks/>
              </p:cNvSpPr>
              <p:nvPr/>
            </p:nvSpPr>
            <p:spPr>
              <a:xfrm>
                <a:off x="808653" y="2031498"/>
                <a:ext cx="10574693" cy="62646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Avenir"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3200" kern="1200">
                    <a:solidFill>
                      <a:schemeClr val="bg1"/>
                    </a:solidFill>
                    <a:latin typeface="Avenir" pitchFamily="50"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800" kern="1200">
                    <a:solidFill>
                      <a:schemeClr val="bg1"/>
                    </a:solidFill>
                    <a:latin typeface="Avenir" pitchFamily="50"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venir" pitchFamily="50"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veni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Two terms </a:t>
                </a:r>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unify if and only if</a:t>
                </a:r>
                <a:endParaRPr lang="en-PH" dirty="0"/>
              </a:p>
            </p:txBody>
          </p:sp>
        </mc:Choice>
        <mc:Fallback xmlns="">
          <p:sp>
            <p:nvSpPr>
              <p:cNvPr id="11" name="Content Placeholder 2">
                <a:extLst>
                  <a:ext uri="{FF2B5EF4-FFF2-40B4-BE49-F238E27FC236}">
                    <a16:creationId xmlns:a16="http://schemas.microsoft.com/office/drawing/2014/main" id="{2A8A3164-881C-439A-8779-B3DA938B70C6}"/>
                  </a:ext>
                </a:extLst>
              </p:cNvPr>
              <p:cNvSpPr txBox="1">
                <a:spLocks noRot="1" noChangeAspect="1" noMove="1" noResize="1" noEditPoints="1" noAdjustHandles="1" noChangeArrowheads="1" noChangeShapeType="1" noTextEdit="1"/>
              </p:cNvSpPr>
              <p:nvPr/>
            </p:nvSpPr>
            <p:spPr>
              <a:xfrm>
                <a:off x="808653" y="2031498"/>
                <a:ext cx="10574693" cy="626460"/>
              </a:xfrm>
              <a:prstGeom prst="rect">
                <a:avLst/>
              </a:prstGeom>
              <a:blipFill>
                <a:blip r:embed="rId3"/>
                <a:stretch>
                  <a:fillRect l="-1788" t="-16505" b="-36893"/>
                </a:stretch>
              </a:blipFill>
            </p:spPr>
            <p:txBody>
              <a:bodyPr/>
              <a:lstStyle/>
              <a:p>
                <a:r>
                  <a:rPr lang="en-PH">
                    <a:noFill/>
                  </a:rPr>
                  <a:t> </a:t>
                </a:r>
              </a:p>
            </p:txBody>
          </p:sp>
        </mc:Fallback>
      </mc:AlternateContent>
    </p:spTree>
    <p:extLst>
      <p:ext uri="{BB962C8B-B14F-4D97-AF65-F5344CB8AC3E}">
        <p14:creationId xmlns:p14="http://schemas.microsoft.com/office/powerpoint/2010/main" val="3289028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E8B1-5650-F643-878A-CCCE15A6DF99}"/>
              </a:ext>
            </a:extLst>
          </p:cNvPr>
          <p:cNvSpPr>
            <a:spLocks noGrp="1"/>
          </p:cNvSpPr>
          <p:nvPr>
            <p:ph type="title"/>
          </p:nvPr>
        </p:nvSpPr>
        <p:spPr/>
        <p:txBody>
          <a:bodyPr/>
          <a:lstStyle/>
          <a:p>
            <a:r>
              <a:rPr lang="en-US" dirty="0"/>
              <a:t>Programming with Unification</a:t>
            </a:r>
          </a:p>
        </p:txBody>
      </p:sp>
      <p:sp>
        <p:nvSpPr>
          <p:cNvPr id="3" name="Content Placeholder 2">
            <a:extLst>
              <a:ext uri="{FF2B5EF4-FFF2-40B4-BE49-F238E27FC236}">
                <a16:creationId xmlns:a16="http://schemas.microsoft.com/office/drawing/2014/main" id="{9E238DCE-1820-9448-9BE4-AFB0A6E8E9B2}"/>
              </a:ext>
            </a:extLst>
          </p:cNvPr>
          <p:cNvSpPr>
            <a:spLocks noGrp="1"/>
          </p:cNvSpPr>
          <p:nvPr>
            <p:ph idx="1"/>
          </p:nvPr>
        </p:nvSpPr>
        <p:spPr/>
        <p:txBody>
          <a:bodyPr/>
          <a:lstStyle/>
          <a:p>
            <a:r>
              <a:rPr lang="en-US" dirty="0"/>
              <a:t>Unification is crucial with how one can write interesting logic programs.</a:t>
            </a:r>
          </a:p>
          <a:p>
            <a:r>
              <a:rPr lang="en-US" dirty="0"/>
              <a:t>By creating knowledge bases that take advantage of unification, you can generalize structures based on the facts and rules of its characteristics.</a:t>
            </a:r>
            <a:r>
              <a:rPr lang="en-PH" dirty="0"/>
              <a:t> </a:t>
            </a:r>
            <a:endParaRPr lang="en-US" dirty="0"/>
          </a:p>
        </p:txBody>
      </p:sp>
    </p:spTree>
    <p:extLst>
      <p:ext uri="{BB962C8B-B14F-4D97-AF65-F5344CB8AC3E}">
        <p14:creationId xmlns:p14="http://schemas.microsoft.com/office/powerpoint/2010/main" val="3213867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8707FB5-B65B-490A-8435-1D0B9C7DF755}"/>
              </a:ext>
            </a:extLst>
          </p:cNvPr>
          <p:cNvSpPr/>
          <p:nvPr/>
        </p:nvSpPr>
        <p:spPr>
          <a:xfrm>
            <a:off x="588591" y="2305316"/>
            <a:ext cx="10784626" cy="2247368"/>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FB693BCA-BCFD-498E-80CA-1C3917F9A962}"/>
              </a:ext>
            </a:extLst>
          </p:cNvPr>
          <p:cNvSpPr>
            <a:spLocks noGrp="1"/>
          </p:cNvSpPr>
          <p:nvPr>
            <p:ph type="title"/>
          </p:nvPr>
        </p:nvSpPr>
        <p:spPr>
          <a:xfrm>
            <a:off x="827082" y="2152249"/>
            <a:ext cx="10307644" cy="2553502"/>
          </a:xfrm>
        </p:spPr>
        <p:txBody>
          <a:bodyPr>
            <a:noAutofit/>
          </a:bodyPr>
          <a:lstStyle/>
          <a:p>
            <a:pPr marL="0" marR="0" algn="l" latinLnBrk="1">
              <a:spcBef>
                <a:spcPts val="0"/>
              </a:spcBef>
              <a:spcAft>
                <a:spcPts val="0"/>
              </a:spcAft>
            </a:pPr>
            <a:r>
              <a:rPr lang="en-US" sz="3600" b="0" i="0" dirty="0">
                <a:latin typeface="Consolas" panose="020B0609020204030204" pitchFamily="49" charset="0"/>
                <a:ea typeface="Times New Roman" panose="02020603050405020304" pitchFamily="18" charset="0"/>
                <a:cs typeface="Times New Roman" panose="02020603050405020304" pitchFamily="18" charset="0"/>
              </a:rPr>
              <a:t>vertical(line(point(X,Y),point(X,Z))).</a:t>
            </a:r>
            <a:br>
              <a:rPr lang="en-US" sz="3600" b="0" i="0" dirty="0">
                <a:latin typeface="Consolas" panose="020B0609020204030204" pitchFamily="49" charset="0"/>
                <a:ea typeface="Times New Roman" panose="02020603050405020304" pitchFamily="18" charset="0"/>
                <a:cs typeface="Times New Roman" panose="02020603050405020304" pitchFamily="18" charset="0"/>
              </a:rPr>
            </a:br>
            <a:r>
              <a:rPr lang="en-US" sz="3600" b="0" i="0" dirty="0">
                <a:latin typeface="Consolas" panose="020B0609020204030204" pitchFamily="49" charset="0"/>
                <a:ea typeface="Times New Roman" panose="02020603050405020304" pitchFamily="18" charset="0"/>
                <a:cs typeface="Times New Roman" panose="02020603050405020304" pitchFamily="18" charset="0"/>
              </a:rPr>
              <a:t>horizontal(line(point(X,Y),point(Z,Y))).</a:t>
            </a:r>
            <a:endParaRPr lang="en-PH" sz="3600" b="0" i="0" dirty="0">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288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E9A8-A80D-1A44-8293-B70A908819FE}"/>
              </a:ext>
            </a:extLst>
          </p:cNvPr>
          <p:cNvSpPr>
            <a:spLocks noGrp="1"/>
          </p:cNvSpPr>
          <p:nvPr>
            <p:ph type="title"/>
          </p:nvPr>
        </p:nvSpPr>
        <p:spPr/>
        <p:txBody>
          <a:bodyPr/>
          <a:lstStyle/>
          <a:p>
            <a:r>
              <a:rPr lang="en-US" dirty="0"/>
              <a:t>Proof Search</a:t>
            </a:r>
          </a:p>
        </p:txBody>
      </p:sp>
      <p:sp>
        <p:nvSpPr>
          <p:cNvPr id="3" name="Content Placeholder 2">
            <a:extLst>
              <a:ext uri="{FF2B5EF4-FFF2-40B4-BE49-F238E27FC236}">
                <a16:creationId xmlns:a16="http://schemas.microsoft.com/office/drawing/2014/main" id="{146240FD-7610-A84E-A284-D9CFB1C42323}"/>
              </a:ext>
            </a:extLst>
          </p:cNvPr>
          <p:cNvSpPr>
            <a:spLocks noGrp="1"/>
          </p:cNvSpPr>
          <p:nvPr>
            <p:ph idx="1"/>
          </p:nvPr>
        </p:nvSpPr>
        <p:spPr/>
        <p:txBody>
          <a:bodyPr/>
          <a:lstStyle/>
          <a:p>
            <a:r>
              <a:rPr lang="en-US" dirty="0"/>
              <a:t>Prolog is able to unify any complicated query through the process of proof search.</a:t>
            </a:r>
          </a:p>
          <a:p>
            <a:r>
              <a:rPr lang="en-US" dirty="0"/>
              <a:t>This process is basically the core of prolog interpretation.</a:t>
            </a:r>
          </a:p>
        </p:txBody>
      </p:sp>
    </p:spTree>
    <p:extLst>
      <p:ext uri="{BB962C8B-B14F-4D97-AF65-F5344CB8AC3E}">
        <p14:creationId xmlns:p14="http://schemas.microsoft.com/office/powerpoint/2010/main" val="324716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2">
            <a:extLst>
              <a:ext uri="{FF2B5EF4-FFF2-40B4-BE49-F238E27FC236}">
                <a16:creationId xmlns:a16="http://schemas.microsoft.com/office/drawing/2014/main" id="{41067969-9CCE-794D-9A26-07E0484D13FA}"/>
              </a:ext>
            </a:extLst>
          </p:cNvPr>
          <p:cNvSpPr/>
          <p:nvPr/>
        </p:nvSpPr>
        <p:spPr>
          <a:xfrm>
            <a:off x="7639877" y="2875722"/>
            <a:ext cx="3949149" cy="1080052"/>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Rectangle: Rounded Corners 2">
            <a:extLst>
              <a:ext uri="{FF2B5EF4-FFF2-40B4-BE49-F238E27FC236}">
                <a16:creationId xmlns:a16="http://schemas.microsoft.com/office/drawing/2014/main" id="{68707FB5-B65B-490A-8435-1D0B9C7DF755}"/>
              </a:ext>
            </a:extLst>
          </p:cNvPr>
          <p:cNvSpPr/>
          <p:nvPr/>
        </p:nvSpPr>
        <p:spPr>
          <a:xfrm>
            <a:off x="808382" y="377687"/>
            <a:ext cx="6082747" cy="6102626"/>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FB693BCA-BCFD-498E-80CA-1C3917F9A962}"/>
              </a:ext>
            </a:extLst>
          </p:cNvPr>
          <p:cNvSpPr>
            <a:spLocks noGrp="1"/>
          </p:cNvSpPr>
          <p:nvPr>
            <p:ph type="title"/>
          </p:nvPr>
        </p:nvSpPr>
        <p:spPr>
          <a:xfrm>
            <a:off x="1215296" y="1076124"/>
            <a:ext cx="5268918" cy="4705751"/>
          </a:xfrm>
        </p:spPr>
        <p:txBody>
          <a:bodyPr>
            <a:noAutofit/>
          </a:bodyPr>
          <a:lstStyle/>
          <a:p>
            <a:pPr marL="0" marR="0" algn="l" latinLnBrk="1">
              <a:spcBef>
                <a:spcPts val="0"/>
              </a:spcBef>
              <a:spcAft>
                <a:spcPts val="1000"/>
              </a:spcAft>
            </a:pPr>
            <a:r>
              <a:rPr lang="en-US" sz="3600" b="0" i="0" dirty="0">
                <a:latin typeface="Consolas" panose="020B0609020204030204" pitchFamily="49" charset="0"/>
                <a:ea typeface="Cambria" panose="02040503050406030204" pitchFamily="18" charset="0"/>
                <a:cs typeface="Times New Roman" panose="02020603050405020304" pitchFamily="18" charset="0"/>
              </a:rPr>
              <a:t>f(a).</a:t>
            </a:r>
            <a:br>
              <a:rPr lang="en-US" sz="3600" b="0" i="0" dirty="0">
                <a:latin typeface="Consolas" panose="020B0609020204030204" pitchFamily="49" charset="0"/>
                <a:ea typeface="Cambria" panose="02040503050406030204" pitchFamily="18" charset="0"/>
                <a:cs typeface="Times New Roman" panose="02020603050405020304" pitchFamily="18" charset="0"/>
              </a:rPr>
            </a:br>
            <a:r>
              <a:rPr lang="en-US" sz="3600" b="0" i="0" dirty="0">
                <a:latin typeface="Consolas" panose="020B0609020204030204" pitchFamily="49" charset="0"/>
                <a:ea typeface="Cambria" panose="02040503050406030204" pitchFamily="18" charset="0"/>
                <a:cs typeface="Times New Roman" panose="02020603050405020304" pitchFamily="18" charset="0"/>
              </a:rPr>
              <a:t>f(b).</a:t>
            </a:r>
            <a:br>
              <a:rPr lang="en-US" sz="3600" b="0" i="0" dirty="0">
                <a:latin typeface="Consolas" panose="020B0609020204030204" pitchFamily="49" charset="0"/>
                <a:ea typeface="Cambria" panose="02040503050406030204" pitchFamily="18" charset="0"/>
                <a:cs typeface="Times New Roman" panose="02020603050405020304" pitchFamily="18" charset="0"/>
              </a:rPr>
            </a:br>
            <a:br>
              <a:rPr lang="en-US" sz="3600" b="0" i="0" dirty="0">
                <a:latin typeface="Consolas" panose="020B0609020204030204" pitchFamily="49" charset="0"/>
                <a:ea typeface="Cambria" panose="02040503050406030204" pitchFamily="18" charset="0"/>
                <a:cs typeface="Times New Roman" panose="02020603050405020304" pitchFamily="18" charset="0"/>
              </a:rPr>
            </a:br>
            <a:r>
              <a:rPr lang="en-US" sz="3600" b="0" i="0" dirty="0">
                <a:latin typeface="Consolas" panose="020B0609020204030204" pitchFamily="49" charset="0"/>
                <a:ea typeface="Cambria" panose="02040503050406030204" pitchFamily="18" charset="0"/>
                <a:cs typeface="Times New Roman" panose="02020603050405020304" pitchFamily="18" charset="0"/>
              </a:rPr>
              <a:t>g(a).</a:t>
            </a:r>
            <a:br>
              <a:rPr lang="en-US" sz="3600" b="0" i="0" dirty="0">
                <a:latin typeface="Consolas" panose="020B0609020204030204" pitchFamily="49" charset="0"/>
                <a:ea typeface="Cambria" panose="02040503050406030204" pitchFamily="18" charset="0"/>
                <a:cs typeface="Times New Roman" panose="02020603050405020304" pitchFamily="18" charset="0"/>
              </a:rPr>
            </a:br>
            <a:r>
              <a:rPr lang="en-US" sz="3600" b="0" i="0" dirty="0">
                <a:latin typeface="Consolas" panose="020B0609020204030204" pitchFamily="49" charset="0"/>
                <a:ea typeface="Cambria" panose="02040503050406030204" pitchFamily="18" charset="0"/>
                <a:cs typeface="Times New Roman" panose="02020603050405020304" pitchFamily="18" charset="0"/>
              </a:rPr>
              <a:t>g(b).</a:t>
            </a:r>
            <a:br>
              <a:rPr lang="en-US" sz="3600" b="0" i="0" dirty="0">
                <a:latin typeface="Consolas" panose="020B0609020204030204" pitchFamily="49" charset="0"/>
                <a:ea typeface="Cambria" panose="02040503050406030204" pitchFamily="18" charset="0"/>
                <a:cs typeface="Times New Roman" panose="02020603050405020304" pitchFamily="18" charset="0"/>
              </a:rPr>
            </a:br>
            <a:br>
              <a:rPr lang="en-US" sz="3600" b="0" i="0" dirty="0">
                <a:latin typeface="Consolas" panose="020B0609020204030204" pitchFamily="49" charset="0"/>
                <a:ea typeface="Cambria" panose="02040503050406030204" pitchFamily="18" charset="0"/>
                <a:cs typeface="Times New Roman" panose="02020603050405020304" pitchFamily="18" charset="0"/>
              </a:rPr>
            </a:br>
            <a:r>
              <a:rPr lang="en-US" sz="3600" b="0" i="0" dirty="0">
                <a:latin typeface="Consolas" panose="020B0609020204030204" pitchFamily="49" charset="0"/>
                <a:ea typeface="Cambria" panose="02040503050406030204" pitchFamily="18" charset="0"/>
                <a:cs typeface="Times New Roman" panose="02020603050405020304" pitchFamily="18" charset="0"/>
              </a:rPr>
              <a:t>h(b).</a:t>
            </a:r>
            <a:br>
              <a:rPr lang="en-US" sz="3600" b="0" i="0" dirty="0">
                <a:latin typeface="Consolas" panose="020B0609020204030204" pitchFamily="49" charset="0"/>
                <a:ea typeface="Cambria" panose="02040503050406030204" pitchFamily="18" charset="0"/>
                <a:cs typeface="Times New Roman" panose="02020603050405020304" pitchFamily="18" charset="0"/>
              </a:rPr>
            </a:br>
            <a:br>
              <a:rPr lang="en-US" sz="3600" b="0" i="0" dirty="0">
                <a:latin typeface="Consolas" panose="020B0609020204030204" pitchFamily="49" charset="0"/>
                <a:ea typeface="Cambria" panose="02040503050406030204" pitchFamily="18" charset="0"/>
                <a:cs typeface="Times New Roman" panose="02020603050405020304" pitchFamily="18" charset="0"/>
              </a:rPr>
            </a:br>
            <a:r>
              <a:rPr lang="en-US" sz="3600" b="0" i="0" dirty="0">
                <a:latin typeface="Consolas" panose="020B0609020204030204" pitchFamily="49" charset="0"/>
                <a:ea typeface="Cambria" panose="02040503050406030204" pitchFamily="18" charset="0"/>
                <a:cs typeface="Times New Roman" panose="02020603050405020304" pitchFamily="18" charset="0"/>
              </a:rPr>
              <a:t>k(X) :- f(X), g(X), h(X). </a:t>
            </a:r>
            <a:endParaRPr lang="en-PH" sz="3600" b="0" i="0" dirty="0">
              <a:latin typeface="Consolas" panose="020B0609020204030204" pitchFamily="49" charset="0"/>
              <a:ea typeface="Cambria" panose="020405030504060302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10DB9C0-E334-5148-84D6-C3267FC0D12C}"/>
              </a:ext>
            </a:extLst>
          </p:cNvPr>
          <p:cNvSpPr txBox="1">
            <a:spLocks/>
          </p:cNvSpPr>
          <p:nvPr/>
        </p:nvSpPr>
        <p:spPr>
          <a:xfrm>
            <a:off x="7854634" y="2684913"/>
            <a:ext cx="2402549" cy="148817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i="1" kern="1200">
                <a:solidFill>
                  <a:schemeClr val="bg1"/>
                </a:solidFill>
                <a:latin typeface="Avenir" pitchFamily="50" charset="0"/>
                <a:ea typeface="+mj-ea"/>
                <a:cs typeface="+mj-cs"/>
              </a:defRPr>
            </a:lvl1pPr>
          </a:lstStyle>
          <a:p>
            <a:pPr algn="l" latinLnBrk="1">
              <a:spcBef>
                <a:spcPts val="0"/>
              </a:spcBef>
              <a:spcAft>
                <a:spcPts val="1000"/>
              </a:spcAft>
            </a:pPr>
            <a:r>
              <a:rPr lang="en-US" sz="3600" b="0" i="0" dirty="0">
                <a:latin typeface="Consolas" panose="020B0609020204030204" pitchFamily="49" charset="0"/>
                <a:ea typeface="Cambria" panose="02040503050406030204" pitchFamily="18" charset="0"/>
                <a:cs typeface="Times New Roman" panose="02020603050405020304" pitchFamily="18" charset="0"/>
              </a:rPr>
              <a:t>?- k(Y)</a:t>
            </a:r>
            <a:endParaRPr lang="en-PH" sz="3600" b="0" i="0" dirty="0">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700062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9F1FDB-8662-8446-A420-7CCA33A3B94E}"/>
              </a:ext>
            </a:extLst>
          </p:cNvPr>
          <p:cNvSpPr>
            <a:spLocks noGrp="1"/>
          </p:cNvSpPr>
          <p:nvPr>
            <p:ph type="title"/>
          </p:nvPr>
        </p:nvSpPr>
        <p:spPr/>
        <p:txBody>
          <a:bodyPr/>
          <a:lstStyle/>
          <a:p>
            <a:r>
              <a:rPr lang="en-US" dirty="0"/>
              <a:t>Proof Search</a:t>
            </a:r>
          </a:p>
        </p:txBody>
      </p:sp>
      <p:sp>
        <p:nvSpPr>
          <p:cNvPr id="5" name="Content Placeholder 4">
            <a:extLst>
              <a:ext uri="{FF2B5EF4-FFF2-40B4-BE49-F238E27FC236}">
                <a16:creationId xmlns:a16="http://schemas.microsoft.com/office/drawing/2014/main" id="{03B50417-AE06-2743-8F0A-35147DFBC8E2}"/>
              </a:ext>
            </a:extLst>
          </p:cNvPr>
          <p:cNvSpPr>
            <a:spLocks noGrp="1"/>
          </p:cNvSpPr>
          <p:nvPr>
            <p:ph idx="1"/>
          </p:nvPr>
        </p:nvSpPr>
        <p:spPr/>
        <p:txBody>
          <a:bodyPr/>
          <a:lstStyle/>
          <a:p>
            <a:r>
              <a:rPr lang="en-US" dirty="0"/>
              <a:t>This gives prolog a </a:t>
            </a:r>
            <a:r>
              <a:rPr lang="en-US" b="1" dirty="0"/>
              <a:t>goal</a:t>
            </a:r>
            <a:r>
              <a:rPr lang="en-US" dirty="0"/>
              <a:t>, unifying k(Y) with all possible facts or inferable facts in the knowledge base.</a:t>
            </a:r>
            <a:endParaRPr lang="en-PH" dirty="0"/>
          </a:p>
        </p:txBody>
      </p:sp>
    </p:spTree>
    <p:extLst>
      <p:ext uri="{BB962C8B-B14F-4D97-AF65-F5344CB8AC3E}">
        <p14:creationId xmlns:p14="http://schemas.microsoft.com/office/powerpoint/2010/main" val="3287402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9F1FDB-8662-8446-A420-7CCA33A3B94E}"/>
              </a:ext>
            </a:extLst>
          </p:cNvPr>
          <p:cNvSpPr>
            <a:spLocks noGrp="1"/>
          </p:cNvSpPr>
          <p:nvPr>
            <p:ph type="title"/>
          </p:nvPr>
        </p:nvSpPr>
        <p:spPr/>
        <p:txBody>
          <a:bodyPr/>
          <a:lstStyle/>
          <a:p>
            <a:r>
              <a:rPr lang="en-US" dirty="0"/>
              <a:t>Proof Search</a:t>
            </a:r>
          </a:p>
        </p:txBody>
      </p:sp>
      <p:sp>
        <p:nvSpPr>
          <p:cNvPr id="5" name="Content Placeholder 4">
            <a:extLst>
              <a:ext uri="{FF2B5EF4-FFF2-40B4-BE49-F238E27FC236}">
                <a16:creationId xmlns:a16="http://schemas.microsoft.com/office/drawing/2014/main" id="{03B50417-AE06-2743-8F0A-35147DFBC8E2}"/>
              </a:ext>
            </a:extLst>
          </p:cNvPr>
          <p:cNvSpPr>
            <a:spLocks noGrp="1"/>
          </p:cNvSpPr>
          <p:nvPr>
            <p:ph idx="1"/>
          </p:nvPr>
        </p:nvSpPr>
        <p:spPr/>
        <p:txBody>
          <a:bodyPr/>
          <a:lstStyle/>
          <a:p>
            <a:r>
              <a:rPr lang="en-US" dirty="0"/>
              <a:t>Whenever prolog unifies queries containing variables, it creates a new internal variable to alias it with Y. </a:t>
            </a:r>
            <a:endParaRPr lang="en-PH" dirty="0"/>
          </a:p>
        </p:txBody>
      </p:sp>
    </p:spTree>
    <p:extLst>
      <p:ext uri="{BB962C8B-B14F-4D97-AF65-F5344CB8AC3E}">
        <p14:creationId xmlns:p14="http://schemas.microsoft.com/office/powerpoint/2010/main" val="4204495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2">
            <a:extLst>
              <a:ext uri="{FF2B5EF4-FFF2-40B4-BE49-F238E27FC236}">
                <a16:creationId xmlns:a16="http://schemas.microsoft.com/office/drawing/2014/main" id="{DD2930A9-2BD2-CF40-88C9-B6445F9B6A7E}"/>
              </a:ext>
            </a:extLst>
          </p:cNvPr>
          <p:cNvSpPr/>
          <p:nvPr/>
        </p:nvSpPr>
        <p:spPr>
          <a:xfrm>
            <a:off x="4121425" y="1994384"/>
            <a:ext cx="3949149" cy="1080052"/>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k(Y)</a:t>
            </a:r>
            <a:r>
              <a:rPr lang="en-PH" sz="3600" dirty="0">
                <a:solidFill>
                  <a:schemeClr val="bg1"/>
                </a:solidFill>
              </a:rPr>
              <a:t> </a:t>
            </a:r>
          </a:p>
        </p:txBody>
      </p:sp>
      <p:sp>
        <p:nvSpPr>
          <p:cNvPr id="5" name="TextBox 4">
            <a:extLst>
              <a:ext uri="{FF2B5EF4-FFF2-40B4-BE49-F238E27FC236}">
                <a16:creationId xmlns:a16="http://schemas.microsoft.com/office/drawing/2014/main" id="{1BC2221B-D51F-1544-9397-567C7467C874}"/>
              </a:ext>
            </a:extLst>
          </p:cNvPr>
          <p:cNvSpPr txBox="1"/>
          <p:nvPr/>
        </p:nvSpPr>
        <p:spPr>
          <a:xfrm>
            <a:off x="3227590" y="3303035"/>
            <a:ext cx="1787669" cy="707886"/>
          </a:xfrm>
          <a:prstGeom prst="rect">
            <a:avLst/>
          </a:prstGeom>
          <a:noFill/>
        </p:spPr>
        <p:txBody>
          <a:bodyPr wrap="none" rtlCol="0">
            <a:spAutoFit/>
          </a:bodyPr>
          <a:lstStyle/>
          <a:p>
            <a:r>
              <a:rPr lang="en-US" sz="4000" i="1" dirty="0">
                <a:solidFill>
                  <a:schemeClr val="bg1"/>
                </a:solidFill>
              </a:rPr>
              <a:t>Y=_G34</a:t>
            </a:r>
          </a:p>
        </p:txBody>
      </p:sp>
      <p:sp>
        <p:nvSpPr>
          <p:cNvPr id="6" name="Rectangle: Rounded Corners 2">
            <a:extLst>
              <a:ext uri="{FF2B5EF4-FFF2-40B4-BE49-F238E27FC236}">
                <a16:creationId xmlns:a16="http://schemas.microsoft.com/office/drawing/2014/main" id="{D3E888BA-9696-1049-ACEB-54BA4AE17471}"/>
              </a:ext>
            </a:extLst>
          </p:cNvPr>
          <p:cNvSpPr/>
          <p:nvPr/>
        </p:nvSpPr>
        <p:spPr>
          <a:xfrm>
            <a:off x="4121425" y="4201014"/>
            <a:ext cx="3949149" cy="1080052"/>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k(_G34)</a:t>
            </a:r>
            <a:r>
              <a:rPr lang="en-PH" sz="3600" dirty="0">
                <a:solidFill>
                  <a:schemeClr val="bg1"/>
                </a:solidFill>
              </a:rPr>
              <a:t> </a:t>
            </a:r>
          </a:p>
        </p:txBody>
      </p:sp>
      <p:cxnSp>
        <p:nvCxnSpPr>
          <p:cNvPr id="8" name="Straight Connector 7">
            <a:extLst>
              <a:ext uri="{FF2B5EF4-FFF2-40B4-BE49-F238E27FC236}">
                <a16:creationId xmlns:a16="http://schemas.microsoft.com/office/drawing/2014/main" id="{8A175A79-61A0-DB4C-BC8A-C67D67067EFC}"/>
              </a:ext>
            </a:extLst>
          </p:cNvPr>
          <p:cNvCxnSpPr>
            <a:cxnSpLocks/>
            <a:stCxn id="4" idx="2"/>
            <a:endCxn id="6" idx="0"/>
          </p:cNvCxnSpPr>
          <p:nvPr/>
        </p:nvCxnSpPr>
        <p:spPr>
          <a:xfrm>
            <a:off x="6096000" y="3074436"/>
            <a:ext cx="0" cy="112657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557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9F1FDB-8662-8446-A420-7CCA33A3B94E}"/>
              </a:ext>
            </a:extLst>
          </p:cNvPr>
          <p:cNvSpPr>
            <a:spLocks noGrp="1"/>
          </p:cNvSpPr>
          <p:nvPr>
            <p:ph type="title"/>
          </p:nvPr>
        </p:nvSpPr>
        <p:spPr/>
        <p:txBody>
          <a:bodyPr/>
          <a:lstStyle/>
          <a:p>
            <a:r>
              <a:rPr lang="en-US" dirty="0"/>
              <a:t>Proof Search</a:t>
            </a:r>
          </a:p>
        </p:txBody>
      </p:sp>
      <p:sp>
        <p:nvSpPr>
          <p:cNvPr id="5" name="Content Placeholder 4">
            <a:extLst>
              <a:ext uri="{FF2B5EF4-FFF2-40B4-BE49-F238E27FC236}">
                <a16:creationId xmlns:a16="http://schemas.microsoft.com/office/drawing/2014/main" id="{03B50417-AE06-2743-8F0A-35147DFBC8E2}"/>
              </a:ext>
            </a:extLst>
          </p:cNvPr>
          <p:cNvSpPr>
            <a:spLocks noGrp="1"/>
          </p:cNvSpPr>
          <p:nvPr>
            <p:ph idx="1"/>
          </p:nvPr>
        </p:nvSpPr>
        <p:spPr/>
        <p:txBody>
          <a:bodyPr/>
          <a:lstStyle/>
          <a:p>
            <a:r>
              <a:rPr lang="en-PH" dirty="0"/>
              <a:t>Prolog goes through the whole knowledge base from top to bottom and from left to right, attempting to unify the current goal, </a:t>
            </a:r>
            <a:r>
              <a:rPr lang="en-PH" dirty="0">
                <a:latin typeface="Consolas" panose="020B0609020204030204" pitchFamily="49" charset="0"/>
                <a:cs typeface="Consolas" panose="020B0609020204030204" pitchFamily="49" charset="0"/>
              </a:rPr>
              <a:t>k(_G34)</a:t>
            </a:r>
            <a:r>
              <a:rPr lang="en-PH" dirty="0"/>
              <a:t> a fact or a head of a rule. </a:t>
            </a:r>
          </a:p>
        </p:txBody>
      </p:sp>
    </p:spTree>
    <p:extLst>
      <p:ext uri="{BB962C8B-B14F-4D97-AF65-F5344CB8AC3E}">
        <p14:creationId xmlns:p14="http://schemas.microsoft.com/office/powerpoint/2010/main" val="233265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8AAE-8E32-440E-85F5-C7140B43CD0A}"/>
              </a:ext>
            </a:extLst>
          </p:cNvPr>
          <p:cNvSpPr>
            <a:spLocks noGrp="1"/>
          </p:cNvSpPr>
          <p:nvPr>
            <p:ph type="title"/>
          </p:nvPr>
        </p:nvSpPr>
        <p:spPr/>
        <p:txBody>
          <a:bodyPr>
            <a:normAutofit/>
          </a:bodyPr>
          <a:lstStyle/>
          <a:p>
            <a:r>
              <a:rPr lang="en-PH" sz="4000" dirty="0"/>
              <a:t>Logic Programming</a:t>
            </a:r>
          </a:p>
        </p:txBody>
      </p:sp>
      <p:sp>
        <p:nvSpPr>
          <p:cNvPr id="3" name="Content Placeholder 2">
            <a:extLst>
              <a:ext uri="{FF2B5EF4-FFF2-40B4-BE49-F238E27FC236}">
                <a16:creationId xmlns:a16="http://schemas.microsoft.com/office/drawing/2014/main" id="{DA9DB6B9-BFE9-4BBA-963D-11B3599306A9}"/>
              </a:ext>
            </a:extLst>
          </p:cNvPr>
          <p:cNvSpPr>
            <a:spLocks noGrp="1"/>
          </p:cNvSpPr>
          <p:nvPr>
            <p:ph idx="1"/>
          </p:nvPr>
        </p:nvSpPr>
        <p:spPr/>
        <p:txBody>
          <a:bodyPr/>
          <a:lstStyle/>
          <a:p>
            <a:r>
              <a:rPr lang="en-US" dirty="0"/>
              <a:t>In terms of application this paradigm is more closely related to knowledge base programming languages like SQL. </a:t>
            </a:r>
            <a:endParaRPr lang="en-PH" dirty="0"/>
          </a:p>
        </p:txBody>
      </p:sp>
    </p:spTree>
    <p:extLst>
      <p:ext uri="{BB962C8B-B14F-4D97-AF65-F5344CB8AC3E}">
        <p14:creationId xmlns:p14="http://schemas.microsoft.com/office/powerpoint/2010/main" val="912284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9F1FDB-8662-8446-A420-7CCA33A3B94E}"/>
              </a:ext>
            </a:extLst>
          </p:cNvPr>
          <p:cNvSpPr>
            <a:spLocks noGrp="1"/>
          </p:cNvSpPr>
          <p:nvPr>
            <p:ph type="title"/>
          </p:nvPr>
        </p:nvSpPr>
        <p:spPr/>
        <p:txBody>
          <a:bodyPr/>
          <a:lstStyle/>
          <a:p>
            <a:r>
              <a:rPr lang="en-US" dirty="0"/>
              <a:t>Proof Search</a:t>
            </a:r>
          </a:p>
        </p:txBody>
      </p:sp>
      <p:sp>
        <p:nvSpPr>
          <p:cNvPr id="5" name="Content Placeholder 4">
            <a:extLst>
              <a:ext uri="{FF2B5EF4-FFF2-40B4-BE49-F238E27FC236}">
                <a16:creationId xmlns:a16="http://schemas.microsoft.com/office/drawing/2014/main" id="{03B50417-AE06-2743-8F0A-35147DFBC8E2}"/>
              </a:ext>
            </a:extLst>
          </p:cNvPr>
          <p:cNvSpPr>
            <a:spLocks noGrp="1"/>
          </p:cNvSpPr>
          <p:nvPr>
            <p:ph idx="1"/>
          </p:nvPr>
        </p:nvSpPr>
        <p:spPr/>
        <p:txBody>
          <a:bodyPr/>
          <a:lstStyle/>
          <a:p>
            <a:r>
              <a:rPr lang="en-PH" dirty="0"/>
              <a:t>In this case since there are no facts </a:t>
            </a:r>
            <a:r>
              <a:rPr lang="en-PH" dirty="0">
                <a:latin typeface="Consolas" panose="020B0609020204030204" pitchFamily="49" charset="0"/>
                <a:cs typeface="Consolas" panose="020B0609020204030204" pitchFamily="49" charset="0"/>
              </a:rPr>
              <a:t>k(_G34)</a:t>
            </a:r>
            <a:r>
              <a:rPr lang="en-PH" dirty="0"/>
              <a:t> can unify with, it unifies with the head (or the conclusion) of a rule, </a:t>
            </a:r>
            <a:r>
              <a:rPr lang="en-PH" dirty="0">
                <a:latin typeface="Consolas" panose="020B0609020204030204" pitchFamily="49" charset="0"/>
                <a:cs typeface="Consolas" panose="020B0609020204030204" pitchFamily="49" charset="0"/>
              </a:rPr>
              <a:t>k(X) :- f(X),g(X),h(X)</a:t>
            </a:r>
            <a:r>
              <a:rPr lang="en-PH" dirty="0"/>
              <a:t>.</a:t>
            </a:r>
          </a:p>
        </p:txBody>
      </p:sp>
    </p:spTree>
    <p:extLst>
      <p:ext uri="{BB962C8B-B14F-4D97-AF65-F5344CB8AC3E}">
        <p14:creationId xmlns:p14="http://schemas.microsoft.com/office/powerpoint/2010/main" val="1796959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799E-9CA5-E749-80D3-9BDF0195F2CC}"/>
              </a:ext>
            </a:extLst>
          </p:cNvPr>
          <p:cNvSpPr>
            <a:spLocks noGrp="1"/>
          </p:cNvSpPr>
          <p:nvPr>
            <p:ph type="title"/>
          </p:nvPr>
        </p:nvSpPr>
        <p:spPr/>
        <p:txBody>
          <a:bodyPr/>
          <a:lstStyle/>
          <a:p>
            <a:r>
              <a:rPr lang="en-US" dirty="0"/>
              <a:t>Proof Search</a:t>
            </a:r>
          </a:p>
        </p:txBody>
      </p:sp>
      <p:sp>
        <p:nvSpPr>
          <p:cNvPr id="3" name="Content Placeholder 2">
            <a:extLst>
              <a:ext uri="{FF2B5EF4-FFF2-40B4-BE49-F238E27FC236}">
                <a16:creationId xmlns:a16="http://schemas.microsoft.com/office/drawing/2014/main" id="{8E579654-C4BA-BA48-8B87-33458BD5BCAA}"/>
              </a:ext>
            </a:extLst>
          </p:cNvPr>
          <p:cNvSpPr>
            <a:spLocks noGrp="1"/>
          </p:cNvSpPr>
          <p:nvPr>
            <p:ph idx="1"/>
          </p:nvPr>
        </p:nvSpPr>
        <p:spPr/>
        <p:txBody>
          <a:bodyPr/>
          <a:lstStyle/>
          <a:p>
            <a:r>
              <a:rPr lang="en-PH" dirty="0"/>
              <a:t>Since this is a rule, we can prove that </a:t>
            </a:r>
            <a:r>
              <a:rPr lang="en-PH" dirty="0">
                <a:latin typeface="Consolas" panose="020B0609020204030204" pitchFamily="49" charset="0"/>
                <a:cs typeface="Consolas" panose="020B0609020204030204" pitchFamily="49" charset="0"/>
              </a:rPr>
              <a:t>k(_G34)</a:t>
            </a:r>
            <a:r>
              <a:rPr lang="en-PH" dirty="0"/>
              <a:t> is true by proving the premises, </a:t>
            </a:r>
            <a:r>
              <a:rPr lang="en-PH" dirty="0">
                <a:latin typeface="Consolas" panose="020B0609020204030204" pitchFamily="49" charset="0"/>
                <a:cs typeface="Consolas" panose="020B0609020204030204" pitchFamily="49" charset="0"/>
              </a:rPr>
              <a:t>f(_G34), g(_G34), h(_G34)</a:t>
            </a:r>
            <a:r>
              <a:rPr lang="en-PH" dirty="0"/>
              <a:t>. </a:t>
            </a:r>
          </a:p>
          <a:p>
            <a:r>
              <a:rPr lang="en-PH" dirty="0"/>
              <a:t>This gives prolog three new goals, proving the conjunction of the predicates, </a:t>
            </a:r>
            <a:r>
              <a:rPr lang="en-PH" dirty="0">
                <a:latin typeface="Consolas" panose="020B0609020204030204" pitchFamily="49" charset="0"/>
                <a:cs typeface="Consolas" panose="020B0609020204030204" pitchFamily="49" charset="0"/>
              </a:rPr>
              <a:t>f(_G34),g(_G34),h(_G34)</a:t>
            </a:r>
          </a:p>
        </p:txBody>
      </p:sp>
    </p:spTree>
    <p:extLst>
      <p:ext uri="{BB962C8B-B14F-4D97-AF65-F5344CB8AC3E}">
        <p14:creationId xmlns:p14="http://schemas.microsoft.com/office/powerpoint/2010/main" val="3207915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D5ED687-FF8D-2A4D-AE64-17776723761D}"/>
              </a:ext>
            </a:extLst>
          </p:cNvPr>
          <p:cNvGrpSpPr/>
          <p:nvPr/>
        </p:nvGrpSpPr>
        <p:grpSpPr>
          <a:xfrm>
            <a:off x="3488846" y="1135968"/>
            <a:ext cx="4292883" cy="2558955"/>
            <a:chOff x="3227590" y="1994384"/>
            <a:chExt cx="4842984" cy="3286682"/>
          </a:xfrm>
        </p:grpSpPr>
        <p:sp>
          <p:nvSpPr>
            <p:cNvPr id="4" name="Rectangle: Rounded Corners 2">
              <a:extLst>
                <a:ext uri="{FF2B5EF4-FFF2-40B4-BE49-F238E27FC236}">
                  <a16:creationId xmlns:a16="http://schemas.microsoft.com/office/drawing/2014/main" id="{DD2930A9-2BD2-CF40-88C9-B6445F9B6A7E}"/>
                </a:ext>
              </a:extLst>
            </p:cNvPr>
            <p:cNvSpPr/>
            <p:nvPr/>
          </p:nvSpPr>
          <p:spPr>
            <a:xfrm>
              <a:off x="4121425" y="1994384"/>
              <a:ext cx="3949149" cy="1080052"/>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k(Y)</a:t>
              </a:r>
              <a:r>
                <a:rPr lang="en-PH" sz="3600" dirty="0">
                  <a:solidFill>
                    <a:schemeClr val="bg1"/>
                  </a:solidFill>
                </a:rPr>
                <a:t> </a:t>
              </a:r>
            </a:p>
          </p:txBody>
        </p:sp>
        <p:sp>
          <p:nvSpPr>
            <p:cNvPr id="5" name="TextBox 4">
              <a:extLst>
                <a:ext uri="{FF2B5EF4-FFF2-40B4-BE49-F238E27FC236}">
                  <a16:creationId xmlns:a16="http://schemas.microsoft.com/office/drawing/2014/main" id="{1BC2221B-D51F-1544-9397-567C7467C874}"/>
                </a:ext>
              </a:extLst>
            </p:cNvPr>
            <p:cNvSpPr txBox="1"/>
            <p:nvPr/>
          </p:nvSpPr>
          <p:spPr>
            <a:xfrm>
              <a:off x="3227590" y="3303035"/>
              <a:ext cx="1787669" cy="707886"/>
            </a:xfrm>
            <a:prstGeom prst="rect">
              <a:avLst/>
            </a:prstGeom>
            <a:noFill/>
          </p:spPr>
          <p:txBody>
            <a:bodyPr wrap="none" rtlCol="0">
              <a:spAutoFit/>
            </a:bodyPr>
            <a:lstStyle/>
            <a:p>
              <a:r>
                <a:rPr lang="en-US" sz="4000" i="1" dirty="0">
                  <a:solidFill>
                    <a:schemeClr val="bg1"/>
                  </a:solidFill>
                </a:rPr>
                <a:t>Y=_G34</a:t>
              </a:r>
            </a:p>
          </p:txBody>
        </p:sp>
        <p:sp>
          <p:nvSpPr>
            <p:cNvPr id="6" name="Rectangle: Rounded Corners 2">
              <a:extLst>
                <a:ext uri="{FF2B5EF4-FFF2-40B4-BE49-F238E27FC236}">
                  <a16:creationId xmlns:a16="http://schemas.microsoft.com/office/drawing/2014/main" id="{D3E888BA-9696-1049-ACEB-54BA4AE17471}"/>
                </a:ext>
              </a:extLst>
            </p:cNvPr>
            <p:cNvSpPr/>
            <p:nvPr/>
          </p:nvSpPr>
          <p:spPr>
            <a:xfrm>
              <a:off x="4121425" y="4201014"/>
              <a:ext cx="3949149" cy="1080052"/>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k(_G34)</a:t>
              </a:r>
              <a:r>
                <a:rPr lang="en-PH" sz="3600" dirty="0">
                  <a:solidFill>
                    <a:schemeClr val="bg1"/>
                  </a:solidFill>
                </a:rPr>
                <a:t> </a:t>
              </a:r>
            </a:p>
          </p:txBody>
        </p:sp>
        <p:cxnSp>
          <p:nvCxnSpPr>
            <p:cNvPr id="8" name="Straight Connector 7">
              <a:extLst>
                <a:ext uri="{FF2B5EF4-FFF2-40B4-BE49-F238E27FC236}">
                  <a16:creationId xmlns:a16="http://schemas.microsoft.com/office/drawing/2014/main" id="{8A175A79-61A0-DB4C-BC8A-C67D67067EFC}"/>
                </a:ext>
              </a:extLst>
            </p:cNvPr>
            <p:cNvCxnSpPr>
              <a:cxnSpLocks/>
              <a:stCxn id="4" idx="2"/>
              <a:endCxn id="6" idx="0"/>
            </p:cNvCxnSpPr>
            <p:nvPr/>
          </p:nvCxnSpPr>
          <p:spPr>
            <a:xfrm>
              <a:off x="6096000" y="3074436"/>
              <a:ext cx="0" cy="112657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Rectangle: Rounded Corners 2">
            <a:extLst>
              <a:ext uri="{FF2B5EF4-FFF2-40B4-BE49-F238E27FC236}">
                <a16:creationId xmlns:a16="http://schemas.microsoft.com/office/drawing/2014/main" id="{170D2481-ECCC-6B41-86E6-75A1FEB27CF6}"/>
              </a:ext>
            </a:extLst>
          </p:cNvPr>
          <p:cNvSpPr/>
          <p:nvPr/>
        </p:nvSpPr>
        <p:spPr>
          <a:xfrm>
            <a:off x="2802250" y="4716058"/>
            <a:ext cx="6458382"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600" dirty="0">
                <a:latin typeface="Consolas" panose="020B0609020204030204" pitchFamily="49" charset="0"/>
                <a:cs typeface="Consolas" panose="020B0609020204030204" pitchFamily="49" charset="0"/>
              </a:rPr>
              <a:t>f(_G34),g(_G34),h(_G34)</a:t>
            </a:r>
            <a:endParaRPr lang="en-PH" sz="3600" dirty="0">
              <a:solidFill>
                <a:schemeClr val="bg1"/>
              </a:solidFill>
            </a:endParaRPr>
          </a:p>
        </p:txBody>
      </p:sp>
      <p:sp>
        <p:nvSpPr>
          <p:cNvPr id="9" name="TextBox 8">
            <a:extLst>
              <a:ext uri="{FF2B5EF4-FFF2-40B4-BE49-F238E27FC236}">
                <a16:creationId xmlns:a16="http://schemas.microsoft.com/office/drawing/2014/main" id="{3242B58C-985E-024E-ADD2-674D024F517D}"/>
              </a:ext>
            </a:extLst>
          </p:cNvPr>
          <p:cNvSpPr txBox="1"/>
          <p:nvPr/>
        </p:nvSpPr>
        <p:spPr>
          <a:xfrm>
            <a:off x="3488845" y="3842926"/>
            <a:ext cx="1803699" cy="707886"/>
          </a:xfrm>
          <a:prstGeom prst="rect">
            <a:avLst/>
          </a:prstGeom>
          <a:noFill/>
        </p:spPr>
        <p:txBody>
          <a:bodyPr wrap="none" rtlCol="0">
            <a:spAutoFit/>
          </a:bodyPr>
          <a:lstStyle/>
          <a:p>
            <a:r>
              <a:rPr lang="en-US" sz="4000" i="1" dirty="0">
                <a:solidFill>
                  <a:schemeClr val="bg1"/>
                </a:solidFill>
              </a:rPr>
              <a:t>X=_G34</a:t>
            </a:r>
          </a:p>
        </p:txBody>
      </p:sp>
      <p:cxnSp>
        <p:nvCxnSpPr>
          <p:cNvPr id="10" name="Straight Connector 9">
            <a:extLst>
              <a:ext uri="{FF2B5EF4-FFF2-40B4-BE49-F238E27FC236}">
                <a16:creationId xmlns:a16="http://schemas.microsoft.com/office/drawing/2014/main" id="{C43680E3-8206-0744-A3F1-30C2CB5F11BD}"/>
              </a:ext>
            </a:extLst>
          </p:cNvPr>
          <p:cNvCxnSpPr>
            <a:cxnSpLocks/>
            <a:stCxn id="6" idx="2"/>
            <a:endCxn id="7" idx="0"/>
          </p:cNvCxnSpPr>
          <p:nvPr/>
        </p:nvCxnSpPr>
        <p:spPr>
          <a:xfrm>
            <a:off x="6031441" y="3694923"/>
            <a:ext cx="0" cy="102113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019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799E-9CA5-E749-80D3-9BDF0195F2CC}"/>
              </a:ext>
            </a:extLst>
          </p:cNvPr>
          <p:cNvSpPr>
            <a:spLocks noGrp="1"/>
          </p:cNvSpPr>
          <p:nvPr>
            <p:ph type="title"/>
          </p:nvPr>
        </p:nvSpPr>
        <p:spPr/>
        <p:txBody>
          <a:bodyPr/>
          <a:lstStyle/>
          <a:p>
            <a:r>
              <a:rPr lang="en-US" dirty="0"/>
              <a:t>Proof Search</a:t>
            </a:r>
          </a:p>
        </p:txBody>
      </p:sp>
      <p:sp>
        <p:nvSpPr>
          <p:cNvPr id="3" name="Content Placeholder 2">
            <a:extLst>
              <a:ext uri="{FF2B5EF4-FFF2-40B4-BE49-F238E27FC236}">
                <a16:creationId xmlns:a16="http://schemas.microsoft.com/office/drawing/2014/main" id="{8E579654-C4BA-BA48-8B87-33458BD5BCAA}"/>
              </a:ext>
            </a:extLst>
          </p:cNvPr>
          <p:cNvSpPr>
            <a:spLocks noGrp="1"/>
          </p:cNvSpPr>
          <p:nvPr>
            <p:ph idx="1"/>
          </p:nvPr>
        </p:nvSpPr>
        <p:spPr/>
        <p:txBody>
          <a:bodyPr/>
          <a:lstStyle/>
          <a:p>
            <a:r>
              <a:rPr lang="en-PH" dirty="0"/>
              <a:t>Starting with the goal f(_G34), prolog searches the whole knowledge base again, attempting to unify f(_G34) with facts or rule heads. </a:t>
            </a:r>
          </a:p>
        </p:txBody>
      </p:sp>
    </p:spTree>
    <p:extLst>
      <p:ext uri="{BB962C8B-B14F-4D97-AF65-F5344CB8AC3E}">
        <p14:creationId xmlns:p14="http://schemas.microsoft.com/office/powerpoint/2010/main" val="3747318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799E-9CA5-E749-80D3-9BDF0195F2CC}"/>
              </a:ext>
            </a:extLst>
          </p:cNvPr>
          <p:cNvSpPr>
            <a:spLocks noGrp="1"/>
          </p:cNvSpPr>
          <p:nvPr>
            <p:ph type="title"/>
          </p:nvPr>
        </p:nvSpPr>
        <p:spPr/>
        <p:txBody>
          <a:bodyPr/>
          <a:lstStyle/>
          <a:p>
            <a:r>
              <a:rPr lang="en-US" dirty="0"/>
              <a:t>Proof Search</a:t>
            </a:r>
          </a:p>
        </p:txBody>
      </p:sp>
      <p:sp>
        <p:nvSpPr>
          <p:cNvPr id="3" name="Content Placeholder 2">
            <a:extLst>
              <a:ext uri="{FF2B5EF4-FFF2-40B4-BE49-F238E27FC236}">
                <a16:creationId xmlns:a16="http://schemas.microsoft.com/office/drawing/2014/main" id="{8E579654-C4BA-BA48-8B87-33458BD5BCAA}"/>
              </a:ext>
            </a:extLst>
          </p:cNvPr>
          <p:cNvSpPr>
            <a:spLocks noGrp="1"/>
          </p:cNvSpPr>
          <p:nvPr>
            <p:ph idx="1"/>
          </p:nvPr>
        </p:nvSpPr>
        <p:spPr/>
        <p:txBody>
          <a:bodyPr/>
          <a:lstStyle/>
          <a:p>
            <a:r>
              <a:rPr lang="en-PH" dirty="0"/>
              <a:t>Since the knowledge base contains both facts f(a) and f(b) there will now be two paths in this search, instantiating _G34 to a and instantiating _G34 to b.</a:t>
            </a:r>
          </a:p>
        </p:txBody>
      </p:sp>
    </p:spTree>
    <p:extLst>
      <p:ext uri="{BB962C8B-B14F-4D97-AF65-F5344CB8AC3E}">
        <p14:creationId xmlns:p14="http://schemas.microsoft.com/office/powerpoint/2010/main" val="394655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097994E-6530-8F4A-A917-DF31D869B58A}"/>
              </a:ext>
            </a:extLst>
          </p:cNvPr>
          <p:cNvSpPr/>
          <p:nvPr/>
        </p:nvSpPr>
        <p:spPr>
          <a:xfrm>
            <a:off x="2866809" y="2140809"/>
            <a:ext cx="6458382"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600" dirty="0">
                <a:latin typeface="Consolas" panose="020B0609020204030204" pitchFamily="49" charset="0"/>
                <a:cs typeface="Consolas" panose="020B0609020204030204" pitchFamily="49" charset="0"/>
              </a:rPr>
              <a:t>f(_G34),g(_G34),h(_G34)</a:t>
            </a:r>
            <a:endParaRPr lang="en-PH" sz="3600" dirty="0">
              <a:solidFill>
                <a:schemeClr val="bg1"/>
              </a:solidFill>
            </a:endParaRPr>
          </a:p>
        </p:txBody>
      </p:sp>
      <p:cxnSp>
        <p:nvCxnSpPr>
          <p:cNvPr id="4" name="Straight Connector 3">
            <a:extLst>
              <a:ext uri="{FF2B5EF4-FFF2-40B4-BE49-F238E27FC236}">
                <a16:creationId xmlns:a16="http://schemas.microsoft.com/office/drawing/2014/main" id="{1EC65F21-EAC2-AE4B-8FAB-9E55C9089464}"/>
              </a:ext>
            </a:extLst>
          </p:cNvPr>
          <p:cNvCxnSpPr>
            <a:cxnSpLocks/>
          </p:cNvCxnSpPr>
          <p:nvPr/>
        </p:nvCxnSpPr>
        <p:spPr>
          <a:xfrm>
            <a:off x="6096000" y="1268963"/>
            <a:ext cx="1" cy="87184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AB18B1F-EF95-BE48-AB7E-EE3BC21EEF12}"/>
              </a:ext>
            </a:extLst>
          </p:cNvPr>
          <p:cNvSpPr txBox="1"/>
          <p:nvPr/>
        </p:nvSpPr>
        <p:spPr>
          <a:xfrm>
            <a:off x="5812909" y="345633"/>
            <a:ext cx="566181" cy="923330"/>
          </a:xfrm>
          <a:prstGeom prst="rect">
            <a:avLst/>
          </a:prstGeom>
          <a:noFill/>
        </p:spPr>
        <p:txBody>
          <a:bodyPr wrap="none" rtlCol="0">
            <a:spAutoFit/>
          </a:bodyPr>
          <a:lstStyle/>
          <a:p>
            <a:pPr algn="ctr"/>
            <a:r>
              <a:rPr lang="en-US" sz="5400" dirty="0">
                <a:solidFill>
                  <a:schemeClr val="bg1"/>
                </a:solidFill>
                <a:latin typeface="Consolas" panose="020B0609020204030204" pitchFamily="49" charset="0"/>
                <a:cs typeface="Consolas" panose="020B0609020204030204" pitchFamily="49" charset="0"/>
              </a:rPr>
              <a:t>…</a:t>
            </a:r>
          </a:p>
        </p:txBody>
      </p:sp>
      <p:sp>
        <p:nvSpPr>
          <p:cNvPr id="9" name="Rectangle: Rounded Corners 2">
            <a:extLst>
              <a:ext uri="{FF2B5EF4-FFF2-40B4-BE49-F238E27FC236}">
                <a16:creationId xmlns:a16="http://schemas.microsoft.com/office/drawing/2014/main" id="{DEA6E48B-86C6-CC4B-A37C-1D22BE965CDF}"/>
              </a:ext>
            </a:extLst>
          </p:cNvPr>
          <p:cNvSpPr/>
          <p:nvPr/>
        </p:nvSpPr>
        <p:spPr>
          <a:xfrm>
            <a:off x="2163044" y="4290927"/>
            <a:ext cx="3500576"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f(a)</a:t>
            </a:r>
            <a:endParaRPr lang="en-PH" sz="3600" dirty="0">
              <a:solidFill>
                <a:schemeClr val="bg1"/>
              </a:solidFill>
            </a:endParaRPr>
          </a:p>
        </p:txBody>
      </p:sp>
      <p:sp>
        <p:nvSpPr>
          <p:cNvPr id="10" name="Rectangle: Rounded Corners 2">
            <a:extLst>
              <a:ext uri="{FF2B5EF4-FFF2-40B4-BE49-F238E27FC236}">
                <a16:creationId xmlns:a16="http://schemas.microsoft.com/office/drawing/2014/main" id="{B1299C9C-B014-CB4D-A4CE-3F7C79F2B90D}"/>
              </a:ext>
            </a:extLst>
          </p:cNvPr>
          <p:cNvSpPr/>
          <p:nvPr/>
        </p:nvSpPr>
        <p:spPr>
          <a:xfrm>
            <a:off x="6644849" y="4290927"/>
            <a:ext cx="3500576"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f(b)</a:t>
            </a:r>
            <a:endParaRPr lang="en-PH" sz="3600" dirty="0">
              <a:solidFill>
                <a:schemeClr val="bg1"/>
              </a:solidFill>
            </a:endParaRPr>
          </a:p>
        </p:txBody>
      </p:sp>
      <p:cxnSp>
        <p:nvCxnSpPr>
          <p:cNvPr id="12" name="Straight Connector 11">
            <a:extLst>
              <a:ext uri="{FF2B5EF4-FFF2-40B4-BE49-F238E27FC236}">
                <a16:creationId xmlns:a16="http://schemas.microsoft.com/office/drawing/2014/main" id="{0FAEE066-824A-6B4C-ABF9-91BF3BD763D9}"/>
              </a:ext>
            </a:extLst>
          </p:cNvPr>
          <p:cNvCxnSpPr>
            <a:cxnSpLocks/>
            <a:stCxn id="3" idx="2"/>
            <a:endCxn id="9" idx="0"/>
          </p:cNvCxnSpPr>
          <p:nvPr/>
        </p:nvCxnSpPr>
        <p:spPr>
          <a:xfrm flipH="1">
            <a:off x="3913332" y="2981719"/>
            <a:ext cx="2182668" cy="130920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1113790-408A-E44A-97A2-F9F77001BE39}"/>
              </a:ext>
            </a:extLst>
          </p:cNvPr>
          <p:cNvCxnSpPr>
            <a:cxnSpLocks/>
            <a:stCxn id="3" idx="2"/>
            <a:endCxn id="10" idx="0"/>
          </p:cNvCxnSpPr>
          <p:nvPr/>
        </p:nvCxnSpPr>
        <p:spPr>
          <a:xfrm>
            <a:off x="6096000" y="2981719"/>
            <a:ext cx="2299137" cy="130920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81B0F8E-546B-5C4F-BE11-C5A49D5B85DA}"/>
              </a:ext>
            </a:extLst>
          </p:cNvPr>
          <p:cNvSpPr txBox="1"/>
          <p:nvPr/>
        </p:nvSpPr>
        <p:spPr>
          <a:xfrm>
            <a:off x="1893443" y="3282380"/>
            <a:ext cx="1802096" cy="707886"/>
          </a:xfrm>
          <a:prstGeom prst="rect">
            <a:avLst/>
          </a:prstGeom>
          <a:noFill/>
        </p:spPr>
        <p:txBody>
          <a:bodyPr wrap="none" rtlCol="0">
            <a:spAutoFit/>
          </a:bodyPr>
          <a:lstStyle/>
          <a:p>
            <a:r>
              <a:rPr lang="en-US" sz="4000" i="1" dirty="0">
                <a:solidFill>
                  <a:schemeClr val="bg1"/>
                </a:solidFill>
              </a:rPr>
              <a:t>_G34=a</a:t>
            </a:r>
          </a:p>
        </p:txBody>
      </p:sp>
      <p:sp>
        <p:nvSpPr>
          <p:cNvPr id="19" name="TextBox 18">
            <a:extLst>
              <a:ext uri="{FF2B5EF4-FFF2-40B4-BE49-F238E27FC236}">
                <a16:creationId xmlns:a16="http://schemas.microsoft.com/office/drawing/2014/main" id="{08B1E9FC-920D-A241-B3D1-CBB73BBB2BF0}"/>
              </a:ext>
            </a:extLst>
          </p:cNvPr>
          <p:cNvSpPr txBox="1"/>
          <p:nvPr/>
        </p:nvSpPr>
        <p:spPr>
          <a:xfrm>
            <a:off x="8343329" y="3282380"/>
            <a:ext cx="1802096" cy="707886"/>
          </a:xfrm>
          <a:prstGeom prst="rect">
            <a:avLst/>
          </a:prstGeom>
          <a:noFill/>
        </p:spPr>
        <p:txBody>
          <a:bodyPr wrap="none" rtlCol="0">
            <a:spAutoFit/>
          </a:bodyPr>
          <a:lstStyle/>
          <a:p>
            <a:r>
              <a:rPr lang="en-US" sz="4000" i="1" dirty="0">
                <a:solidFill>
                  <a:schemeClr val="bg1"/>
                </a:solidFill>
              </a:rPr>
              <a:t>_G34=b</a:t>
            </a:r>
          </a:p>
        </p:txBody>
      </p:sp>
    </p:spTree>
    <p:extLst>
      <p:ext uri="{BB962C8B-B14F-4D97-AF65-F5344CB8AC3E}">
        <p14:creationId xmlns:p14="http://schemas.microsoft.com/office/powerpoint/2010/main" val="15652417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799E-9CA5-E749-80D3-9BDF0195F2CC}"/>
              </a:ext>
            </a:extLst>
          </p:cNvPr>
          <p:cNvSpPr>
            <a:spLocks noGrp="1"/>
          </p:cNvSpPr>
          <p:nvPr>
            <p:ph type="title"/>
          </p:nvPr>
        </p:nvSpPr>
        <p:spPr/>
        <p:txBody>
          <a:bodyPr/>
          <a:lstStyle/>
          <a:p>
            <a:r>
              <a:rPr lang="en-US" dirty="0"/>
              <a:t>Proof Search (Path 1 (_G34 = a))</a:t>
            </a:r>
          </a:p>
        </p:txBody>
      </p:sp>
      <p:sp>
        <p:nvSpPr>
          <p:cNvPr id="3" name="Content Placeholder 2">
            <a:extLst>
              <a:ext uri="{FF2B5EF4-FFF2-40B4-BE49-F238E27FC236}">
                <a16:creationId xmlns:a16="http://schemas.microsoft.com/office/drawing/2014/main" id="{8E579654-C4BA-BA48-8B87-33458BD5BCAA}"/>
              </a:ext>
            </a:extLst>
          </p:cNvPr>
          <p:cNvSpPr>
            <a:spLocks noGrp="1"/>
          </p:cNvSpPr>
          <p:nvPr>
            <p:ph idx="1"/>
          </p:nvPr>
        </p:nvSpPr>
        <p:spPr/>
        <p:txBody>
          <a:bodyPr/>
          <a:lstStyle/>
          <a:p>
            <a:r>
              <a:rPr lang="en-PH" dirty="0"/>
              <a:t>From this instantiation, prolog is now left with the new goals g(a), h(a). </a:t>
            </a:r>
          </a:p>
          <a:p>
            <a:r>
              <a:rPr lang="en-PH" dirty="0"/>
              <a:t>Starting with g(a), prolog searches the knowledge base again and unifies g(a) to g(a), reducing the goal </a:t>
            </a:r>
            <a:r>
              <a:rPr lang="en-PH" dirty="0" err="1"/>
              <a:t>toh</a:t>
            </a:r>
            <a:r>
              <a:rPr lang="en-PH" dirty="0"/>
              <a:t>(a). </a:t>
            </a:r>
          </a:p>
          <a:p>
            <a:r>
              <a:rPr lang="en-PH" dirty="0"/>
              <a:t>Since h(a) cannot be unified with any fact or rule head, this path ends up unprovable.</a:t>
            </a:r>
            <a:endParaRPr lang="en-PH" dirty="0">
              <a:effectLst/>
            </a:endParaRPr>
          </a:p>
        </p:txBody>
      </p:sp>
    </p:spTree>
    <p:extLst>
      <p:ext uri="{BB962C8B-B14F-4D97-AF65-F5344CB8AC3E}">
        <p14:creationId xmlns:p14="http://schemas.microsoft.com/office/powerpoint/2010/main" val="3509755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125E5C3-680E-144B-9A1A-1A657D5E3CC5}"/>
              </a:ext>
            </a:extLst>
          </p:cNvPr>
          <p:cNvGrpSpPr/>
          <p:nvPr/>
        </p:nvGrpSpPr>
        <p:grpSpPr>
          <a:xfrm>
            <a:off x="2470721" y="-315149"/>
            <a:ext cx="7250557" cy="3759836"/>
            <a:chOff x="1893443" y="345633"/>
            <a:chExt cx="8251982" cy="4786204"/>
          </a:xfrm>
        </p:grpSpPr>
        <p:sp>
          <p:nvSpPr>
            <p:cNvPr id="3" name="Rectangle: Rounded Corners 2">
              <a:extLst>
                <a:ext uri="{FF2B5EF4-FFF2-40B4-BE49-F238E27FC236}">
                  <a16:creationId xmlns:a16="http://schemas.microsoft.com/office/drawing/2014/main" id="{C097994E-6530-8F4A-A917-DF31D869B58A}"/>
                </a:ext>
              </a:extLst>
            </p:cNvPr>
            <p:cNvSpPr/>
            <p:nvPr/>
          </p:nvSpPr>
          <p:spPr>
            <a:xfrm>
              <a:off x="2866809" y="2140809"/>
              <a:ext cx="6458382"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latin typeface="Consolas" panose="020B0609020204030204" pitchFamily="49" charset="0"/>
                  <a:cs typeface="Consolas" panose="020B0609020204030204" pitchFamily="49" charset="0"/>
                </a:rPr>
                <a:t>f(_G34),g(_G34),h(_G34)</a:t>
              </a:r>
              <a:endParaRPr lang="en-PH" sz="3200" dirty="0">
                <a:solidFill>
                  <a:schemeClr val="bg1"/>
                </a:solidFill>
              </a:endParaRPr>
            </a:p>
          </p:txBody>
        </p:sp>
        <p:cxnSp>
          <p:nvCxnSpPr>
            <p:cNvPr id="4" name="Straight Connector 3">
              <a:extLst>
                <a:ext uri="{FF2B5EF4-FFF2-40B4-BE49-F238E27FC236}">
                  <a16:creationId xmlns:a16="http://schemas.microsoft.com/office/drawing/2014/main" id="{1EC65F21-EAC2-AE4B-8FAB-9E55C9089464}"/>
                </a:ext>
              </a:extLst>
            </p:cNvPr>
            <p:cNvCxnSpPr>
              <a:cxnSpLocks/>
            </p:cNvCxnSpPr>
            <p:nvPr/>
          </p:nvCxnSpPr>
          <p:spPr>
            <a:xfrm>
              <a:off x="6096000" y="1268963"/>
              <a:ext cx="1" cy="87184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AB18B1F-EF95-BE48-AB7E-EE3BC21EEF12}"/>
                </a:ext>
              </a:extLst>
            </p:cNvPr>
            <p:cNvSpPr txBox="1"/>
            <p:nvPr/>
          </p:nvSpPr>
          <p:spPr>
            <a:xfrm>
              <a:off x="5812909" y="345633"/>
              <a:ext cx="566181" cy="923330"/>
            </a:xfrm>
            <a:prstGeom prst="rect">
              <a:avLst/>
            </a:prstGeom>
            <a:noFill/>
          </p:spPr>
          <p:txBody>
            <a:bodyPr wrap="none" rtlCol="0">
              <a:spAutoFit/>
            </a:bodyPr>
            <a:lstStyle/>
            <a:p>
              <a:pPr algn="ctr"/>
              <a:r>
                <a:rPr lang="en-US" sz="5400" dirty="0">
                  <a:solidFill>
                    <a:schemeClr val="bg1"/>
                  </a:solidFill>
                  <a:latin typeface="Consolas" panose="020B0609020204030204" pitchFamily="49" charset="0"/>
                  <a:cs typeface="Consolas" panose="020B0609020204030204" pitchFamily="49" charset="0"/>
                </a:rPr>
                <a:t>…</a:t>
              </a:r>
            </a:p>
          </p:txBody>
        </p:sp>
        <p:sp>
          <p:nvSpPr>
            <p:cNvPr id="9" name="Rectangle: Rounded Corners 2">
              <a:extLst>
                <a:ext uri="{FF2B5EF4-FFF2-40B4-BE49-F238E27FC236}">
                  <a16:creationId xmlns:a16="http://schemas.microsoft.com/office/drawing/2014/main" id="{DEA6E48B-86C6-CC4B-A37C-1D22BE965CDF}"/>
                </a:ext>
              </a:extLst>
            </p:cNvPr>
            <p:cNvSpPr/>
            <p:nvPr/>
          </p:nvSpPr>
          <p:spPr>
            <a:xfrm>
              <a:off x="2163044" y="4290927"/>
              <a:ext cx="3500576"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f(a)</a:t>
              </a:r>
              <a:endParaRPr lang="en-PH" sz="3600" dirty="0">
                <a:solidFill>
                  <a:schemeClr val="bg1"/>
                </a:solidFill>
              </a:endParaRPr>
            </a:p>
          </p:txBody>
        </p:sp>
        <p:sp>
          <p:nvSpPr>
            <p:cNvPr id="10" name="Rectangle: Rounded Corners 2">
              <a:extLst>
                <a:ext uri="{FF2B5EF4-FFF2-40B4-BE49-F238E27FC236}">
                  <a16:creationId xmlns:a16="http://schemas.microsoft.com/office/drawing/2014/main" id="{B1299C9C-B014-CB4D-A4CE-3F7C79F2B90D}"/>
                </a:ext>
              </a:extLst>
            </p:cNvPr>
            <p:cNvSpPr/>
            <p:nvPr/>
          </p:nvSpPr>
          <p:spPr>
            <a:xfrm>
              <a:off x="6644849" y="4290927"/>
              <a:ext cx="3500576"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f(b)</a:t>
              </a:r>
              <a:endParaRPr lang="en-PH" sz="3600" dirty="0">
                <a:solidFill>
                  <a:schemeClr val="bg1"/>
                </a:solidFill>
              </a:endParaRPr>
            </a:p>
          </p:txBody>
        </p:sp>
        <p:cxnSp>
          <p:nvCxnSpPr>
            <p:cNvPr id="12" name="Straight Connector 11">
              <a:extLst>
                <a:ext uri="{FF2B5EF4-FFF2-40B4-BE49-F238E27FC236}">
                  <a16:creationId xmlns:a16="http://schemas.microsoft.com/office/drawing/2014/main" id="{0FAEE066-824A-6B4C-ABF9-91BF3BD763D9}"/>
                </a:ext>
              </a:extLst>
            </p:cNvPr>
            <p:cNvCxnSpPr>
              <a:cxnSpLocks/>
              <a:stCxn id="3" idx="2"/>
              <a:endCxn id="9" idx="0"/>
            </p:cNvCxnSpPr>
            <p:nvPr/>
          </p:nvCxnSpPr>
          <p:spPr>
            <a:xfrm flipH="1">
              <a:off x="3913332" y="2981719"/>
              <a:ext cx="2182668" cy="130920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1113790-408A-E44A-97A2-F9F77001BE39}"/>
                </a:ext>
              </a:extLst>
            </p:cNvPr>
            <p:cNvCxnSpPr>
              <a:cxnSpLocks/>
              <a:stCxn id="3" idx="2"/>
              <a:endCxn id="10" idx="0"/>
            </p:cNvCxnSpPr>
            <p:nvPr/>
          </p:nvCxnSpPr>
          <p:spPr>
            <a:xfrm>
              <a:off x="6096000" y="2981719"/>
              <a:ext cx="2299137" cy="130920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81B0F8E-546B-5C4F-BE11-C5A49D5B85DA}"/>
                </a:ext>
              </a:extLst>
            </p:cNvPr>
            <p:cNvSpPr txBox="1"/>
            <p:nvPr/>
          </p:nvSpPr>
          <p:spPr>
            <a:xfrm>
              <a:off x="1893443" y="3282380"/>
              <a:ext cx="1802096" cy="707886"/>
            </a:xfrm>
            <a:prstGeom prst="rect">
              <a:avLst/>
            </a:prstGeom>
            <a:noFill/>
          </p:spPr>
          <p:txBody>
            <a:bodyPr wrap="none" rtlCol="0">
              <a:spAutoFit/>
            </a:bodyPr>
            <a:lstStyle/>
            <a:p>
              <a:r>
                <a:rPr lang="en-US" sz="4000" i="1" dirty="0">
                  <a:solidFill>
                    <a:schemeClr val="bg1"/>
                  </a:solidFill>
                </a:rPr>
                <a:t>_G34=a</a:t>
              </a:r>
            </a:p>
          </p:txBody>
        </p:sp>
        <p:sp>
          <p:nvSpPr>
            <p:cNvPr id="19" name="TextBox 18">
              <a:extLst>
                <a:ext uri="{FF2B5EF4-FFF2-40B4-BE49-F238E27FC236}">
                  <a16:creationId xmlns:a16="http://schemas.microsoft.com/office/drawing/2014/main" id="{08B1E9FC-920D-A241-B3D1-CBB73BBB2BF0}"/>
                </a:ext>
              </a:extLst>
            </p:cNvPr>
            <p:cNvSpPr txBox="1"/>
            <p:nvPr/>
          </p:nvSpPr>
          <p:spPr>
            <a:xfrm>
              <a:off x="8343329" y="3282380"/>
              <a:ext cx="1802096" cy="707886"/>
            </a:xfrm>
            <a:prstGeom prst="rect">
              <a:avLst/>
            </a:prstGeom>
            <a:noFill/>
          </p:spPr>
          <p:txBody>
            <a:bodyPr wrap="none" rtlCol="0">
              <a:spAutoFit/>
            </a:bodyPr>
            <a:lstStyle/>
            <a:p>
              <a:r>
                <a:rPr lang="en-US" sz="4000" i="1" dirty="0">
                  <a:solidFill>
                    <a:schemeClr val="bg1"/>
                  </a:solidFill>
                </a:rPr>
                <a:t>_G34=b</a:t>
              </a:r>
            </a:p>
          </p:txBody>
        </p:sp>
      </p:grpSp>
      <p:sp>
        <p:nvSpPr>
          <p:cNvPr id="13" name="Rectangle: Rounded Corners 2">
            <a:extLst>
              <a:ext uri="{FF2B5EF4-FFF2-40B4-BE49-F238E27FC236}">
                <a16:creationId xmlns:a16="http://schemas.microsoft.com/office/drawing/2014/main" id="{413B0EB5-716B-6F4D-934F-723FC06E67C2}"/>
              </a:ext>
            </a:extLst>
          </p:cNvPr>
          <p:cNvSpPr/>
          <p:nvPr/>
        </p:nvSpPr>
        <p:spPr>
          <a:xfrm>
            <a:off x="2707604" y="4142852"/>
            <a:ext cx="3075761" cy="66058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g(a)</a:t>
            </a:r>
            <a:endParaRPr lang="en-PH" sz="3600" dirty="0">
              <a:solidFill>
                <a:schemeClr val="bg1"/>
              </a:solidFill>
            </a:endParaRPr>
          </a:p>
        </p:txBody>
      </p:sp>
      <p:sp>
        <p:nvSpPr>
          <p:cNvPr id="14" name="Rectangle: Rounded Corners 2">
            <a:extLst>
              <a:ext uri="{FF2B5EF4-FFF2-40B4-BE49-F238E27FC236}">
                <a16:creationId xmlns:a16="http://schemas.microsoft.com/office/drawing/2014/main" id="{0F3AEE98-735B-FF43-880E-E1F678C1B44C}"/>
              </a:ext>
            </a:extLst>
          </p:cNvPr>
          <p:cNvSpPr/>
          <p:nvPr/>
        </p:nvSpPr>
        <p:spPr>
          <a:xfrm>
            <a:off x="2707604" y="5384082"/>
            <a:ext cx="3075761" cy="66058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cs typeface="Times New Roman" panose="02020603050405020304" pitchFamily="18" charset="0"/>
              </a:rPr>
              <a:t>false</a:t>
            </a:r>
            <a:endParaRPr lang="en-PH" sz="3600" dirty="0">
              <a:solidFill>
                <a:schemeClr val="bg1"/>
              </a:solidFill>
            </a:endParaRPr>
          </a:p>
        </p:txBody>
      </p:sp>
      <p:cxnSp>
        <p:nvCxnSpPr>
          <p:cNvPr id="16" name="Straight Connector 15">
            <a:extLst>
              <a:ext uri="{FF2B5EF4-FFF2-40B4-BE49-F238E27FC236}">
                <a16:creationId xmlns:a16="http://schemas.microsoft.com/office/drawing/2014/main" id="{DC9E68F2-7288-9E4A-81B1-C6150C43BA23}"/>
              </a:ext>
            </a:extLst>
          </p:cNvPr>
          <p:cNvCxnSpPr>
            <a:cxnSpLocks/>
            <a:stCxn id="9" idx="2"/>
            <a:endCxn id="13" idx="0"/>
          </p:cNvCxnSpPr>
          <p:nvPr/>
        </p:nvCxnSpPr>
        <p:spPr>
          <a:xfrm>
            <a:off x="4245485" y="3444687"/>
            <a:ext cx="0" cy="6981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2D2B22-9310-FD46-83F2-9752E5C9577C}"/>
              </a:ext>
            </a:extLst>
          </p:cNvPr>
          <p:cNvCxnSpPr>
            <a:cxnSpLocks/>
            <a:stCxn id="13" idx="2"/>
            <a:endCxn id="14" idx="0"/>
          </p:cNvCxnSpPr>
          <p:nvPr/>
        </p:nvCxnSpPr>
        <p:spPr>
          <a:xfrm>
            <a:off x="4245485" y="4803435"/>
            <a:ext cx="0" cy="5806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929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799E-9CA5-E749-80D3-9BDF0195F2CC}"/>
              </a:ext>
            </a:extLst>
          </p:cNvPr>
          <p:cNvSpPr>
            <a:spLocks noGrp="1"/>
          </p:cNvSpPr>
          <p:nvPr>
            <p:ph type="title"/>
          </p:nvPr>
        </p:nvSpPr>
        <p:spPr/>
        <p:txBody>
          <a:bodyPr/>
          <a:lstStyle/>
          <a:p>
            <a:r>
              <a:rPr lang="en-US" dirty="0"/>
              <a:t>Proof Search (Path 2 (_G34 = b))</a:t>
            </a:r>
          </a:p>
        </p:txBody>
      </p:sp>
      <p:sp>
        <p:nvSpPr>
          <p:cNvPr id="3" name="Content Placeholder 2">
            <a:extLst>
              <a:ext uri="{FF2B5EF4-FFF2-40B4-BE49-F238E27FC236}">
                <a16:creationId xmlns:a16="http://schemas.microsoft.com/office/drawing/2014/main" id="{8E579654-C4BA-BA48-8B87-33458BD5BCAA}"/>
              </a:ext>
            </a:extLst>
          </p:cNvPr>
          <p:cNvSpPr>
            <a:spLocks noGrp="1"/>
          </p:cNvSpPr>
          <p:nvPr>
            <p:ph idx="1"/>
          </p:nvPr>
        </p:nvSpPr>
        <p:spPr/>
        <p:txBody>
          <a:bodyPr>
            <a:normAutofit lnSpcReduction="10000"/>
          </a:bodyPr>
          <a:lstStyle/>
          <a:p>
            <a:r>
              <a:rPr lang="en-PH" dirty="0"/>
              <a:t>From this instantiation, prolog now has the new goals g(b), h(b). </a:t>
            </a:r>
          </a:p>
          <a:p>
            <a:r>
              <a:rPr lang="en-PH" dirty="0"/>
              <a:t>Starting with g(b), prolog searches the knowledge base from the top again and finds the unification g(b) to g(b), reducing the goal to h(b). </a:t>
            </a:r>
          </a:p>
          <a:p>
            <a:r>
              <a:rPr lang="en-PH" dirty="0"/>
              <a:t>It then finds the unification, h(b) thus completing the goal and proving the query for the instantiation_G34 = b. </a:t>
            </a:r>
            <a:endParaRPr lang="en-PH" dirty="0">
              <a:effectLst/>
            </a:endParaRPr>
          </a:p>
        </p:txBody>
      </p:sp>
    </p:spTree>
    <p:extLst>
      <p:ext uri="{BB962C8B-B14F-4D97-AF65-F5344CB8AC3E}">
        <p14:creationId xmlns:p14="http://schemas.microsoft.com/office/powerpoint/2010/main" val="2930880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3E4B7F9-2D6F-2F4D-84FC-EBECCB5E4336}"/>
              </a:ext>
            </a:extLst>
          </p:cNvPr>
          <p:cNvGrpSpPr/>
          <p:nvPr/>
        </p:nvGrpSpPr>
        <p:grpSpPr>
          <a:xfrm>
            <a:off x="2758592" y="-264349"/>
            <a:ext cx="6893412" cy="5835416"/>
            <a:chOff x="2470721" y="-315149"/>
            <a:chExt cx="7250557" cy="6359814"/>
          </a:xfrm>
        </p:grpSpPr>
        <p:grpSp>
          <p:nvGrpSpPr>
            <p:cNvPr id="2" name="Group 1">
              <a:extLst>
                <a:ext uri="{FF2B5EF4-FFF2-40B4-BE49-F238E27FC236}">
                  <a16:creationId xmlns:a16="http://schemas.microsoft.com/office/drawing/2014/main" id="{5125E5C3-680E-144B-9A1A-1A657D5E3CC5}"/>
                </a:ext>
              </a:extLst>
            </p:cNvPr>
            <p:cNvGrpSpPr/>
            <p:nvPr/>
          </p:nvGrpSpPr>
          <p:grpSpPr>
            <a:xfrm>
              <a:off x="2470721" y="-315149"/>
              <a:ext cx="7250557" cy="3759836"/>
              <a:chOff x="1893443" y="345633"/>
              <a:chExt cx="8251982" cy="4786204"/>
            </a:xfrm>
          </p:grpSpPr>
          <p:sp>
            <p:nvSpPr>
              <p:cNvPr id="3" name="Rectangle: Rounded Corners 2">
                <a:extLst>
                  <a:ext uri="{FF2B5EF4-FFF2-40B4-BE49-F238E27FC236}">
                    <a16:creationId xmlns:a16="http://schemas.microsoft.com/office/drawing/2014/main" id="{C097994E-6530-8F4A-A917-DF31D869B58A}"/>
                  </a:ext>
                </a:extLst>
              </p:cNvPr>
              <p:cNvSpPr/>
              <p:nvPr/>
            </p:nvSpPr>
            <p:spPr>
              <a:xfrm>
                <a:off x="2866809" y="2140809"/>
                <a:ext cx="6458382"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latin typeface="Consolas" panose="020B0609020204030204" pitchFamily="49" charset="0"/>
                    <a:cs typeface="Consolas" panose="020B0609020204030204" pitchFamily="49" charset="0"/>
                  </a:rPr>
                  <a:t>f(_G34),g(_G34),h(_G34)</a:t>
                </a:r>
                <a:endParaRPr lang="en-PH" sz="3200" dirty="0">
                  <a:solidFill>
                    <a:schemeClr val="bg1"/>
                  </a:solidFill>
                </a:endParaRPr>
              </a:p>
            </p:txBody>
          </p:sp>
          <p:cxnSp>
            <p:nvCxnSpPr>
              <p:cNvPr id="4" name="Straight Connector 3">
                <a:extLst>
                  <a:ext uri="{FF2B5EF4-FFF2-40B4-BE49-F238E27FC236}">
                    <a16:creationId xmlns:a16="http://schemas.microsoft.com/office/drawing/2014/main" id="{1EC65F21-EAC2-AE4B-8FAB-9E55C9089464}"/>
                  </a:ext>
                </a:extLst>
              </p:cNvPr>
              <p:cNvCxnSpPr>
                <a:cxnSpLocks/>
              </p:cNvCxnSpPr>
              <p:nvPr/>
            </p:nvCxnSpPr>
            <p:spPr>
              <a:xfrm>
                <a:off x="6096000" y="1268963"/>
                <a:ext cx="1" cy="87184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AB18B1F-EF95-BE48-AB7E-EE3BC21EEF12}"/>
                  </a:ext>
                </a:extLst>
              </p:cNvPr>
              <p:cNvSpPr txBox="1"/>
              <p:nvPr/>
            </p:nvSpPr>
            <p:spPr>
              <a:xfrm>
                <a:off x="5812909" y="345633"/>
                <a:ext cx="566181" cy="923330"/>
              </a:xfrm>
              <a:prstGeom prst="rect">
                <a:avLst/>
              </a:prstGeom>
              <a:noFill/>
            </p:spPr>
            <p:txBody>
              <a:bodyPr wrap="none" rtlCol="0">
                <a:spAutoFit/>
              </a:bodyPr>
              <a:lstStyle/>
              <a:p>
                <a:pPr algn="ctr"/>
                <a:r>
                  <a:rPr lang="en-US" sz="5400" dirty="0">
                    <a:solidFill>
                      <a:schemeClr val="bg1"/>
                    </a:solidFill>
                    <a:latin typeface="Consolas" panose="020B0609020204030204" pitchFamily="49" charset="0"/>
                    <a:cs typeface="Consolas" panose="020B0609020204030204" pitchFamily="49" charset="0"/>
                  </a:rPr>
                  <a:t>…</a:t>
                </a:r>
              </a:p>
            </p:txBody>
          </p:sp>
          <p:sp>
            <p:nvSpPr>
              <p:cNvPr id="9" name="Rectangle: Rounded Corners 2">
                <a:extLst>
                  <a:ext uri="{FF2B5EF4-FFF2-40B4-BE49-F238E27FC236}">
                    <a16:creationId xmlns:a16="http://schemas.microsoft.com/office/drawing/2014/main" id="{DEA6E48B-86C6-CC4B-A37C-1D22BE965CDF}"/>
                  </a:ext>
                </a:extLst>
              </p:cNvPr>
              <p:cNvSpPr/>
              <p:nvPr/>
            </p:nvSpPr>
            <p:spPr>
              <a:xfrm>
                <a:off x="2163044" y="4290927"/>
                <a:ext cx="3500576"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f(a)</a:t>
                </a:r>
                <a:endParaRPr lang="en-PH" sz="3600" dirty="0">
                  <a:solidFill>
                    <a:schemeClr val="bg1"/>
                  </a:solidFill>
                </a:endParaRPr>
              </a:p>
            </p:txBody>
          </p:sp>
          <p:sp>
            <p:nvSpPr>
              <p:cNvPr id="10" name="Rectangle: Rounded Corners 2">
                <a:extLst>
                  <a:ext uri="{FF2B5EF4-FFF2-40B4-BE49-F238E27FC236}">
                    <a16:creationId xmlns:a16="http://schemas.microsoft.com/office/drawing/2014/main" id="{B1299C9C-B014-CB4D-A4CE-3F7C79F2B90D}"/>
                  </a:ext>
                </a:extLst>
              </p:cNvPr>
              <p:cNvSpPr/>
              <p:nvPr/>
            </p:nvSpPr>
            <p:spPr>
              <a:xfrm>
                <a:off x="6644849" y="4290927"/>
                <a:ext cx="3500576" cy="840910"/>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f(b)</a:t>
                </a:r>
                <a:endParaRPr lang="en-PH" sz="3600" dirty="0">
                  <a:solidFill>
                    <a:schemeClr val="bg1"/>
                  </a:solidFill>
                </a:endParaRPr>
              </a:p>
            </p:txBody>
          </p:sp>
          <p:cxnSp>
            <p:nvCxnSpPr>
              <p:cNvPr id="12" name="Straight Connector 11">
                <a:extLst>
                  <a:ext uri="{FF2B5EF4-FFF2-40B4-BE49-F238E27FC236}">
                    <a16:creationId xmlns:a16="http://schemas.microsoft.com/office/drawing/2014/main" id="{0FAEE066-824A-6B4C-ABF9-91BF3BD763D9}"/>
                  </a:ext>
                </a:extLst>
              </p:cNvPr>
              <p:cNvCxnSpPr>
                <a:cxnSpLocks/>
                <a:stCxn id="3" idx="2"/>
                <a:endCxn id="9" idx="0"/>
              </p:cNvCxnSpPr>
              <p:nvPr/>
            </p:nvCxnSpPr>
            <p:spPr>
              <a:xfrm flipH="1">
                <a:off x="3913332" y="2981719"/>
                <a:ext cx="2182668" cy="130920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1113790-408A-E44A-97A2-F9F77001BE39}"/>
                  </a:ext>
                </a:extLst>
              </p:cNvPr>
              <p:cNvCxnSpPr>
                <a:cxnSpLocks/>
                <a:stCxn id="3" idx="2"/>
                <a:endCxn id="10" idx="0"/>
              </p:cNvCxnSpPr>
              <p:nvPr/>
            </p:nvCxnSpPr>
            <p:spPr>
              <a:xfrm>
                <a:off x="6096000" y="2981719"/>
                <a:ext cx="2299137" cy="130920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81B0F8E-546B-5C4F-BE11-C5A49D5B85DA}"/>
                  </a:ext>
                </a:extLst>
              </p:cNvPr>
              <p:cNvSpPr txBox="1"/>
              <p:nvPr/>
            </p:nvSpPr>
            <p:spPr>
              <a:xfrm>
                <a:off x="1893443" y="3282380"/>
                <a:ext cx="1802096" cy="707886"/>
              </a:xfrm>
              <a:prstGeom prst="rect">
                <a:avLst/>
              </a:prstGeom>
              <a:noFill/>
            </p:spPr>
            <p:txBody>
              <a:bodyPr wrap="none" rtlCol="0">
                <a:spAutoFit/>
              </a:bodyPr>
              <a:lstStyle/>
              <a:p>
                <a:r>
                  <a:rPr lang="en-US" sz="4000" i="1" dirty="0">
                    <a:solidFill>
                      <a:schemeClr val="bg1"/>
                    </a:solidFill>
                  </a:rPr>
                  <a:t>_G34=a</a:t>
                </a:r>
              </a:p>
            </p:txBody>
          </p:sp>
          <p:sp>
            <p:nvSpPr>
              <p:cNvPr id="19" name="TextBox 18">
                <a:extLst>
                  <a:ext uri="{FF2B5EF4-FFF2-40B4-BE49-F238E27FC236}">
                    <a16:creationId xmlns:a16="http://schemas.microsoft.com/office/drawing/2014/main" id="{08B1E9FC-920D-A241-B3D1-CBB73BBB2BF0}"/>
                  </a:ext>
                </a:extLst>
              </p:cNvPr>
              <p:cNvSpPr txBox="1"/>
              <p:nvPr/>
            </p:nvSpPr>
            <p:spPr>
              <a:xfrm>
                <a:off x="8343329" y="3282380"/>
                <a:ext cx="1802096" cy="707886"/>
              </a:xfrm>
              <a:prstGeom prst="rect">
                <a:avLst/>
              </a:prstGeom>
              <a:noFill/>
            </p:spPr>
            <p:txBody>
              <a:bodyPr wrap="none" rtlCol="0">
                <a:spAutoFit/>
              </a:bodyPr>
              <a:lstStyle/>
              <a:p>
                <a:r>
                  <a:rPr lang="en-US" sz="4000" i="1" dirty="0">
                    <a:solidFill>
                      <a:schemeClr val="bg1"/>
                    </a:solidFill>
                  </a:rPr>
                  <a:t>_G34=b</a:t>
                </a:r>
              </a:p>
            </p:txBody>
          </p:sp>
        </p:grpSp>
        <p:sp>
          <p:nvSpPr>
            <p:cNvPr id="13" name="Rectangle: Rounded Corners 2">
              <a:extLst>
                <a:ext uri="{FF2B5EF4-FFF2-40B4-BE49-F238E27FC236}">
                  <a16:creationId xmlns:a16="http://schemas.microsoft.com/office/drawing/2014/main" id="{413B0EB5-716B-6F4D-934F-723FC06E67C2}"/>
                </a:ext>
              </a:extLst>
            </p:cNvPr>
            <p:cNvSpPr/>
            <p:nvPr/>
          </p:nvSpPr>
          <p:spPr>
            <a:xfrm>
              <a:off x="2707604" y="4142852"/>
              <a:ext cx="3075761" cy="66058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g(a)</a:t>
              </a:r>
              <a:endParaRPr lang="en-PH" sz="3600" dirty="0">
                <a:solidFill>
                  <a:schemeClr val="bg1"/>
                </a:solidFill>
              </a:endParaRPr>
            </a:p>
          </p:txBody>
        </p:sp>
        <p:sp>
          <p:nvSpPr>
            <p:cNvPr id="14" name="Rectangle: Rounded Corners 2">
              <a:extLst>
                <a:ext uri="{FF2B5EF4-FFF2-40B4-BE49-F238E27FC236}">
                  <a16:creationId xmlns:a16="http://schemas.microsoft.com/office/drawing/2014/main" id="{0F3AEE98-735B-FF43-880E-E1F678C1B44C}"/>
                </a:ext>
              </a:extLst>
            </p:cNvPr>
            <p:cNvSpPr/>
            <p:nvPr/>
          </p:nvSpPr>
          <p:spPr>
            <a:xfrm>
              <a:off x="2707604" y="5384082"/>
              <a:ext cx="3075761" cy="66058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cs typeface="Times New Roman" panose="02020603050405020304" pitchFamily="18" charset="0"/>
                </a:rPr>
                <a:t>false</a:t>
              </a:r>
              <a:endParaRPr lang="en-PH" sz="3600" dirty="0">
                <a:solidFill>
                  <a:schemeClr val="bg1"/>
                </a:solidFill>
              </a:endParaRPr>
            </a:p>
          </p:txBody>
        </p:sp>
        <p:cxnSp>
          <p:nvCxnSpPr>
            <p:cNvPr id="16" name="Straight Connector 15">
              <a:extLst>
                <a:ext uri="{FF2B5EF4-FFF2-40B4-BE49-F238E27FC236}">
                  <a16:creationId xmlns:a16="http://schemas.microsoft.com/office/drawing/2014/main" id="{DC9E68F2-7288-9E4A-81B1-C6150C43BA23}"/>
                </a:ext>
              </a:extLst>
            </p:cNvPr>
            <p:cNvCxnSpPr>
              <a:cxnSpLocks/>
              <a:stCxn id="9" idx="2"/>
              <a:endCxn id="13" idx="0"/>
            </p:cNvCxnSpPr>
            <p:nvPr/>
          </p:nvCxnSpPr>
          <p:spPr>
            <a:xfrm>
              <a:off x="4245485" y="3444687"/>
              <a:ext cx="0" cy="6981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2D2B22-9310-FD46-83F2-9752E5C9577C}"/>
                </a:ext>
              </a:extLst>
            </p:cNvPr>
            <p:cNvCxnSpPr>
              <a:cxnSpLocks/>
              <a:stCxn id="13" idx="2"/>
              <a:endCxn id="14" idx="0"/>
            </p:cNvCxnSpPr>
            <p:nvPr/>
          </p:nvCxnSpPr>
          <p:spPr>
            <a:xfrm>
              <a:off x="4245485" y="4803435"/>
              <a:ext cx="0" cy="5806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Rounded Corners 2">
              <a:extLst>
                <a:ext uri="{FF2B5EF4-FFF2-40B4-BE49-F238E27FC236}">
                  <a16:creationId xmlns:a16="http://schemas.microsoft.com/office/drawing/2014/main" id="{E84F8ED7-2419-FA4A-AF15-506913CA9420}"/>
                </a:ext>
              </a:extLst>
            </p:cNvPr>
            <p:cNvSpPr/>
            <p:nvPr/>
          </p:nvSpPr>
          <p:spPr>
            <a:xfrm>
              <a:off x="6645517" y="4142852"/>
              <a:ext cx="3075761" cy="66058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ea typeface="Cambria" panose="02040503050406030204" pitchFamily="18" charset="0"/>
                  <a:cs typeface="Times New Roman" panose="02020603050405020304" pitchFamily="18" charset="0"/>
                </a:rPr>
                <a:t>g(b)</a:t>
              </a:r>
              <a:endParaRPr lang="en-PH" sz="3600" dirty="0">
                <a:solidFill>
                  <a:schemeClr val="bg1"/>
                </a:solidFill>
              </a:endParaRPr>
            </a:p>
          </p:txBody>
        </p:sp>
        <p:sp>
          <p:nvSpPr>
            <p:cNvPr id="24" name="Rectangle: Rounded Corners 2">
              <a:extLst>
                <a:ext uri="{FF2B5EF4-FFF2-40B4-BE49-F238E27FC236}">
                  <a16:creationId xmlns:a16="http://schemas.microsoft.com/office/drawing/2014/main" id="{4191E25F-D8A6-6D4A-BC5F-0E318AF5D735}"/>
                </a:ext>
              </a:extLst>
            </p:cNvPr>
            <p:cNvSpPr/>
            <p:nvPr/>
          </p:nvSpPr>
          <p:spPr>
            <a:xfrm>
              <a:off x="6645517" y="5384082"/>
              <a:ext cx="3075761" cy="66058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cs typeface="Times New Roman" panose="02020603050405020304" pitchFamily="18" charset="0"/>
                </a:rPr>
                <a:t>h(b)</a:t>
              </a:r>
              <a:endParaRPr lang="en-PH" sz="3600" dirty="0">
                <a:solidFill>
                  <a:schemeClr val="bg1"/>
                </a:solidFill>
              </a:endParaRPr>
            </a:p>
          </p:txBody>
        </p:sp>
        <p:cxnSp>
          <p:nvCxnSpPr>
            <p:cNvPr id="25" name="Straight Connector 24">
              <a:extLst>
                <a:ext uri="{FF2B5EF4-FFF2-40B4-BE49-F238E27FC236}">
                  <a16:creationId xmlns:a16="http://schemas.microsoft.com/office/drawing/2014/main" id="{6290936E-66FD-B248-8B9B-7E2DE383255D}"/>
                </a:ext>
              </a:extLst>
            </p:cNvPr>
            <p:cNvCxnSpPr>
              <a:cxnSpLocks/>
              <a:endCxn id="23" idx="0"/>
            </p:cNvCxnSpPr>
            <p:nvPr/>
          </p:nvCxnSpPr>
          <p:spPr>
            <a:xfrm>
              <a:off x="8183398" y="3444687"/>
              <a:ext cx="0" cy="6981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575A82B-C041-364C-881B-E4802F100146}"/>
                </a:ext>
              </a:extLst>
            </p:cNvPr>
            <p:cNvCxnSpPr>
              <a:cxnSpLocks/>
              <a:stCxn id="23" idx="2"/>
              <a:endCxn id="24" idx="0"/>
            </p:cNvCxnSpPr>
            <p:nvPr/>
          </p:nvCxnSpPr>
          <p:spPr>
            <a:xfrm>
              <a:off x="8183398" y="4803435"/>
              <a:ext cx="0" cy="5806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Rectangle: Rounded Corners 2">
            <a:extLst>
              <a:ext uri="{FF2B5EF4-FFF2-40B4-BE49-F238E27FC236}">
                <a16:creationId xmlns:a16="http://schemas.microsoft.com/office/drawing/2014/main" id="{89093B5A-A816-DF4D-9AF8-B887EFA363C9}"/>
              </a:ext>
            </a:extLst>
          </p:cNvPr>
          <p:cNvSpPr/>
          <p:nvPr/>
        </p:nvSpPr>
        <p:spPr>
          <a:xfrm>
            <a:off x="6727748" y="6103836"/>
            <a:ext cx="2924256" cy="606115"/>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Consolas" panose="020B0609020204030204" pitchFamily="49" charset="0"/>
                <a:cs typeface="Times New Roman" panose="02020603050405020304" pitchFamily="18" charset="0"/>
              </a:rPr>
              <a:t>true</a:t>
            </a:r>
            <a:endParaRPr lang="en-PH" sz="3600" dirty="0">
              <a:solidFill>
                <a:schemeClr val="bg1"/>
              </a:solidFill>
            </a:endParaRPr>
          </a:p>
        </p:txBody>
      </p:sp>
      <p:cxnSp>
        <p:nvCxnSpPr>
          <p:cNvPr id="28" name="Straight Connector 27">
            <a:extLst>
              <a:ext uri="{FF2B5EF4-FFF2-40B4-BE49-F238E27FC236}">
                <a16:creationId xmlns:a16="http://schemas.microsoft.com/office/drawing/2014/main" id="{9739FCCB-973B-FA4C-9DAB-4C5059C4675A}"/>
              </a:ext>
            </a:extLst>
          </p:cNvPr>
          <p:cNvCxnSpPr>
            <a:cxnSpLocks/>
            <a:endCxn id="27" idx="0"/>
          </p:cNvCxnSpPr>
          <p:nvPr/>
        </p:nvCxnSpPr>
        <p:spPr>
          <a:xfrm>
            <a:off x="8189876" y="5571067"/>
            <a:ext cx="0" cy="53277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7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CC42984-6813-4402-A38A-6C988C6CBE12}"/>
              </a:ext>
            </a:extLst>
          </p:cNvPr>
          <p:cNvSpPr/>
          <p:nvPr/>
        </p:nvSpPr>
        <p:spPr>
          <a:xfrm>
            <a:off x="9932093" y="5452751"/>
            <a:ext cx="1960402" cy="1076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F9BE8AAE-8E32-440E-85F5-C7140B43CD0A}"/>
              </a:ext>
            </a:extLst>
          </p:cNvPr>
          <p:cNvSpPr>
            <a:spLocks noGrp="1"/>
          </p:cNvSpPr>
          <p:nvPr>
            <p:ph type="title"/>
          </p:nvPr>
        </p:nvSpPr>
        <p:spPr/>
        <p:txBody>
          <a:bodyPr>
            <a:normAutofit/>
          </a:bodyPr>
          <a:lstStyle/>
          <a:p>
            <a:r>
              <a:rPr lang="en-PH" sz="4000" dirty="0"/>
              <a:t>Logic Programming</a:t>
            </a:r>
          </a:p>
        </p:txBody>
      </p:sp>
      <p:sp>
        <p:nvSpPr>
          <p:cNvPr id="3" name="Content Placeholder 2">
            <a:extLst>
              <a:ext uri="{FF2B5EF4-FFF2-40B4-BE49-F238E27FC236}">
                <a16:creationId xmlns:a16="http://schemas.microsoft.com/office/drawing/2014/main" id="{DA9DB6B9-BFE9-4BBA-963D-11B3599306A9}"/>
              </a:ext>
            </a:extLst>
          </p:cNvPr>
          <p:cNvSpPr>
            <a:spLocks noGrp="1"/>
          </p:cNvSpPr>
          <p:nvPr>
            <p:ph idx="1"/>
          </p:nvPr>
        </p:nvSpPr>
        <p:spPr/>
        <p:txBody>
          <a:bodyPr/>
          <a:lstStyle/>
          <a:p>
            <a:r>
              <a:rPr lang="en-US" dirty="0"/>
              <a:t>For this discussion we will use the programming language Prolog as the representative of logic paradigm. </a:t>
            </a:r>
          </a:p>
          <a:p>
            <a:r>
              <a:rPr lang="en-US" dirty="0"/>
              <a:t>Other logic programming families are answer set programming, ABSYS and </a:t>
            </a:r>
            <a:r>
              <a:rPr lang="en-US" dirty="0" err="1"/>
              <a:t>Datalog</a:t>
            </a:r>
            <a:r>
              <a:rPr lang="en-US" dirty="0"/>
              <a:t>.</a:t>
            </a:r>
            <a:endParaRPr lang="en-PH" dirty="0"/>
          </a:p>
        </p:txBody>
      </p:sp>
      <p:pic>
        <p:nvPicPr>
          <p:cNvPr id="5" name="Picture 4">
            <a:extLst>
              <a:ext uri="{FF2B5EF4-FFF2-40B4-BE49-F238E27FC236}">
                <a16:creationId xmlns:a16="http://schemas.microsoft.com/office/drawing/2014/main" id="{F499FDA5-1D4C-4693-B6B9-2642CD5D5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3030" y="5281650"/>
            <a:ext cx="1418529" cy="1418529"/>
          </a:xfrm>
          <a:prstGeom prst="rect">
            <a:avLst/>
          </a:prstGeom>
        </p:spPr>
      </p:pic>
    </p:spTree>
    <p:extLst>
      <p:ext uri="{BB962C8B-B14F-4D97-AF65-F5344CB8AC3E}">
        <p14:creationId xmlns:p14="http://schemas.microsoft.com/office/powerpoint/2010/main" val="33347384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2">
            <a:extLst>
              <a:ext uri="{FF2B5EF4-FFF2-40B4-BE49-F238E27FC236}">
                <a16:creationId xmlns:a16="http://schemas.microsoft.com/office/drawing/2014/main" id="{E2D4A3A3-F393-A248-BD0B-9F8E3BC1647B}"/>
              </a:ext>
            </a:extLst>
          </p:cNvPr>
          <p:cNvSpPr/>
          <p:nvPr/>
        </p:nvSpPr>
        <p:spPr>
          <a:xfrm>
            <a:off x="648681" y="4190931"/>
            <a:ext cx="7140652" cy="1414002"/>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chemeClr val="bg1"/>
              </a:solidFill>
            </a:endParaRPr>
          </a:p>
        </p:txBody>
      </p:sp>
      <p:sp>
        <p:nvSpPr>
          <p:cNvPr id="2" name="Title 1">
            <a:extLst>
              <a:ext uri="{FF2B5EF4-FFF2-40B4-BE49-F238E27FC236}">
                <a16:creationId xmlns:a16="http://schemas.microsoft.com/office/drawing/2014/main" id="{D00F799E-9CA5-E749-80D3-9BDF0195F2CC}"/>
              </a:ext>
            </a:extLst>
          </p:cNvPr>
          <p:cNvSpPr>
            <a:spLocks noGrp="1"/>
          </p:cNvSpPr>
          <p:nvPr>
            <p:ph type="title"/>
          </p:nvPr>
        </p:nvSpPr>
        <p:spPr/>
        <p:txBody>
          <a:bodyPr/>
          <a:lstStyle/>
          <a:p>
            <a:r>
              <a:rPr lang="en-US" dirty="0"/>
              <a:t>Proof Search Response </a:t>
            </a:r>
          </a:p>
        </p:txBody>
      </p:sp>
      <p:sp>
        <p:nvSpPr>
          <p:cNvPr id="3" name="Content Placeholder 2">
            <a:extLst>
              <a:ext uri="{FF2B5EF4-FFF2-40B4-BE49-F238E27FC236}">
                <a16:creationId xmlns:a16="http://schemas.microsoft.com/office/drawing/2014/main" id="{8E579654-C4BA-BA48-8B87-33458BD5BCAA}"/>
              </a:ext>
            </a:extLst>
          </p:cNvPr>
          <p:cNvSpPr>
            <a:spLocks noGrp="1"/>
          </p:cNvSpPr>
          <p:nvPr>
            <p:ph idx="1"/>
          </p:nvPr>
        </p:nvSpPr>
        <p:spPr/>
        <p:txBody>
          <a:bodyPr>
            <a:normAutofit/>
          </a:bodyPr>
          <a:lstStyle/>
          <a:p>
            <a:r>
              <a:rPr lang="en-US" dirty="0"/>
              <a:t>By completing all possible paths prolog responds to the query:</a:t>
            </a:r>
          </a:p>
          <a:p>
            <a:endParaRPr lang="en-US" dirty="0"/>
          </a:p>
          <a:p>
            <a:pPr latinLnBrk="1">
              <a:spcBef>
                <a:spcPts val="0"/>
              </a:spcBef>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Y </a:t>
            </a:r>
            <a:r>
              <a:rPr lang="en-US" b="1" dirty="0">
                <a:latin typeface="Consolas" panose="020B0609020204030204" pitchFamily="49" charset="0"/>
                <a:ea typeface="Cambria" panose="02040503050406030204" pitchFamily="18" charset="0"/>
                <a:cs typeface="Times New Roman" panose="02020603050405020304" pitchFamily="18" charset="0"/>
              </a:rPr>
              <a:t>=</a:t>
            </a:r>
            <a:r>
              <a:rPr lang="en-US" dirty="0">
                <a:latin typeface="Consolas" panose="020B0609020204030204" pitchFamily="49" charset="0"/>
                <a:ea typeface="Cambria" panose="02040503050406030204" pitchFamily="18" charset="0"/>
                <a:cs typeface="Times New Roman" panose="02020603050405020304" pitchFamily="18" charset="0"/>
              </a:rPr>
              <a:t> b</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yes</a:t>
            </a:r>
            <a:endParaRPr lang="en-PH" dirty="0">
              <a:latin typeface="Consolas" panose="020B0609020204030204" pitchFamily="49" charset="0"/>
              <a:ea typeface="Cambria" panose="02040503050406030204" pitchFamily="18" charset="0"/>
              <a:cs typeface="Times New Roman" panose="02020603050405020304" pitchFamily="18" charset="0"/>
            </a:endParaRPr>
          </a:p>
          <a:p>
            <a:endParaRPr lang="en-PH" dirty="0"/>
          </a:p>
        </p:txBody>
      </p:sp>
    </p:spTree>
    <p:extLst>
      <p:ext uri="{BB962C8B-B14F-4D97-AF65-F5344CB8AC3E}">
        <p14:creationId xmlns:p14="http://schemas.microsoft.com/office/powerpoint/2010/main" val="15908739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99B9-75D4-2748-9A75-9620E82E4022}"/>
              </a:ext>
            </a:extLst>
          </p:cNvPr>
          <p:cNvSpPr>
            <a:spLocks noGrp="1"/>
          </p:cNvSpPr>
          <p:nvPr>
            <p:ph type="title"/>
          </p:nvPr>
        </p:nvSpPr>
        <p:spPr/>
        <p:txBody>
          <a:bodyPr/>
          <a:lstStyle/>
          <a:p>
            <a:r>
              <a:rPr lang="en-US" dirty="0"/>
              <a:t>Recursive Definitions</a:t>
            </a:r>
          </a:p>
        </p:txBody>
      </p:sp>
      <p:sp>
        <p:nvSpPr>
          <p:cNvPr id="3" name="Content Placeholder 2">
            <a:extLst>
              <a:ext uri="{FF2B5EF4-FFF2-40B4-BE49-F238E27FC236}">
                <a16:creationId xmlns:a16="http://schemas.microsoft.com/office/drawing/2014/main" id="{5D4FC2AC-A4C0-AB49-BCD4-5E760019E27F}"/>
              </a:ext>
            </a:extLst>
          </p:cNvPr>
          <p:cNvSpPr>
            <a:spLocks noGrp="1"/>
          </p:cNvSpPr>
          <p:nvPr>
            <p:ph idx="1"/>
          </p:nvPr>
        </p:nvSpPr>
        <p:spPr/>
        <p:txBody>
          <a:bodyPr/>
          <a:lstStyle/>
          <a:p>
            <a:r>
              <a:rPr lang="en-US" dirty="0"/>
              <a:t>Similar to functional programming, logic programming represents repetition using recursion. </a:t>
            </a:r>
          </a:p>
        </p:txBody>
      </p:sp>
    </p:spTree>
    <p:extLst>
      <p:ext uri="{BB962C8B-B14F-4D97-AF65-F5344CB8AC3E}">
        <p14:creationId xmlns:p14="http://schemas.microsoft.com/office/powerpoint/2010/main" val="4066332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8707FB5-B65B-490A-8435-1D0B9C7DF755}"/>
              </a:ext>
            </a:extLst>
          </p:cNvPr>
          <p:cNvSpPr/>
          <p:nvPr/>
        </p:nvSpPr>
        <p:spPr>
          <a:xfrm>
            <a:off x="808382" y="1076123"/>
            <a:ext cx="10168323" cy="4705752"/>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FB693BCA-BCFD-498E-80CA-1C3917F9A962}"/>
              </a:ext>
            </a:extLst>
          </p:cNvPr>
          <p:cNvSpPr>
            <a:spLocks noGrp="1"/>
          </p:cNvSpPr>
          <p:nvPr>
            <p:ph type="title"/>
          </p:nvPr>
        </p:nvSpPr>
        <p:spPr>
          <a:xfrm>
            <a:off x="1106924" y="1076124"/>
            <a:ext cx="9571238" cy="4705751"/>
          </a:xfrm>
        </p:spPr>
        <p:txBody>
          <a:bodyPr>
            <a:noAutofit/>
          </a:bodyPr>
          <a:lstStyle/>
          <a:p>
            <a:pPr algn="l" latinLnBrk="1"/>
            <a:r>
              <a:rPr lang="en-US" sz="3600" b="0" i="0" dirty="0" err="1">
                <a:latin typeface="Consolas" panose="020B0609020204030204" pitchFamily="49" charset="0"/>
                <a:cs typeface="Consolas" panose="020B0609020204030204" pitchFamily="49" charset="0"/>
              </a:rPr>
              <a:t>is_digesting</a:t>
            </a:r>
            <a:r>
              <a:rPr lang="en-US" sz="3600" b="0" i="0" dirty="0">
                <a:latin typeface="Consolas" panose="020B0609020204030204" pitchFamily="49" charset="0"/>
                <a:cs typeface="Consolas" panose="020B0609020204030204" pitchFamily="49" charset="0"/>
              </a:rPr>
              <a:t>(X,Y)  :-  </a:t>
            </a:r>
            <a:r>
              <a:rPr lang="en-US" sz="3600" b="0" i="0" dirty="0" err="1">
                <a:latin typeface="Consolas" panose="020B0609020204030204" pitchFamily="49" charset="0"/>
                <a:cs typeface="Consolas" panose="020B0609020204030204" pitchFamily="49" charset="0"/>
              </a:rPr>
              <a:t>just_ate</a:t>
            </a:r>
            <a:r>
              <a:rPr lang="en-US" sz="3600" b="0" i="0" dirty="0">
                <a:latin typeface="Consolas" panose="020B0609020204030204" pitchFamily="49" charset="0"/>
                <a:cs typeface="Consolas" panose="020B0609020204030204" pitchFamily="49" charset="0"/>
              </a:rPr>
              <a:t>(X,Y).</a:t>
            </a:r>
            <a:br>
              <a:rPr lang="en-US" sz="3600" b="0" i="0" dirty="0">
                <a:latin typeface="Consolas" panose="020B0609020204030204" pitchFamily="49" charset="0"/>
                <a:cs typeface="Consolas" panose="020B0609020204030204" pitchFamily="49" charset="0"/>
              </a:rPr>
            </a:br>
            <a:r>
              <a:rPr lang="en-US" sz="3600" b="0" i="0" dirty="0" err="1">
                <a:latin typeface="Consolas" panose="020B0609020204030204" pitchFamily="49" charset="0"/>
                <a:cs typeface="Consolas" panose="020B0609020204030204" pitchFamily="49" charset="0"/>
              </a:rPr>
              <a:t>is_digesting</a:t>
            </a:r>
            <a:r>
              <a:rPr lang="en-US" sz="3600" b="0" i="0" dirty="0">
                <a:latin typeface="Consolas" panose="020B0609020204030204" pitchFamily="49" charset="0"/>
                <a:cs typeface="Consolas" panose="020B0609020204030204" pitchFamily="49" charset="0"/>
              </a:rPr>
              <a:t>(X,Y)  :-</a:t>
            </a:r>
            <a:br>
              <a:rPr lang="en-US" sz="3600" b="0" i="0" dirty="0">
                <a:latin typeface="Consolas" panose="020B0609020204030204" pitchFamily="49" charset="0"/>
                <a:cs typeface="Consolas" panose="020B0609020204030204" pitchFamily="49" charset="0"/>
              </a:rPr>
            </a:br>
            <a:r>
              <a:rPr lang="en-US" sz="3600" b="0" i="0" dirty="0">
                <a:latin typeface="Consolas" panose="020B0609020204030204" pitchFamily="49" charset="0"/>
                <a:cs typeface="Consolas" panose="020B0609020204030204" pitchFamily="49" charset="0"/>
              </a:rPr>
              <a:t>    </a:t>
            </a:r>
            <a:r>
              <a:rPr lang="en-US" sz="3600" b="0" i="0" dirty="0" err="1">
                <a:latin typeface="Consolas" panose="020B0609020204030204" pitchFamily="49" charset="0"/>
                <a:cs typeface="Consolas" panose="020B0609020204030204" pitchFamily="49" charset="0"/>
              </a:rPr>
              <a:t>just_ate</a:t>
            </a:r>
            <a:r>
              <a:rPr lang="en-US" sz="3600" b="0" i="0" dirty="0">
                <a:latin typeface="Consolas" panose="020B0609020204030204" pitchFamily="49" charset="0"/>
                <a:cs typeface="Consolas" panose="020B0609020204030204" pitchFamily="49" charset="0"/>
              </a:rPr>
              <a:t>(X,Z),</a:t>
            </a:r>
            <a:br>
              <a:rPr lang="en-US" sz="3600" b="0" i="0" dirty="0">
                <a:latin typeface="Consolas" panose="020B0609020204030204" pitchFamily="49" charset="0"/>
                <a:cs typeface="Consolas" panose="020B0609020204030204" pitchFamily="49" charset="0"/>
              </a:rPr>
            </a:br>
            <a:r>
              <a:rPr lang="en-US" sz="3600" b="0" i="0" dirty="0">
                <a:latin typeface="Consolas" panose="020B0609020204030204" pitchFamily="49" charset="0"/>
                <a:cs typeface="Consolas" panose="020B0609020204030204" pitchFamily="49" charset="0"/>
              </a:rPr>
              <a:t>    </a:t>
            </a:r>
            <a:r>
              <a:rPr lang="en-US" sz="3600" b="0" i="0" dirty="0" err="1">
                <a:latin typeface="Consolas" panose="020B0609020204030204" pitchFamily="49" charset="0"/>
                <a:cs typeface="Consolas" panose="020B0609020204030204" pitchFamily="49" charset="0"/>
              </a:rPr>
              <a:t>is_digesting</a:t>
            </a:r>
            <a:r>
              <a:rPr lang="en-US" sz="3600" b="0" i="0" dirty="0">
                <a:latin typeface="Consolas" panose="020B0609020204030204" pitchFamily="49" charset="0"/>
                <a:cs typeface="Consolas" panose="020B0609020204030204" pitchFamily="49" charset="0"/>
              </a:rPr>
              <a:t>(Z,Y).</a:t>
            </a:r>
            <a:br>
              <a:rPr lang="en-US" sz="3600" b="0" i="0" dirty="0">
                <a:latin typeface="Consolas" panose="020B0609020204030204" pitchFamily="49" charset="0"/>
                <a:cs typeface="Consolas" panose="020B0609020204030204" pitchFamily="49" charset="0"/>
              </a:rPr>
            </a:br>
            <a:br>
              <a:rPr lang="en-US" sz="3600" b="0" i="0" dirty="0">
                <a:latin typeface="Consolas" panose="020B0609020204030204" pitchFamily="49" charset="0"/>
                <a:cs typeface="Consolas" panose="020B0609020204030204" pitchFamily="49" charset="0"/>
              </a:rPr>
            </a:br>
            <a:r>
              <a:rPr lang="en-US" sz="3600" b="0" i="0" dirty="0" err="1">
                <a:latin typeface="Consolas" panose="020B0609020204030204" pitchFamily="49" charset="0"/>
                <a:cs typeface="Consolas" panose="020B0609020204030204" pitchFamily="49" charset="0"/>
              </a:rPr>
              <a:t>just_ate</a:t>
            </a:r>
            <a:r>
              <a:rPr lang="en-US" sz="3600" b="0" i="0" dirty="0">
                <a:latin typeface="Consolas" panose="020B0609020204030204" pitchFamily="49" charset="0"/>
                <a:cs typeface="Consolas" panose="020B0609020204030204" pitchFamily="49" charset="0"/>
              </a:rPr>
              <a:t>(</a:t>
            </a:r>
            <a:r>
              <a:rPr lang="en-US" sz="3600" b="0" i="0" dirty="0" err="1">
                <a:latin typeface="Consolas" panose="020B0609020204030204" pitchFamily="49" charset="0"/>
                <a:cs typeface="Consolas" panose="020B0609020204030204" pitchFamily="49" charset="0"/>
              </a:rPr>
              <a:t>mosquito,blood</a:t>
            </a:r>
            <a:r>
              <a:rPr lang="en-US" sz="3600" b="0" i="0" dirty="0">
                <a:latin typeface="Consolas" panose="020B0609020204030204" pitchFamily="49" charset="0"/>
                <a:cs typeface="Consolas" panose="020B0609020204030204" pitchFamily="49" charset="0"/>
              </a:rPr>
              <a:t>(john)).</a:t>
            </a:r>
            <a:br>
              <a:rPr lang="en-US" sz="3600" b="0" i="0" dirty="0">
                <a:latin typeface="Consolas" panose="020B0609020204030204" pitchFamily="49" charset="0"/>
                <a:cs typeface="Consolas" panose="020B0609020204030204" pitchFamily="49" charset="0"/>
              </a:rPr>
            </a:br>
            <a:r>
              <a:rPr lang="en-US" sz="3600" b="0" i="0" dirty="0" err="1">
                <a:latin typeface="Consolas" panose="020B0609020204030204" pitchFamily="49" charset="0"/>
                <a:cs typeface="Consolas" panose="020B0609020204030204" pitchFamily="49" charset="0"/>
              </a:rPr>
              <a:t>just_ate</a:t>
            </a:r>
            <a:r>
              <a:rPr lang="en-US" sz="3600" b="0" i="0" dirty="0">
                <a:latin typeface="Consolas" panose="020B0609020204030204" pitchFamily="49" charset="0"/>
                <a:cs typeface="Consolas" panose="020B0609020204030204" pitchFamily="49" charset="0"/>
              </a:rPr>
              <a:t>(</a:t>
            </a:r>
            <a:r>
              <a:rPr lang="en-US" sz="3600" b="0" i="0" dirty="0" err="1">
                <a:latin typeface="Consolas" panose="020B0609020204030204" pitchFamily="49" charset="0"/>
                <a:cs typeface="Consolas" panose="020B0609020204030204" pitchFamily="49" charset="0"/>
              </a:rPr>
              <a:t>frog,mosquito</a:t>
            </a:r>
            <a:r>
              <a:rPr lang="en-US" sz="3600" b="0" i="0" dirty="0">
                <a:latin typeface="Consolas" panose="020B0609020204030204" pitchFamily="49" charset="0"/>
                <a:cs typeface="Consolas" panose="020B0609020204030204" pitchFamily="49" charset="0"/>
              </a:rPr>
              <a:t>).</a:t>
            </a:r>
            <a:br>
              <a:rPr lang="en-US" sz="3600" b="0" i="0" dirty="0">
                <a:latin typeface="Consolas" panose="020B0609020204030204" pitchFamily="49" charset="0"/>
                <a:cs typeface="Consolas" panose="020B0609020204030204" pitchFamily="49" charset="0"/>
              </a:rPr>
            </a:br>
            <a:r>
              <a:rPr lang="en-US" sz="3600" b="0" i="0" dirty="0" err="1">
                <a:latin typeface="Consolas" panose="020B0609020204030204" pitchFamily="49" charset="0"/>
                <a:cs typeface="Consolas" panose="020B0609020204030204" pitchFamily="49" charset="0"/>
              </a:rPr>
              <a:t>just_ate</a:t>
            </a:r>
            <a:r>
              <a:rPr lang="en-US" sz="3600" b="0" i="0" dirty="0">
                <a:latin typeface="Consolas" panose="020B0609020204030204" pitchFamily="49" charset="0"/>
                <a:cs typeface="Consolas" panose="020B0609020204030204" pitchFamily="49" charset="0"/>
              </a:rPr>
              <a:t>(</a:t>
            </a:r>
            <a:r>
              <a:rPr lang="en-US" sz="3600" b="0" i="0" dirty="0" err="1">
                <a:latin typeface="Consolas" panose="020B0609020204030204" pitchFamily="49" charset="0"/>
                <a:cs typeface="Consolas" panose="020B0609020204030204" pitchFamily="49" charset="0"/>
              </a:rPr>
              <a:t>stork,frog</a:t>
            </a:r>
            <a:r>
              <a:rPr lang="en-US" sz="3600" b="0" i="0" dirty="0">
                <a:latin typeface="Consolas" panose="020B0609020204030204" pitchFamily="49" charset="0"/>
                <a:cs typeface="Consolas" panose="020B0609020204030204" pitchFamily="49" charset="0"/>
              </a:rPr>
              <a:t>). </a:t>
            </a:r>
            <a:endParaRPr lang="en-PH" sz="3600" b="0" i="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71022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107E-9193-0F4F-9A23-35F1550EAC89}"/>
              </a:ext>
            </a:extLst>
          </p:cNvPr>
          <p:cNvSpPr>
            <a:spLocks noGrp="1"/>
          </p:cNvSpPr>
          <p:nvPr>
            <p:ph type="title"/>
          </p:nvPr>
        </p:nvSpPr>
        <p:spPr/>
        <p:txBody>
          <a:bodyPr/>
          <a:lstStyle/>
          <a:p>
            <a:r>
              <a:rPr lang="en-US" dirty="0"/>
              <a:t>Recursive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6A4D0E-97E1-954C-ACC9-CCB4114771CA}"/>
                  </a:ext>
                </a:extLst>
              </p:cNvPr>
              <p:cNvSpPr>
                <a:spLocks noGrp="1"/>
              </p:cNvSpPr>
              <p:nvPr>
                <p:ph idx="1"/>
              </p:nvPr>
            </p:nvSpPr>
            <p:spPr/>
            <p:txBody>
              <a:bodyPr/>
              <a:lstStyle/>
              <a:p>
                <a:r>
                  <a:rPr lang="en-US" dirty="0"/>
                  <a:t>You'll notice that the rule </a:t>
                </a:r>
                <a:r>
                  <a:rPr lang="en-US" dirty="0" err="1"/>
                  <a:t>is_digesting</a:t>
                </a:r>
                <a:r>
                  <a:rPr lang="en-US" dirty="0"/>
                  <a:t> is special since one of its goals is itself. You can interpret this rule as:</a:t>
                </a:r>
              </a:p>
              <a:p>
                <a:endParaRPr lang="en-PH" dirty="0"/>
              </a:p>
              <a:p>
                <a14:m>
                  <m:oMath xmlns:m="http://schemas.openxmlformats.org/officeDocument/2006/math">
                    <m:r>
                      <a:rPr lang="en-US" i="1">
                        <a:latin typeface="Cambria Math" panose="02040503050406030204" pitchFamily="18" charset="0"/>
                      </a:rPr>
                      <m:t>𝑋</m:t>
                    </m:r>
                  </m:oMath>
                </a14:m>
                <a:r>
                  <a:rPr lang="en-US" dirty="0"/>
                  <a:t> is digesting </a:t>
                </a:r>
                <a14:m>
                  <m:oMath xmlns:m="http://schemas.openxmlformats.org/officeDocument/2006/math">
                    <m:r>
                      <a:rPr lang="en-US" i="1">
                        <a:latin typeface="Cambria Math" panose="02040503050406030204" pitchFamily="18" charset="0"/>
                      </a:rPr>
                      <m:t>𝑌</m:t>
                    </m:r>
                  </m:oMath>
                </a14:m>
                <a:r>
                  <a:rPr lang="en-US" dirty="0"/>
                  <a:t> if </a:t>
                </a:r>
                <a14:m>
                  <m:oMath xmlns:m="http://schemas.openxmlformats.org/officeDocument/2006/math">
                    <m:r>
                      <a:rPr lang="en-US" i="1">
                        <a:latin typeface="Cambria Math" panose="02040503050406030204" pitchFamily="18" charset="0"/>
                      </a:rPr>
                      <m:t>𝑋</m:t>
                    </m:r>
                  </m:oMath>
                </a14:m>
                <a:r>
                  <a:rPr lang="en-US" dirty="0"/>
                  <a:t> just ate </a:t>
                </a:r>
                <a14:m>
                  <m:oMath xmlns:m="http://schemas.openxmlformats.org/officeDocument/2006/math">
                    <m:r>
                      <a:rPr lang="en-US" i="1">
                        <a:latin typeface="Cambria Math" panose="02040503050406030204" pitchFamily="18" charset="0"/>
                      </a:rPr>
                      <m:t>𝑌</m:t>
                    </m:r>
                  </m:oMath>
                </a14:m>
                <a:r>
                  <a:rPr lang="en-US" dirty="0"/>
                  <a:t> or </a:t>
                </a:r>
                <a14:m>
                  <m:oMath xmlns:m="http://schemas.openxmlformats.org/officeDocument/2006/math">
                    <m:r>
                      <a:rPr lang="en-US" i="1">
                        <a:latin typeface="Cambria Math" panose="02040503050406030204" pitchFamily="18" charset="0"/>
                      </a:rPr>
                      <m:t>𝑋</m:t>
                    </m:r>
                  </m:oMath>
                </a14:m>
                <a:r>
                  <a:rPr lang="en-US" dirty="0"/>
                  <a:t> ate some </a:t>
                </a:r>
                <a14:m>
                  <m:oMath xmlns:m="http://schemas.openxmlformats.org/officeDocument/2006/math">
                    <m:r>
                      <a:rPr lang="en-US" i="1">
                        <a:latin typeface="Cambria Math" panose="02040503050406030204" pitchFamily="18" charset="0"/>
                      </a:rPr>
                      <m:t>𝑍</m:t>
                    </m:r>
                  </m:oMath>
                </a14:m>
                <a:r>
                  <a:rPr lang="en-US" dirty="0"/>
                  <a:t> that is digesting </a:t>
                </a:r>
                <a14:m>
                  <m:oMath xmlns:m="http://schemas.openxmlformats.org/officeDocument/2006/math">
                    <m:r>
                      <a:rPr lang="en-US" i="1">
                        <a:latin typeface="Cambria Math" panose="02040503050406030204" pitchFamily="18" charset="0"/>
                      </a:rPr>
                      <m:t>𝑌</m:t>
                    </m:r>
                  </m:oMath>
                </a14:m>
                <a:r>
                  <a:rPr lang="en-US" dirty="0"/>
                  <a:t>. </a:t>
                </a:r>
                <a:endParaRPr lang="en-PH" dirty="0"/>
              </a:p>
            </p:txBody>
          </p:sp>
        </mc:Choice>
        <mc:Fallback xmlns="">
          <p:sp>
            <p:nvSpPr>
              <p:cNvPr id="3" name="Content Placeholder 2">
                <a:extLst>
                  <a:ext uri="{FF2B5EF4-FFF2-40B4-BE49-F238E27FC236}">
                    <a16:creationId xmlns:a16="http://schemas.microsoft.com/office/drawing/2014/main" id="{5F6A4D0E-97E1-954C-ACC9-CCB4114771CA}"/>
                  </a:ext>
                </a:extLst>
              </p:cNvPr>
              <p:cNvSpPr>
                <a:spLocks noGrp="1" noRot="1" noChangeAspect="1" noMove="1" noResize="1" noEditPoints="1" noAdjustHandles="1" noChangeArrowheads="1" noChangeShapeType="1" noTextEdit="1"/>
              </p:cNvSpPr>
              <p:nvPr>
                <p:ph idx="1"/>
              </p:nvPr>
            </p:nvSpPr>
            <p:spPr>
              <a:blipFill>
                <a:blip r:embed="rId2"/>
                <a:stretch>
                  <a:fillRect l="-2941" r="-1471"/>
                </a:stretch>
              </a:blipFill>
            </p:spPr>
            <p:txBody>
              <a:bodyPr/>
              <a:lstStyle/>
              <a:p>
                <a:r>
                  <a:rPr lang="en-US">
                    <a:noFill/>
                  </a:rPr>
                  <a:t> </a:t>
                </a:r>
              </a:p>
            </p:txBody>
          </p:sp>
        </mc:Fallback>
      </mc:AlternateContent>
    </p:spTree>
    <p:extLst>
      <p:ext uri="{BB962C8B-B14F-4D97-AF65-F5344CB8AC3E}">
        <p14:creationId xmlns:p14="http://schemas.microsoft.com/office/powerpoint/2010/main" val="26346475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D76E-CC34-104C-A1F5-976EF4FCDDFA}"/>
              </a:ext>
            </a:extLst>
          </p:cNvPr>
          <p:cNvSpPr>
            <a:spLocks noGrp="1"/>
          </p:cNvSpPr>
          <p:nvPr>
            <p:ph type="title"/>
          </p:nvPr>
        </p:nvSpPr>
        <p:spPr/>
        <p:txBody>
          <a:bodyPr/>
          <a:lstStyle/>
          <a:p>
            <a:r>
              <a:rPr lang="en-US" dirty="0"/>
              <a:t>Advantages and Disadvantages of LP</a:t>
            </a:r>
          </a:p>
        </p:txBody>
      </p:sp>
      <p:sp>
        <p:nvSpPr>
          <p:cNvPr id="3" name="Content Placeholder 2">
            <a:extLst>
              <a:ext uri="{FF2B5EF4-FFF2-40B4-BE49-F238E27FC236}">
                <a16:creationId xmlns:a16="http://schemas.microsoft.com/office/drawing/2014/main" id="{48179C19-ADD9-4E49-B66E-D6F4E2C29F56}"/>
              </a:ext>
            </a:extLst>
          </p:cNvPr>
          <p:cNvSpPr>
            <a:spLocks noGrp="1"/>
          </p:cNvSpPr>
          <p:nvPr>
            <p:ph idx="1"/>
          </p:nvPr>
        </p:nvSpPr>
        <p:spPr/>
        <p:txBody>
          <a:bodyPr/>
          <a:lstStyle/>
          <a:p>
            <a:r>
              <a:rPr lang="en-US" dirty="0"/>
              <a:t>Logic programming shares a lot of similarities with functional programming. </a:t>
            </a:r>
          </a:p>
          <a:p>
            <a:r>
              <a:rPr lang="en-US" dirty="0"/>
              <a:t>Both paradigms offer a safer and more consistent framework since they are both patterned form mathematical formalisms.</a:t>
            </a:r>
          </a:p>
        </p:txBody>
      </p:sp>
    </p:spTree>
    <p:extLst>
      <p:ext uri="{BB962C8B-B14F-4D97-AF65-F5344CB8AC3E}">
        <p14:creationId xmlns:p14="http://schemas.microsoft.com/office/powerpoint/2010/main" val="3111740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D76E-CC34-104C-A1F5-976EF4FCDDFA}"/>
              </a:ext>
            </a:extLst>
          </p:cNvPr>
          <p:cNvSpPr>
            <a:spLocks noGrp="1"/>
          </p:cNvSpPr>
          <p:nvPr>
            <p:ph type="title"/>
          </p:nvPr>
        </p:nvSpPr>
        <p:spPr/>
        <p:txBody>
          <a:bodyPr/>
          <a:lstStyle/>
          <a:p>
            <a:r>
              <a:rPr lang="en-US" dirty="0"/>
              <a:t>Advantages and Disadvantages of LP</a:t>
            </a:r>
          </a:p>
        </p:txBody>
      </p:sp>
      <p:sp>
        <p:nvSpPr>
          <p:cNvPr id="3" name="Content Placeholder 2">
            <a:extLst>
              <a:ext uri="{FF2B5EF4-FFF2-40B4-BE49-F238E27FC236}">
                <a16:creationId xmlns:a16="http://schemas.microsoft.com/office/drawing/2014/main" id="{48179C19-ADD9-4E49-B66E-D6F4E2C29F56}"/>
              </a:ext>
            </a:extLst>
          </p:cNvPr>
          <p:cNvSpPr>
            <a:spLocks noGrp="1"/>
          </p:cNvSpPr>
          <p:nvPr>
            <p:ph idx="1"/>
          </p:nvPr>
        </p:nvSpPr>
        <p:spPr/>
        <p:txBody>
          <a:bodyPr/>
          <a:lstStyle/>
          <a:p>
            <a:r>
              <a:rPr lang="en-US" dirty="0"/>
              <a:t>Being non-imperative gives them an edge of automatically being immune to the perils of state and at the same time being prone to the perils of its absence.</a:t>
            </a:r>
            <a:endParaRPr lang="en-PH" dirty="0"/>
          </a:p>
        </p:txBody>
      </p:sp>
    </p:spTree>
    <p:extLst>
      <p:ext uri="{BB962C8B-B14F-4D97-AF65-F5344CB8AC3E}">
        <p14:creationId xmlns:p14="http://schemas.microsoft.com/office/powerpoint/2010/main" val="17631329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D76E-CC34-104C-A1F5-976EF4FCDDFA}"/>
              </a:ext>
            </a:extLst>
          </p:cNvPr>
          <p:cNvSpPr>
            <a:spLocks noGrp="1"/>
          </p:cNvSpPr>
          <p:nvPr>
            <p:ph type="title"/>
          </p:nvPr>
        </p:nvSpPr>
        <p:spPr/>
        <p:txBody>
          <a:bodyPr>
            <a:normAutofit/>
          </a:bodyPr>
          <a:lstStyle/>
          <a:p>
            <a:r>
              <a:rPr lang="en-US" sz="3600" dirty="0"/>
              <a:t>Advantages</a:t>
            </a:r>
            <a:br>
              <a:rPr lang="en-US" sz="3600" dirty="0"/>
            </a:br>
            <a:r>
              <a:rPr lang="en-US" sz="3600" dirty="0"/>
              <a:t>(elegant knowledge representation)</a:t>
            </a:r>
          </a:p>
        </p:txBody>
      </p:sp>
      <p:sp>
        <p:nvSpPr>
          <p:cNvPr id="3" name="Content Placeholder 2">
            <a:extLst>
              <a:ext uri="{FF2B5EF4-FFF2-40B4-BE49-F238E27FC236}">
                <a16:creationId xmlns:a16="http://schemas.microsoft.com/office/drawing/2014/main" id="{48179C19-ADD9-4E49-B66E-D6F4E2C29F56}"/>
              </a:ext>
            </a:extLst>
          </p:cNvPr>
          <p:cNvSpPr>
            <a:spLocks noGrp="1"/>
          </p:cNvSpPr>
          <p:nvPr>
            <p:ph idx="1"/>
          </p:nvPr>
        </p:nvSpPr>
        <p:spPr/>
        <p:txBody>
          <a:bodyPr>
            <a:normAutofit/>
          </a:bodyPr>
          <a:lstStyle/>
          <a:p>
            <a:r>
              <a:rPr lang="en-US" dirty="0"/>
              <a:t>The straight forward and elegant way of listing facts and rules makes it suitable for representing complex information that can be usually found in the domains of AI, NLP, and expert systems.</a:t>
            </a:r>
          </a:p>
        </p:txBody>
      </p:sp>
    </p:spTree>
    <p:extLst>
      <p:ext uri="{BB962C8B-B14F-4D97-AF65-F5344CB8AC3E}">
        <p14:creationId xmlns:p14="http://schemas.microsoft.com/office/powerpoint/2010/main" val="1061247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D76E-CC34-104C-A1F5-976EF4FCDDFA}"/>
              </a:ext>
            </a:extLst>
          </p:cNvPr>
          <p:cNvSpPr>
            <a:spLocks noGrp="1"/>
          </p:cNvSpPr>
          <p:nvPr>
            <p:ph type="title"/>
          </p:nvPr>
        </p:nvSpPr>
        <p:spPr/>
        <p:txBody>
          <a:bodyPr>
            <a:normAutofit/>
          </a:bodyPr>
          <a:lstStyle/>
          <a:p>
            <a:r>
              <a:rPr lang="en-US" sz="3600" dirty="0"/>
              <a:t>Disadvantages</a:t>
            </a:r>
            <a:br>
              <a:rPr lang="en-US" sz="3600" dirty="0"/>
            </a:br>
            <a:r>
              <a:rPr lang="en-US" sz="3600" dirty="0"/>
              <a:t>(proof search)</a:t>
            </a:r>
          </a:p>
        </p:txBody>
      </p:sp>
      <p:sp>
        <p:nvSpPr>
          <p:cNvPr id="3" name="Content Placeholder 2">
            <a:extLst>
              <a:ext uri="{FF2B5EF4-FFF2-40B4-BE49-F238E27FC236}">
                <a16:creationId xmlns:a16="http://schemas.microsoft.com/office/drawing/2014/main" id="{48179C19-ADD9-4E49-B66E-D6F4E2C29F56}"/>
              </a:ext>
            </a:extLst>
          </p:cNvPr>
          <p:cNvSpPr>
            <a:spLocks noGrp="1"/>
          </p:cNvSpPr>
          <p:nvPr>
            <p:ph idx="1"/>
          </p:nvPr>
        </p:nvSpPr>
        <p:spPr/>
        <p:txBody>
          <a:bodyPr>
            <a:normAutofit/>
          </a:bodyPr>
          <a:lstStyle/>
          <a:p>
            <a:r>
              <a:rPr lang="en-US" dirty="0"/>
              <a:t>Logic programming's disadvantages are indeed similar to functional programming, but much worse. </a:t>
            </a:r>
          </a:p>
        </p:txBody>
      </p:sp>
    </p:spTree>
    <p:extLst>
      <p:ext uri="{BB962C8B-B14F-4D97-AF65-F5344CB8AC3E}">
        <p14:creationId xmlns:p14="http://schemas.microsoft.com/office/powerpoint/2010/main" val="21858842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D76E-CC34-104C-A1F5-976EF4FCDDFA}"/>
              </a:ext>
            </a:extLst>
          </p:cNvPr>
          <p:cNvSpPr>
            <a:spLocks noGrp="1"/>
          </p:cNvSpPr>
          <p:nvPr>
            <p:ph type="title"/>
          </p:nvPr>
        </p:nvSpPr>
        <p:spPr/>
        <p:txBody>
          <a:bodyPr>
            <a:normAutofit/>
          </a:bodyPr>
          <a:lstStyle/>
          <a:p>
            <a:r>
              <a:rPr lang="en-US" sz="3600" dirty="0"/>
              <a:t>Disadvantages</a:t>
            </a:r>
            <a:br>
              <a:rPr lang="en-US" sz="3600" dirty="0"/>
            </a:br>
            <a:r>
              <a:rPr lang="en-US" sz="3600" dirty="0"/>
              <a:t>(proof search)</a:t>
            </a:r>
          </a:p>
        </p:txBody>
      </p:sp>
      <p:sp>
        <p:nvSpPr>
          <p:cNvPr id="3" name="Content Placeholder 2">
            <a:extLst>
              <a:ext uri="{FF2B5EF4-FFF2-40B4-BE49-F238E27FC236}">
                <a16:creationId xmlns:a16="http://schemas.microsoft.com/office/drawing/2014/main" id="{48179C19-ADD9-4E49-B66E-D6F4E2C29F56}"/>
              </a:ext>
            </a:extLst>
          </p:cNvPr>
          <p:cNvSpPr>
            <a:spLocks noGrp="1"/>
          </p:cNvSpPr>
          <p:nvPr>
            <p:ph idx="1"/>
          </p:nvPr>
        </p:nvSpPr>
        <p:spPr/>
        <p:txBody>
          <a:bodyPr>
            <a:normAutofit/>
          </a:bodyPr>
          <a:lstStyle/>
          <a:p>
            <a:r>
              <a:rPr lang="en-US" dirty="0"/>
              <a:t>The obvious inefficiency due to the absence of state is much more evident in logic programming because of the thorough approach of backtracking in proof search.</a:t>
            </a:r>
          </a:p>
        </p:txBody>
      </p:sp>
    </p:spTree>
    <p:extLst>
      <p:ext uri="{BB962C8B-B14F-4D97-AF65-F5344CB8AC3E}">
        <p14:creationId xmlns:p14="http://schemas.microsoft.com/office/powerpoint/2010/main" val="11642768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D76E-CC34-104C-A1F5-976EF4FCDDFA}"/>
              </a:ext>
            </a:extLst>
          </p:cNvPr>
          <p:cNvSpPr>
            <a:spLocks noGrp="1"/>
          </p:cNvSpPr>
          <p:nvPr>
            <p:ph type="title"/>
          </p:nvPr>
        </p:nvSpPr>
        <p:spPr/>
        <p:txBody>
          <a:bodyPr>
            <a:normAutofit/>
          </a:bodyPr>
          <a:lstStyle/>
          <a:p>
            <a:r>
              <a:rPr lang="en-US" sz="3600" dirty="0"/>
              <a:t>Disadvantages</a:t>
            </a:r>
            <a:br>
              <a:rPr lang="en-US" sz="3600" dirty="0"/>
            </a:br>
            <a:r>
              <a:rPr lang="en-US" sz="3600" dirty="0"/>
              <a:t>(strangeness)</a:t>
            </a:r>
          </a:p>
        </p:txBody>
      </p:sp>
      <p:sp>
        <p:nvSpPr>
          <p:cNvPr id="3" name="Content Placeholder 2">
            <a:extLst>
              <a:ext uri="{FF2B5EF4-FFF2-40B4-BE49-F238E27FC236}">
                <a16:creationId xmlns:a16="http://schemas.microsoft.com/office/drawing/2014/main" id="{48179C19-ADD9-4E49-B66E-D6F4E2C29F56}"/>
              </a:ext>
            </a:extLst>
          </p:cNvPr>
          <p:cNvSpPr>
            <a:spLocks noGrp="1"/>
          </p:cNvSpPr>
          <p:nvPr>
            <p:ph idx="1"/>
          </p:nvPr>
        </p:nvSpPr>
        <p:spPr/>
        <p:txBody>
          <a:bodyPr>
            <a:normAutofit/>
          </a:bodyPr>
          <a:lstStyle/>
          <a:p>
            <a:r>
              <a:rPr lang="en-US" dirty="0"/>
              <a:t>The strangeness of logic programming as compared to the imperative way of thinking is also much worse than functional programming.</a:t>
            </a:r>
          </a:p>
        </p:txBody>
      </p:sp>
    </p:spTree>
    <p:extLst>
      <p:ext uri="{BB962C8B-B14F-4D97-AF65-F5344CB8AC3E}">
        <p14:creationId xmlns:p14="http://schemas.microsoft.com/office/powerpoint/2010/main" val="1682605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59CE-E140-4AF0-9E35-F01526CBC134}"/>
              </a:ext>
            </a:extLst>
          </p:cNvPr>
          <p:cNvSpPr>
            <a:spLocks noGrp="1"/>
          </p:cNvSpPr>
          <p:nvPr>
            <p:ph type="title"/>
          </p:nvPr>
        </p:nvSpPr>
        <p:spPr/>
        <p:txBody>
          <a:bodyPr/>
          <a:lstStyle/>
          <a:p>
            <a:r>
              <a:rPr lang="en-PH" dirty="0"/>
              <a:t>Facts, Rules, and Queries</a:t>
            </a:r>
          </a:p>
        </p:txBody>
      </p:sp>
      <p:sp>
        <p:nvSpPr>
          <p:cNvPr id="3" name="Content Placeholder 2">
            <a:extLst>
              <a:ext uri="{FF2B5EF4-FFF2-40B4-BE49-F238E27FC236}">
                <a16:creationId xmlns:a16="http://schemas.microsoft.com/office/drawing/2014/main" id="{6226DE74-D7B1-44A4-AE32-7B92C2AC023A}"/>
              </a:ext>
            </a:extLst>
          </p:cNvPr>
          <p:cNvSpPr>
            <a:spLocks noGrp="1"/>
          </p:cNvSpPr>
          <p:nvPr>
            <p:ph idx="1"/>
          </p:nvPr>
        </p:nvSpPr>
        <p:spPr/>
        <p:txBody>
          <a:bodyPr/>
          <a:lstStyle/>
          <a:p>
            <a:r>
              <a:rPr lang="en-US" dirty="0"/>
              <a:t>There are three basic constructs in Prolog, facts, rules and queries. A knowledge base is a collection of facts and rules in the same way a library is a collection of function definitions</a:t>
            </a:r>
            <a:endParaRPr lang="en-PH" dirty="0"/>
          </a:p>
        </p:txBody>
      </p:sp>
    </p:spTree>
    <p:extLst>
      <p:ext uri="{BB962C8B-B14F-4D97-AF65-F5344CB8AC3E}">
        <p14:creationId xmlns:p14="http://schemas.microsoft.com/office/powerpoint/2010/main" val="41736017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D76E-CC34-104C-A1F5-976EF4FCDDFA}"/>
              </a:ext>
            </a:extLst>
          </p:cNvPr>
          <p:cNvSpPr>
            <a:spLocks noGrp="1"/>
          </p:cNvSpPr>
          <p:nvPr>
            <p:ph type="title"/>
          </p:nvPr>
        </p:nvSpPr>
        <p:spPr/>
        <p:txBody>
          <a:bodyPr>
            <a:normAutofit/>
          </a:bodyPr>
          <a:lstStyle/>
          <a:p>
            <a:r>
              <a:rPr lang="en-US" sz="3600" dirty="0"/>
              <a:t>Disadvantages</a:t>
            </a:r>
            <a:br>
              <a:rPr lang="en-US" sz="3600" dirty="0"/>
            </a:br>
            <a:r>
              <a:rPr lang="en-US" sz="3600" dirty="0"/>
              <a:t>(strangeness)</a:t>
            </a:r>
          </a:p>
        </p:txBody>
      </p:sp>
      <p:sp>
        <p:nvSpPr>
          <p:cNvPr id="3" name="Content Placeholder 2">
            <a:extLst>
              <a:ext uri="{FF2B5EF4-FFF2-40B4-BE49-F238E27FC236}">
                <a16:creationId xmlns:a16="http://schemas.microsoft.com/office/drawing/2014/main" id="{48179C19-ADD9-4E49-B66E-D6F4E2C29F56}"/>
              </a:ext>
            </a:extLst>
          </p:cNvPr>
          <p:cNvSpPr>
            <a:spLocks noGrp="1"/>
          </p:cNvSpPr>
          <p:nvPr>
            <p:ph idx="1"/>
          </p:nvPr>
        </p:nvSpPr>
        <p:spPr/>
        <p:txBody>
          <a:bodyPr>
            <a:normAutofit/>
          </a:bodyPr>
          <a:lstStyle/>
          <a:p>
            <a:r>
              <a:rPr lang="en-US" dirty="0"/>
              <a:t>Because of these logic programming is relegated to solving niche problems in various domains.</a:t>
            </a:r>
          </a:p>
        </p:txBody>
      </p:sp>
    </p:spTree>
    <p:extLst>
      <p:ext uri="{BB962C8B-B14F-4D97-AF65-F5344CB8AC3E}">
        <p14:creationId xmlns:p14="http://schemas.microsoft.com/office/powerpoint/2010/main" val="371616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EBEA47-3E5A-48BE-BE9F-CE8603BAB346}"/>
              </a:ext>
            </a:extLst>
          </p:cNvPr>
          <p:cNvSpPr/>
          <p:nvPr/>
        </p:nvSpPr>
        <p:spPr>
          <a:xfrm>
            <a:off x="5183002" y="2099731"/>
            <a:ext cx="6704198" cy="2658537"/>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19792107-5092-425E-8B48-7D11DC0AC73B}"/>
              </a:ext>
            </a:extLst>
          </p:cNvPr>
          <p:cNvSpPr>
            <a:spLocks noGrp="1"/>
          </p:cNvSpPr>
          <p:nvPr>
            <p:ph type="title"/>
          </p:nvPr>
        </p:nvSpPr>
        <p:spPr/>
        <p:txBody>
          <a:bodyPr/>
          <a:lstStyle/>
          <a:p>
            <a:r>
              <a:rPr lang="en-PH" dirty="0"/>
              <a:t>Knowledge Base Example</a:t>
            </a:r>
          </a:p>
        </p:txBody>
      </p:sp>
      <p:sp>
        <p:nvSpPr>
          <p:cNvPr id="3" name="Content Placeholder 2">
            <a:extLst>
              <a:ext uri="{FF2B5EF4-FFF2-40B4-BE49-F238E27FC236}">
                <a16:creationId xmlns:a16="http://schemas.microsoft.com/office/drawing/2014/main" id="{CF89FACD-CDCE-4D35-9241-0B1800D2AA7D}"/>
              </a:ext>
            </a:extLst>
          </p:cNvPr>
          <p:cNvSpPr>
            <a:spLocks noGrp="1"/>
          </p:cNvSpPr>
          <p:nvPr>
            <p:ph idx="1"/>
          </p:nvPr>
        </p:nvSpPr>
        <p:spPr/>
        <p:txBody>
          <a:bodyPr/>
          <a:lstStyle/>
          <a:p>
            <a:pPr latinLnBrk="1">
              <a:spcBef>
                <a:spcPts val="0"/>
              </a:spcBef>
            </a:pPr>
            <a:r>
              <a:rPr lang="en-US" dirty="0" err="1">
                <a:latin typeface="Consolas" panose="020B0609020204030204" pitchFamily="49" charset="0"/>
                <a:ea typeface="Times New Roman" panose="02020603050405020304" pitchFamily="18" charset="0"/>
                <a:cs typeface="Times New Roman" panose="02020603050405020304" pitchFamily="18" charset="0"/>
              </a:rPr>
              <a:t>firetype</a:t>
            </a:r>
            <a:r>
              <a:rPr lang="en-US" dirty="0">
                <a:latin typeface="Consolas" panose="020B0609020204030204" pitchFamily="49" charset="0"/>
                <a:ea typeface="Times New Roman" panose="02020603050405020304" pitchFamily="18" charset="0"/>
                <a:cs typeface="Times New Roman" panose="02020603050405020304" pitchFamily="18" charset="0"/>
              </a:rPr>
              <a:t>(</a:t>
            </a:r>
            <a:r>
              <a:rPr lang="en-US" dirty="0" err="1">
                <a:latin typeface="Consolas" panose="020B0609020204030204" pitchFamily="49" charset="0"/>
                <a:ea typeface="Times New Roman" panose="02020603050405020304" pitchFamily="18" charset="0"/>
                <a:cs typeface="Times New Roman" panose="02020603050405020304" pitchFamily="18" charset="0"/>
              </a:rPr>
              <a:t>charmander</a:t>
            </a:r>
            <a:r>
              <a:rPr lang="en-US" dirty="0">
                <a:latin typeface="Consolas" panose="020B0609020204030204" pitchFamily="49" charset="0"/>
                <a:ea typeface="Times New Roman" panose="02020603050405020304" pitchFamily="18" charset="0"/>
                <a:cs typeface="Times New Roman" panose="02020603050405020304" pitchFamily="18" charset="0"/>
              </a:rPr>
              <a:t>).</a:t>
            </a:r>
            <a:br>
              <a:rPr lang="en-US" dirty="0">
                <a:latin typeface="Consolas" panose="020B0609020204030204" pitchFamily="49" charset="0"/>
                <a:ea typeface="Times New Roman" panose="02020603050405020304" pitchFamily="18" charset="0"/>
                <a:cs typeface="Times New Roman" panose="02020603050405020304" pitchFamily="18" charset="0"/>
              </a:rPr>
            </a:br>
            <a:r>
              <a:rPr lang="en-US" dirty="0" err="1">
                <a:latin typeface="Consolas" panose="020B0609020204030204" pitchFamily="49" charset="0"/>
                <a:ea typeface="Times New Roman" panose="02020603050405020304" pitchFamily="18" charset="0"/>
                <a:cs typeface="Times New Roman" panose="02020603050405020304" pitchFamily="18" charset="0"/>
              </a:rPr>
              <a:t>firetype</a:t>
            </a:r>
            <a:r>
              <a:rPr lang="en-US" dirty="0">
                <a:latin typeface="Consolas" panose="020B0609020204030204" pitchFamily="49" charset="0"/>
                <a:ea typeface="Times New Roman" panose="02020603050405020304" pitchFamily="18" charset="0"/>
                <a:cs typeface="Times New Roman" panose="02020603050405020304" pitchFamily="18" charset="0"/>
              </a:rPr>
              <a:t>(</a:t>
            </a:r>
            <a:r>
              <a:rPr lang="en-US" dirty="0" err="1">
                <a:latin typeface="Consolas" panose="020B0609020204030204" pitchFamily="49" charset="0"/>
                <a:ea typeface="Times New Roman" panose="02020603050405020304" pitchFamily="18" charset="0"/>
                <a:cs typeface="Times New Roman" panose="02020603050405020304" pitchFamily="18" charset="0"/>
              </a:rPr>
              <a:t>charizard</a:t>
            </a:r>
            <a:r>
              <a:rPr lang="en-US" dirty="0">
                <a:latin typeface="Consolas" panose="020B0609020204030204" pitchFamily="49" charset="0"/>
                <a:ea typeface="Times New Roman" panose="02020603050405020304" pitchFamily="18" charset="0"/>
                <a:cs typeface="Times New Roman" panose="02020603050405020304" pitchFamily="18" charset="0"/>
              </a:rPr>
              <a:t>).</a:t>
            </a:r>
            <a:br>
              <a:rPr lang="en-US" dirty="0">
                <a:latin typeface="Consolas" panose="020B0609020204030204" pitchFamily="49" charset="0"/>
                <a:ea typeface="Times New Roman" panose="02020603050405020304" pitchFamily="18" charset="0"/>
                <a:cs typeface="Times New Roman" panose="02020603050405020304" pitchFamily="18" charset="0"/>
              </a:rPr>
            </a:br>
            <a:r>
              <a:rPr lang="en-US" dirty="0" err="1">
                <a:latin typeface="Consolas" panose="020B0609020204030204" pitchFamily="49" charset="0"/>
                <a:ea typeface="Times New Roman" panose="02020603050405020304" pitchFamily="18" charset="0"/>
                <a:cs typeface="Times New Roman" panose="02020603050405020304" pitchFamily="18" charset="0"/>
              </a:rPr>
              <a:t>watertype</a:t>
            </a:r>
            <a:r>
              <a:rPr lang="en-US" dirty="0">
                <a:latin typeface="Consolas" panose="020B0609020204030204" pitchFamily="49" charset="0"/>
                <a:ea typeface="Times New Roman" panose="02020603050405020304" pitchFamily="18" charset="0"/>
                <a:cs typeface="Times New Roman" panose="02020603050405020304" pitchFamily="18" charset="0"/>
              </a:rPr>
              <a:t>(</a:t>
            </a:r>
            <a:r>
              <a:rPr lang="en-US" dirty="0" err="1">
                <a:latin typeface="Consolas" panose="020B0609020204030204" pitchFamily="49" charset="0"/>
                <a:ea typeface="Times New Roman" panose="02020603050405020304" pitchFamily="18" charset="0"/>
                <a:cs typeface="Times New Roman" panose="02020603050405020304" pitchFamily="18" charset="0"/>
              </a:rPr>
              <a:t>squirtle</a:t>
            </a:r>
            <a:r>
              <a:rPr lang="en-US" dirty="0">
                <a:latin typeface="Consolas" panose="020B0609020204030204" pitchFamily="49" charset="0"/>
                <a:ea typeface="Times New Roman" panose="02020603050405020304" pitchFamily="18" charset="0"/>
                <a:cs typeface="Times New Roman" panose="02020603050405020304" pitchFamily="18" charset="0"/>
              </a:rPr>
              <a:t>).</a:t>
            </a:r>
            <a:br>
              <a:rPr lang="en-US" dirty="0">
                <a:latin typeface="Consolas" panose="020B0609020204030204" pitchFamily="49" charset="0"/>
                <a:ea typeface="Times New Roman" panose="02020603050405020304" pitchFamily="18" charset="0"/>
                <a:cs typeface="Times New Roman" panose="02020603050405020304" pitchFamily="18" charset="0"/>
              </a:rPr>
            </a:br>
            <a:r>
              <a:rPr lang="en-US" dirty="0" err="1">
                <a:latin typeface="Consolas" panose="020B0609020204030204" pitchFamily="49" charset="0"/>
                <a:ea typeface="Times New Roman" panose="02020603050405020304" pitchFamily="18" charset="0"/>
                <a:cs typeface="Times New Roman" panose="02020603050405020304" pitchFamily="18" charset="0"/>
              </a:rPr>
              <a:t>flyingtype</a:t>
            </a:r>
            <a:r>
              <a:rPr lang="en-US" dirty="0">
                <a:latin typeface="Consolas" panose="020B0609020204030204" pitchFamily="49" charset="0"/>
                <a:ea typeface="Times New Roman" panose="02020603050405020304" pitchFamily="18" charset="0"/>
                <a:cs typeface="Times New Roman" panose="02020603050405020304" pitchFamily="18" charset="0"/>
              </a:rPr>
              <a:t>(</a:t>
            </a:r>
            <a:r>
              <a:rPr lang="en-US" dirty="0" err="1">
                <a:latin typeface="Consolas" panose="020B0609020204030204" pitchFamily="49" charset="0"/>
                <a:ea typeface="Times New Roman" panose="02020603050405020304" pitchFamily="18" charset="0"/>
                <a:cs typeface="Times New Roman" panose="02020603050405020304" pitchFamily="18" charset="0"/>
              </a:rPr>
              <a:t>charizard</a:t>
            </a:r>
            <a:r>
              <a:rPr lang="en-US" dirty="0">
                <a:latin typeface="Consolas" panose="020B0609020204030204" pitchFamily="49" charset="0"/>
                <a:ea typeface="Times New Roman" panose="02020603050405020304" pitchFamily="18" charset="0"/>
                <a:cs typeface="Times New Roman" panose="02020603050405020304" pitchFamily="18" charset="0"/>
              </a:rPr>
              <a:t>).</a:t>
            </a:r>
            <a:endParaRPr lang="en-PH" dirty="0">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77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64BC27A-42DB-4C93-9AFA-E1FA53EF90B5}"/>
              </a:ext>
            </a:extLst>
          </p:cNvPr>
          <p:cNvSpPr/>
          <p:nvPr/>
        </p:nvSpPr>
        <p:spPr>
          <a:xfrm>
            <a:off x="3016237" y="770463"/>
            <a:ext cx="6704198" cy="2658537"/>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Content Placeholder 2">
            <a:extLst>
              <a:ext uri="{FF2B5EF4-FFF2-40B4-BE49-F238E27FC236}">
                <a16:creationId xmlns:a16="http://schemas.microsoft.com/office/drawing/2014/main" id="{3DA4C4BC-30E9-4947-A6E8-E7F4F141AA56}"/>
              </a:ext>
            </a:extLst>
          </p:cNvPr>
          <p:cNvSpPr txBox="1">
            <a:spLocks/>
          </p:cNvSpPr>
          <p:nvPr/>
        </p:nvSpPr>
        <p:spPr>
          <a:xfrm>
            <a:off x="3354548" y="1023560"/>
            <a:ext cx="6027577" cy="215234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latinLnBrk="1">
              <a:spcBef>
                <a:spcPts val="0"/>
              </a:spcBef>
              <a:buNone/>
            </a:pP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charmander</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charizard</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watertype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squirtle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b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b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flyingtype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charizard</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endParaRPr lang="en-PH"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E8AD97F3-CBAB-4279-943C-D9CB7009ECB8}"/>
              </a:ext>
            </a:extLst>
          </p:cNvPr>
          <p:cNvSpPr/>
          <p:nvPr/>
        </p:nvSpPr>
        <p:spPr>
          <a:xfrm>
            <a:off x="3016237" y="4710796"/>
            <a:ext cx="6704198" cy="1632853"/>
          </a:xfrm>
          <a:prstGeom prst="roundRect">
            <a:avLst>
              <a:gd name="adj" fmla="val 4219"/>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236AD543-D390-42C2-898A-D34EC66EC7C5}"/>
              </a:ext>
            </a:extLst>
          </p:cNvPr>
          <p:cNvSpPr txBox="1">
            <a:spLocks/>
          </p:cNvSpPr>
          <p:nvPr/>
        </p:nvSpPr>
        <p:spPr>
          <a:xfrm>
            <a:off x="3268822" y="4838700"/>
            <a:ext cx="6027577" cy="127635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latinLnBrk="1">
              <a:spcBef>
                <a:spcPts val="0"/>
              </a:spcBef>
              <a:spcAft>
                <a:spcPts val="0"/>
              </a:spcAft>
              <a:buNone/>
            </a:pP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firetype</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charmander</a:t>
            </a: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a:t>
            </a:r>
          </a:p>
          <a:p>
            <a:pPr marL="0" marR="0" indent="0" latinLnBrk="1">
              <a:spcBef>
                <a:spcPts val="0"/>
              </a:spcBef>
              <a:spcAft>
                <a:spcPts val="0"/>
              </a:spcAft>
              <a:buNone/>
            </a:pPr>
            <a:r>
              <a:rPr lang="en-US"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yes</a:t>
            </a:r>
            <a:endParaRPr lang="en-PH" sz="36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EA496AC8-04AF-425C-B55D-CFBAE7202A59}"/>
              </a:ext>
            </a:extLst>
          </p:cNvPr>
          <p:cNvSpPr>
            <a:spLocks noGrp="1"/>
          </p:cNvSpPr>
          <p:nvPr>
            <p:ph type="title"/>
          </p:nvPr>
        </p:nvSpPr>
        <p:spPr>
          <a:xfrm>
            <a:off x="2331683" y="3847161"/>
            <a:ext cx="4669192" cy="1221080"/>
          </a:xfrm>
        </p:spPr>
        <p:txBody>
          <a:bodyPr>
            <a:normAutofit/>
          </a:bodyPr>
          <a:lstStyle/>
          <a:p>
            <a:r>
              <a:rPr lang="en-PH" sz="4000" dirty="0"/>
              <a:t>Prolog query </a:t>
            </a:r>
          </a:p>
        </p:txBody>
      </p:sp>
    </p:spTree>
    <p:extLst>
      <p:ext uri="{BB962C8B-B14F-4D97-AF65-F5344CB8AC3E}">
        <p14:creationId xmlns:p14="http://schemas.microsoft.com/office/powerpoint/2010/main" val="197199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5DC3-851B-4552-9552-33B468B1FD64}"/>
              </a:ext>
            </a:extLst>
          </p:cNvPr>
          <p:cNvSpPr>
            <a:spLocks noGrp="1"/>
          </p:cNvSpPr>
          <p:nvPr>
            <p:ph type="title"/>
          </p:nvPr>
        </p:nvSpPr>
        <p:spPr/>
        <p:txBody>
          <a:bodyPr/>
          <a:lstStyle/>
          <a:p>
            <a:r>
              <a:rPr lang="en-PH" dirty="0"/>
              <a:t>Facts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37DE6D-8EB2-4444-B24A-2D7E73D907BC}"/>
                  </a:ext>
                </a:extLst>
              </p:cNvPr>
              <p:cNvSpPr>
                <a:spLocks noGrp="1"/>
              </p:cNvSpPr>
              <p:nvPr>
                <p:ph idx="1"/>
              </p:nvPr>
            </p:nvSpPr>
            <p:spPr/>
            <p:txBody>
              <a:bodyPr/>
              <a:lstStyle/>
              <a:p>
                <a:r>
                  <a:rPr lang="en-US" dirty="0"/>
                  <a:t>The fact </a:t>
                </a:r>
                <a:r>
                  <a:rPr lang="en-US" dirty="0" err="1"/>
                  <a:t>firetype</a:t>
                </a:r>
                <a:r>
                  <a:rPr lang="en-US" dirty="0"/>
                  <a:t>(</a:t>
                </a:r>
                <a:r>
                  <a:rPr lang="en-US" dirty="0" err="1"/>
                  <a:t>charmander</a:t>
                </a:r>
                <a:r>
                  <a:rPr lang="en-US" dirty="0"/>
                  <a:t>) is basically a representation of the proposition, </a:t>
                </a:r>
                <a14:m>
                  <m:oMath xmlns:m="http://schemas.openxmlformats.org/officeDocument/2006/math">
                    <m:r>
                      <a:rPr lang="en-US" i="1">
                        <a:latin typeface="Cambria Math" panose="02040503050406030204" pitchFamily="18" charset="0"/>
                      </a:rPr>
                      <m:t>𝑓𝑖𝑟𝑒𝑡𝑦𝑝𝑒</m:t>
                    </m:r>
                    <m:r>
                      <a:rPr lang="en-US" i="1">
                        <a:latin typeface="Cambria Math" panose="02040503050406030204" pitchFamily="18" charset="0"/>
                      </a:rPr>
                      <m:t>("</m:t>
                    </m:r>
                    <m:r>
                      <a:rPr lang="en-US" i="1">
                        <a:latin typeface="Cambria Math" panose="02040503050406030204" pitchFamily="18" charset="0"/>
                      </a:rPr>
                      <m:t>𝑐h𝑎𝑟𝑚𝑎𝑛𝑑𝑒𝑟</m:t>
                    </m:r>
                    <m:r>
                      <a:rPr lang="en-US" i="1">
                        <a:latin typeface="Cambria Math" panose="02040503050406030204" pitchFamily="18" charset="0"/>
                      </a:rPr>
                      <m:t>")</m:t>
                    </m:r>
                  </m:oMath>
                </a14:m>
                <a:r>
                  <a:rPr lang="en-US" dirty="0"/>
                  <a:t> where </a:t>
                </a:r>
                <a14:m>
                  <m:oMath xmlns:m="http://schemas.openxmlformats.org/officeDocument/2006/math">
                    <m:r>
                      <a:rPr lang="en-US" i="1">
                        <a:latin typeface="Cambria Math" panose="02040503050406030204" pitchFamily="18" charset="0"/>
                      </a:rPr>
                      <m:t>𝑓𝑖𝑟𝑒𝑡𝑦𝑝𝑒</m:t>
                    </m:r>
                  </m:oMath>
                </a14:m>
                <a:r>
                  <a:rPr lang="en-US" dirty="0"/>
                  <a:t> is a predicate and </a:t>
                </a:r>
                <a14:m>
                  <m:oMath xmlns:m="http://schemas.openxmlformats.org/officeDocument/2006/math">
                    <m:r>
                      <a:rPr lang="en-US" i="1">
                        <a:latin typeface="Cambria Math" panose="02040503050406030204" pitchFamily="18" charset="0"/>
                      </a:rPr>
                      <m:t>𝑐h𝑎𝑟𝑚𝑎𝑛𝑑𝑒𝑟</m:t>
                    </m:r>
                  </m:oMath>
                </a14:m>
                <a:r>
                  <a:rPr lang="en-US" dirty="0"/>
                  <a:t> is a value assigned to the predicate. </a:t>
                </a:r>
                <a:endParaRPr lang="en-PH" dirty="0"/>
              </a:p>
            </p:txBody>
          </p:sp>
        </mc:Choice>
        <mc:Fallback xmlns="">
          <p:sp>
            <p:nvSpPr>
              <p:cNvPr id="3" name="Content Placeholder 2">
                <a:extLst>
                  <a:ext uri="{FF2B5EF4-FFF2-40B4-BE49-F238E27FC236}">
                    <a16:creationId xmlns:a16="http://schemas.microsoft.com/office/drawing/2014/main" id="{A837DE6D-8EB2-4444-B24A-2D7E73D907BC}"/>
                  </a:ext>
                </a:extLst>
              </p:cNvPr>
              <p:cNvSpPr>
                <a:spLocks noGrp="1" noRot="1" noChangeAspect="1" noMove="1" noResize="1" noEditPoints="1" noAdjustHandles="1" noChangeArrowheads="1" noChangeShapeType="1" noTextEdit="1"/>
              </p:cNvSpPr>
              <p:nvPr>
                <p:ph idx="1"/>
              </p:nvPr>
            </p:nvSpPr>
            <p:spPr>
              <a:blipFill>
                <a:blip r:embed="rId2"/>
                <a:stretch>
                  <a:fillRect l="-3033" r="-3438"/>
                </a:stretch>
              </a:blipFill>
            </p:spPr>
            <p:txBody>
              <a:bodyPr/>
              <a:lstStyle/>
              <a:p>
                <a:r>
                  <a:rPr lang="en-PH">
                    <a:noFill/>
                  </a:rPr>
                  <a:t> </a:t>
                </a:r>
              </a:p>
            </p:txBody>
          </p:sp>
        </mc:Fallback>
      </mc:AlternateContent>
    </p:spTree>
    <p:extLst>
      <p:ext uri="{BB962C8B-B14F-4D97-AF65-F5344CB8AC3E}">
        <p14:creationId xmlns:p14="http://schemas.microsoft.com/office/powerpoint/2010/main" val="3956926699"/>
      </p:ext>
    </p:extLst>
  </p:cSld>
  <p:clrMapOvr>
    <a:masterClrMapping/>
  </p:clrMapOvr>
</p:sld>
</file>

<file path=ppt/theme/theme1.xml><?xml version="1.0" encoding="utf-8"?>
<a:theme xmlns:a="http://schemas.openxmlformats.org/drawingml/2006/main" name="GradientPinkWoodcutB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PinkWoodcutBG" id="{63C72C8D-AC0F-4F56-9459-C95CC326D0F7}" vid="{645041DA-A3BF-4136-86DF-F247059B41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GradientPinkWoodcutBG</Template>
  <TotalTime>364</TotalTime>
  <Words>2284</Words>
  <Application>Microsoft Office PowerPoint</Application>
  <PresentationFormat>Widescreen</PresentationFormat>
  <Paragraphs>199</Paragraphs>
  <Slides>60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Avenir</vt:lpstr>
      <vt:lpstr>Calibri</vt:lpstr>
      <vt:lpstr>Calibri Light</vt:lpstr>
      <vt:lpstr>Cambria Math</vt:lpstr>
      <vt:lpstr>Consolas</vt:lpstr>
      <vt:lpstr>GradientPinkWoodcutBG</vt:lpstr>
      <vt:lpstr>Logic Programming Paradigm</vt:lpstr>
      <vt:lpstr>Logic Programming’s Mathematical Framework</vt:lpstr>
      <vt:lpstr>PowerPoint Presentation</vt:lpstr>
      <vt:lpstr>Logic Programming</vt:lpstr>
      <vt:lpstr>Logic Programming</vt:lpstr>
      <vt:lpstr>Facts, Rules, and Queries</vt:lpstr>
      <vt:lpstr>Knowledge Base Example</vt:lpstr>
      <vt:lpstr>Prolog query </vt:lpstr>
      <vt:lpstr>Facts</vt:lpstr>
      <vt:lpstr>Facts</vt:lpstr>
      <vt:lpstr>Prolog query </vt:lpstr>
      <vt:lpstr>Prolog query </vt:lpstr>
      <vt:lpstr>Rules</vt:lpstr>
      <vt:lpstr>Rules</vt:lpstr>
      <vt:lpstr>Prolog query </vt:lpstr>
      <vt:lpstr>Rules</vt:lpstr>
      <vt:lpstr>PowerPoint Presentation</vt:lpstr>
      <vt:lpstr>Variables</vt:lpstr>
      <vt:lpstr>?- firetype(X) X = charmander X = charizard yes</vt:lpstr>
      <vt:lpstr>Variables</vt:lpstr>
      <vt:lpstr>firetype(charmander). firetype(charizard). watertype(squirtle). flyingtype(charizard).  isresistantto(X,Y) :-   watertype(X),firetype(Y). isresistantto(X,Y) :-   watertype(X),watertype(Y).</vt:lpstr>
      <vt:lpstr>Variables</vt:lpstr>
      <vt:lpstr>for all pairs of X and Y, X is resistant to Y, if  X is water type and Y is fire type,</vt:lpstr>
      <vt:lpstr>∀x∀y((watertype(x)∧firetype(y))→isresistantto(x,y))</vt:lpstr>
      <vt:lpstr>?- isresistantto(squirtle,charmander) yes ?- isresistantto(squirtle,charizard) yes ?- isresistantto(squirtle,squirtle) yes</vt:lpstr>
      <vt:lpstr>Prolog Terms</vt:lpstr>
      <vt:lpstr>Unification</vt:lpstr>
      <vt:lpstr>Two terms unify if they are the same term or if they contain variables that can be uniformly instantiated with terms in such a way that the resulting terms are equal. </vt:lpstr>
      <vt:lpstr>Prolog Unification</vt:lpstr>
      <vt:lpstr>Prolog Unification</vt:lpstr>
      <vt:lpstr>Prolog Unification</vt:lpstr>
      <vt:lpstr>Programming with Unification</vt:lpstr>
      <vt:lpstr>vertical(line(point(X,Y),point(X,Z))). horizontal(line(point(X,Y),point(Z,Y))).</vt:lpstr>
      <vt:lpstr>Proof Search</vt:lpstr>
      <vt:lpstr>f(a). f(b).  g(a). g(b).  h(b).  k(X) :- f(X), g(X), h(X). </vt:lpstr>
      <vt:lpstr>Proof Search</vt:lpstr>
      <vt:lpstr>Proof Search</vt:lpstr>
      <vt:lpstr>PowerPoint Presentation</vt:lpstr>
      <vt:lpstr>Proof Search</vt:lpstr>
      <vt:lpstr>Proof Search</vt:lpstr>
      <vt:lpstr>Proof Search</vt:lpstr>
      <vt:lpstr>PowerPoint Presentation</vt:lpstr>
      <vt:lpstr>Proof Search</vt:lpstr>
      <vt:lpstr>Proof Search</vt:lpstr>
      <vt:lpstr>PowerPoint Presentation</vt:lpstr>
      <vt:lpstr>Proof Search (Path 1 (_G34 = a))</vt:lpstr>
      <vt:lpstr>PowerPoint Presentation</vt:lpstr>
      <vt:lpstr>Proof Search (Path 2 (_G34 = b))</vt:lpstr>
      <vt:lpstr>PowerPoint Presentation</vt:lpstr>
      <vt:lpstr>Proof Search Response </vt:lpstr>
      <vt:lpstr>Recursive Definitions</vt:lpstr>
      <vt:lpstr>is_digesting(X,Y)  :-  just_ate(X,Y). is_digesting(X,Y)  :-     just_ate(X,Z),     is_digesting(Z,Y).  just_ate(mosquito,blood(john)). just_ate(frog,mosquito). just_ate(stork,frog). </vt:lpstr>
      <vt:lpstr>Recursive Definitions</vt:lpstr>
      <vt:lpstr>Advantages and Disadvantages of LP</vt:lpstr>
      <vt:lpstr>Advantages and Disadvantages of LP</vt:lpstr>
      <vt:lpstr>Advantages (elegant knowledge representation)</vt:lpstr>
      <vt:lpstr>Disadvantages (proof search)</vt:lpstr>
      <vt:lpstr>Disadvantages (proof search)</vt:lpstr>
      <vt:lpstr>Disadvantages (strangeness)</vt:lpstr>
      <vt:lpstr>Disadvantages (strangeness)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Programming Paradigm</dc:title>
  <dc:creator>Rubelito Abella</dc:creator>
  <cp:lastModifiedBy>Rubelito Abella</cp:lastModifiedBy>
  <cp:revision>24</cp:revision>
  <dcterms:created xsi:type="dcterms:W3CDTF">2019-08-28T17:36:40Z</dcterms:created>
  <dcterms:modified xsi:type="dcterms:W3CDTF">2020-08-19T11:46:03Z</dcterms:modified>
</cp:coreProperties>
</file>