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69"/>
    <p:restoredTop sz="93706"/>
  </p:normalViewPr>
  <p:slideViewPr>
    <p:cSldViewPr snapToGrid="0" snapToObjects="1">
      <p:cViewPr varScale="1">
        <p:scale>
          <a:sx n="104" d="100"/>
          <a:sy n="10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0B433-E375-EA47-967E-E55A2075636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CEC54-B822-274B-9BE6-527821BFD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93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ECBC-5661-D94B-9C59-E84E3DC3960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81865" y="0"/>
            <a:ext cx="6028267" cy="685800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 w="79375">
            <a:noFill/>
          </a:ln>
        </p:spPr>
        <p:txBody>
          <a:bodyPr anchor="ctr">
            <a:normAutofit/>
          </a:bodyPr>
          <a:lstStyle>
            <a:lvl1pPr algn="ctr">
              <a:defRPr sz="6600">
                <a:solidFill>
                  <a:schemeClr val="bg1"/>
                </a:solidFill>
                <a:latin typeface="Advocate C53 Tab" pitchFamily="2" charset="77"/>
              </a:defRPr>
            </a:lvl1pPr>
          </a:lstStyle>
          <a:p>
            <a:r>
              <a:rPr lang="en-US" dirty="0"/>
              <a:t>TITLE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098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428288-79B2-EF47-AD28-EA91991961F0}"/>
              </a:ext>
            </a:extLst>
          </p:cNvPr>
          <p:cNvSpPr/>
          <p:nvPr userDrawn="1"/>
        </p:nvSpPr>
        <p:spPr>
          <a:xfrm>
            <a:off x="0" y="0"/>
            <a:ext cx="4114800" cy="6858000"/>
          </a:xfrm>
          <a:prstGeom prst="rect">
            <a:avLst/>
          </a:prstGeom>
          <a:pattFill prst="wdDnDiag">
            <a:fgClr>
              <a:schemeClr val="tx2">
                <a:lumMod val="75000"/>
              </a:schemeClr>
            </a:fgClr>
            <a:bgClr>
              <a:schemeClr val="tx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FDC95-9592-6245-9671-CB248E2AC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733" y="1766094"/>
            <a:ext cx="3268134" cy="2123281"/>
          </a:xfrm>
          <a:prstGeom prst="rect">
            <a:avLst/>
          </a:prstGeom>
        </p:spPr>
        <p:txBody>
          <a:bodyPr anchor="t">
            <a:noAutofit/>
          </a:bodyPr>
          <a:lstStyle>
            <a:lvl1pPr algn="r">
              <a:defRPr sz="5400">
                <a:solidFill>
                  <a:schemeClr val="bg1"/>
                </a:solidFill>
                <a:latin typeface="Advocate C53 Tab" pitchFamily="2" charset="77"/>
              </a:defRPr>
            </a:lvl1pPr>
          </a:lstStyle>
          <a:p>
            <a:r>
              <a:rPr lang="en-US" dirty="0"/>
              <a:t>Subheading of the Slide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BA574-7DEF-744F-ADB5-FB1568F2A95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19600" y="1766094"/>
            <a:ext cx="6934200" cy="4421187"/>
          </a:xfrm>
        </p:spPr>
        <p:txBody>
          <a:bodyPr/>
          <a:lstStyle>
            <a:lvl1pPr marL="0" indent="0">
              <a:buNone/>
              <a:defRPr b="1">
                <a:solidFill>
                  <a:schemeClr val="tx2">
                    <a:lumMod val="50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2pPr>
            <a:lvl3pPr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3pPr>
            <a:lvl4pPr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4pPr>
            <a:lvl5pPr>
              <a:defRPr>
                <a:latin typeface="Source Serif Pro" panose="02040603050405020204" pitchFamily="18" charset="0"/>
                <a:ea typeface="Source Serif Pro" panose="02040603050405020204" pitchFamily="18" charset="0"/>
              </a:defRPr>
            </a:lvl5pPr>
          </a:lstStyle>
          <a:p>
            <a:pPr lvl="0"/>
            <a:r>
              <a:rPr lang="en-PH" dirty="0"/>
              <a:t>Lorem ipsum dolor sit </a:t>
            </a:r>
            <a:r>
              <a:rPr lang="en-PH" dirty="0" err="1"/>
              <a:t>amet</a:t>
            </a:r>
            <a:r>
              <a:rPr lang="en-PH" dirty="0"/>
              <a:t>, </a:t>
            </a:r>
            <a:r>
              <a:rPr lang="en-PH" dirty="0" err="1"/>
              <a:t>consectetur</a:t>
            </a:r>
            <a:r>
              <a:rPr lang="en-PH" dirty="0"/>
              <a:t> </a:t>
            </a:r>
            <a:r>
              <a:rPr lang="en-PH" dirty="0" err="1"/>
              <a:t>adipiscing</a:t>
            </a:r>
            <a:r>
              <a:rPr lang="en-PH" dirty="0"/>
              <a:t> </a:t>
            </a:r>
            <a:r>
              <a:rPr lang="en-PH" dirty="0" err="1"/>
              <a:t>elit</a:t>
            </a:r>
            <a:r>
              <a:rPr lang="en-PH" dirty="0"/>
              <a:t>. </a:t>
            </a:r>
            <a:r>
              <a:rPr lang="en-PH" dirty="0" err="1"/>
              <a:t>Curabitur</a:t>
            </a:r>
            <a:r>
              <a:rPr lang="en-PH" dirty="0"/>
              <a:t> </a:t>
            </a:r>
            <a:r>
              <a:rPr lang="en-PH" dirty="0" err="1"/>
              <a:t>bibendum</a:t>
            </a:r>
            <a:r>
              <a:rPr lang="en-PH" dirty="0"/>
              <a:t> gravida </a:t>
            </a:r>
            <a:r>
              <a:rPr lang="en-PH" dirty="0" err="1"/>
              <a:t>mauris</a:t>
            </a:r>
            <a:r>
              <a:rPr lang="en-PH" dirty="0"/>
              <a:t> </a:t>
            </a:r>
            <a:r>
              <a:rPr lang="en-PH" dirty="0" err="1"/>
              <a:t>ut</a:t>
            </a:r>
            <a:r>
              <a:rPr lang="en-PH" dirty="0"/>
              <a:t> </a:t>
            </a:r>
            <a:r>
              <a:rPr lang="en-PH" dirty="0" err="1"/>
              <a:t>posuere</a:t>
            </a:r>
            <a:r>
              <a:rPr lang="en-PH" dirty="0"/>
              <a:t>. </a:t>
            </a:r>
            <a:r>
              <a:rPr lang="en-PH" dirty="0" err="1"/>
              <a:t>Mauris</a:t>
            </a:r>
            <a:r>
              <a:rPr lang="en-PH" dirty="0"/>
              <a:t> </a:t>
            </a:r>
            <a:r>
              <a:rPr lang="en-PH" dirty="0" err="1"/>
              <a:t>hendrerit</a:t>
            </a:r>
            <a:r>
              <a:rPr lang="en-PH" dirty="0"/>
              <a:t> </a:t>
            </a:r>
            <a:r>
              <a:rPr lang="en-PH" dirty="0" err="1"/>
              <a:t>felis</a:t>
            </a:r>
            <a:r>
              <a:rPr lang="en-PH" dirty="0"/>
              <a:t> </a:t>
            </a:r>
            <a:r>
              <a:rPr lang="en-PH" dirty="0" err="1"/>
              <a:t>ut</a:t>
            </a:r>
            <a:r>
              <a:rPr lang="en-PH" dirty="0"/>
              <a:t> </a:t>
            </a:r>
            <a:r>
              <a:rPr lang="en-PH" dirty="0" err="1"/>
              <a:t>auctor</a:t>
            </a:r>
            <a:r>
              <a:rPr lang="en-PH" dirty="0"/>
              <a:t> lacinia.</a:t>
            </a:r>
          </a:p>
          <a:p>
            <a:pPr lvl="1"/>
            <a:r>
              <a:rPr lang="en-PH" dirty="0" err="1"/>
              <a:t>Suspendisse</a:t>
            </a:r>
            <a:r>
              <a:rPr lang="en-PH" dirty="0"/>
              <a:t> </a:t>
            </a:r>
            <a:r>
              <a:rPr lang="en-PH" dirty="0" err="1"/>
              <a:t>iaculis</a:t>
            </a:r>
            <a:r>
              <a:rPr lang="en-PH" dirty="0"/>
              <a:t>, ipsum et </a:t>
            </a:r>
            <a:r>
              <a:rPr lang="en-PH" dirty="0" err="1"/>
              <a:t>sollicitudin</a:t>
            </a:r>
            <a:r>
              <a:rPr lang="en-PH" dirty="0"/>
              <a:t> </a:t>
            </a:r>
            <a:r>
              <a:rPr lang="en-PH" dirty="0" err="1"/>
              <a:t>accumsan</a:t>
            </a:r>
            <a:r>
              <a:rPr lang="en-PH" dirty="0"/>
              <a:t>, </a:t>
            </a:r>
            <a:r>
              <a:rPr lang="en-PH" dirty="0" err="1"/>
              <a:t>neque</a:t>
            </a:r>
            <a:r>
              <a:rPr lang="en-PH" dirty="0"/>
              <a:t> </a:t>
            </a:r>
            <a:r>
              <a:rPr lang="en-PH" dirty="0" err="1"/>
              <a:t>nunc</a:t>
            </a:r>
            <a:r>
              <a:rPr lang="en-PH" dirty="0"/>
              <a:t> </a:t>
            </a:r>
            <a:r>
              <a:rPr lang="en-PH" dirty="0" err="1"/>
              <a:t>vulputate</a:t>
            </a:r>
            <a:r>
              <a:rPr lang="en-PH" dirty="0"/>
              <a:t> </a:t>
            </a:r>
            <a:r>
              <a:rPr lang="en-PH" dirty="0" err="1"/>
              <a:t>eros</a:t>
            </a:r>
            <a:r>
              <a:rPr lang="en-PH" dirty="0"/>
              <a:t>, in </a:t>
            </a:r>
            <a:r>
              <a:rPr lang="en-PH" dirty="0" err="1"/>
              <a:t>iaculis</a:t>
            </a:r>
            <a:r>
              <a:rPr lang="en-PH" dirty="0"/>
              <a:t> libero nisi </a:t>
            </a:r>
            <a:r>
              <a:rPr lang="en-PH" dirty="0" err="1"/>
              <a:t>vulputate</a:t>
            </a:r>
            <a:r>
              <a:rPr lang="en-PH" dirty="0"/>
              <a:t> </a:t>
            </a:r>
            <a:r>
              <a:rPr lang="en-PH" dirty="0" err="1"/>
              <a:t>tellus</a:t>
            </a:r>
            <a:r>
              <a:rPr lang="en-PH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FDD8-C31D-A949-BF50-3DE259FC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DC69-41CB-764A-BCBB-B3E6B99166D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6C0F2-AFDD-CF4E-98E4-0014F9CB3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4133" y="6321425"/>
            <a:ext cx="7069667" cy="4000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3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pattFill prst="wdDnDiag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09D0-00AD-B84B-A7B3-32742F4B94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38600" y="2002631"/>
            <a:ext cx="8153400" cy="285273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  <a:latin typeface="Advocate C53 Tab" pitchFamily="2" charset="77"/>
              </a:defRPr>
            </a:lvl1pPr>
          </a:lstStyle>
          <a:p>
            <a:r>
              <a:rPr lang="en-US" dirty="0" err="1"/>
              <a:t>Subheader</a:t>
            </a:r>
            <a:r>
              <a:rPr lang="en-US" dirty="0"/>
              <a:t> Slide Solo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3AE1-912B-0C44-B7FD-C315B765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DC69-41CB-764A-BCBB-B3E6B99166D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52D39-099B-534C-B858-03593D30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002D-BEDD-2148-8A4F-F109F20B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5699-8BFA-024A-8A88-C2281F67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21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5374B-103B-8A4F-A228-550960AEC0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2023798"/>
            <a:ext cx="4292600" cy="1405202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>
                <a:solidFill>
                  <a:schemeClr val="tx2">
                    <a:lumMod val="50000"/>
                  </a:schemeClr>
                </a:solidFill>
                <a:latin typeface="Advocate C53 Tab" pitchFamily="2" charset="77"/>
              </a:defRPr>
            </a:lvl1pPr>
          </a:lstStyle>
          <a:p>
            <a:pPr lvl="0"/>
            <a:r>
              <a:rPr lang="en-US" dirty="0" err="1"/>
              <a:t>Higlighted</a:t>
            </a:r>
            <a:r>
              <a:rPr lang="en-US" dirty="0"/>
              <a:t> Object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CF72-6063-B446-97F7-CDCDC297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DC69-41CB-764A-BCBB-B3E6B99166D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3B4B-49B0-FD45-A4DB-6E2967EA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4CA2B-27F0-B24D-935D-20612FA4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5699-8BFA-024A-8A88-C2281F67E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3121810-9E42-654F-B3E0-441DD4443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3429000"/>
            <a:ext cx="4292600" cy="140520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b="0">
                <a:solidFill>
                  <a:schemeClr val="tx2">
                    <a:lumMod val="50000"/>
                  </a:schemeClr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</a:lstStyle>
          <a:p>
            <a:pPr lvl="0"/>
            <a:r>
              <a:rPr lang="en-US" dirty="0"/>
              <a:t>Description of the object</a:t>
            </a:r>
          </a:p>
        </p:txBody>
      </p:sp>
    </p:spTree>
    <p:extLst>
      <p:ext uri="{BB962C8B-B14F-4D97-AF65-F5344CB8AC3E}">
        <p14:creationId xmlns:p14="http://schemas.microsoft.com/office/powerpoint/2010/main" val="80341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light object negative">
    <p:bg>
      <p:bgPr>
        <a:pattFill prst="wdUpDiag">
          <a:fgClr>
            <a:schemeClr val="tx2">
              <a:lumMod val="50000"/>
            </a:schemeClr>
          </a:fgClr>
          <a:bgClr>
            <a:schemeClr val="tx2">
              <a:lumMod val="7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5374B-103B-8A4F-A228-550960AEC04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2023798"/>
            <a:ext cx="4292600" cy="1405202"/>
          </a:xfrm>
        </p:spPr>
        <p:txBody>
          <a:bodyPr anchor="b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Advocate C53 Tab" pitchFamily="2" charset="77"/>
              </a:defRPr>
            </a:lvl1pPr>
          </a:lstStyle>
          <a:p>
            <a:pPr lvl="0"/>
            <a:r>
              <a:rPr lang="en-US" dirty="0" err="1"/>
              <a:t>Higlighted</a:t>
            </a:r>
            <a:r>
              <a:rPr lang="en-US" dirty="0"/>
              <a:t> Object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1CF72-6063-B446-97F7-CDCDC2978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DC69-41CB-764A-BCBB-B3E6B99166D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3B4B-49B0-FD45-A4DB-6E2967EA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4CA2B-27F0-B24D-935D-20612FA4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5699-8BFA-024A-8A88-C2281F67E9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3121810-9E42-654F-B3E0-441DD4443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3429000"/>
            <a:ext cx="4292600" cy="1405202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b="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</a:defRPr>
            </a:lvl1pPr>
          </a:lstStyle>
          <a:p>
            <a:pPr lvl="0"/>
            <a:r>
              <a:rPr lang="en-US" dirty="0"/>
              <a:t>Description of the object</a:t>
            </a:r>
          </a:p>
        </p:txBody>
      </p:sp>
    </p:spTree>
    <p:extLst>
      <p:ext uri="{BB962C8B-B14F-4D97-AF65-F5344CB8AC3E}">
        <p14:creationId xmlns:p14="http://schemas.microsoft.com/office/powerpoint/2010/main" val="286571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C87DA-BAE1-D449-90D6-16303AC61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789FA-6FC0-7B47-BAC6-2F822D9BA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DC69-41CB-764A-BCBB-B3E6B99166DD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38B62-E023-4C4F-942E-96874D431F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42BE-8E19-D449-8BF8-7EABE4E63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5699-8BFA-024A-8A88-C2281F67E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1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1E800E-C2FF-488A-9E01-1674C31F8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8345" y="1534270"/>
            <a:ext cx="4292600" cy="1405202"/>
          </a:xfrm>
        </p:spPr>
        <p:txBody>
          <a:bodyPr>
            <a:normAutofit/>
          </a:bodyPr>
          <a:lstStyle/>
          <a:p>
            <a:r>
              <a:rPr lang="en-PH" sz="7200" b="1" dirty="0">
                <a:latin typeface="Questa Grande" panose="02000000000000000000" pitchFamily="50" charset="0"/>
              </a:rPr>
              <a:t>CMSC 23</a:t>
            </a:r>
            <a:endParaRPr lang="en-PH" sz="4800" b="1" dirty="0">
              <a:latin typeface="Questa Grande" panose="020000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79C0-B376-442B-BB45-FDA61A357A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078345" y="2939472"/>
            <a:ext cx="4292600" cy="2057400"/>
          </a:xfrm>
        </p:spPr>
        <p:txBody>
          <a:bodyPr>
            <a:normAutofit lnSpcReduction="10000"/>
          </a:bodyPr>
          <a:lstStyle/>
          <a:p>
            <a:r>
              <a:rPr lang="en-PH" sz="3600" dirty="0">
                <a:latin typeface="Athelas" panose="02000503000000020003" pitchFamily="50" charset="0"/>
              </a:rPr>
              <a:t>Programming Paradigms</a:t>
            </a:r>
          </a:p>
          <a:p>
            <a:r>
              <a:rPr lang="en-PH" sz="3600" dirty="0">
                <a:latin typeface="Athelas" panose="02000503000000020003" pitchFamily="50" charset="0"/>
              </a:rPr>
              <a:t>(2 hours of lecture, 3 hours of laboratory)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86465E-361E-44FB-9952-7A5AA68005E5}"/>
              </a:ext>
            </a:extLst>
          </p:cNvPr>
          <p:cNvSpPr txBox="1">
            <a:spLocks/>
          </p:cNvSpPr>
          <p:nvPr/>
        </p:nvSpPr>
        <p:spPr>
          <a:xfrm>
            <a:off x="5996707" y="1439597"/>
            <a:ext cx="5715001" cy="42869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>
                <a:solidFill>
                  <a:schemeClr val="bg1"/>
                </a:solidFill>
                <a:latin typeface="Source Serif Pro" panose="02040603050405020204" pitchFamily="18" charset="0"/>
                <a:ea typeface="Source Serif Pro" panose="0204060305040502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PH" sz="4400" b="1" dirty="0">
                <a:solidFill>
                  <a:schemeClr val="bg1"/>
                </a:solidFill>
                <a:latin typeface="Agency FB" panose="020B0503020202020204" pitchFamily="34" charset="0"/>
              </a:rPr>
              <a:t>COURSE  DESCRIPTION</a:t>
            </a:r>
            <a:endParaRPr lang="en-PH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n-PH" i="1" dirty="0">
                <a:solidFill>
                  <a:schemeClr val="bg1"/>
                </a:solidFill>
                <a:latin typeface="Athelas" panose="02000503000000020003" pitchFamily="50" charset="0"/>
              </a:rPr>
              <a:t>Major programming paradigms: imperative, functional, logic, and object-oriented programming</a:t>
            </a:r>
          </a:p>
          <a:p>
            <a:pPr marL="457200" lvl="1" indent="0">
              <a:buNone/>
            </a:pPr>
            <a:endParaRPr lang="en-PH" i="1" dirty="0">
              <a:solidFill>
                <a:schemeClr val="bg1"/>
              </a:solidFill>
              <a:latin typeface="Athelas" panose="02000503000000020003" pitchFamily="50" charset="0"/>
            </a:endParaRPr>
          </a:p>
          <a:p>
            <a:pPr marL="457200" lvl="1" indent="0">
              <a:buNone/>
            </a:pPr>
            <a:r>
              <a:rPr lang="en-PH" sz="4800" b="1" dirty="0">
                <a:solidFill>
                  <a:schemeClr val="bg1"/>
                </a:solidFill>
                <a:latin typeface="Agency FB" panose="020B0503020202020204" pitchFamily="34" charset="0"/>
              </a:rPr>
              <a:t>SECTION 1:</a:t>
            </a:r>
            <a:endParaRPr lang="en-PH" sz="3600" b="1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pPr marL="457200" lvl="1" indent="0">
              <a:buNone/>
            </a:pPr>
            <a:r>
              <a:rPr lang="en-PH" sz="2800" b="1" i="1" dirty="0">
                <a:solidFill>
                  <a:schemeClr val="bg1"/>
                </a:solidFill>
                <a:latin typeface="Athelas" panose="02000503000000020003" pitchFamily="50" charset="0"/>
              </a:rPr>
              <a:t>Descriptive paradigms, functional and logic</a:t>
            </a:r>
            <a:endParaRPr lang="en-PH" b="1" i="1" dirty="0">
              <a:solidFill>
                <a:schemeClr val="bg1"/>
              </a:solidFill>
              <a:latin typeface="Athelas" panose="0200050300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2900FC1-F342-4E0C-826F-F380AE4261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61157"/>
                  </p:ext>
                </p:extLst>
              </p:nvPr>
            </p:nvGraphicFramePr>
            <p:xfrm>
              <a:off x="1263793" y="756519"/>
              <a:ext cx="10180061" cy="5131602"/>
            </p:xfrm>
            <a:graphic>
              <a:graphicData uri="http://schemas.openxmlformats.org/drawingml/2006/table">
                <a:tbl>
                  <a:tblPr/>
                  <a:tblGrid>
                    <a:gridCol w="2894331">
                      <a:extLst>
                        <a:ext uri="{9D8B030D-6E8A-4147-A177-3AD203B41FA5}">
                          <a16:colId xmlns:a16="http://schemas.microsoft.com/office/drawing/2014/main" val="3191480702"/>
                        </a:ext>
                      </a:extLst>
                    </a:gridCol>
                    <a:gridCol w="3337906">
                      <a:extLst>
                        <a:ext uri="{9D8B030D-6E8A-4147-A177-3AD203B41FA5}">
                          <a16:colId xmlns:a16="http://schemas.microsoft.com/office/drawing/2014/main" val="2845133133"/>
                        </a:ext>
                      </a:extLst>
                    </a:gridCol>
                    <a:gridCol w="1951733">
                      <a:extLst>
                        <a:ext uri="{9D8B030D-6E8A-4147-A177-3AD203B41FA5}">
                          <a16:colId xmlns:a16="http://schemas.microsoft.com/office/drawing/2014/main" val="2995698464"/>
                        </a:ext>
                      </a:extLst>
                    </a:gridCol>
                    <a:gridCol w="1996091">
                      <a:extLst>
                        <a:ext uri="{9D8B030D-6E8A-4147-A177-3AD203B41FA5}">
                          <a16:colId xmlns:a16="http://schemas.microsoft.com/office/drawing/2014/main" val="1312692745"/>
                        </a:ext>
                      </a:extLst>
                    </a:gridCol>
                  </a:tblGrid>
                  <a:tr h="696762"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1" i="0" u="none" strike="noStrike" dirty="0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Topic </a:t>
                          </a:r>
                          <a:endParaRPr lang="en-PH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1" i="0" u="none" strike="noStrike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Learning Objectives 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1" i="0" u="none" strike="noStrike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Assessment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200" b="1" i="0" u="none" strike="noStrike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Teaching Learning Activities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637604"/>
                      </a:ext>
                    </a:extLst>
                  </a:tr>
                  <a:tr h="1596649"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Functional Programming</a:t>
                          </a:r>
                          <a:endParaRPr lang="en-PH" dirty="0">
                            <a:effectLst/>
                          </a:endParaRPr>
                        </a:p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(</a:t>
                          </a: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Inconsolata"/>
                            </a:rPr>
                            <a:t>Haskell</a:t>
                          </a: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)</a:t>
                          </a:r>
                          <a:endParaRPr lang="en-PH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Interpret lambda calculus expressions</a:t>
                          </a:r>
                        </a:p>
                        <a:p>
                          <a:pPr lvl="1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Demonstrate </a:t>
                          </a:r>
                          <a14:m>
                            <m:oMath xmlns:m="http://schemas.openxmlformats.org/officeDocument/2006/math">
                              <m:r>
                                <a:rPr lang="en-PH" sz="1400" b="0" i="1" u="none" strike="noStrike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PH" sz="1400" b="0" i="1" u="none" strike="noStrike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PH" sz="1400" b="0" i="1" u="none" strike="noStrike" smtClean="0">
                                  <a:solidFill>
                                    <a:srgbClr val="FFFFFF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oMath>
                          </a14:m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 reductions</a:t>
                          </a:r>
                        </a:p>
                        <a:p>
                          <a:pPr lvl="1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Create satisfiable lambda abstractions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Create higher order functions in Haskell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Differentiate imperative and functional paradigms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Describe the consequences of statelessness and immutability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Group seatwork  in writing and reading lambdas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Lab exercise in Haskell (with test cases)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Discussion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Haskell Demonstration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Optional topic (Lambda Encodings)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9634461"/>
                      </a:ext>
                    </a:extLst>
                  </a:tr>
                  <a:tr h="1294325"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Logic Programming</a:t>
                          </a:r>
                          <a:endParaRPr lang="en-PH">
                            <a:effectLst/>
                          </a:endParaRPr>
                        </a:p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(</a:t>
                          </a: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Inconsolata"/>
                            </a:rPr>
                            <a:t>Prolog</a:t>
                          </a: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)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Interpret Prolog facts and queries</a:t>
                          </a:r>
                        </a:p>
                        <a:p>
                          <a:pPr lvl="1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Translate natural language facts to prolog facts</a:t>
                          </a:r>
                        </a:p>
                        <a:p>
                          <a:pPr lvl="1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Formulate correct queries to extract answers in the knowledge base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Create knowledge bases in Prolog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6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Lab exercise in Prolo</a:t>
                          </a: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g (with test cases)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Discussion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Prolog Demonstration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71426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2900FC1-F342-4E0C-826F-F380AE4261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61157"/>
                  </p:ext>
                </p:extLst>
              </p:nvPr>
            </p:nvGraphicFramePr>
            <p:xfrm>
              <a:off x="1263793" y="756519"/>
              <a:ext cx="10180061" cy="5131602"/>
            </p:xfrm>
            <a:graphic>
              <a:graphicData uri="http://schemas.openxmlformats.org/drawingml/2006/table">
                <a:tbl>
                  <a:tblPr/>
                  <a:tblGrid>
                    <a:gridCol w="2894331">
                      <a:extLst>
                        <a:ext uri="{9D8B030D-6E8A-4147-A177-3AD203B41FA5}">
                          <a16:colId xmlns:a16="http://schemas.microsoft.com/office/drawing/2014/main" val="3191480702"/>
                        </a:ext>
                      </a:extLst>
                    </a:gridCol>
                    <a:gridCol w="3337906">
                      <a:extLst>
                        <a:ext uri="{9D8B030D-6E8A-4147-A177-3AD203B41FA5}">
                          <a16:colId xmlns:a16="http://schemas.microsoft.com/office/drawing/2014/main" val="2845133133"/>
                        </a:ext>
                      </a:extLst>
                    </a:gridCol>
                    <a:gridCol w="1951733">
                      <a:extLst>
                        <a:ext uri="{9D8B030D-6E8A-4147-A177-3AD203B41FA5}">
                          <a16:colId xmlns:a16="http://schemas.microsoft.com/office/drawing/2014/main" val="2995698464"/>
                        </a:ext>
                      </a:extLst>
                    </a:gridCol>
                    <a:gridCol w="1996091">
                      <a:extLst>
                        <a:ext uri="{9D8B030D-6E8A-4147-A177-3AD203B41FA5}">
                          <a16:colId xmlns:a16="http://schemas.microsoft.com/office/drawing/2014/main" val="1312692745"/>
                        </a:ext>
                      </a:extLst>
                    </a:gridCol>
                  </a:tblGrid>
                  <a:tr h="696762"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1" i="0" u="none" strike="noStrike" dirty="0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Topic </a:t>
                          </a:r>
                          <a:endParaRPr lang="en-PH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1" i="0" u="none" strike="noStrike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Learning Objectives 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1" i="0" u="none" strike="noStrike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Assessment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200" b="1" i="0" u="none" strike="noStrike">
                              <a:solidFill>
                                <a:srgbClr val="37474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Teaching Learning Activities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5637604"/>
                      </a:ext>
                    </a:extLst>
                  </a:tr>
                  <a:tr h="2750820"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Functional Programming</a:t>
                          </a:r>
                          <a:endParaRPr lang="en-PH" dirty="0">
                            <a:effectLst/>
                          </a:endParaRPr>
                        </a:p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(</a:t>
                          </a: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Inconsolata"/>
                            </a:rPr>
                            <a:t>Haskell</a:t>
                          </a: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)</a:t>
                          </a:r>
                          <a:endParaRPr lang="en-PH" dirty="0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26" t="-25885" r="-118978" b="-621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Group seatwork  in writing and reading lambdas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Lab exercise in Haskell (with test cases)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Discussion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Haskell Demonstration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Optional topic (Lambda Encodings)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79634461"/>
                      </a:ext>
                    </a:extLst>
                  </a:tr>
                  <a:tr h="1684020">
                    <a:tc>
                      <a:txBody>
                        <a:bodyPr/>
                        <a:lstStyle/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Logic Programming</a:t>
                          </a:r>
                          <a:endParaRPr lang="en-PH">
                            <a:effectLst/>
                          </a:endParaRPr>
                        </a:p>
                        <a:p>
                          <a:pPr rtl="0" font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(</a:t>
                          </a: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Inconsolata"/>
                            </a:rPr>
                            <a:t>Prolog</a:t>
                          </a:r>
                          <a:r>
                            <a:rPr lang="en-PH" sz="1400" b="0" i="0" u="none" strike="noStrike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)</a:t>
                          </a:r>
                          <a:endParaRPr lang="en-PH">
                            <a:effectLst/>
                          </a:endParaRP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Interpret Prolog facts and queries</a:t>
                          </a:r>
                        </a:p>
                        <a:p>
                          <a:pPr lvl="1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Translate natural language facts to prolog facts</a:t>
                          </a:r>
                        </a:p>
                        <a:p>
                          <a:pPr lvl="1"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Formulate correct queries to extract answers in the knowledge base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Create knowledge bases in Prolog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6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Lab exercise in Prolo</a:t>
                          </a: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g (with test cases)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Discussion</a:t>
                          </a:r>
                        </a:p>
                        <a:p>
                          <a:pPr rtl="0" fontAlgn="base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PH" sz="1400" b="0" i="0" u="none" strike="noStrike" dirty="0">
                              <a:solidFill>
                                <a:srgbClr val="FFFFFF"/>
                              </a:solidFill>
                              <a:effectLst/>
                              <a:latin typeface="Merriweather" panose="00000500000000000000" pitchFamily="2" charset="0"/>
                            </a:rPr>
                            <a:t>Prolog Demonstration</a:t>
                          </a:r>
                        </a:p>
                      </a:txBody>
                      <a:tcPr marL="95250" marR="95250" marT="95250" marB="95250" anchor="ctr">
                        <a:lnL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6714266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9316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20354</TotalTime>
  <Words>140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Advocate C53 Tab</vt:lpstr>
      <vt:lpstr>Agency FB</vt:lpstr>
      <vt:lpstr>Arial</vt:lpstr>
      <vt:lpstr>Athelas</vt:lpstr>
      <vt:lpstr>Calibri</vt:lpstr>
      <vt:lpstr>Cambria Math</vt:lpstr>
      <vt:lpstr>Inconsolata</vt:lpstr>
      <vt:lpstr>Merriweather</vt:lpstr>
      <vt:lpstr>Questa Grande</vt:lpstr>
      <vt:lpstr>Source Serif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Rubelito Abella</dc:creator>
  <cp:lastModifiedBy>Rubelito Abella</cp:lastModifiedBy>
  <cp:revision>46</cp:revision>
  <dcterms:created xsi:type="dcterms:W3CDTF">2019-03-21T06:40:45Z</dcterms:created>
  <dcterms:modified xsi:type="dcterms:W3CDTF">2019-07-24T07:18:12Z</dcterms:modified>
</cp:coreProperties>
</file>