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 id="270" r:id="rId16"/>
    <p:sldId id="271" r:id="rId17"/>
    <p:sldId id="279" r:id="rId18"/>
    <p:sldId id="272" r:id="rId19"/>
    <p:sldId id="278" r:id="rId20"/>
    <p:sldId id="273" r:id="rId21"/>
    <p:sldId id="274" r:id="rId22"/>
    <p:sldId id="275" r:id="rId23"/>
    <p:sldId id="276" r:id="rId24"/>
    <p:sldId id="277"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88" autoAdjust="0"/>
    <p:restoredTop sz="94660"/>
  </p:normalViewPr>
  <p:slideViewPr>
    <p:cSldViewPr snapToGrid="0">
      <p:cViewPr varScale="1">
        <p:scale>
          <a:sx n="109" d="100"/>
          <a:sy n="109" d="100"/>
        </p:scale>
        <p:origin x="144" y="5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EFD958BD-4B51-452E-A0AF-479C2C951604}"/>
              </a:ext>
            </a:extLst>
          </p:cNvPr>
          <p:cNvGrpSpPr/>
          <p:nvPr/>
        </p:nvGrpSpPr>
        <p:grpSpPr>
          <a:xfrm>
            <a:off x="0" y="-139959"/>
            <a:ext cx="12192001" cy="6997959"/>
            <a:chOff x="0" y="-139959"/>
            <a:chExt cx="12192001" cy="6997959"/>
          </a:xfrm>
        </p:grpSpPr>
        <p:pic>
          <p:nvPicPr>
            <p:cNvPr id="19" name="Picture 18">
              <a:extLst>
                <a:ext uri="{FF2B5EF4-FFF2-40B4-BE49-F238E27FC236}">
                  <a16:creationId xmlns:a16="http://schemas.microsoft.com/office/drawing/2014/main" id="{6D0FC708-C9A8-4C11-8E78-34CD887FD75A}"/>
                </a:ext>
              </a:extLst>
            </p:cNvPr>
            <p:cNvPicPr>
              <a:picLocks noChangeAspect="1"/>
            </p:cNvPicPr>
            <p:nvPr/>
          </p:nvPicPr>
          <p:blipFill rotWithShape="1">
            <a:blip r:embed="rId2">
              <a:extLst>
                <a:ext uri="{28A0092B-C50C-407E-A947-70E740481C1C}">
                  <a14:useLocalDpi xmlns:a14="http://schemas.microsoft.com/office/drawing/2010/main" val="0"/>
                </a:ext>
              </a:extLst>
            </a:blip>
            <a:srcRect l="3267" t="-220" r="2258" b="15592"/>
            <a:stretch/>
          </p:blipFill>
          <p:spPr>
            <a:xfrm>
              <a:off x="0" y="-139959"/>
              <a:ext cx="12191999" cy="6997959"/>
            </a:xfrm>
            <a:prstGeom prst="rect">
              <a:avLst/>
            </a:prstGeom>
          </p:spPr>
        </p:pic>
        <p:sp>
          <p:nvSpPr>
            <p:cNvPr id="20" name="Rectangle: Rounded Corners 19">
              <a:extLst>
                <a:ext uri="{FF2B5EF4-FFF2-40B4-BE49-F238E27FC236}">
                  <a16:creationId xmlns:a16="http://schemas.microsoft.com/office/drawing/2014/main" id="{84DCBA5C-3992-49D5-B56F-69EBD2F24EBE}"/>
                </a:ext>
              </a:extLst>
            </p:cNvPr>
            <p:cNvSpPr/>
            <p:nvPr/>
          </p:nvSpPr>
          <p:spPr>
            <a:xfrm>
              <a:off x="1" y="0"/>
              <a:ext cx="12192000" cy="6858000"/>
            </a:xfrm>
            <a:prstGeom prst="roundRect">
              <a:avLst>
                <a:gd name="adj" fmla="val 0"/>
              </a:avLst>
            </a:prstGeom>
            <a:gradFill flip="none" rotWithShape="1">
              <a:gsLst>
                <a:gs pos="0">
                  <a:srgbClr val="0B022C">
                    <a:alpha val="59000"/>
                  </a:srgbClr>
                </a:gs>
                <a:gs pos="76000">
                  <a:srgbClr val="0B022C"/>
                </a:gs>
              </a:gsLst>
              <a:lin ang="8100000" scaled="1"/>
              <a:tileRect/>
            </a:gradFill>
            <a:ln>
              <a:noFill/>
            </a:ln>
            <a:effectLst>
              <a:outerShdw blurRad="622300" dist="50800" dir="2700000" algn="tl"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grpSp>
      <p:sp>
        <p:nvSpPr>
          <p:cNvPr id="14" name="Rectangle: Rounded Corners 13">
            <a:extLst>
              <a:ext uri="{FF2B5EF4-FFF2-40B4-BE49-F238E27FC236}">
                <a16:creationId xmlns:a16="http://schemas.microsoft.com/office/drawing/2014/main" id="{CB8C49F9-5973-4CBB-9772-EA0D12077823}"/>
              </a:ext>
            </a:extLst>
          </p:cNvPr>
          <p:cNvSpPr/>
          <p:nvPr/>
        </p:nvSpPr>
        <p:spPr>
          <a:xfrm>
            <a:off x="3713583" y="1026367"/>
            <a:ext cx="4767943" cy="4870580"/>
          </a:xfrm>
          <a:prstGeom prst="roundRect">
            <a:avLst>
              <a:gd name="adj" fmla="val 2186"/>
            </a:avLst>
          </a:prstGeom>
          <a:gradFill flip="none" rotWithShape="1">
            <a:gsLst>
              <a:gs pos="0">
                <a:srgbClr val="CC00CC"/>
              </a:gs>
              <a:gs pos="100000">
                <a:srgbClr val="FF0000"/>
              </a:gs>
            </a:gsLst>
            <a:lin ang="8100000" scaled="1"/>
            <a:tileRect/>
          </a:gradFill>
          <a:ln>
            <a:noFill/>
          </a:ln>
          <a:effectLst>
            <a:outerShdw blurRad="622300" dist="50800" dir="2700000" algn="tl"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4" name="Date Placeholder 3">
            <a:extLst>
              <a:ext uri="{FF2B5EF4-FFF2-40B4-BE49-F238E27FC236}">
                <a16:creationId xmlns:a16="http://schemas.microsoft.com/office/drawing/2014/main" id="{02189313-2D03-4288-80DA-2D5211BDC2C2}"/>
              </a:ext>
            </a:extLst>
          </p:cNvPr>
          <p:cNvSpPr>
            <a:spLocks noGrp="1"/>
          </p:cNvSpPr>
          <p:nvPr>
            <p:ph type="dt" sz="half" idx="10"/>
          </p:nvPr>
        </p:nvSpPr>
        <p:spPr/>
        <p:txBody>
          <a:bodyPr/>
          <a:lstStyle/>
          <a:p>
            <a:fld id="{CF36DBEA-EEFF-4848-BB39-9496429C4B8B}" type="datetimeFigureOut">
              <a:rPr lang="en-PH" smtClean="0"/>
              <a:t>23 Aug 2020</a:t>
            </a:fld>
            <a:endParaRPr lang="en-PH"/>
          </a:p>
        </p:txBody>
      </p:sp>
      <p:sp>
        <p:nvSpPr>
          <p:cNvPr id="5" name="Footer Placeholder 4">
            <a:extLst>
              <a:ext uri="{FF2B5EF4-FFF2-40B4-BE49-F238E27FC236}">
                <a16:creationId xmlns:a16="http://schemas.microsoft.com/office/drawing/2014/main" id="{A35884A7-B8C7-43D9-A517-E2B08432C761}"/>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B16AFA12-D798-4BDC-A4E2-BBED55F534CD}"/>
              </a:ext>
            </a:extLst>
          </p:cNvPr>
          <p:cNvSpPr>
            <a:spLocks noGrp="1"/>
          </p:cNvSpPr>
          <p:nvPr>
            <p:ph type="sldNum" sz="quarter" idx="12"/>
          </p:nvPr>
        </p:nvSpPr>
        <p:spPr/>
        <p:txBody>
          <a:bodyPr/>
          <a:lstStyle/>
          <a:p>
            <a:fld id="{8F9C805A-0F2A-45E1-A24F-F712C5A8B5D9}" type="slidenum">
              <a:rPr lang="en-PH" smtClean="0"/>
              <a:t>‹#›</a:t>
            </a:fld>
            <a:endParaRPr lang="en-PH"/>
          </a:p>
        </p:txBody>
      </p:sp>
      <p:sp>
        <p:nvSpPr>
          <p:cNvPr id="2" name="Title 1">
            <a:extLst>
              <a:ext uri="{FF2B5EF4-FFF2-40B4-BE49-F238E27FC236}">
                <a16:creationId xmlns:a16="http://schemas.microsoft.com/office/drawing/2014/main" id="{2269ADDB-DA31-4E87-9D5B-B428F3D5DF6E}"/>
              </a:ext>
            </a:extLst>
          </p:cNvPr>
          <p:cNvSpPr>
            <a:spLocks noGrp="1"/>
          </p:cNvSpPr>
          <p:nvPr>
            <p:ph type="ctrTitle"/>
          </p:nvPr>
        </p:nvSpPr>
        <p:spPr>
          <a:xfrm>
            <a:off x="3862952" y="1396771"/>
            <a:ext cx="4466095" cy="2335474"/>
          </a:xfrm>
          <a:noFill/>
        </p:spPr>
        <p:txBody>
          <a:bodyPr anchor="ctr">
            <a:noAutofit/>
          </a:bodyPr>
          <a:lstStyle>
            <a:lvl1pPr algn="ctr">
              <a:defRPr sz="4800" b="1">
                <a:solidFill>
                  <a:schemeClr val="bg1"/>
                </a:solidFill>
                <a:latin typeface="Avenir" pitchFamily="50" charset="0"/>
              </a:defRPr>
            </a:lvl1pPr>
          </a:lstStyle>
          <a:p>
            <a:r>
              <a:rPr lang="en-US"/>
              <a:t>Click to edit Master title style</a:t>
            </a:r>
            <a:endParaRPr lang="en-PH" dirty="0"/>
          </a:p>
        </p:txBody>
      </p:sp>
      <p:sp>
        <p:nvSpPr>
          <p:cNvPr id="25" name="Title 1">
            <a:extLst>
              <a:ext uri="{FF2B5EF4-FFF2-40B4-BE49-F238E27FC236}">
                <a16:creationId xmlns:a16="http://schemas.microsoft.com/office/drawing/2014/main" id="{F64260B9-4A20-4F32-BD1E-8726F9CECE85}"/>
              </a:ext>
            </a:extLst>
          </p:cNvPr>
          <p:cNvSpPr txBox="1">
            <a:spLocks/>
          </p:cNvSpPr>
          <p:nvPr/>
        </p:nvSpPr>
        <p:spPr>
          <a:xfrm>
            <a:off x="3862950" y="4357395"/>
            <a:ext cx="4466095" cy="1327767"/>
          </a:xfrm>
          <a:prstGeom prst="rect">
            <a:avLst/>
          </a:prstGeom>
          <a:noFill/>
        </p:spPr>
        <p:txBody>
          <a:bodyPr vert="horz" lIns="91440" tIns="45720" rIns="91440" bIns="45720" rtlCol="0" anchor="ctr">
            <a:noAutofit/>
          </a:bodyPr>
          <a:lstStyle>
            <a:lvl1pPr algn="ctr" defTabSz="914400" rtl="0" eaLnBrk="1" latinLnBrk="0" hangingPunct="1">
              <a:lnSpc>
                <a:spcPct val="90000"/>
              </a:lnSpc>
              <a:spcBef>
                <a:spcPct val="0"/>
              </a:spcBef>
              <a:buNone/>
              <a:defRPr sz="4800" b="1" kern="1200">
                <a:solidFill>
                  <a:schemeClr val="bg1"/>
                </a:solidFill>
                <a:latin typeface="Avenir" pitchFamily="50" charset="0"/>
                <a:ea typeface="+mj-ea"/>
                <a:cs typeface="+mj-cs"/>
              </a:defRPr>
            </a:lvl1pPr>
          </a:lstStyle>
          <a:p>
            <a:endParaRPr lang="en-PH" sz="3600" b="0" dirty="0"/>
          </a:p>
        </p:txBody>
      </p:sp>
    </p:spTree>
    <p:extLst>
      <p:ext uri="{BB962C8B-B14F-4D97-AF65-F5344CB8AC3E}">
        <p14:creationId xmlns:p14="http://schemas.microsoft.com/office/powerpoint/2010/main" val="15327906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7098D-A3B8-404D-B787-15331D41B2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1FBA4ED1-BB39-4EF5-B0AD-CC5EEBEFE7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PH"/>
          </a:p>
        </p:txBody>
      </p:sp>
      <p:sp>
        <p:nvSpPr>
          <p:cNvPr id="4" name="Text Placeholder 3">
            <a:extLst>
              <a:ext uri="{FF2B5EF4-FFF2-40B4-BE49-F238E27FC236}">
                <a16:creationId xmlns:a16="http://schemas.microsoft.com/office/drawing/2014/main" id="{5F5986F9-8EAB-4521-A95B-2E6140ADB0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EADEB1-BAB5-4313-9852-7D986CDD4B8C}"/>
              </a:ext>
            </a:extLst>
          </p:cNvPr>
          <p:cNvSpPr>
            <a:spLocks noGrp="1"/>
          </p:cNvSpPr>
          <p:nvPr>
            <p:ph type="dt" sz="half" idx="10"/>
          </p:nvPr>
        </p:nvSpPr>
        <p:spPr/>
        <p:txBody>
          <a:bodyPr/>
          <a:lstStyle/>
          <a:p>
            <a:fld id="{CF36DBEA-EEFF-4848-BB39-9496429C4B8B}" type="datetimeFigureOut">
              <a:rPr lang="en-PH" smtClean="0"/>
              <a:t>23 Aug 2020</a:t>
            </a:fld>
            <a:endParaRPr lang="en-PH"/>
          </a:p>
        </p:txBody>
      </p:sp>
      <p:sp>
        <p:nvSpPr>
          <p:cNvPr id="6" name="Footer Placeholder 5">
            <a:extLst>
              <a:ext uri="{FF2B5EF4-FFF2-40B4-BE49-F238E27FC236}">
                <a16:creationId xmlns:a16="http://schemas.microsoft.com/office/drawing/2014/main" id="{EBFA8D71-F629-405D-B420-070C342FE093}"/>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F232E424-9A39-45AC-A3A2-4C7C2B829A22}"/>
              </a:ext>
            </a:extLst>
          </p:cNvPr>
          <p:cNvSpPr>
            <a:spLocks noGrp="1"/>
          </p:cNvSpPr>
          <p:nvPr>
            <p:ph type="sldNum" sz="quarter" idx="12"/>
          </p:nvPr>
        </p:nvSpPr>
        <p:spPr/>
        <p:txBody>
          <a:bodyPr/>
          <a:lstStyle/>
          <a:p>
            <a:fld id="{8F9C805A-0F2A-45E1-A24F-F712C5A8B5D9}" type="slidenum">
              <a:rPr lang="en-PH" smtClean="0"/>
              <a:t>‹#›</a:t>
            </a:fld>
            <a:endParaRPr lang="en-PH"/>
          </a:p>
        </p:txBody>
      </p:sp>
    </p:spTree>
    <p:extLst>
      <p:ext uri="{BB962C8B-B14F-4D97-AF65-F5344CB8AC3E}">
        <p14:creationId xmlns:p14="http://schemas.microsoft.com/office/powerpoint/2010/main" val="1317066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4A6FB-00BB-4184-9CE9-C2F01EAE1E3D}"/>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4C299126-A133-482F-91E5-46B6A113B7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0E28D91E-94F4-49ED-BF4A-DB37BCBC2D71}"/>
              </a:ext>
            </a:extLst>
          </p:cNvPr>
          <p:cNvSpPr>
            <a:spLocks noGrp="1"/>
          </p:cNvSpPr>
          <p:nvPr>
            <p:ph type="dt" sz="half" idx="10"/>
          </p:nvPr>
        </p:nvSpPr>
        <p:spPr/>
        <p:txBody>
          <a:bodyPr/>
          <a:lstStyle/>
          <a:p>
            <a:fld id="{CF36DBEA-EEFF-4848-BB39-9496429C4B8B}" type="datetimeFigureOut">
              <a:rPr lang="en-PH" smtClean="0"/>
              <a:t>23 Aug 2020</a:t>
            </a:fld>
            <a:endParaRPr lang="en-PH"/>
          </a:p>
        </p:txBody>
      </p:sp>
      <p:sp>
        <p:nvSpPr>
          <p:cNvPr id="5" name="Footer Placeholder 4">
            <a:extLst>
              <a:ext uri="{FF2B5EF4-FFF2-40B4-BE49-F238E27FC236}">
                <a16:creationId xmlns:a16="http://schemas.microsoft.com/office/drawing/2014/main" id="{434AB851-0915-48B4-8382-0F98C2B60CAF}"/>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0869EAE0-EF90-4EDF-A6FF-9173C05F9F04}"/>
              </a:ext>
            </a:extLst>
          </p:cNvPr>
          <p:cNvSpPr>
            <a:spLocks noGrp="1"/>
          </p:cNvSpPr>
          <p:nvPr>
            <p:ph type="sldNum" sz="quarter" idx="12"/>
          </p:nvPr>
        </p:nvSpPr>
        <p:spPr/>
        <p:txBody>
          <a:bodyPr/>
          <a:lstStyle/>
          <a:p>
            <a:fld id="{8F9C805A-0F2A-45E1-A24F-F712C5A8B5D9}" type="slidenum">
              <a:rPr lang="en-PH" smtClean="0"/>
              <a:t>‹#›</a:t>
            </a:fld>
            <a:endParaRPr lang="en-PH"/>
          </a:p>
        </p:txBody>
      </p:sp>
    </p:spTree>
    <p:extLst>
      <p:ext uri="{BB962C8B-B14F-4D97-AF65-F5344CB8AC3E}">
        <p14:creationId xmlns:p14="http://schemas.microsoft.com/office/powerpoint/2010/main" val="35735985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67EF27-44A8-48C1-81BF-D258CAABDBE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FC46A122-0756-43C0-A7C4-32BC7E390A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86A52AC0-B1BA-4204-9069-6D76FECE9C2B}"/>
              </a:ext>
            </a:extLst>
          </p:cNvPr>
          <p:cNvSpPr>
            <a:spLocks noGrp="1"/>
          </p:cNvSpPr>
          <p:nvPr>
            <p:ph type="dt" sz="half" idx="10"/>
          </p:nvPr>
        </p:nvSpPr>
        <p:spPr/>
        <p:txBody>
          <a:bodyPr/>
          <a:lstStyle/>
          <a:p>
            <a:fld id="{CF36DBEA-EEFF-4848-BB39-9496429C4B8B}" type="datetimeFigureOut">
              <a:rPr lang="en-PH" smtClean="0"/>
              <a:t>23 Aug 2020</a:t>
            </a:fld>
            <a:endParaRPr lang="en-PH"/>
          </a:p>
        </p:txBody>
      </p:sp>
      <p:sp>
        <p:nvSpPr>
          <p:cNvPr id="5" name="Footer Placeholder 4">
            <a:extLst>
              <a:ext uri="{FF2B5EF4-FFF2-40B4-BE49-F238E27FC236}">
                <a16:creationId xmlns:a16="http://schemas.microsoft.com/office/drawing/2014/main" id="{F1ECD806-52C0-44CA-B308-2DB0A376E6AF}"/>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8117454A-9CA5-4E01-A401-05E271762BB4}"/>
              </a:ext>
            </a:extLst>
          </p:cNvPr>
          <p:cNvSpPr>
            <a:spLocks noGrp="1"/>
          </p:cNvSpPr>
          <p:nvPr>
            <p:ph type="sldNum" sz="quarter" idx="12"/>
          </p:nvPr>
        </p:nvSpPr>
        <p:spPr/>
        <p:txBody>
          <a:bodyPr/>
          <a:lstStyle/>
          <a:p>
            <a:fld id="{8F9C805A-0F2A-45E1-A24F-F712C5A8B5D9}" type="slidenum">
              <a:rPr lang="en-PH" smtClean="0"/>
              <a:t>‹#›</a:t>
            </a:fld>
            <a:endParaRPr lang="en-PH"/>
          </a:p>
        </p:txBody>
      </p:sp>
    </p:spTree>
    <p:extLst>
      <p:ext uri="{BB962C8B-B14F-4D97-AF65-F5344CB8AC3E}">
        <p14:creationId xmlns:p14="http://schemas.microsoft.com/office/powerpoint/2010/main" val="2767583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A38CF-D29E-4C84-87D5-6CD5A2B0DC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42BBED9F-7784-4514-8F85-10FBF83832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113C91B3-E28A-4399-8D10-82C0EBA43BE5}"/>
              </a:ext>
            </a:extLst>
          </p:cNvPr>
          <p:cNvSpPr>
            <a:spLocks noGrp="1"/>
          </p:cNvSpPr>
          <p:nvPr>
            <p:ph type="dt" sz="half" idx="10"/>
          </p:nvPr>
        </p:nvSpPr>
        <p:spPr/>
        <p:txBody>
          <a:bodyPr/>
          <a:lstStyle/>
          <a:p>
            <a:fld id="{CF36DBEA-EEFF-4848-BB39-9496429C4B8B}" type="datetimeFigureOut">
              <a:rPr lang="en-PH" smtClean="0"/>
              <a:t>23 Aug 2020</a:t>
            </a:fld>
            <a:endParaRPr lang="en-PH"/>
          </a:p>
        </p:txBody>
      </p:sp>
      <p:sp>
        <p:nvSpPr>
          <p:cNvPr id="5" name="Footer Placeholder 4">
            <a:extLst>
              <a:ext uri="{FF2B5EF4-FFF2-40B4-BE49-F238E27FC236}">
                <a16:creationId xmlns:a16="http://schemas.microsoft.com/office/drawing/2014/main" id="{496BEE67-4E1E-4383-95E4-BC0EFF40E325}"/>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201AEF1A-9EB8-4FF5-BEAF-F4C54E96C0B7}"/>
              </a:ext>
            </a:extLst>
          </p:cNvPr>
          <p:cNvSpPr>
            <a:spLocks noGrp="1"/>
          </p:cNvSpPr>
          <p:nvPr>
            <p:ph type="sldNum" sz="quarter" idx="12"/>
          </p:nvPr>
        </p:nvSpPr>
        <p:spPr/>
        <p:txBody>
          <a:bodyPr/>
          <a:lstStyle/>
          <a:p>
            <a:fld id="{8F9C805A-0F2A-45E1-A24F-F712C5A8B5D9}" type="slidenum">
              <a:rPr lang="en-PH" smtClean="0"/>
              <a:t>‹#›</a:t>
            </a:fld>
            <a:endParaRPr lang="en-PH"/>
          </a:p>
        </p:txBody>
      </p:sp>
    </p:spTree>
    <p:extLst>
      <p:ext uri="{BB962C8B-B14F-4D97-AF65-F5344CB8AC3E}">
        <p14:creationId xmlns:p14="http://schemas.microsoft.com/office/powerpoint/2010/main" val="254032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8142EA72-0BB5-4C67-B359-3D0C3C0E864B}"/>
              </a:ext>
            </a:extLst>
          </p:cNvPr>
          <p:cNvGrpSpPr/>
          <p:nvPr/>
        </p:nvGrpSpPr>
        <p:grpSpPr>
          <a:xfrm>
            <a:off x="0" y="-139959"/>
            <a:ext cx="12192001" cy="6997959"/>
            <a:chOff x="0" y="-139959"/>
            <a:chExt cx="12192001" cy="6997959"/>
          </a:xfrm>
        </p:grpSpPr>
        <p:pic>
          <p:nvPicPr>
            <p:cNvPr id="15" name="Picture 14">
              <a:extLst>
                <a:ext uri="{FF2B5EF4-FFF2-40B4-BE49-F238E27FC236}">
                  <a16:creationId xmlns:a16="http://schemas.microsoft.com/office/drawing/2014/main" id="{254CF587-5B1F-4F93-A594-6ED94CDD33A8}"/>
                </a:ext>
              </a:extLst>
            </p:cNvPr>
            <p:cNvPicPr>
              <a:picLocks noChangeAspect="1"/>
            </p:cNvPicPr>
            <p:nvPr/>
          </p:nvPicPr>
          <p:blipFill rotWithShape="1">
            <a:blip r:embed="rId2">
              <a:extLst>
                <a:ext uri="{28A0092B-C50C-407E-A947-70E740481C1C}">
                  <a14:useLocalDpi xmlns:a14="http://schemas.microsoft.com/office/drawing/2010/main" val="0"/>
                </a:ext>
              </a:extLst>
            </a:blip>
            <a:srcRect l="3267" t="-220" r="2258" b="15592"/>
            <a:stretch/>
          </p:blipFill>
          <p:spPr>
            <a:xfrm>
              <a:off x="0" y="-139959"/>
              <a:ext cx="12191999" cy="6997959"/>
            </a:xfrm>
            <a:prstGeom prst="rect">
              <a:avLst/>
            </a:prstGeom>
          </p:spPr>
        </p:pic>
        <p:sp>
          <p:nvSpPr>
            <p:cNvPr id="16" name="Rectangle: Rounded Corners 15">
              <a:extLst>
                <a:ext uri="{FF2B5EF4-FFF2-40B4-BE49-F238E27FC236}">
                  <a16:creationId xmlns:a16="http://schemas.microsoft.com/office/drawing/2014/main" id="{741679DD-F159-4660-AC56-B7CF42A8019B}"/>
                </a:ext>
              </a:extLst>
            </p:cNvPr>
            <p:cNvSpPr/>
            <p:nvPr/>
          </p:nvSpPr>
          <p:spPr>
            <a:xfrm>
              <a:off x="1" y="0"/>
              <a:ext cx="12192000" cy="6858000"/>
            </a:xfrm>
            <a:prstGeom prst="roundRect">
              <a:avLst>
                <a:gd name="adj" fmla="val 0"/>
              </a:avLst>
            </a:prstGeom>
            <a:gradFill flip="none" rotWithShape="1">
              <a:gsLst>
                <a:gs pos="0">
                  <a:srgbClr val="0B022C">
                    <a:alpha val="59000"/>
                  </a:srgbClr>
                </a:gs>
                <a:gs pos="76000">
                  <a:srgbClr val="0B022C"/>
                </a:gs>
              </a:gsLst>
              <a:lin ang="8100000" scaled="1"/>
              <a:tileRect/>
            </a:gradFill>
            <a:ln>
              <a:noFill/>
            </a:ln>
            <a:effectLst>
              <a:outerShdw blurRad="622300" dist="50800" dir="2700000" algn="tl"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grpSp>
      <p:sp>
        <p:nvSpPr>
          <p:cNvPr id="8" name="Rectangle: Rounded Corners 7">
            <a:extLst>
              <a:ext uri="{FF2B5EF4-FFF2-40B4-BE49-F238E27FC236}">
                <a16:creationId xmlns:a16="http://schemas.microsoft.com/office/drawing/2014/main" id="{44B0D1FC-A253-421B-8A47-CC74D9976910}"/>
              </a:ext>
            </a:extLst>
          </p:cNvPr>
          <p:cNvSpPr/>
          <p:nvPr/>
        </p:nvSpPr>
        <p:spPr>
          <a:xfrm>
            <a:off x="1062134" y="1492897"/>
            <a:ext cx="3920413" cy="3872205"/>
          </a:xfrm>
          <a:prstGeom prst="roundRect">
            <a:avLst>
              <a:gd name="adj" fmla="val 2186"/>
            </a:avLst>
          </a:prstGeom>
          <a:gradFill flip="none" rotWithShape="1">
            <a:gsLst>
              <a:gs pos="0">
                <a:srgbClr val="CC00CC"/>
              </a:gs>
              <a:gs pos="100000">
                <a:srgbClr val="FF0000"/>
              </a:gs>
            </a:gsLst>
            <a:lin ang="8100000" scaled="1"/>
            <a:tileRect/>
          </a:gradFill>
          <a:ln>
            <a:noFill/>
          </a:ln>
          <a:effectLst>
            <a:outerShdw blurRad="622300" dist="50800" dir="2700000" algn="tl"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2" name="Title 1">
            <a:extLst>
              <a:ext uri="{FF2B5EF4-FFF2-40B4-BE49-F238E27FC236}">
                <a16:creationId xmlns:a16="http://schemas.microsoft.com/office/drawing/2014/main" id="{16F9A6FF-A247-4242-9066-0BD6EF7A2093}"/>
              </a:ext>
            </a:extLst>
          </p:cNvPr>
          <p:cNvSpPr>
            <a:spLocks noGrp="1"/>
          </p:cNvSpPr>
          <p:nvPr>
            <p:ph type="title"/>
          </p:nvPr>
        </p:nvSpPr>
        <p:spPr>
          <a:xfrm>
            <a:off x="1216089" y="1703451"/>
            <a:ext cx="3612502" cy="3451095"/>
          </a:xfrm>
        </p:spPr>
        <p:txBody>
          <a:bodyPr anchor="ctr"/>
          <a:lstStyle>
            <a:lvl1pPr algn="ctr">
              <a:defRPr b="1">
                <a:solidFill>
                  <a:schemeClr val="bg1"/>
                </a:solidFill>
                <a:latin typeface="Avenir" pitchFamily="50" charset="0"/>
              </a:defRPr>
            </a:lvl1pPr>
          </a:lstStyle>
          <a:p>
            <a:r>
              <a:rPr lang="en-US"/>
              <a:t>Click to edit Master title style</a:t>
            </a:r>
            <a:endParaRPr lang="en-PH" dirty="0"/>
          </a:p>
        </p:txBody>
      </p:sp>
      <p:sp>
        <p:nvSpPr>
          <p:cNvPr id="3" name="Content Placeholder 2">
            <a:extLst>
              <a:ext uri="{FF2B5EF4-FFF2-40B4-BE49-F238E27FC236}">
                <a16:creationId xmlns:a16="http://schemas.microsoft.com/office/drawing/2014/main" id="{DD00E08D-F968-4FDE-A174-06430447ED89}"/>
              </a:ext>
            </a:extLst>
          </p:cNvPr>
          <p:cNvSpPr>
            <a:spLocks noGrp="1"/>
          </p:cNvSpPr>
          <p:nvPr>
            <p:ph idx="1"/>
          </p:nvPr>
        </p:nvSpPr>
        <p:spPr>
          <a:xfrm>
            <a:off x="5402423" y="867080"/>
            <a:ext cx="6027577" cy="5123835"/>
          </a:xfrm>
        </p:spPr>
        <p:txBody>
          <a:bodyPr anchor="t">
            <a:normAutofit/>
          </a:bodyPr>
          <a:lstStyle>
            <a:lvl1pPr marL="0" indent="0" algn="l">
              <a:buNone/>
              <a:defRPr sz="3600">
                <a:solidFill>
                  <a:schemeClr val="bg1"/>
                </a:solidFill>
                <a:latin typeface="Avenir" pitchFamily="50" charset="0"/>
              </a:defRPr>
            </a:lvl1pPr>
            <a:lvl2pPr marL="457200" indent="0" algn="l">
              <a:buNone/>
              <a:defRPr sz="3200">
                <a:solidFill>
                  <a:schemeClr val="bg1"/>
                </a:solidFill>
                <a:latin typeface="Avenir" pitchFamily="50" charset="0"/>
              </a:defRPr>
            </a:lvl2pPr>
            <a:lvl3pPr marL="914400" indent="0" algn="l">
              <a:buNone/>
              <a:defRPr sz="2800">
                <a:solidFill>
                  <a:schemeClr val="bg1"/>
                </a:solidFill>
                <a:latin typeface="Avenir" pitchFamily="50" charset="0"/>
              </a:defRPr>
            </a:lvl3pPr>
            <a:lvl4pPr marL="1371600" indent="0" algn="l">
              <a:buNone/>
              <a:defRPr sz="2400">
                <a:solidFill>
                  <a:schemeClr val="bg1"/>
                </a:solidFill>
                <a:latin typeface="Avenir" pitchFamily="50" charset="0"/>
              </a:defRPr>
            </a:lvl4pPr>
            <a:lvl5pPr marL="1828800" indent="0" algn="l">
              <a:buNone/>
              <a:defRPr sz="2400">
                <a:solidFill>
                  <a:schemeClr val="bg1"/>
                </a:solidFill>
                <a:latin typeface="Avenir" pitchFamily="50"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dirty="0"/>
          </a:p>
        </p:txBody>
      </p:sp>
      <p:sp>
        <p:nvSpPr>
          <p:cNvPr id="4" name="Date Placeholder 3">
            <a:extLst>
              <a:ext uri="{FF2B5EF4-FFF2-40B4-BE49-F238E27FC236}">
                <a16:creationId xmlns:a16="http://schemas.microsoft.com/office/drawing/2014/main" id="{E474BCF4-B531-4A93-A00B-A6239AD46D76}"/>
              </a:ext>
            </a:extLst>
          </p:cNvPr>
          <p:cNvSpPr>
            <a:spLocks noGrp="1"/>
          </p:cNvSpPr>
          <p:nvPr>
            <p:ph type="dt" sz="half" idx="10"/>
          </p:nvPr>
        </p:nvSpPr>
        <p:spPr/>
        <p:txBody>
          <a:bodyPr/>
          <a:lstStyle/>
          <a:p>
            <a:fld id="{CF36DBEA-EEFF-4848-BB39-9496429C4B8B}" type="datetimeFigureOut">
              <a:rPr lang="en-PH" smtClean="0"/>
              <a:t>23 Aug 2020</a:t>
            </a:fld>
            <a:endParaRPr lang="en-PH"/>
          </a:p>
        </p:txBody>
      </p:sp>
      <p:sp>
        <p:nvSpPr>
          <p:cNvPr id="5" name="Footer Placeholder 4">
            <a:extLst>
              <a:ext uri="{FF2B5EF4-FFF2-40B4-BE49-F238E27FC236}">
                <a16:creationId xmlns:a16="http://schemas.microsoft.com/office/drawing/2014/main" id="{A9867967-3948-4B8C-A02B-0021E498A62F}"/>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9586ED55-0560-48F3-BB5C-327541E1A786}"/>
              </a:ext>
            </a:extLst>
          </p:cNvPr>
          <p:cNvSpPr>
            <a:spLocks noGrp="1"/>
          </p:cNvSpPr>
          <p:nvPr>
            <p:ph type="sldNum" sz="quarter" idx="12"/>
          </p:nvPr>
        </p:nvSpPr>
        <p:spPr/>
        <p:txBody>
          <a:bodyPr/>
          <a:lstStyle/>
          <a:p>
            <a:fld id="{8F9C805A-0F2A-45E1-A24F-F712C5A8B5D9}" type="slidenum">
              <a:rPr lang="en-PH" smtClean="0"/>
              <a:t>‹#›</a:t>
            </a:fld>
            <a:endParaRPr lang="en-PH"/>
          </a:p>
        </p:txBody>
      </p:sp>
    </p:spTree>
    <p:extLst>
      <p:ext uri="{BB962C8B-B14F-4D97-AF65-F5344CB8AC3E}">
        <p14:creationId xmlns:p14="http://schemas.microsoft.com/office/powerpoint/2010/main" val="1482563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A8CD6D67-42A5-4A61-863F-DFD6A9B1B789}"/>
              </a:ext>
            </a:extLst>
          </p:cNvPr>
          <p:cNvGrpSpPr/>
          <p:nvPr/>
        </p:nvGrpSpPr>
        <p:grpSpPr>
          <a:xfrm>
            <a:off x="0" y="-139959"/>
            <a:ext cx="12192001" cy="6997959"/>
            <a:chOff x="0" y="-139959"/>
            <a:chExt cx="12192001" cy="6997959"/>
          </a:xfrm>
        </p:grpSpPr>
        <p:pic>
          <p:nvPicPr>
            <p:cNvPr id="13" name="Picture 12">
              <a:extLst>
                <a:ext uri="{FF2B5EF4-FFF2-40B4-BE49-F238E27FC236}">
                  <a16:creationId xmlns:a16="http://schemas.microsoft.com/office/drawing/2014/main" id="{3EE7A152-EE61-4D1D-8373-250F17A3C110}"/>
                </a:ext>
              </a:extLst>
            </p:cNvPr>
            <p:cNvPicPr>
              <a:picLocks noChangeAspect="1"/>
            </p:cNvPicPr>
            <p:nvPr/>
          </p:nvPicPr>
          <p:blipFill rotWithShape="1">
            <a:blip r:embed="rId2">
              <a:extLst>
                <a:ext uri="{28A0092B-C50C-407E-A947-70E740481C1C}">
                  <a14:useLocalDpi xmlns:a14="http://schemas.microsoft.com/office/drawing/2010/main" val="0"/>
                </a:ext>
              </a:extLst>
            </a:blip>
            <a:srcRect l="3267" t="-220" r="2258" b="15592"/>
            <a:stretch/>
          </p:blipFill>
          <p:spPr>
            <a:xfrm>
              <a:off x="0" y="-139959"/>
              <a:ext cx="12191999" cy="6997959"/>
            </a:xfrm>
            <a:prstGeom prst="rect">
              <a:avLst/>
            </a:prstGeom>
          </p:spPr>
        </p:pic>
        <p:sp>
          <p:nvSpPr>
            <p:cNvPr id="14" name="Rectangle: Rounded Corners 13">
              <a:extLst>
                <a:ext uri="{FF2B5EF4-FFF2-40B4-BE49-F238E27FC236}">
                  <a16:creationId xmlns:a16="http://schemas.microsoft.com/office/drawing/2014/main" id="{BAAD91A3-2054-4E62-B93E-C2EAF7F5F5AB}"/>
                </a:ext>
              </a:extLst>
            </p:cNvPr>
            <p:cNvSpPr/>
            <p:nvPr/>
          </p:nvSpPr>
          <p:spPr>
            <a:xfrm>
              <a:off x="1" y="0"/>
              <a:ext cx="12192000" cy="6858000"/>
            </a:xfrm>
            <a:prstGeom prst="roundRect">
              <a:avLst>
                <a:gd name="adj" fmla="val 0"/>
              </a:avLst>
            </a:prstGeom>
            <a:gradFill flip="none" rotWithShape="1">
              <a:gsLst>
                <a:gs pos="0">
                  <a:srgbClr val="0B022C">
                    <a:alpha val="59000"/>
                  </a:srgbClr>
                </a:gs>
                <a:gs pos="76000">
                  <a:srgbClr val="0B022C"/>
                </a:gs>
              </a:gsLst>
              <a:lin ang="8100000" scaled="1"/>
              <a:tileRect/>
            </a:gradFill>
            <a:ln>
              <a:noFill/>
            </a:ln>
            <a:effectLst>
              <a:outerShdw blurRad="622300" dist="50800" dir="2700000" algn="tl"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grpSp>
      <p:sp>
        <p:nvSpPr>
          <p:cNvPr id="2" name="Title 1">
            <a:extLst>
              <a:ext uri="{FF2B5EF4-FFF2-40B4-BE49-F238E27FC236}">
                <a16:creationId xmlns:a16="http://schemas.microsoft.com/office/drawing/2014/main" id="{16F9A6FF-A247-4242-9066-0BD6EF7A2093}"/>
              </a:ext>
            </a:extLst>
          </p:cNvPr>
          <p:cNvSpPr>
            <a:spLocks noGrp="1"/>
          </p:cNvSpPr>
          <p:nvPr>
            <p:ph type="title"/>
          </p:nvPr>
        </p:nvSpPr>
        <p:spPr>
          <a:xfrm>
            <a:off x="779107" y="663705"/>
            <a:ext cx="10574693" cy="1221080"/>
          </a:xfrm>
        </p:spPr>
        <p:txBody>
          <a:bodyPr anchor="t"/>
          <a:lstStyle>
            <a:lvl1pPr>
              <a:defRPr b="1">
                <a:solidFill>
                  <a:schemeClr val="bg1"/>
                </a:solidFill>
                <a:latin typeface="Avenir" pitchFamily="50" charset="0"/>
              </a:defRPr>
            </a:lvl1pPr>
          </a:lstStyle>
          <a:p>
            <a:r>
              <a:rPr lang="en-US"/>
              <a:t>Click to edit Master title style</a:t>
            </a:r>
            <a:endParaRPr lang="en-PH" dirty="0"/>
          </a:p>
        </p:txBody>
      </p:sp>
      <p:sp>
        <p:nvSpPr>
          <p:cNvPr id="3" name="Content Placeholder 2">
            <a:extLst>
              <a:ext uri="{FF2B5EF4-FFF2-40B4-BE49-F238E27FC236}">
                <a16:creationId xmlns:a16="http://schemas.microsoft.com/office/drawing/2014/main" id="{DD00E08D-F968-4FDE-A174-06430447ED89}"/>
              </a:ext>
            </a:extLst>
          </p:cNvPr>
          <p:cNvSpPr>
            <a:spLocks noGrp="1"/>
          </p:cNvSpPr>
          <p:nvPr>
            <p:ph idx="1"/>
          </p:nvPr>
        </p:nvSpPr>
        <p:spPr>
          <a:xfrm>
            <a:off x="808653" y="2057838"/>
            <a:ext cx="10574693" cy="4125459"/>
          </a:xfrm>
        </p:spPr>
        <p:txBody>
          <a:bodyPr anchor="b">
            <a:normAutofit/>
          </a:bodyPr>
          <a:lstStyle>
            <a:lvl1pPr marL="0" indent="0" algn="l">
              <a:buNone/>
              <a:defRPr sz="3600">
                <a:solidFill>
                  <a:schemeClr val="bg1"/>
                </a:solidFill>
                <a:latin typeface="Avenir" pitchFamily="50" charset="0"/>
              </a:defRPr>
            </a:lvl1pPr>
            <a:lvl2pPr marL="457200" indent="0" algn="l">
              <a:buNone/>
              <a:defRPr sz="3200">
                <a:solidFill>
                  <a:schemeClr val="bg1"/>
                </a:solidFill>
                <a:latin typeface="Avenir" pitchFamily="50" charset="0"/>
              </a:defRPr>
            </a:lvl2pPr>
            <a:lvl3pPr marL="914400" indent="0" algn="l">
              <a:buNone/>
              <a:defRPr sz="2800">
                <a:solidFill>
                  <a:schemeClr val="bg1"/>
                </a:solidFill>
                <a:latin typeface="Avenir" pitchFamily="50" charset="0"/>
              </a:defRPr>
            </a:lvl3pPr>
            <a:lvl4pPr marL="1371600" indent="0" algn="l">
              <a:buNone/>
              <a:defRPr sz="2400">
                <a:solidFill>
                  <a:schemeClr val="bg1"/>
                </a:solidFill>
                <a:latin typeface="Avenir" pitchFamily="50" charset="0"/>
              </a:defRPr>
            </a:lvl4pPr>
            <a:lvl5pPr marL="1828800" indent="0" algn="l">
              <a:buNone/>
              <a:defRPr sz="2400">
                <a:solidFill>
                  <a:schemeClr val="bg1"/>
                </a:solidFill>
                <a:latin typeface="Avenir" pitchFamily="50"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dirty="0"/>
          </a:p>
        </p:txBody>
      </p:sp>
      <p:sp>
        <p:nvSpPr>
          <p:cNvPr id="4" name="Date Placeholder 3">
            <a:extLst>
              <a:ext uri="{FF2B5EF4-FFF2-40B4-BE49-F238E27FC236}">
                <a16:creationId xmlns:a16="http://schemas.microsoft.com/office/drawing/2014/main" id="{E474BCF4-B531-4A93-A00B-A6239AD46D76}"/>
              </a:ext>
            </a:extLst>
          </p:cNvPr>
          <p:cNvSpPr>
            <a:spLocks noGrp="1"/>
          </p:cNvSpPr>
          <p:nvPr>
            <p:ph type="dt" sz="half" idx="10"/>
          </p:nvPr>
        </p:nvSpPr>
        <p:spPr/>
        <p:txBody>
          <a:bodyPr/>
          <a:lstStyle/>
          <a:p>
            <a:fld id="{CF36DBEA-EEFF-4848-BB39-9496429C4B8B}" type="datetimeFigureOut">
              <a:rPr lang="en-PH" smtClean="0"/>
              <a:t>23 Aug 2020</a:t>
            </a:fld>
            <a:endParaRPr lang="en-PH"/>
          </a:p>
        </p:txBody>
      </p:sp>
      <p:sp>
        <p:nvSpPr>
          <p:cNvPr id="5" name="Footer Placeholder 4">
            <a:extLst>
              <a:ext uri="{FF2B5EF4-FFF2-40B4-BE49-F238E27FC236}">
                <a16:creationId xmlns:a16="http://schemas.microsoft.com/office/drawing/2014/main" id="{A9867967-3948-4B8C-A02B-0021E498A62F}"/>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9586ED55-0560-48F3-BB5C-327541E1A786}"/>
              </a:ext>
            </a:extLst>
          </p:cNvPr>
          <p:cNvSpPr>
            <a:spLocks noGrp="1"/>
          </p:cNvSpPr>
          <p:nvPr>
            <p:ph type="sldNum" sz="quarter" idx="12"/>
          </p:nvPr>
        </p:nvSpPr>
        <p:spPr/>
        <p:txBody>
          <a:bodyPr/>
          <a:lstStyle/>
          <a:p>
            <a:fld id="{8F9C805A-0F2A-45E1-A24F-F712C5A8B5D9}" type="slidenum">
              <a:rPr lang="en-PH" smtClean="0"/>
              <a:t>‹#›</a:t>
            </a:fld>
            <a:endParaRPr lang="en-PH"/>
          </a:p>
        </p:txBody>
      </p:sp>
      <p:cxnSp>
        <p:nvCxnSpPr>
          <p:cNvPr id="8" name="Straight Connector 7">
            <a:extLst>
              <a:ext uri="{FF2B5EF4-FFF2-40B4-BE49-F238E27FC236}">
                <a16:creationId xmlns:a16="http://schemas.microsoft.com/office/drawing/2014/main" id="{5E14C7A3-D255-4C28-B2E1-2D84C28EA78D}"/>
              </a:ext>
            </a:extLst>
          </p:cNvPr>
          <p:cNvCxnSpPr>
            <a:cxnSpLocks/>
          </p:cNvCxnSpPr>
          <p:nvPr/>
        </p:nvCxnSpPr>
        <p:spPr>
          <a:xfrm>
            <a:off x="576942" y="1371600"/>
            <a:ext cx="10851502" cy="0"/>
          </a:xfrm>
          <a:prstGeom prst="line">
            <a:avLst/>
          </a:prstGeom>
          <a:ln w="38100">
            <a:gradFill flip="none" rotWithShape="1">
              <a:gsLst>
                <a:gs pos="0">
                  <a:srgbClr val="FF3399"/>
                </a:gs>
                <a:gs pos="100000">
                  <a:srgbClr val="CC00CC"/>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4676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Section Header">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EDA4D72-C7C4-4DA2-84BC-6AF27069AAA7}"/>
              </a:ext>
            </a:extLst>
          </p:cNvPr>
          <p:cNvGrpSpPr/>
          <p:nvPr/>
        </p:nvGrpSpPr>
        <p:grpSpPr>
          <a:xfrm>
            <a:off x="0" y="-139959"/>
            <a:ext cx="12192001" cy="6997959"/>
            <a:chOff x="0" y="-139959"/>
            <a:chExt cx="12192001" cy="6997959"/>
          </a:xfrm>
        </p:grpSpPr>
        <p:pic>
          <p:nvPicPr>
            <p:cNvPr id="11" name="Picture 10">
              <a:extLst>
                <a:ext uri="{FF2B5EF4-FFF2-40B4-BE49-F238E27FC236}">
                  <a16:creationId xmlns:a16="http://schemas.microsoft.com/office/drawing/2014/main" id="{9EB70A50-A4D4-42D7-A019-E62B1C709111}"/>
                </a:ext>
              </a:extLst>
            </p:cNvPr>
            <p:cNvPicPr>
              <a:picLocks noChangeAspect="1"/>
            </p:cNvPicPr>
            <p:nvPr/>
          </p:nvPicPr>
          <p:blipFill rotWithShape="1">
            <a:blip r:embed="rId2">
              <a:extLst>
                <a:ext uri="{28A0092B-C50C-407E-A947-70E740481C1C}">
                  <a14:useLocalDpi xmlns:a14="http://schemas.microsoft.com/office/drawing/2010/main" val="0"/>
                </a:ext>
              </a:extLst>
            </a:blip>
            <a:srcRect l="3267" t="-220" r="2258" b="15592"/>
            <a:stretch/>
          </p:blipFill>
          <p:spPr>
            <a:xfrm>
              <a:off x="0" y="-139959"/>
              <a:ext cx="12191999" cy="6997959"/>
            </a:xfrm>
            <a:prstGeom prst="rect">
              <a:avLst/>
            </a:prstGeom>
          </p:spPr>
        </p:pic>
        <p:sp>
          <p:nvSpPr>
            <p:cNvPr id="12" name="Rectangle: Rounded Corners 11">
              <a:extLst>
                <a:ext uri="{FF2B5EF4-FFF2-40B4-BE49-F238E27FC236}">
                  <a16:creationId xmlns:a16="http://schemas.microsoft.com/office/drawing/2014/main" id="{795FF901-E9F6-4EC8-A290-B76A2B3F4B18}"/>
                </a:ext>
              </a:extLst>
            </p:cNvPr>
            <p:cNvSpPr/>
            <p:nvPr/>
          </p:nvSpPr>
          <p:spPr>
            <a:xfrm>
              <a:off x="1" y="0"/>
              <a:ext cx="12192000" cy="6858000"/>
            </a:xfrm>
            <a:prstGeom prst="roundRect">
              <a:avLst>
                <a:gd name="adj" fmla="val 0"/>
              </a:avLst>
            </a:prstGeom>
            <a:gradFill flip="none" rotWithShape="1">
              <a:gsLst>
                <a:gs pos="0">
                  <a:srgbClr val="0B022C">
                    <a:alpha val="59000"/>
                  </a:srgbClr>
                </a:gs>
                <a:gs pos="76000">
                  <a:srgbClr val="0B022C"/>
                </a:gs>
              </a:gsLst>
              <a:lin ang="8100000" scaled="1"/>
              <a:tileRect/>
            </a:gradFill>
            <a:ln>
              <a:noFill/>
            </a:ln>
            <a:effectLst>
              <a:outerShdw blurRad="622300" dist="50800" dir="2700000" algn="tl"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dirty="0"/>
            </a:p>
          </p:txBody>
        </p:sp>
      </p:grpSp>
      <p:sp>
        <p:nvSpPr>
          <p:cNvPr id="2" name="Title 1">
            <a:extLst>
              <a:ext uri="{FF2B5EF4-FFF2-40B4-BE49-F238E27FC236}">
                <a16:creationId xmlns:a16="http://schemas.microsoft.com/office/drawing/2014/main" id="{A0FAA1EC-C6AB-4C20-BC39-93B5B2BD9CF5}"/>
              </a:ext>
            </a:extLst>
          </p:cNvPr>
          <p:cNvSpPr>
            <a:spLocks noGrp="1"/>
          </p:cNvSpPr>
          <p:nvPr>
            <p:ph type="title"/>
          </p:nvPr>
        </p:nvSpPr>
        <p:spPr>
          <a:xfrm>
            <a:off x="3123066" y="865973"/>
            <a:ext cx="5945868" cy="5126053"/>
          </a:xfrm>
        </p:spPr>
        <p:txBody>
          <a:bodyPr anchor="ctr"/>
          <a:lstStyle>
            <a:lvl1pPr algn="ctr">
              <a:defRPr sz="6000" b="1" i="1">
                <a:solidFill>
                  <a:schemeClr val="bg1"/>
                </a:solidFill>
                <a:latin typeface="Avenir" pitchFamily="50" charset="0"/>
              </a:defRPr>
            </a:lvl1pPr>
          </a:lstStyle>
          <a:p>
            <a:r>
              <a:rPr lang="en-US"/>
              <a:t>Click to edit Master title style</a:t>
            </a:r>
            <a:endParaRPr lang="en-PH" dirty="0"/>
          </a:p>
        </p:txBody>
      </p:sp>
      <p:sp>
        <p:nvSpPr>
          <p:cNvPr id="4" name="Date Placeholder 3">
            <a:extLst>
              <a:ext uri="{FF2B5EF4-FFF2-40B4-BE49-F238E27FC236}">
                <a16:creationId xmlns:a16="http://schemas.microsoft.com/office/drawing/2014/main" id="{46690E7D-2615-4B4E-9F0D-F55880C43C0A}"/>
              </a:ext>
            </a:extLst>
          </p:cNvPr>
          <p:cNvSpPr>
            <a:spLocks noGrp="1"/>
          </p:cNvSpPr>
          <p:nvPr>
            <p:ph type="dt" sz="half" idx="10"/>
          </p:nvPr>
        </p:nvSpPr>
        <p:spPr/>
        <p:txBody>
          <a:bodyPr/>
          <a:lstStyle/>
          <a:p>
            <a:fld id="{CF36DBEA-EEFF-4848-BB39-9496429C4B8B}" type="datetimeFigureOut">
              <a:rPr lang="en-PH" smtClean="0"/>
              <a:t>23 Aug 2020</a:t>
            </a:fld>
            <a:endParaRPr lang="en-PH"/>
          </a:p>
        </p:txBody>
      </p:sp>
      <p:sp>
        <p:nvSpPr>
          <p:cNvPr id="5" name="Footer Placeholder 4">
            <a:extLst>
              <a:ext uri="{FF2B5EF4-FFF2-40B4-BE49-F238E27FC236}">
                <a16:creationId xmlns:a16="http://schemas.microsoft.com/office/drawing/2014/main" id="{8E8C3FAB-3F02-4DCA-90AA-584BDE1F37B3}"/>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34A8EB98-C034-4E3D-9DB1-017739ECB549}"/>
              </a:ext>
            </a:extLst>
          </p:cNvPr>
          <p:cNvSpPr>
            <a:spLocks noGrp="1"/>
          </p:cNvSpPr>
          <p:nvPr>
            <p:ph type="sldNum" sz="quarter" idx="12"/>
          </p:nvPr>
        </p:nvSpPr>
        <p:spPr/>
        <p:txBody>
          <a:bodyPr/>
          <a:lstStyle/>
          <a:p>
            <a:fld id="{8F9C805A-0F2A-45E1-A24F-F712C5A8B5D9}" type="slidenum">
              <a:rPr lang="en-PH" smtClean="0"/>
              <a:t>‹#›</a:t>
            </a:fld>
            <a:endParaRPr lang="en-PH"/>
          </a:p>
        </p:txBody>
      </p:sp>
    </p:spTree>
    <p:extLst>
      <p:ext uri="{BB962C8B-B14F-4D97-AF65-F5344CB8AC3E}">
        <p14:creationId xmlns:p14="http://schemas.microsoft.com/office/powerpoint/2010/main" val="1483558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F559F-674E-4600-8BFF-B4AD9C1F8F23}"/>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169EBED3-7A05-464D-B7D3-7071B65E32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D44E6AAE-E504-4FE9-BD1B-618FE20B8C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97CF61E1-F463-4E97-B28D-D13B5F6EE004}"/>
              </a:ext>
            </a:extLst>
          </p:cNvPr>
          <p:cNvSpPr>
            <a:spLocks noGrp="1"/>
          </p:cNvSpPr>
          <p:nvPr>
            <p:ph type="dt" sz="half" idx="10"/>
          </p:nvPr>
        </p:nvSpPr>
        <p:spPr/>
        <p:txBody>
          <a:bodyPr/>
          <a:lstStyle/>
          <a:p>
            <a:fld id="{CF36DBEA-EEFF-4848-BB39-9496429C4B8B}" type="datetimeFigureOut">
              <a:rPr lang="en-PH" smtClean="0"/>
              <a:t>23 Aug 2020</a:t>
            </a:fld>
            <a:endParaRPr lang="en-PH"/>
          </a:p>
        </p:txBody>
      </p:sp>
      <p:sp>
        <p:nvSpPr>
          <p:cNvPr id="6" name="Footer Placeholder 5">
            <a:extLst>
              <a:ext uri="{FF2B5EF4-FFF2-40B4-BE49-F238E27FC236}">
                <a16:creationId xmlns:a16="http://schemas.microsoft.com/office/drawing/2014/main" id="{677C8F10-59C6-45EC-9971-5280FFDA4FC2}"/>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194C8884-2853-4C1C-88CD-4A0CC5E1DAB4}"/>
              </a:ext>
            </a:extLst>
          </p:cNvPr>
          <p:cNvSpPr>
            <a:spLocks noGrp="1"/>
          </p:cNvSpPr>
          <p:nvPr>
            <p:ph type="sldNum" sz="quarter" idx="12"/>
          </p:nvPr>
        </p:nvSpPr>
        <p:spPr/>
        <p:txBody>
          <a:bodyPr/>
          <a:lstStyle/>
          <a:p>
            <a:fld id="{8F9C805A-0F2A-45E1-A24F-F712C5A8B5D9}" type="slidenum">
              <a:rPr lang="en-PH" smtClean="0"/>
              <a:t>‹#›</a:t>
            </a:fld>
            <a:endParaRPr lang="en-PH"/>
          </a:p>
        </p:txBody>
      </p:sp>
    </p:spTree>
    <p:extLst>
      <p:ext uri="{BB962C8B-B14F-4D97-AF65-F5344CB8AC3E}">
        <p14:creationId xmlns:p14="http://schemas.microsoft.com/office/powerpoint/2010/main" val="3873564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42AF4-48C6-4342-965C-5CA0344DC369}"/>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38F9947E-A0B2-4E92-BFA1-08598EF9A5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1E4B82-7922-4720-88F8-4F9F7A189F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28CFC57E-028F-4910-ABC1-6E9DBA508E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C26C18-3D91-4AC2-95F4-187DEAE063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28121F01-D65F-406B-AB0B-21277EE441CA}"/>
              </a:ext>
            </a:extLst>
          </p:cNvPr>
          <p:cNvSpPr>
            <a:spLocks noGrp="1"/>
          </p:cNvSpPr>
          <p:nvPr>
            <p:ph type="dt" sz="half" idx="10"/>
          </p:nvPr>
        </p:nvSpPr>
        <p:spPr/>
        <p:txBody>
          <a:bodyPr/>
          <a:lstStyle/>
          <a:p>
            <a:fld id="{CF36DBEA-EEFF-4848-BB39-9496429C4B8B}" type="datetimeFigureOut">
              <a:rPr lang="en-PH" smtClean="0"/>
              <a:t>23 Aug 2020</a:t>
            </a:fld>
            <a:endParaRPr lang="en-PH"/>
          </a:p>
        </p:txBody>
      </p:sp>
      <p:sp>
        <p:nvSpPr>
          <p:cNvPr id="8" name="Footer Placeholder 7">
            <a:extLst>
              <a:ext uri="{FF2B5EF4-FFF2-40B4-BE49-F238E27FC236}">
                <a16:creationId xmlns:a16="http://schemas.microsoft.com/office/drawing/2014/main" id="{E5BDB261-A010-4D08-AA3C-0BCF449E13C7}"/>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CBB0CFBA-DE6E-4E7B-8E5A-DBA8AB520D42}"/>
              </a:ext>
            </a:extLst>
          </p:cNvPr>
          <p:cNvSpPr>
            <a:spLocks noGrp="1"/>
          </p:cNvSpPr>
          <p:nvPr>
            <p:ph type="sldNum" sz="quarter" idx="12"/>
          </p:nvPr>
        </p:nvSpPr>
        <p:spPr/>
        <p:txBody>
          <a:bodyPr/>
          <a:lstStyle/>
          <a:p>
            <a:fld id="{8F9C805A-0F2A-45E1-A24F-F712C5A8B5D9}" type="slidenum">
              <a:rPr lang="en-PH" smtClean="0"/>
              <a:t>‹#›</a:t>
            </a:fld>
            <a:endParaRPr lang="en-PH"/>
          </a:p>
        </p:txBody>
      </p:sp>
    </p:spTree>
    <p:extLst>
      <p:ext uri="{BB962C8B-B14F-4D97-AF65-F5344CB8AC3E}">
        <p14:creationId xmlns:p14="http://schemas.microsoft.com/office/powerpoint/2010/main" val="1809701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32D9C-ED6C-41F0-9A6E-FDBB5FE3A036}"/>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F3E42036-7629-4B44-A8C6-13DEBB89B7C6}"/>
              </a:ext>
            </a:extLst>
          </p:cNvPr>
          <p:cNvSpPr>
            <a:spLocks noGrp="1"/>
          </p:cNvSpPr>
          <p:nvPr>
            <p:ph type="dt" sz="half" idx="10"/>
          </p:nvPr>
        </p:nvSpPr>
        <p:spPr/>
        <p:txBody>
          <a:bodyPr/>
          <a:lstStyle/>
          <a:p>
            <a:fld id="{CF36DBEA-EEFF-4848-BB39-9496429C4B8B}" type="datetimeFigureOut">
              <a:rPr lang="en-PH" smtClean="0"/>
              <a:t>23 Aug 2020</a:t>
            </a:fld>
            <a:endParaRPr lang="en-PH"/>
          </a:p>
        </p:txBody>
      </p:sp>
      <p:sp>
        <p:nvSpPr>
          <p:cNvPr id="4" name="Footer Placeholder 3">
            <a:extLst>
              <a:ext uri="{FF2B5EF4-FFF2-40B4-BE49-F238E27FC236}">
                <a16:creationId xmlns:a16="http://schemas.microsoft.com/office/drawing/2014/main" id="{23FEF403-3EB6-4645-863B-8D8B49C34A45}"/>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ABCF7AEC-CB07-4F5B-ABFE-118A1304BEF8}"/>
              </a:ext>
            </a:extLst>
          </p:cNvPr>
          <p:cNvSpPr>
            <a:spLocks noGrp="1"/>
          </p:cNvSpPr>
          <p:nvPr>
            <p:ph type="sldNum" sz="quarter" idx="12"/>
          </p:nvPr>
        </p:nvSpPr>
        <p:spPr/>
        <p:txBody>
          <a:bodyPr/>
          <a:lstStyle/>
          <a:p>
            <a:fld id="{8F9C805A-0F2A-45E1-A24F-F712C5A8B5D9}" type="slidenum">
              <a:rPr lang="en-PH" smtClean="0"/>
              <a:t>‹#›</a:t>
            </a:fld>
            <a:endParaRPr lang="en-PH"/>
          </a:p>
        </p:txBody>
      </p:sp>
    </p:spTree>
    <p:extLst>
      <p:ext uri="{BB962C8B-B14F-4D97-AF65-F5344CB8AC3E}">
        <p14:creationId xmlns:p14="http://schemas.microsoft.com/office/powerpoint/2010/main" val="2389935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C85861-0C72-4408-94D0-B385A6691461}"/>
              </a:ext>
            </a:extLst>
          </p:cNvPr>
          <p:cNvSpPr>
            <a:spLocks noGrp="1"/>
          </p:cNvSpPr>
          <p:nvPr>
            <p:ph type="dt" sz="half" idx="10"/>
          </p:nvPr>
        </p:nvSpPr>
        <p:spPr/>
        <p:txBody>
          <a:bodyPr/>
          <a:lstStyle/>
          <a:p>
            <a:fld id="{CF36DBEA-EEFF-4848-BB39-9496429C4B8B}" type="datetimeFigureOut">
              <a:rPr lang="en-PH" smtClean="0"/>
              <a:t>23 Aug 2020</a:t>
            </a:fld>
            <a:endParaRPr lang="en-PH"/>
          </a:p>
        </p:txBody>
      </p:sp>
      <p:sp>
        <p:nvSpPr>
          <p:cNvPr id="3" name="Footer Placeholder 2">
            <a:extLst>
              <a:ext uri="{FF2B5EF4-FFF2-40B4-BE49-F238E27FC236}">
                <a16:creationId xmlns:a16="http://schemas.microsoft.com/office/drawing/2014/main" id="{61183BE2-E957-430D-B2AF-3CE4FE063B78}"/>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9E9B9D19-3AA8-44C8-A1F5-6245086985DA}"/>
              </a:ext>
            </a:extLst>
          </p:cNvPr>
          <p:cNvSpPr>
            <a:spLocks noGrp="1"/>
          </p:cNvSpPr>
          <p:nvPr>
            <p:ph type="sldNum" sz="quarter" idx="12"/>
          </p:nvPr>
        </p:nvSpPr>
        <p:spPr/>
        <p:txBody>
          <a:bodyPr/>
          <a:lstStyle/>
          <a:p>
            <a:fld id="{8F9C805A-0F2A-45E1-A24F-F712C5A8B5D9}" type="slidenum">
              <a:rPr lang="en-PH" smtClean="0"/>
              <a:t>‹#›</a:t>
            </a:fld>
            <a:endParaRPr lang="en-PH"/>
          </a:p>
        </p:txBody>
      </p:sp>
    </p:spTree>
    <p:extLst>
      <p:ext uri="{BB962C8B-B14F-4D97-AF65-F5344CB8AC3E}">
        <p14:creationId xmlns:p14="http://schemas.microsoft.com/office/powerpoint/2010/main" val="3807037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6F4A5-0A0B-46CD-9580-41B22FC4C3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D4B1473B-C428-40E6-844A-3413CA1FDB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E9455A30-624B-495F-A590-F3B77E0705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DA0109-4A0D-45BB-AEDB-CA99DB41CE9A}"/>
              </a:ext>
            </a:extLst>
          </p:cNvPr>
          <p:cNvSpPr>
            <a:spLocks noGrp="1"/>
          </p:cNvSpPr>
          <p:nvPr>
            <p:ph type="dt" sz="half" idx="10"/>
          </p:nvPr>
        </p:nvSpPr>
        <p:spPr/>
        <p:txBody>
          <a:bodyPr/>
          <a:lstStyle/>
          <a:p>
            <a:fld id="{CF36DBEA-EEFF-4848-BB39-9496429C4B8B}" type="datetimeFigureOut">
              <a:rPr lang="en-PH" smtClean="0"/>
              <a:t>23 Aug 2020</a:t>
            </a:fld>
            <a:endParaRPr lang="en-PH"/>
          </a:p>
        </p:txBody>
      </p:sp>
      <p:sp>
        <p:nvSpPr>
          <p:cNvPr id="6" name="Footer Placeholder 5">
            <a:extLst>
              <a:ext uri="{FF2B5EF4-FFF2-40B4-BE49-F238E27FC236}">
                <a16:creationId xmlns:a16="http://schemas.microsoft.com/office/drawing/2014/main" id="{024EF2E7-A681-43E3-A16C-A6EDFA9AE41A}"/>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4FBC180C-F557-45EC-9DCE-1194501A3930}"/>
              </a:ext>
            </a:extLst>
          </p:cNvPr>
          <p:cNvSpPr>
            <a:spLocks noGrp="1"/>
          </p:cNvSpPr>
          <p:nvPr>
            <p:ph type="sldNum" sz="quarter" idx="12"/>
          </p:nvPr>
        </p:nvSpPr>
        <p:spPr/>
        <p:txBody>
          <a:bodyPr/>
          <a:lstStyle/>
          <a:p>
            <a:fld id="{8F9C805A-0F2A-45E1-A24F-F712C5A8B5D9}" type="slidenum">
              <a:rPr lang="en-PH" smtClean="0"/>
              <a:t>‹#›</a:t>
            </a:fld>
            <a:endParaRPr lang="en-PH"/>
          </a:p>
        </p:txBody>
      </p:sp>
    </p:spTree>
    <p:extLst>
      <p:ext uri="{BB962C8B-B14F-4D97-AF65-F5344CB8AC3E}">
        <p14:creationId xmlns:p14="http://schemas.microsoft.com/office/powerpoint/2010/main" val="436055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B022C"/>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7A63BC-B7DE-44EB-AF52-59BC52E49D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453FA05D-E9B7-4F6F-996D-5A8D769C5E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886469E0-BBAC-4CA8-941E-B21B6481775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36DBEA-EEFF-4848-BB39-9496429C4B8B}" type="datetimeFigureOut">
              <a:rPr lang="en-PH" smtClean="0"/>
              <a:t>23 Aug 2020</a:t>
            </a:fld>
            <a:endParaRPr lang="en-PH"/>
          </a:p>
        </p:txBody>
      </p:sp>
      <p:sp>
        <p:nvSpPr>
          <p:cNvPr id="5" name="Footer Placeholder 4">
            <a:extLst>
              <a:ext uri="{FF2B5EF4-FFF2-40B4-BE49-F238E27FC236}">
                <a16:creationId xmlns:a16="http://schemas.microsoft.com/office/drawing/2014/main" id="{F2A382EC-C3E1-45E0-89D9-134F76C7E3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C81EA3E7-566D-4630-BE6D-736993C718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9C805A-0F2A-45E1-A24F-F712C5A8B5D9}" type="slidenum">
              <a:rPr lang="en-PH" smtClean="0"/>
              <a:t>‹#›</a:t>
            </a:fld>
            <a:endParaRPr lang="en-PH"/>
          </a:p>
        </p:txBody>
      </p:sp>
    </p:spTree>
    <p:extLst>
      <p:ext uri="{BB962C8B-B14F-4D97-AF65-F5344CB8AC3E}">
        <p14:creationId xmlns:p14="http://schemas.microsoft.com/office/powerpoint/2010/main" val="35417525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363CDA-857C-46F1-BAD1-4782F8A14BAA}"/>
              </a:ext>
            </a:extLst>
          </p:cNvPr>
          <p:cNvSpPr>
            <a:spLocks noGrp="1"/>
          </p:cNvSpPr>
          <p:nvPr>
            <p:ph type="ctrTitle"/>
          </p:nvPr>
        </p:nvSpPr>
        <p:spPr>
          <a:xfrm>
            <a:off x="3862952" y="1396770"/>
            <a:ext cx="4466095" cy="4184879"/>
          </a:xfrm>
        </p:spPr>
        <p:txBody>
          <a:bodyPr anchor="b"/>
          <a:lstStyle/>
          <a:p>
            <a:pPr algn="r"/>
            <a:r>
              <a:rPr lang="en-PH" dirty="0"/>
              <a:t>OOP Class Relationships</a:t>
            </a:r>
          </a:p>
        </p:txBody>
      </p:sp>
    </p:spTree>
    <p:extLst>
      <p:ext uri="{BB962C8B-B14F-4D97-AF65-F5344CB8AC3E}">
        <p14:creationId xmlns:p14="http://schemas.microsoft.com/office/powerpoint/2010/main" val="1618698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E012C-C53B-4B06-877E-06E235030EB3}"/>
              </a:ext>
            </a:extLst>
          </p:cNvPr>
          <p:cNvSpPr>
            <a:spLocks noGrp="1"/>
          </p:cNvSpPr>
          <p:nvPr>
            <p:ph type="title"/>
          </p:nvPr>
        </p:nvSpPr>
        <p:spPr/>
        <p:txBody>
          <a:bodyPr>
            <a:normAutofit/>
          </a:bodyPr>
          <a:lstStyle/>
          <a:p>
            <a:r>
              <a:rPr lang="en-PH" dirty="0"/>
              <a:t>Realization’s importance</a:t>
            </a:r>
          </a:p>
        </p:txBody>
      </p:sp>
      <p:sp>
        <p:nvSpPr>
          <p:cNvPr id="3" name="Content Placeholder 2">
            <a:extLst>
              <a:ext uri="{FF2B5EF4-FFF2-40B4-BE49-F238E27FC236}">
                <a16:creationId xmlns:a16="http://schemas.microsoft.com/office/drawing/2014/main" id="{4C2C1912-8ABC-4760-9A01-77B687351332}"/>
              </a:ext>
            </a:extLst>
          </p:cNvPr>
          <p:cNvSpPr>
            <a:spLocks noGrp="1"/>
          </p:cNvSpPr>
          <p:nvPr>
            <p:ph idx="1"/>
          </p:nvPr>
        </p:nvSpPr>
        <p:spPr/>
        <p:txBody>
          <a:bodyPr anchor="ctr">
            <a:normAutofit/>
          </a:bodyPr>
          <a:lstStyle/>
          <a:p>
            <a:r>
              <a:rPr lang="en-US" dirty="0"/>
              <a:t>The importance of this seemingly pointless relationship lies in OOP's data hiding principle</a:t>
            </a:r>
          </a:p>
        </p:txBody>
      </p:sp>
    </p:spTree>
    <p:extLst>
      <p:ext uri="{BB962C8B-B14F-4D97-AF65-F5344CB8AC3E}">
        <p14:creationId xmlns:p14="http://schemas.microsoft.com/office/powerpoint/2010/main" val="1651655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star in the background&#10;&#10;Description automatically generated">
            <a:extLst>
              <a:ext uri="{FF2B5EF4-FFF2-40B4-BE49-F238E27FC236}">
                <a16:creationId xmlns:a16="http://schemas.microsoft.com/office/drawing/2014/main" id="{C6781F8E-E45F-46EC-9D0D-A0534AB2EE90}"/>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310692" y="0"/>
            <a:ext cx="11570615" cy="6858000"/>
          </a:xfrm>
          <a:prstGeom prst="rect">
            <a:avLst/>
          </a:prstGeom>
        </p:spPr>
      </p:pic>
    </p:spTree>
    <p:extLst>
      <p:ext uri="{BB962C8B-B14F-4D97-AF65-F5344CB8AC3E}">
        <p14:creationId xmlns:p14="http://schemas.microsoft.com/office/powerpoint/2010/main" val="524675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E1C90-121A-43E9-A19B-1C7EF824B9D2}"/>
              </a:ext>
            </a:extLst>
          </p:cNvPr>
          <p:cNvSpPr>
            <a:spLocks noGrp="1"/>
          </p:cNvSpPr>
          <p:nvPr>
            <p:ph type="title"/>
          </p:nvPr>
        </p:nvSpPr>
        <p:spPr/>
        <p:txBody>
          <a:bodyPr>
            <a:normAutofit/>
          </a:bodyPr>
          <a:lstStyle/>
          <a:p>
            <a:r>
              <a:rPr lang="en-PH" sz="3200" dirty="0"/>
              <a:t>Realizing</a:t>
            </a:r>
            <a:br>
              <a:rPr lang="en-PH" sz="3200" dirty="0"/>
            </a:br>
            <a:r>
              <a:rPr lang="en-PH" sz="3200" dirty="0" err="1"/>
              <a:t>BorrowableItem</a:t>
            </a:r>
            <a:endParaRPr lang="en-PH" sz="3200" dirty="0"/>
          </a:p>
        </p:txBody>
      </p:sp>
      <p:sp>
        <p:nvSpPr>
          <p:cNvPr id="3" name="Content Placeholder 2">
            <a:extLst>
              <a:ext uri="{FF2B5EF4-FFF2-40B4-BE49-F238E27FC236}">
                <a16:creationId xmlns:a16="http://schemas.microsoft.com/office/drawing/2014/main" id="{8FEA3AEE-EB27-41EE-A4C9-D34205136E32}"/>
              </a:ext>
            </a:extLst>
          </p:cNvPr>
          <p:cNvSpPr>
            <a:spLocks noGrp="1"/>
          </p:cNvSpPr>
          <p:nvPr>
            <p:ph idx="1"/>
          </p:nvPr>
        </p:nvSpPr>
        <p:spPr/>
        <p:txBody>
          <a:bodyPr anchor="ctr"/>
          <a:lstStyle/>
          <a:p>
            <a:r>
              <a:rPr lang="en-US" dirty="0"/>
              <a:t>Any realization of `</a:t>
            </a:r>
            <a:r>
              <a:rPr lang="en-US" dirty="0" err="1"/>
              <a:t>BorrowableItem</a:t>
            </a:r>
            <a:r>
              <a:rPr lang="en-US" dirty="0"/>
              <a:t>`, such as `Book` or `Newspaper` will be forced to implement the `borrow()` and `return()` methods</a:t>
            </a:r>
            <a:endParaRPr lang="en-PH" dirty="0"/>
          </a:p>
        </p:txBody>
      </p:sp>
    </p:spTree>
    <p:extLst>
      <p:ext uri="{BB962C8B-B14F-4D97-AF65-F5344CB8AC3E}">
        <p14:creationId xmlns:p14="http://schemas.microsoft.com/office/powerpoint/2010/main" val="32305604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9881B-24D2-4BAE-B0AC-FAD08B627FCD}"/>
              </a:ext>
            </a:extLst>
          </p:cNvPr>
          <p:cNvSpPr>
            <a:spLocks noGrp="1"/>
          </p:cNvSpPr>
          <p:nvPr>
            <p:ph type="title"/>
          </p:nvPr>
        </p:nvSpPr>
        <p:spPr/>
        <p:txBody>
          <a:bodyPr>
            <a:normAutofit/>
          </a:bodyPr>
          <a:lstStyle/>
          <a:p>
            <a:r>
              <a:rPr lang="en-PH" sz="4000" dirty="0"/>
              <a:t>Realization and Polymorphism</a:t>
            </a:r>
          </a:p>
        </p:txBody>
      </p:sp>
      <p:sp>
        <p:nvSpPr>
          <p:cNvPr id="3" name="Content Placeholder 2">
            <a:extLst>
              <a:ext uri="{FF2B5EF4-FFF2-40B4-BE49-F238E27FC236}">
                <a16:creationId xmlns:a16="http://schemas.microsoft.com/office/drawing/2014/main" id="{6A191BEE-6BAC-432F-B687-9B1DF9BAB575}"/>
              </a:ext>
            </a:extLst>
          </p:cNvPr>
          <p:cNvSpPr>
            <a:spLocks noGrp="1"/>
          </p:cNvSpPr>
          <p:nvPr>
            <p:ph idx="1"/>
          </p:nvPr>
        </p:nvSpPr>
        <p:spPr/>
        <p:txBody>
          <a:bodyPr>
            <a:normAutofit/>
          </a:bodyPr>
          <a:lstStyle/>
          <a:p>
            <a:r>
              <a:rPr lang="en-US" dirty="0"/>
              <a:t>A `Book` is a `</a:t>
            </a:r>
            <a:r>
              <a:rPr lang="en-US" dirty="0" err="1"/>
              <a:t>BorrowableItem</a:t>
            </a:r>
            <a:r>
              <a:rPr lang="en-US" dirty="0"/>
              <a:t>`, allowing the library system to interact with it like any `</a:t>
            </a:r>
            <a:r>
              <a:rPr lang="en-US" dirty="0" err="1"/>
              <a:t>BorrowableItem</a:t>
            </a:r>
            <a:r>
              <a:rPr lang="en-US" dirty="0"/>
              <a:t>`.</a:t>
            </a:r>
          </a:p>
          <a:p>
            <a:endParaRPr lang="en-US" dirty="0"/>
          </a:p>
          <a:p>
            <a:r>
              <a:rPr lang="en-US" dirty="0"/>
              <a:t>But at the same time `Book` is a book so it behaves in the manner a book behaves.</a:t>
            </a:r>
            <a:endParaRPr lang="en-PH" dirty="0"/>
          </a:p>
        </p:txBody>
      </p:sp>
    </p:spTree>
    <p:extLst>
      <p:ext uri="{BB962C8B-B14F-4D97-AF65-F5344CB8AC3E}">
        <p14:creationId xmlns:p14="http://schemas.microsoft.com/office/powerpoint/2010/main" val="2573403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42EB1-A26C-4489-AECF-37EDD51FCF0E}"/>
              </a:ext>
            </a:extLst>
          </p:cNvPr>
          <p:cNvSpPr>
            <a:spLocks noGrp="1"/>
          </p:cNvSpPr>
          <p:nvPr>
            <p:ph type="title"/>
          </p:nvPr>
        </p:nvSpPr>
        <p:spPr/>
        <p:txBody>
          <a:bodyPr/>
          <a:lstStyle/>
          <a:p>
            <a:r>
              <a:rPr lang="en-PH" dirty="0"/>
              <a:t>Realization</a:t>
            </a:r>
          </a:p>
        </p:txBody>
      </p:sp>
      <p:sp>
        <p:nvSpPr>
          <p:cNvPr id="3" name="Content Placeholder 2">
            <a:extLst>
              <a:ext uri="{FF2B5EF4-FFF2-40B4-BE49-F238E27FC236}">
                <a16:creationId xmlns:a16="http://schemas.microsoft.com/office/drawing/2014/main" id="{AA634172-2B89-47BD-9FF3-09B2CC7816BC}"/>
              </a:ext>
            </a:extLst>
          </p:cNvPr>
          <p:cNvSpPr>
            <a:spLocks noGrp="1"/>
          </p:cNvSpPr>
          <p:nvPr>
            <p:ph idx="1"/>
          </p:nvPr>
        </p:nvSpPr>
        <p:spPr/>
        <p:txBody>
          <a:bodyPr anchor="ctr"/>
          <a:lstStyle/>
          <a:p>
            <a:r>
              <a:rPr lang="en-US" dirty="0"/>
              <a:t>By building all these relationships, the library system is able interact with resources without explicitly knowing which exact resource it is. </a:t>
            </a:r>
            <a:endParaRPr lang="en-PH" dirty="0"/>
          </a:p>
        </p:txBody>
      </p:sp>
    </p:spTree>
    <p:extLst>
      <p:ext uri="{BB962C8B-B14F-4D97-AF65-F5344CB8AC3E}">
        <p14:creationId xmlns:p14="http://schemas.microsoft.com/office/powerpoint/2010/main" val="14287126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42EB1-A26C-4489-AECF-37EDD51FCF0E}"/>
              </a:ext>
            </a:extLst>
          </p:cNvPr>
          <p:cNvSpPr>
            <a:spLocks noGrp="1"/>
          </p:cNvSpPr>
          <p:nvPr>
            <p:ph type="title"/>
          </p:nvPr>
        </p:nvSpPr>
        <p:spPr/>
        <p:txBody>
          <a:bodyPr/>
          <a:lstStyle/>
          <a:p>
            <a:r>
              <a:rPr lang="en-PH" dirty="0"/>
              <a:t>Realization</a:t>
            </a:r>
          </a:p>
        </p:txBody>
      </p:sp>
      <p:sp>
        <p:nvSpPr>
          <p:cNvPr id="3" name="Content Placeholder 2">
            <a:extLst>
              <a:ext uri="{FF2B5EF4-FFF2-40B4-BE49-F238E27FC236}">
                <a16:creationId xmlns:a16="http://schemas.microsoft.com/office/drawing/2014/main" id="{AA634172-2B89-47BD-9FF3-09B2CC7816BC}"/>
              </a:ext>
            </a:extLst>
          </p:cNvPr>
          <p:cNvSpPr>
            <a:spLocks noGrp="1"/>
          </p:cNvSpPr>
          <p:nvPr>
            <p:ph idx="1"/>
          </p:nvPr>
        </p:nvSpPr>
        <p:spPr/>
        <p:txBody>
          <a:bodyPr anchor="ctr"/>
          <a:lstStyle/>
          <a:p>
            <a:r>
              <a:rPr lang="en-US" dirty="0"/>
              <a:t>through the establishment of these relationships, OOP is able to uphold one of its core design principles, </a:t>
            </a:r>
            <a:r>
              <a:rPr lang="en-US" b="1" dirty="0"/>
              <a:t>data-hiding.</a:t>
            </a:r>
            <a:endParaRPr lang="en-PH" dirty="0"/>
          </a:p>
        </p:txBody>
      </p:sp>
    </p:spTree>
    <p:extLst>
      <p:ext uri="{BB962C8B-B14F-4D97-AF65-F5344CB8AC3E}">
        <p14:creationId xmlns:p14="http://schemas.microsoft.com/office/powerpoint/2010/main" val="42514210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42EB1-A26C-4489-AECF-37EDD51FCF0E}"/>
              </a:ext>
            </a:extLst>
          </p:cNvPr>
          <p:cNvSpPr>
            <a:spLocks noGrp="1"/>
          </p:cNvSpPr>
          <p:nvPr>
            <p:ph type="title"/>
          </p:nvPr>
        </p:nvSpPr>
        <p:spPr/>
        <p:txBody>
          <a:bodyPr>
            <a:normAutofit/>
          </a:bodyPr>
          <a:lstStyle/>
          <a:p>
            <a:r>
              <a:rPr lang="en-PH" sz="4000" dirty="0"/>
              <a:t>Specialization</a:t>
            </a:r>
          </a:p>
        </p:txBody>
      </p:sp>
      <p:sp>
        <p:nvSpPr>
          <p:cNvPr id="3" name="Content Placeholder 2">
            <a:extLst>
              <a:ext uri="{FF2B5EF4-FFF2-40B4-BE49-F238E27FC236}">
                <a16:creationId xmlns:a16="http://schemas.microsoft.com/office/drawing/2014/main" id="{AA634172-2B89-47BD-9FF3-09B2CC7816BC}"/>
              </a:ext>
            </a:extLst>
          </p:cNvPr>
          <p:cNvSpPr>
            <a:spLocks noGrp="1"/>
          </p:cNvSpPr>
          <p:nvPr>
            <p:ph idx="1"/>
          </p:nvPr>
        </p:nvSpPr>
        <p:spPr/>
        <p:txBody>
          <a:bodyPr anchor="ctr"/>
          <a:lstStyle/>
          <a:p>
            <a:r>
              <a:rPr lang="en-US" dirty="0"/>
              <a:t>Specialization relationships are very similar to realization relationships. </a:t>
            </a:r>
          </a:p>
          <a:p>
            <a:endParaRPr lang="en-US" dirty="0"/>
          </a:p>
          <a:p>
            <a:r>
              <a:rPr lang="en-US" dirty="0"/>
              <a:t>You can think of these specialization relationships as realizations but between two real/concrete classes.</a:t>
            </a:r>
            <a:endParaRPr lang="en-PH" dirty="0"/>
          </a:p>
        </p:txBody>
      </p:sp>
    </p:spTree>
    <p:extLst>
      <p:ext uri="{BB962C8B-B14F-4D97-AF65-F5344CB8AC3E}">
        <p14:creationId xmlns:p14="http://schemas.microsoft.com/office/powerpoint/2010/main" val="24886084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42EB1-A26C-4489-AECF-37EDD51FCF0E}"/>
              </a:ext>
            </a:extLst>
          </p:cNvPr>
          <p:cNvSpPr>
            <a:spLocks noGrp="1"/>
          </p:cNvSpPr>
          <p:nvPr>
            <p:ph type="title"/>
          </p:nvPr>
        </p:nvSpPr>
        <p:spPr/>
        <p:txBody>
          <a:bodyPr>
            <a:normAutofit/>
          </a:bodyPr>
          <a:lstStyle/>
          <a:p>
            <a:r>
              <a:rPr lang="en-PH" sz="4000" dirty="0"/>
              <a:t>Specialization</a:t>
            </a:r>
            <a:br>
              <a:rPr lang="en-PH" sz="4000" dirty="0"/>
            </a:br>
            <a:r>
              <a:rPr lang="en-PH" sz="4000" dirty="0"/>
              <a:t>(other names)</a:t>
            </a:r>
          </a:p>
        </p:txBody>
      </p:sp>
      <p:sp>
        <p:nvSpPr>
          <p:cNvPr id="3" name="Content Placeholder 2">
            <a:extLst>
              <a:ext uri="{FF2B5EF4-FFF2-40B4-BE49-F238E27FC236}">
                <a16:creationId xmlns:a16="http://schemas.microsoft.com/office/drawing/2014/main" id="{AA634172-2B89-47BD-9FF3-09B2CC7816BC}"/>
              </a:ext>
            </a:extLst>
          </p:cNvPr>
          <p:cNvSpPr>
            <a:spLocks noGrp="1"/>
          </p:cNvSpPr>
          <p:nvPr>
            <p:ph idx="1"/>
          </p:nvPr>
        </p:nvSpPr>
        <p:spPr/>
        <p:txBody>
          <a:bodyPr anchor="ctr">
            <a:normAutofit/>
          </a:bodyPr>
          <a:lstStyle/>
          <a:p>
            <a:r>
              <a:rPr lang="en-PH" dirty="0"/>
              <a:t>Specialization relationships are sometimes called extension relationships</a:t>
            </a:r>
          </a:p>
          <a:p>
            <a:endParaRPr lang="en-PH" dirty="0"/>
          </a:p>
          <a:p>
            <a:pPr marL="571500" indent="-571500">
              <a:buFont typeface="Arial" panose="020B0604020202020204" pitchFamily="34" charset="0"/>
              <a:buChar char="•"/>
            </a:pPr>
            <a:r>
              <a:rPr lang="en-PH" b="1" i="1" dirty="0"/>
              <a:t>Child – Parent. </a:t>
            </a:r>
            <a:r>
              <a:rPr lang="en-PH" dirty="0"/>
              <a:t>Child class inherits parent class</a:t>
            </a:r>
          </a:p>
          <a:p>
            <a:pPr marL="571500" indent="-571500">
              <a:buFont typeface="Arial" panose="020B0604020202020204" pitchFamily="34" charset="0"/>
              <a:buChar char="•"/>
            </a:pPr>
            <a:r>
              <a:rPr lang="en-PH" b="1" i="1" dirty="0"/>
              <a:t>Sub Class – Super Class. </a:t>
            </a:r>
            <a:r>
              <a:rPr lang="en-PH" dirty="0"/>
              <a:t>Sub class extends super class</a:t>
            </a:r>
          </a:p>
        </p:txBody>
      </p:sp>
    </p:spTree>
    <p:extLst>
      <p:ext uri="{BB962C8B-B14F-4D97-AF65-F5344CB8AC3E}">
        <p14:creationId xmlns:p14="http://schemas.microsoft.com/office/powerpoint/2010/main" val="13253602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98325354-7AAC-418B-9975-AF8C222BE2A6}"/>
              </a:ext>
            </a:extLst>
          </p:cNvPr>
          <p:cNvPicPr>
            <a:picLocks noChangeAspect="1"/>
          </p:cNvPicPr>
          <p:nvPr/>
        </p:nvPicPr>
        <p:blipFill>
          <a:blip r:embed="rId2">
            <a:lum bright="70000" contrast="-70000"/>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310692" y="0"/>
            <a:ext cx="11570615" cy="6858000"/>
          </a:xfrm>
          <a:prstGeom prst="rect">
            <a:avLst/>
          </a:prstGeom>
        </p:spPr>
      </p:pic>
    </p:spTree>
    <p:extLst>
      <p:ext uri="{BB962C8B-B14F-4D97-AF65-F5344CB8AC3E}">
        <p14:creationId xmlns:p14="http://schemas.microsoft.com/office/powerpoint/2010/main" val="17868246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42EB1-A26C-4489-AECF-37EDD51FCF0E}"/>
              </a:ext>
            </a:extLst>
          </p:cNvPr>
          <p:cNvSpPr>
            <a:spLocks noGrp="1"/>
          </p:cNvSpPr>
          <p:nvPr>
            <p:ph type="title"/>
          </p:nvPr>
        </p:nvSpPr>
        <p:spPr/>
        <p:txBody>
          <a:bodyPr>
            <a:normAutofit/>
          </a:bodyPr>
          <a:lstStyle/>
          <a:p>
            <a:r>
              <a:rPr lang="en-PH" sz="4000" dirty="0"/>
              <a:t>Specialization</a:t>
            </a:r>
            <a:br>
              <a:rPr lang="en-PH" sz="4000" dirty="0"/>
            </a:br>
            <a:r>
              <a:rPr lang="en-PH" sz="4000" dirty="0"/>
              <a:t>inheritance</a:t>
            </a:r>
          </a:p>
        </p:txBody>
      </p:sp>
      <p:sp>
        <p:nvSpPr>
          <p:cNvPr id="3" name="Content Placeholder 2">
            <a:extLst>
              <a:ext uri="{FF2B5EF4-FFF2-40B4-BE49-F238E27FC236}">
                <a16:creationId xmlns:a16="http://schemas.microsoft.com/office/drawing/2014/main" id="{AA634172-2B89-47BD-9FF3-09B2CC7816BC}"/>
              </a:ext>
            </a:extLst>
          </p:cNvPr>
          <p:cNvSpPr>
            <a:spLocks noGrp="1"/>
          </p:cNvSpPr>
          <p:nvPr>
            <p:ph idx="1"/>
          </p:nvPr>
        </p:nvSpPr>
        <p:spPr/>
        <p:txBody>
          <a:bodyPr anchor="ctr"/>
          <a:lstStyle/>
          <a:p>
            <a:r>
              <a:rPr lang="en-US" dirty="0"/>
              <a:t>Specialization relationships enable one of OOP’s core design principle, inheritance.</a:t>
            </a:r>
            <a:endParaRPr lang="en-PH" dirty="0"/>
          </a:p>
        </p:txBody>
      </p:sp>
    </p:spTree>
    <p:extLst>
      <p:ext uri="{BB962C8B-B14F-4D97-AF65-F5344CB8AC3E}">
        <p14:creationId xmlns:p14="http://schemas.microsoft.com/office/powerpoint/2010/main" val="1207783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E012C-C53B-4B06-877E-06E235030EB3}"/>
              </a:ext>
            </a:extLst>
          </p:cNvPr>
          <p:cNvSpPr>
            <a:spLocks noGrp="1"/>
          </p:cNvSpPr>
          <p:nvPr>
            <p:ph type="title"/>
          </p:nvPr>
        </p:nvSpPr>
        <p:spPr/>
        <p:txBody>
          <a:bodyPr>
            <a:normAutofit/>
          </a:bodyPr>
          <a:lstStyle/>
          <a:p>
            <a:r>
              <a:rPr lang="en-PH" sz="4000" dirty="0"/>
              <a:t>Type Based Relationships</a:t>
            </a:r>
          </a:p>
        </p:txBody>
      </p:sp>
      <p:sp>
        <p:nvSpPr>
          <p:cNvPr id="3" name="Content Placeholder 2">
            <a:extLst>
              <a:ext uri="{FF2B5EF4-FFF2-40B4-BE49-F238E27FC236}">
                <a16:creationId xmlns:a16="http://schemas.microsoft.com/office/drawing/2014/main" id="{4C2C1912-8ABC-4760-9A01-77B687351332}"/>
              </a:ext>
            </a:extLst>
          </p:cNvPr>
          <p:cNvSpPr>
            <a:spLocks noGrp="1"/>
          </p:cNvSpPr>
          <p:nvPr>
            <p:ph idx="1"/>
          </p:nvPr>
        </p:nvSpPr>
        <p:spPr/>
        <p:txBody>
          <a:bodyPr anchor="ctr"/>
          <a:lstStyle/>
          <a:p>
            <a:r>
              <a:rPr lang="en-US" dirty="0"/>
              <a:t>Type based relationships are characterized by how two classes are related to each other through ontological hierarchy.</a:t>
            </a:r>
            <a:endParaRPr lang="en-PH" dirty="0"/>
          </a:p>
        </p:txBody>
      </p:sp>
    </p:spTree>
    <p:extLst>
      <p:ext uri="{BB962C8B-B14F-4D97-AF65-F5344CB8AC3E}">
        <p14:creationId xmlns:p14="http://schemas.microsoft.com/office/powerpoint/2010/main" val="4599842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42EB1-A26C-4489-AECF-37EDD51FCF0E}"/>
              </a:ext>
            </a:extLst>
          </p:cNvPr>
          <p:cNvSpPr>
            <a:spLocks noGrp="1"/>
          </p:cNvSpPr>
          <p:nvPr>
            <p:ph type="title"/>
          </p:nvPr>
        </p:nvSpPr>
        <p:spPr/>
        <p:txBody>
          <a:bodyPr>
            <a:normAutofit/>
          </a:bodyPr>
          <a:lstStyle/>
          <a:p>
            <a:r>
              <a:rPr lang="en-PH" sz="4000" dirty="0"/>
              <a:t>Specialization</a:t>
            </a:r>
            <a:br>
              <a:rPr lang="en-PH" sz="4000" dirty="0"/>
            </a:br>
            <a:r>
              <a:rPr lang="en-PH" sz="4000" dirty="0"/>
              <a:t>inheritance</a:t>
            </a:r>
          </a:p>
        </p:txBody>
      </p:sp>
      <p:sp>
        <p:nvSpPr>
          <p:cNvPr id="3" name="Content Placeholder 2">
            <a:extLst>
              <a:ext uri="{FF2B5EF4-FFF2-40B4-BE49-F238E27FC236}">
                <a16:creationId xmlns:a16="http://schemas.microsoft.com/office/drawing/2014/main" id="{AA634172-2B89-47BD-9FF3-09B2CC7816BC}"/>
              </a:ext>
            </a:extLst>
          </p:cNvPr>
          <p:cNvSpPr>
            <a:spLocks noGrp="1"/>
          </p:cNvSpPr>
          <p:nvPr>
            <p:ph idx="1"/>
          </p:nvPr>
        </p:nvSpPr>
        <p:spPr/>
        <p:txBody>
          <a:bodyPr anchor="ctr"/>
          <a:lstStyle/>
          <a:p>
            <a:r>
              <a:rPr lang="en-US" dirty="0"/>
              <a:t>When you write code for the general class, you do not need to rewrite it for specializations. </a:t>
            </a:r>
          </a:p>
          <a:p>
            <a:endParaRPr lang="en-US" dirty="0"/>
          </a:p>
          <a:p>
            <a:r>
              <a:rPr lang="en-US" dirty="0"/>
              <a:t>What you write inside specializations are the attributes and method that make it special</a:t>
            </a:r>
            <a:endParaRPr lang="en-PH" dirty="0"/>
          </a:p>
        </p:txBody>
      </p:sp>
    </p:spTree>
    <p:extLst>
      <p:ext uri="{BB962C8B-B14F-4D97-AF65-F5344CB8AC3E}">
        <p14:creationId xmlns:p14="http://schemas.microsoft.com/office/powerpoint/2010/main" val="18864570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42EB1-A26C-4489-AECF-37EDD51FCF0E}"/>
              </a:ext>
            </a:extLst>
          </p:cNvPr>
          <p:cNvSpPr>
            <a:spLocks noGrp="1"/>
          </p:cNvSpPr>
          <p:nvPr>
            <p:ph type="title"/>
          </p:nvPr>
        </p:nvSpPr>
        <p:spPr/>
        <p:txBody>
          <a:bodyPr>
            <a:normAutofit/>
          </a:bodyPr>
          <a:lstStyle/>
          <a:p>
            <a:r>
              <a:rPr lang="en-PH" sz="4000" dirty="0"/>
              <a:t>Specialization</a:t>
            </a:r>
            <a:br>
              <a:rPr lang="en-PH" sz="4000" dirty="0"/>
            </a:br>
            <a:r>
              <a:rPr lang="en-PH" sz="4000" dirty="0"/>
              <a:t>inheritance</a:t>
            </a:r>
          </a:p>
        </p:txBody>
      </p:sp>
      <p:sp>
        <p:nvSpPr>
          <p:cNvPr id="3" name="Content Placeholder 2">
            <a:extLst>
              <a:ext uri="{FF2B5EF4-FFF2-40B4-BE49-F238E27FC236}">
                <a16:creationId xmlns:a16="http://schemas.microsoft.com/office/drawing/2014/main" id="{AA634172-2B89-47BD-9FF3-09B2CC7816BC}"/>
              </a:ext>
            </a:extLst>
          </p:cNvPr>
          <p:cNvSpPr>
            <a:spLocks noGrp="1"/>
          </p:cNvSpPr>
          <p:nvPr>
            <p:ph idx="1"/>
          </p:nvPr>
        </p:nvSpPr>
        <p:spPr/>
        <p:txBody>
          <a:bodyPr anchor="ctr">
            <a:normAutofit fontScale="92500"/>
          </a:bodyPr>
          <a:lstStyle/>
          <a:p>
            <a:r>
              <a:rPr lang="en-US" dirty="0"/>
              <a:t>Having one copy of code helps for maintainability.</a:t>
            </a:r>
          </a:p>
          <a:p>
            <a:endParaRPr lang="en-US" dirty="0"/>
          </a:p>
          <a:p>
            <a:r>
              <a:rPr lang="en-US" dirty="0"/>
              <a:t>When the recipe of all robot types need to change, the factory only needs to change the recipe of `</a:t>
            </a:r>
            <a:r>
              <a:rPr lang="en-US" dirty="0" err="1"/>
              <a:t>NormalBot</a:t>
            </a:r>
            <a:r>
              <a:rPr lang="en-US" dirty="0"/>
              <a:t>`, all of the special robots' recipes will change as well since they all use `</a:t>
            </a:r>
            <a:r>
              <a:rPr lang="en-US" dirty="0" err="1"/>
              <a:t>NormalBot</a:t>
            </a:r>
            <a:r>
              <a:rPr lang="en-US" dirty="0"/>
              <a:t>`'s recipe.</a:t>
            </a:r>
            <a:endParaRPr lang="en-PH" dirty="0"/>
          </a:p>
        </p:txBody>
      </p:sp>
    </p:spTree>
    <p:extLst>
      <p:ext uri="{BB962C8B-B14F-4D97-AF65-F5344CB8AC3E}">
        <p14:creationId xmlns:p14="http://schemas.microsoft.com/office/powerpoint/2010/main" val="12145395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42EB1-A26C-4489-AECF-37EDD51FCF0E}"/>
              </a:ext>
            </a:extLst>
          </p:cNvPr>
          <p:cNvSpPr>
            <a:spLocks noGrp="1"/>
          </p:cNvSpPr>
          <p:nvPr>
            <p:ph type="title"/>
          </p:nvPr>
        </p:nvSpPr>
        <p:spPr/>
        <p:txBody>
          <a:bodyPr>
            <a:normAutofit/>
          </a:bodyPr>
          <a:lstStyle/>
          <a:p>
            <a:r>
              <a:rPr lang="en-PH" sz="4000" dirty="0"/>
              <a:t>Specialization of Specialization</a:t>
            </a:r>
          </a:p>
        </p:txBody>
      </p:sp>
      <p:sp>
        <p:nvSpPr>
          <p:cNvPr id="3" name="Content Placeholder 2">
            <a:extLst>
              <a:ext uri="{FF2B5EF4-FFF2-40B4-BE49-F238E27FC236}">
                <a16:creationId xmlns:a16="http://schemas.microsoft.com/office/drawing/2014/main" id="{AA634172-2B89-47BD-9FF3-09B2CC7816BC}"/>
              </a:ext>
            </a:extLst>
          </p:cNvPr>
          <p:cNvSpPr>
            <a:spLocks noGrp="1"/>
          </p:cNvSpPr>
          <p:nvPr>
            <p:ph idx="1"/>
          </p:nvPr>
        </p:nvSpPr>
        <p:spPr/>
        <p:txBody>
          <a:bodyPr anchor="ctr">
            <a:normAutofit/>
          </a:bodyPr>
          <a:lstStyle/>
          <a:p>
            <a:r>
              <a:rPr lang="en-US" dirty="0"/>
              <a:t>You can also specialize, specializations. </a:t>
            </a:r>
          </a:p>
          <a:p>
            <a:endParaRPr lang="en-US" dirty="0"/>
          </a:p>
          <a:p>
            <a:r>
              <a:rPr lang="en-US" dirty="0"/>
              <a:t>This is illustrated by `</a:t>
            </a:r>
            <a:r>
              <a:rPr lang="en-US" dirty="0" err="1"/>
              <a:t>ShadowBot</a:t>
            </a:r>
            <a:r>
              <a:rPr lang="en-US" dirty="0"/>
              <a:t>`, which is a special `</a:t>
            </a:r>
            <a:r>
              <a:rPr lang="en-US" dirty="0" err="1"/>
              <a:t>ShadeBot</a:t>
            </a:r>
            <a:r>
              <a:rPr lang="en-US" dirty="0"/>
              <a:t>` that has knife. </a:t>
            </a:r>
            <a:endParaRPr lang="en-PH" dirty="0"/>
          </a:p>
        </p:txBody>
      </p:sp>
    </p:spTree>
    <p:extLst>
      <p:ext uri="{BB962C8B-B14F-4D97-AF65-F5344CB8AC3E}">
        <p14:creationId xmlns:p14="http://schemas.microsoft.com/office/powerpoint/2010/main" val="38983807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42EB1-A26C-4489-AECF-37EDD51FCF0E}"/>
              </a:ext>
            </a:extLst>
          </p:cNvPr>
          <p:cNvSpPr>
            <a:spLocks noGrp="1"/>
          </p:cNvSpPr>
          <p:nvPr>
            <p:ph type="title"/>
          </p:nvPr>
        </p:nvSpPr>
        <p:spPr/>
        <p:txBody>
          <a:bodyPr>
            <a:normAutofit/>
          </a:bodyPr>
          <a:lstStyle/>
          <a:p>
            <a:r>
              <a:rPr lang="en-PH" sz="4000" dirty="0"/>
              <a:t>Specialization of Specialization</a:t>
            </a:r>
          </a:p>
        </p:txBody>
      </p:sp>
      <p:sp>
        <p:nvSpPr>
          <p:cNvPr id="3" name="Content Placeholder 2">
            <a:extLst>
              <a:ext uri="{FF2B5EF4-FFF2-40B4-BE49-F238E27FC236}">
                <a16:creationId xmlns:a16="http://schemas.microsoft.com/office/drawing/2014/main" id="{AA634172-2B89-47BD-9FF3-09B2CC7816BC}"/>
              </a:ext>
            </a:extLst>
          </p:cNvPr>
          <p:cNvSpPr>
            <a:spLocks noGrp="1"/>
          </p:cNvSpPr>
          <p:nvPr>
            <p:ph idx="1"/>
          </p:nvPr>
        </p:nvSpPr>
        <p:spPr/>
        <p:txBody>
          <a:bodyPr anchor="ctr">
            <a:normAutofit/>
          </a:bodyPr>
          <a:lstStyle/>
          <a:p>
            <a:r>
              <a:rPr lang="en-US" dirty="0"/>
              <a:t>Since `</a:t>
            </a:r>
            <a:r>
              <a:rPr lang="en-US" dirty="0" err="1"/>
              <a:t>ShadowBot</a:t>
            </a:r>
            <a:r>
              <a:rPr lang="en-US" dirty="0"/>
              <a:t>` is a special `</a:t>
            </a:r>
            <a:r>
              <a:rPr lang="en-US" dirty="0" err="1"/>
              <a:t>ShadeBot</a:t>
            </a:r>
            <a:r>
              <a:rPr lang="en-US" dirty="0"/>
              <a:t>` and `</a:t>
            </a:r>
            <a:r>
              <a:rPr lang="en-US" dirty="0" err="1"/>
              <a:t>ShadeBot</a:t>
            </a:r>
            <a:r>
              <a:rPr lang="en-US" dirty="0"/>
              <a:t>` is a special `</a:t>
            </a:r>
            <a:r>
              <a:rPr lang="en-US" dirty="0" err="1"/>
              <a:t>NormalBot</a:t>
            </a:r>
            <a:r>
              <a:rPr lang="en-US" dirty="0"/>
              <a:t>`, `</a:t>
            </a:r>
            <a:r>
              <a:rPr lang="en-US" dirty="0" err="1"/>
              <a:t>ShadowBot</a:t>
            </a:r>
            <a:r>
              <a:rPr lang="en-US" dirty="0"/>
              <a:t>` is automatically a specialization of `</a:t>
            </a:r>
            <a:r>
              <a:rPr lang="en-US" dirty="0" err="1"/>
              <a:t>NormalBot</a:t>
            </a:r>
            <a:r>
              <a:rPr lang="en-US" dirty="0"/>
              <a:t>` as well. </a:t>
            </a:r>
            <a:endParaRPr lang="en-PH" dirty="0"/>
          </a:p>
        </p:txBody>
      </p:sp>
    </p:spTree>
    <p:extLst>
      <p:ext uri="{BB962C8B-B14F-4D97-AF65-F5344CB8AC3E}">
        <p14:creationId xmlns:p14="http://schemas.microsoft.com/office/powerpoint/2010/main" val="21639157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42EB1-A26C-4489-AECF-37EDD51FCF0E}"/>
              </a:ext>
            </a:extLst>
          </p:cNvPr>
          <p:cNvSpPr>
            <a:spLocks noGrp="1"/>
          </p:cNvSpPr>
          <p:nvPr>
            <p:ph type="title"/>
          </p:nvPr>
        </p:nvSpPr>
        <p:spPr/>
        <p:txBody>
          <a:bodyPr>
            <a:normAutofit/>
          </a:bodyPr>
          <a:lstStyle/>
          <a:p>
            <a:r>
              <a:rPr lang="en-PH" sz="4000" dirty="0"/>
              <a:t>Specialization and Polymorphism</a:t>
            </a:r>
          </a:p>
        </p:txBody>
      </p:sp>
      <p:sp>
        <p:nvSpPr>
          <p:cNvPr id="3" name="Content Placeholder 2">
            <a:extLst>
              <a:ext uri="{FF2B5EF4-FFF2-40B4-BE49-F238E27FC236}">
                <a16:creationId xmlns:a16="http://schemas.microsoft.com/office/drawing/2014/main" id="{AA634172-2B89-47BD-9FF3-09B2CC7816BC}"/>
              </a:ext>
            </a:extLst>
          </p:cNvPr>
          <p:cNvSpPr>
            <a:spLocks noGrp="1"/>
          </p:cNvSpPr>
          <p:nvPr>
            <p:ph idx="1"/>
          </p:nvPr>
        </p:nvSpPr>
        <p:spPr/>
        <p:txBody>
          <a:bodyPr anchor="ctr">
            <a:normAutofit fontScale="92500"/>
          </a:bodyPr>
          <a:lstStyle/>
          <a:p>
            <a:r>
              <a:rPr lang="en-US" dirty="0"/>
              <a:t>Specializations also allow polymorphism in the same way realizations do. </a:t>
            </a:r>
          </a:p>
          <a:p>
            <a:endParaRPr lang="en-US" dirty="0"/>
          </a:p>
          <a:p>
            <a:r>
              <a:rPr lang="en-US" dirty="0"/>
              <a:t>A `</a:t>
            </a:r>
            <a:r>
              <a:rPr lang="en-US" dirty="0" err="1"/>
              <a:t>ShadowBot</a:t>
            </a:r>
            <a:r>
              <a:rPr lang="en-US" dirty="0"/>
              <a:t>` can be interacted with like any `</a:t>
            </a:r>
            <a:r>
              <a:rPr lang="en-US" dirty="0" err="1"/>
              <a:t>NormalBot</a:t>
            </a:r>
            <a:r>
              <a:rPr lang="en-US" dirty="0"/>
              <a:t>` or `</a:t>
            </a:r>
            <a:r>
              <a:rPr lang="en-US" dirty="0" err="1"/>
              <a:t>ShadeBot</a:t>
            </a:r>
            <a:r>
              <a:rPr lang="en-US" dirty="0"/>
              <a:t>` but since it is also a `</a:t>
            </a:r>
            <a:r>
              <a:rPr lang="en-US" dirty="0" err="1"/>
              <a:t>ShadowBot</a:t>
            </a:r>
            <a:r>
              <a:rPr lang="en-US" dirty="0"/>
              <a:t>` it will behave specifically like a `</a:t>
            </a:r>
            <a:r>
              <a:rPr lang="en-US" dirty="0" err="1"/>
              <a:t>ShadowBot</a:t>
            </a:r>
            <a:r>
              <a:rPr lang="en-US" dirty="0"/>
              <a:t>`.</a:t>
            </a:r>
            <a:endParaRPr lang="en-PH" dirty="0"/>
          </a:p>
        </p:txBody>
      </p:sp>
    </p:spTree>
    <p:extLst>
      <p:ext uri="{BB962C8B-B14F-4D97-AF65-F5344CB8AC3E}">
        <p14:creationId xmlns:p14="http://schemas.microsoft.com/office/powerpoint/2010/main" val="40580280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FDDF1-CDD6-4014-B09D-8665195E2720}"/>
              </a:ext>
            </a:extLst>
          </p:cNvPr>
          <p:cNvSpPr>
            <a:spLocks noGrp="1"/>
          </p:cNvSpPr>
          <p:nvPr>
            <p:ph type="title"/>
          </p:nvPr>
        </p:nvSpPr>
        <p:spPr/>
        <p:txBody>
          <a:bodyPr/>
          <a:lstStyle/>
          <a:p>
            <a:r>
              <a:rPr lang="en-PH" dirty="0"/>
              <a:t>Abstract Classes</a:t>
            </a:r>
          </a:p>
        </p:txBody>
      </p:sp>
      <p:sp>
        <p:nvSpPr>
          <p:cNvPr id="3" name="Content Placeholder 2">
            <a:extLst>
              <a:ext uri="{FF2B5EF4-FFF2-40B4-BE49-F238E27FC236}">
                <a16:creationId xmlns:a16="http://schemas.microsoft.com/office/drawing/2014/main" id="{F5F5C7C9-B27F-48CF-BCAA-A62FD9D86946}"/>
              </a:ext>
            </a:extLst>
          </p:cNvPr>
          <p:cNvSpPr>
            <a:spLocks noGrp="1"/>
          </p:cNvSpPr>
          <p:nvPr>
            <p:ph idx="1"/>
          </p:nvPr>
        </p:nvSpPr>
        <p:spPr/>
        <p:txBody>
          <a:bodyPr anchor="ctr"/>
          <a:lstStyle/>
          <a:p>
            <a:r>
              <a:rPr lang="en-US" dirty="0"/>
              <a:t>An abstract class is something in between an abstraction and a generalization. </a:t>
            </a:r>
          </a:p>
          <a:p>
            <a:endParaRPr lang="en-US" dirty="0"/>
          </a:p>
          <a:p>
            <a:r>
              <a:rPr lang="en-US" dirty="0"/>
              <a:t>It contains attributes and methods with bodies but it also contains abstract methods as well.</a:t>
            </a:r>
            <a:endParaRPr lang="en-PH" dirty="0"/>
          </a:p>
        </p:txBody>
      </p:sp>
    </p:spTree>
    <p:extLst>
      <p:ext uri="{BB962C8B-B14F-4D97-AF65-F5344CB8AC3E}">
        <p14:creationId xmlns:p14="http://schemas.microsoft.com/office/powerpoint/2010/main" val="3724884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FDDF1-CDD6-4014-B09D-8665195E2720}"/>
              </a:ext>
            </a:extLst>
          </p:cNvPr>
          <p:cNvSpPr>
            <a:spLocks noGrp="1"/>
          </p:cNvSpPr>
          <p:nvPr>
            <p:ph type="title"/>
          </p:nvPr>
        </p:nvSpPr>
        <p:spPr/>
        <p:txBody>
          <a:bodyPr/>
          <a:lstStyle/>
          <a:p>
            <a:r>
              <a:rPr lang="en-PH" dirty="0"/>
              <a:t>Abstract Classes</a:t>
            </a:r>
          </a:p>
        </p:txBody>
      </p:sp>
      <p:sp>
        <p:nvSpPr>
          <p:cNvPr id="3" name="Content Placeholder 2">
            <a:extLst>
              <a:ext uri="{FF2B5EF4-FFF2-40B4-BE49-F238E27FC236}">
                <a16:creationId xmlns:a16="http://schemas.microsoft.com/office/drawing/2014/main" id="{F5F5C7C9-B27F-48CF-BCAA-A62FD9D86946}"/>
              </a:ext>
            </a:extLst>
          </p:cNvPr>
          <p:cNvSpPr>
            <a:spLocks noGrp="1"/>
          </p:cNvSpPr>
          <p:nvPr>
            <p:ph idx="1"/>
          </p:nvPr>
        </p:nvSpPr>
        <p:spPr/>
        <p:txBody>
          <a:bodyPr anchor="ctr"/>
          <a:lstStyle/>
          <a:p>
            <a:r>
              <a:rPr lang="en-US" dirty="0"/>
              <a:t>An abstract class is something in between an abstraction and a generalization. </a:t>
            </a:r>
          </a:p>
          <a:p>
            <a:endParaRPr lang="en-US" dirty="0"/>
          </a:p>
          <a:p>
            <a:r>
              <a:rPr lang="en-US" dirty="0"/>
              <a:t>It contains attributes and methods with bodies but it also contains abstract methods as well.</a:t>
            </a:r>
            <a:endParaRPr lang="en-PH" dirty="0"/>
          </a:p>
        </p:txBody>
      </p:sp>
    </p:spTree>
    <p:extLst>
      <p:ext uri="{BB962C8B-B14F-4D97-AF65-F5344CB8AC3E}">
        <p14:creationId xmlns:p14="http://schemas.microsoft.com/office/powerpoint/2010/main" val="33493274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FDDF1-CDD6-4014-B09D-8665195E2720}"/>
              </a:ext>
            </a:extLst>
          </p:cNvPr>
          <p:cNvSpPr>
            <a:spLocks noGrp="1"/>
          </p:cNvSpPr>
          <p:nvPr>
            <p:ph type="title"/>
          </p:nvPr>
        </p:nvSpPr>
        <p:spPr/>
        <p:txBody>
          <a:bodyPr/>
          <a:lstStyle/>
          <a:p>
            <a:r>
              <a:rPr lang="en-PH" dirty="0"/>
              <a:t>Abstract Classes</a:t>
            </a:r>
          </a:p>
        </p:txBody>
      </p:sp>
      <p:sp>
        <p:nvSpPr>
          <p:cNvPr id="3" name="Content Placeholder 2">
            <a:extLst>
              <a:ext uri="{FF2B5EF4-FFF2-40B4-BE49-F238E27FC236}">
                <a16:creationId xmlns:a16="http://schemas.microsoft.com/office/drawing/2014/main" id="{F5F5C7C9-B27F-48CF-BCAA-A62FD9D86946}"/>
              </a:ext>
            </a:extLst>
          </p:cNvPr>
          <p:cNvSpPr>
            <a:spLocks noGrp="1"/>
          </p:cNvSpPr>
          <p:nvPr>
            <p:ph idx="1"/>
          </p:nvPr>
        </p:nvSpPr>
        <p:spPr/>
        <p:txBody>
          <a:bodyPr anchor="ctr">
            <a:normAutofit/>
          </a:bodyPr>
          <a:lstStyle/>
          <a:p>
            <a:r>
              <a:rPr lang="en-US" dirty="0"/>
              <a:t>When classes specialize/realize abstract classes, they inherit the attributes and methods with bodies but they are forced to implement the abstract methods as well. </a:t>
            </a:r>
          </a:p>
        </p:txBody>
      </p:sp>
    </p:spTree>
    <p:extLst>
      <p:ext uri="{BB962C8B-B14F-4D97-AF65-F5344CB8AC3E}">
        <p14:creationId xmlns:p14="http://schemas.microsoft.com/office/powerpoint/2010/main" val="34512718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FDDF1-CDD6-4014-B09D-8665195E2720}"/>
              </a:ext>
            </a:extLst>
          </p:cNvPr>
          <p:cNvSpPr>
            <a:spLocks noGrp="1"/>
          </p:cNvSpPr>
          <p:nvPr>
            <p:ph type="title"/>
          </p:nvPr>
        </p:nvSpPr>
        <p:spPr/>
        <p:txBody>
          <a:bodyPr/>
          <a:lstStyle/>
          <a:p>
            <a:r>
              <a:rPr lang="en-PH" dirty="0"/>
              <a:t>Abstract Classes</a:t>
            </a:r>
          </a:p>
        </p:txBody>
      </p:sp>
      <p:sp>
        <p:nvSpPr>
          <p:cNvPr id="3" name="Content Placeholder 2">
            <a:extLst>
              <a:ext uri="{FF2B5EF4-FFF2-40B4-BE49-F238E27FC236}">
                <a16:creationId xmlns:a16="http://schemas.microsoft.com/office/drawing/2014/main" id="{F5F5C7C9-B27F-48CF-BCAA-A62FD9D86946}"/>
              </a:ext>
            </a:extLst>
          </p:cNvPr>
          <p:cNvSpPr>
            <a:spLocks noGrp="1"/>
          </p:cNvSpPr>
          <p:nvPr>
            <p:ph idx="1"/>
          </p:nvPr>
        </p:nvSpPr>
        <p:spPr/>
        <p:txBody>
          <a:bodyPr anchor="ctr">
            <a:normAutofit/>
          </a:bodyPr>
          <a:lstStyle/>
          <a:p>
            <a:r>
              <a:rPr lang="en-US" dirty="0"/>
              <a:t>These relationships are sometimes used if the system requires a mix of inheritance and implementation between classes.</a:t>
            </a:r>
            <a:endParaRPr lang="en-PH" dirty="0"/>
          </a:p>
        </p:txBody>
      </p:sp>
    </p:spTree>
    <p:extLst>
      <p:ext uri="{BB962C8B-B14F-4D97-AF65-F5344CB8AC3E}">
        <p14:creationId xmlns:p14="http://schemas.microsoft.com/office/powerpoint/2010/main" val="29434809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83D16-74EE-435C-8C39-8F6B5CC4AFB5}"/>
              </a:ext>
            </a:extLst>
          </p:cNvPr>
          <p:cNvSpPr>
            <a:spLocks noGrp="1"/>
          </p:cNvSpPr>
          <p:nvPr>
            <p:ph type="title"/>
          </p:nvPr>
        </p:nvSpPr>
        <p:spPr/>
        <p:txBody>
          <a:bodyPr>
            <a:normAutofit/>
          </a:bodyPr>
          <a:lstStyle/>
          <a:p>
            <a:r>
              <a:rPr lang="en-PH" sz="4000" dirty="0"/>
              <a:t>Dependency Relationships</a:t>
            </a:r>
          </a:p>
        </p:txBody>
      </p:sp>
      <p:sp>
        <p:nvSpPr>
          <p:cNvPr id="3" name="Content Placeholder 2">
            <a:extLst>
              <a:ext uri="{FF2B5EF4-FFF2-40B4-BE49-F238E27FC236}">
                <a16:creationId xmlns:a16="http://schemas.microsoft.com/office/drawing/2014/main" id="{41D0B241-4B76-4C92-A7E4-C9CFBE1434B3}"/>
              </a:ext>
            </a:extLst>
          </p:cNvPr>
          <p:cNvSpPr>
            <a:spLocks noGrp="1"/>
          </p:cNvSpPr>
          <p:nvPr>
            <p:ph idx="1"/>
          </p:nvPr>
        </p:nvSpPr>
        <p:spPr/>
        <p:txBody>
          <a:bodyPr>
            <a:normAutofit/>
          </a:bodyPr>
          <a:lstStyle/>
          <a:p>
            <a:r>
              <a:rPr lang="en-US" dirty="0"/>
              <a:t>Dependency relationships, also known as </a:t>
            </a:r>
            <a:r>
              <a:rPr lang="en-US" b="1" dirty="0"/>
              <a:t>associations</a:t>
            </a:r>
            <a:r>
              <a:rPr lang="en-US" dirty="0"/>
              <a:t>, characterize how two classes interact with each other. </a:t>
            </a:r>
          </a:p>
          <a:p>
            <a:endParaRPr lang="en-US" dirty="0"/>
          </a:p>
          <a:p>
            <a:r>
              <a:rPr lang="en-US" dirty="0"/>
              <a:t>A class which is dependent on another class, needs to know how to interact with it. </a:t>
            </a:r>
            <a:endParaRPr lang="en-PH" dirty="0"/>
          </a:p>
        </p:txBody>
      </p:sp>
    </p:spTree>
    <p:extLst>
      <p:ext uri="{BB962C8B-B14F-4D97-AF65-F5344CB8AC3E}">
        <p14:creationId xmlns:p14="http://schemas.microsoft.com/office/powerpoint/2010/main" val="1978091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E012C-C53B-4B06-877E-06E235030EB3}"/>
              </a:ext>
            </a:extLst>
          </p:cNvPr>
          <p:cNvSpPr>
            <a:spLocks noGrp="1"/>
          </p:cNvSpPr>
          <p:nvPr>
            <p:ph type="title"/>
          </p:nvPr>
        </p:nvSpPr>
        <p:spPr/>
        <p:txBody>
          <a:bodyPr>
            <a:normAutofit/>
          </a:bodyPr>
          <a:lstStyle/>
          <a:p>
            <a:r>
              <a:rPr lang="en-PH" sz="4000" dirty="0"/>
              <a:t>Type Based Relationships</a:t>
            </a:r>
          </a:p>
        </p:txBody>
      </p:sp>
      <p:sp>
        <p:nvSpPr>
          <p:cNvPr id="3" name="Content Placeholder 2">
            <a:extLst>
              <a:ext uri="{FF2B5EF4-FFF2-40B4-BE49-F238E27FC236}">
                <a16:creationId xmlns:a16="http://schemas.microsoft.com/office/drawing/2014/main" id="{4C2C1912-8ABC-4760-9A01-77B687351332}"/>
              </a:ext>
            </a:extLst>
          </p:cNvPr>
          <p:cNvSpPr>
            <a:spLocks noGrp="1"/>
          </p:cNvSpPr>
          <p:nvPr>
            <p:ph idx="1"/>
          </p:nvPr>
        </p:nvSpPr>
        <p:spPr/>
        <p:txBody>
          <a:bodyPr anchor="ctr"/>
          <a:lstStyle/>
          <a:p>
            <a:r>
              <a:rPr lang="en-US" dirty="0"/>
              <a:t>There are two type based relationships (there can be an extra one which is a type relationship that is sort of a hybrid of the two).</a:t>
            </a:r>
          </a:p>
          <a:p>
            <a:endParaRPr lang="en-US" dirty="0"/>
          </a:p>
          <a:p>
            <a:pPr marL="571500" indent="-571500">
              <a:buFont typeface="Arial" panose="020B0604020202020204" pitchFamily="34" charset="0"/>
              <a:buChar char="•"/>
            </a:pPr>
            <a:r>
              <a:rPr lang="en-US" dirty="0"/>
              <a:t>Realization</a:t>
            </a:r>
          </a:p>
          <a:p>
            <a:pPr marL="571500" indent="-571500">
              <a:buFont typeface="Arial" panose="020B0604020202020204" pitchFamily="34" charset="0"/>
              <a:buChar char="•"/>
            </a:pPr>
            <a:r>
              <a:rPr lang="en-US" dirty="0"/>
              <a:t>Specialization</a:t>
            </a:r>
          </a:p>
          <a:p>
            <a:pPr marL="571500" indent="-571500">
              <a:buFont typeface="Arial" panose="020B0604020202020204" pitchFamily="34" charset="0"/>
              <a:buChar char="•"/>
            </a:pPr>
            <a:r>
              <a:rPr lang="en-US" dirty="0"/>
              <a:t>(Abstract class)</a:t>
            </a:r>
            <a:endParaRPr lang="en-PH" dirty="0"/>
          </a:p>
        </p:txBody>
      </p:sp>
    </p:spTree>
    <p:extLst>
      <p:ext uri="{BB962C8B-B14F-4D97-AF65-F5344CB8AC3E}">
        <p14:creationId xmlns:p14="http://schemas.microsoft.com/office/powerpoint/2010/main" val="4940834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83D16-74EE-435C-8C39-8F6B5CC4AFB5}"/>
              </a:ext>
            </a:extLst>
          </p:cNvPr>
          <p:cNvSpPr>
            <a:spLocks noGrp="1"/>
          </p:cNvSpPr>
          <p:nvPr>
            <p:ph type="title"/>
          </p:nvPr>
        </p:nvSpPr>
        <p:spPr/>
        <p:txBody>
          <a:bodyPr>
            <a:normAutofit/>
          </a:bodyPr>
          <a:lstStyle/>
          <a:p>
            <a:r>
              <a:rPr lang="en-PH" sz="4000" dirty="0"/>
              <a:t>Dependency Relationships</a:t>
            </a:r>
          </a:p>
        </p:txBody>
      </p:sp>
      <p:sp>
        <p:nvSpPr>
          <p:cNvPr id="3" name="Content Placeholder 2">
            <a:extLst>
              <a:ext uri="{FF2B5EF4-FFF2-40B4-BE49-F238E27FC236}">
                <a16:creationId xmlns:a16="http://schemas.microsoft.com/office/drawing/2014/main" id="{41D0B241-4B76-4C92-A7E4-C9CFBE1434B3}"/>
              </a:ext>
            </a:extLst>
          </p:cNvPr>
          <p:cNvSpPr>
            <a:spLocks noGrp="1"/>
          </p:cNvSpPr>
          <p:nvPr>
            <p:ph idx="1"/>
          </p:nvPr>
        </p:nvSpPr>
        <p:spPr/>
        <p:txBody>
          <a:bodyPr anchor="ctr">
            <a:normAutofit/>
          </a:bodyPr>
          <a:lstStyle/>
          <a:p>
            <a:r>
              <a:rPr lang="en-US" dirty="0"/>
              <a:t> A dependency relationship is one way (but it is also possible for two objects to be dependent on each other). </a:t>
            </a:r>
          </a:p>
          <a:p>
            <a:endParaRPr lang="en-US" dirty="0"/>
          </a:p>
          <a:p>
            <a:r>
              <a:rPr lang="en-US" dirty="0"/>
              <a:t>A </a:t>
            </a:r>
            <a:r>
              <a:rPr lang="en-US" b="1" dirty="0"/>
              <a:t>client</a:t>
            </a:r>
            <a:r>
              <a:rPr lang="en-US" dirty="0"/>
              <a:t> class is dependent on some </a:t>
            </a:r>
            <a:r>
              <a:rPr lang="en-US" b="1" dirty="0"/>
              <a:t>dependency.</a:t>
            </a:r>
            <a:endParaRPr lang="en-PH" dirty="0"/>
          </a:p>
        </p:txBody>
      </p:sp>
    </p:spTree>
    <p:extLst>
      <p:ext uri="{BB962C8B-B14F-4D97-AF65-F5344CB8AC3E}">
        <p14:creationId xmlns:p14="http://schemas.microsoft.com/office/powerpoint/2010/main" val="15047487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83D16-74EE-435C-8C39-8F6B5CC4AFB5}"/>
              </a:ext>
            </a:extLst>
          </p:cNvPr>
          <p:cNvSpPr>
            <a:spLocks noGrp="1"/>
          </p:cNvSpPr>
          <p:nvPr>
            <p:ph type="title"/>
          </p:nvPr>
        </p:nvSpPr>
        <p:spPr/>
        <p:txBody>
          <a:bodyPr>
            <a:normAutofit/>
          </a:bodyPr>
          <a:lstStyle/>
          <a:p>
            <a:r>
              <a:rPr lang="en-PH" sz="4000" dirty="0"/>
              <a:t>Dependency Relationships</a:t>
            </a:r>
          </a:p>
        </p:txBody>
      </p:sp>
      <p:sp>
        <p:nvSpPr>
          <p:cNvPr id="3" name="Content Placeholder 2">
            <a:extLst>
              <a:ext uri="{FF2B5EF4-FFF2-40B4-BE49-F238E27FC236}">
                <a16:creationId xmlns:a16="http://schemas.microsoft.com/office/drawing/2014/main" id="{41D0B241-4B76-4C92-A7E4-C9CFBE1434B3}"/>
              </a:ext>
            </a:extLst>
          </p:cNvPr>
          <p:cNvSpPr>
            <a:spLocks noGrp="1"/>
          </p:cNvSpPr>
          <p:nvPr>
            <p:ph idx="1"/>
          </p:nvPr>
        </p:nvSpPr>
        <p:spPr/>
        <p:txBody>
          <a:bodyPr anchor="ctr">
            <a:normAutofit/>
          </a:bodyPr>
          <a:lstStyle/>
          <a:p>
            <a:r>
              <a:rPr lang="en-US" dirty="0"/>
              <a:t> A dependency relationship is one way (but it is also possible for two objects to be dependent on each other). </a:t>
            </a:r>
          </a:p>
          <a:p>
            <a:endParaRPr lang="en-US" dirty="0"/>
          </a:p>
          <a:p>
            <a:r>
              <a:rPr lang="en-US" dirty="0"/>
              <a:t>A </a:t>
            </a:r>
            <a:r>
              <a:rPr lang="en-US" b="1" dirty="0"/>
              <a:t>client</a:t>
            </a:r>
            <a:r>
              <a:rPr lang="en-US" dirty="0"/>
              <a:t> class is dependent on some </a:t>
            </a:r>
            <a:r>
              <a:rPr lang="en-US" b="1" dirty="0"/>
              <a:t>dependency.</a:t>
            </a:r>
            <a:endParaRPr lang="en-PH" dirty="0"/>
          </a:p>
        </p:txBody>
      </p:sp>
    </p:spTree>
    <p:extLst>
      <p:ext uri="{BB962C8B-B14F-4D97-AF65-F5344CB8AC3E}">
        <p14:creationId xmlns:p14="http://schemas.microsoft.com/office/powerpoint/2010/main" val="3003413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83D16-74EE-435C-8C39-8F6B5CC4AFB5}"/>
              </a:ext>
            </a:extLst>
          </p:cNvPr>
          <p:cNvSpPr>
            <a:spLocks noGrp="1"/>
          </p:cNvSpPr>
          <p:nvPr>
            <p:ph type="title"/>
          </p:nvPr>
        </p:nvSpPr>
        <p:spPr/>
        <p:txBody>
          <a:bodyPr>
            <a:normAutofit/>
          </a:bodyPr>
          <a:lstStyle/>
          <a:p>
            <a:r>
              <a:rPr lang="en-PH" sz="4000" dirty="0"/>
              <a:t>Dependency Relationships</a:t>
            </a:r>
          </a:p>
        </p:txBody>
      </p:sp>
      <p:sp>
        <p:nvSpPr>
          <p:cNvPr id="3" name="Content Placeholder 2">
            <a:extLst>
              <a:ext uri="{FF2B5EF4-FFF2-40B4-BE49-F238E27FC236}">
                <a16:creationId xmlns:a16="http://schemas.microsoft.com/office/drawing/2014/main" id="{41D0B241-4B76-4C92-A7E4-C9CFBE1434B3}"/>
              </a:ext>
            </a:extLst>
          </p:cNvPr>
          <p:cNvSpPr>
            <a:spLocks noGrp="1"/>
          </p:cNvSpPr>
          <p:nvPr>
            <p:ph idx="1"/>
          </p:nvPr>
        </p:nvSpPr>
        <p:spPr/>
        <p:txBody>
          <a:bodyPr anchor="ctr">
            <a:normAutofit/>
          </a:bodyPr>
          <a:lstStyle/>
          <a:p>
            <a:r>
              <a:rPr lang="en-US" dirty="0"/>
              <a:t>There are two types of dependencies</a:t>
            </a:r>
          </a:p>
          <a:p>
            <a:endParaRPr lang="en-US" dirty="0"/>
          </a:p>
          <a:p>
            <a:pPr marL="571500" indent="-571500">
              <a:buFont typeface="Arial" panose="020B0604020202020204" pitchFamily="34" charset="0"/>
              <a:buChar char="•"/>
            </a:pPr>
            <a:r>
              <a:rPr lang="en-US" dirty="0"/>
              <a:t>Aggregation</a:t>
            </a:r>
          </a:p>
          <a:p>
            <a:pPr marL="571500" indent="-571500">
              <a:buFont typeface="Arial" panose="020B0604020202020204" pitchFamily="34" charset="0"/>
              <a:buChar char="•"/>
            </a:pPr>
            <a:r>
              <a:rPr lang="en-US" dirty="0"/>
              <a:t>Composition</a:t>
            </a:r>
            <a:endParaRPr lang="en-PH" dirty="0"/>
          </a:p>
        </p:txBody>
      </p:sp>
    </p:spTree>
    <p:extLst>
      <p:ext uri="{BB962C8B-B14F-4D97-AF65-F5344CB8AC3E}">
        <p14:creationId xmlns:p14="http://schemas.microsoft.com/office/powerpoint/2010/main" val="12368515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83D16-74EE-435C-8C39-8F6B5CC4AFB5}"/>
              </a:ext>
            </a:extLst>
          </p:cNvPr>
          <p:cNvSpPr>
            <a:spLocks noGrp="1"/>
          </p:cNvSpPr>
          <p:nvPr>
            <p:ph type="title"/>
          </p:nvPr>
        </p:nvSpPr>
        <p:spPr/>
        <p:txBody>
          <a:bodyPr>
            <a:normAutofit/>
          </a:bodyPr>
          <a:lstStyle/>
          <a:p>
            <a:r>
              <a:rPr lang="en-PH" sz="4000" dirty="0"/>
              <a:t>Dependency Relationships</a:t>
            </a:r>
          </a:p>
        </p:txBody>
      </p:sp>
      <p:sp>
        <p:nvSpPr>
          <p:cNvPr id="3" name="Content Placeholder 2">
            <a:extLst>
              <a:ext uri="{FF2B5EF4-FFF2-40B4-BE49-F238E27FC236}">
                <a16:creationId xmlns:a16="http://schemas.microsoft.com/office/drawing/2014/main" id="{41D0B241-4B76-4C92-A7E4-C9CFBE1434B3}"/>
              </a:ext>
            </a:extLst>
          </p:cNvPr>
          <p:cNvSpPr>
            <a:spLocks noGrp="1"/>
          </p:cNvSpPr>
          <p:nvPr>
            <p:ph idx="1"/>
          </p:nvPr>
        </p:nvSpPr>
        <p:spPr/>
        <p:txBody>
          <a:bodyPr anchor="ctr">
            <a:normAutofit/>
          </a:bodyPr>
          <a:lstStyle/>
          <a:p>
            <a:r>
              <a:rPr lang="en-US" dirty="0"/>
              <a:t>There are two types of dependencies</a:t>
            </a:r>
          </a:p>
          <a:p>
            <a:endParaRPr lang="en-US" dirty="0"/>
          </a:p>
          <a:p>
            <a:pPr marL="571500" indent="-571500">
              <a:buFont typeface="Arial" panose="020B0604020202020204" pitchFamily="34" charset="0"/>
              <a:buChar char="•"/>
            </a:pPr>
            <a:r>
              <a:rPr lang="en-US" dirty="0"/>
              <a:t>Aggregation</a:t>
            </a:r>
          </a:p>
          <a:p>
            <a:pPr marL="571500" indent="-571500">
              <a:buFont typeface="Arial" panose="020B0604020202020204" pitchFamily="34" charset="0"/>
              <a:buChar char="•"/>
            </a:pPr>
            <a:r>
              <a:rPr lang="en-US" dirty="0"/>
              <a:t>Composition</a:t>
            </a:r>
            <a:endParaRPr lang="en-PH" dirty="0"/>
          </a:p>
        </p:txBody>
      </p:sp>
    </p:spTree>
    <p:extLst>
      <p:ext uri="{BB962C8B-B14F-4D97-AF65-F5344CB8AC3E}">
        <p14:creationId xmlns:p14="http://schemas.microsoft.com/office/powerpoint/2010/main" val="25538653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lose up of a logo&#10;&#10;Description automatically generated">
            <a:extLst>
              <a:ext uri="{FF2B5EF4-FFF2-40B4-BE49-F238E27FC236}">
                <a16:creationId xmlns:a16="http://schemas.microsoft.com/office/drawing/2014/main" id="{4A27E11F-7032-421E-A881-26356E1A2F98}"/>
              </a:ext>
            </a:extLst>
          </p:cNvPr>
          <p:cNvPicPr>
            <a:picLocks noChangeAspect="1"/>
          </p:cNvPicPr>
          <p:nvPr/>
        </p:nvPicPr>
        <p:blipFill>
          <a:blip r:embed="rId2">
            <a:lum bright="70000" contrast="-70000"/>
            <a:extLst>
              <a:ext uri="{28A0092B-C50C-407E-A947-70E740481C1C}">
                <a14:useLocalDpi xmlns:a14="http://schemas.microsoft.com/office/drawing/2010/main" val="0"/>
              </a:ext>
            </a:extLst>
          </a:blip>
          <a:stretch>
            <a:fillRect/>
          </a:stretch>
        </p:blipFill>
        <p:spPr>
          <a:xfrm>
            <a:off x="310692" y="0"/>
            <a:ext cx="11570615" cy="6858000"/>
          </a:xfrm>
          <a:prstGeom prst="rect">
            <a:avLst/>
          </a:prstGeom>
        </p:spPr>
      </p:pic>
    </p:spTree>
    <p:extLst>
      <p:ext uri="{BB962C8B-B14F-4D97-AF65-F5344CB8AC3E}">
        <p14:creationId xmlns:p14="http://schemas.microsoft.com/office/powerpoint/2010/main" val="6345659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83D16-74EE-435C-8C39-8F6B5CC4AFB5}"/>
              </a:ext>
            </a:extLst>
          </p:cNvPr>
          <p:cNvSpPr>
            <a:spLocks noGrp="1"/>
          </p:cNvSpPr>
          <p:nvPr>
            <p:ph type="title"/>
          </p:nvPr>
        </p:nvSpPr>
        <p:spPr/>
        <p:txBody>
          <a:bodyPr>
            <a:normAutofit/>
          </a:bodyPr>
          <a:lstStyle/>
          <a:p>
            <a:r>
              <a:rPr lang="en-PH" sz="4000" dirty="0"/>
              <a:t>Aggregation</a:t>
            </a:r>
          </a:p>
        </p:txBody>
      </p:sp>
      <p:sp>
        <p:nvSpPr>
          <p:cNvPr id="3" name="Content Placeholder 2">
            <a:extLst>
              <a:ext uri="{FF2B5EF4-FFF2-40B4-BE49-F238E27FC236}">
                <a16:creationId xmlns:a16="http://schemas.microsoft.com/office/drawing/2014/main" id="{41D0B241-4B76-4C92-A7E4-C9CFBE1434B3}"/>
              </a:ext>
            </a:extLst>
          </p:cNvPr>
          <p:cNvSpPr>
            <a:spLocks noGrp="1"/>
          </p:cNvSpPr>
          <p:nvPr>
            <p:ph idx="1"/>
          </p:nvPr>
        </p:nvSpPr>
        <p:spPr/>
        <p:txBody>
          <a:bodyPr anchor="ctr">
            <a:normAutofit/>
          </a:bodyPr>
          <a:lstStyle/>
          <a:p>
            <a:r>
              <a:rPr lang="en-US" dirty="0"/>
              <a:t>Aggregation relationships are general usage and transactional dependencies.</a:t>
            </a:r>
          </a:p>
          <a:p>
            <a:endParaRPr lang="en-US" dirty="0"/>
          </a:p>
          <a:p>
            <a:r>
              <a:rPr lang="en-US" dirty="0"/>
              <a:t>When a dependency is an aggregate of some client, it means that the client merely </a:t>
            </a:r>
            <a:r>
              <a:rPr lang="en-US" b="1" dirty="0"/>
              <a:t>uses</a:t>
            </a:r>
            <a:r>
              <a:rPr lang="en-US" dirty="0"/>
              <a:t> the instances of this dependency. </a:t>
            </a:r>
            <a:endParaRPr lang="en-PH" dirty="0"/>
          </a:p>
        </p:txBody>
      </p:sp>
    </p:spTree>
    <p:extLst>
      <p:ext uri="{BB962C8B-B14F-4D97-AF65-F5344CB8AC3E}">
        <p14:creationId xmlns:p14="http://schemas.microsoft.com/office/powerpoint/2010/main" val="21018346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83D16-74EE-435C-8C39-8F6B5CC4AFB5}"/>
              </a:ext>
            </a:extLst>
          </p:cNvPr>
          <p:cNvSpPr>
            <a:spLocks noGrp="1"/>
          </p:cNvSpPr>
          <p:nvPr>
            <p:ph type="title"/>
          </p:nvPr>
        </p:nvSpPr>
        <p:spPr/>
        <p:txBody>
          <a:bodyPr>
            <a:normAutofit/>
          </a:bodyPr>
          <a:lstStyle/>
          <a:p>
            <a:r>
              <a:rPr lang="en-PH" sz="4000" dirty="0"/>
              <a:t>Aggregation</a:t>
            </a:r>
          </a:p>
        </p:txBody>
      </p:sp>
      <p:sp>
        <p:nvSpPr>
          <p:cNvPr id="3" name="Content Placeholder 2">
            <a:extLst>
              <a:ext uri="{FF2B5EF4-FFF2-40B4-BE49-F238E27FC236}">
                <a16:creationId xmlns:a16="http://schemas.microsoft.com/office/drawing/2014/main" id="{41D0B241-4B76-4C92-A7E4-C9CFBE1434B3}"/>
              </a:ext>
            </a:extLst>
          </p:cNvPr>
          <p:cNvSpPr>
            <a:spLocks noGrp="1"/>
          </p:cNvSpPr>
          <p:nvPr>
            <p:ph idx="1"/>
          </p:nvPr>
        </p:nvSpPr>
        <p:spPr/>
        <p:txBody>
          <a:bodyPr anchor="ctr">
            <a:normAutofit/>
          </a:bodyPr>
          <a:lstStyle/>
          <a:p>
            <a:r>
              <a:rPr lang="en-US" dirty="0"/>
              <a:t>These relationships are the looser forms of dependency, because the dependency instance can exist outside the lifetime of the client instance.</a:t>
            </a:r>
            <a:endParaRPr lang="en-PH" dirty="0"/>
          </a:p>
        </p:txBody>
      </p:sp>
    </p:spTree>
    <p:extLst>
      <p:ext uri="{BB962C8B-B14F-4D97-AF65-F5344CB8AC3E}">
        <p14:creationId xmlns:p14="http://schemas.microsoft.com/office/powerpoint/2010/main" val="24605931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83D16-74EE-435C-8C39-8F6B5CC4AFB5}"/>
              </a:ext>
            </a:extLst>
          </p:cNvPr>
          <p:cNvSpPr>
            <a:spLocks noGrp="1"/>
          </p:cNvSpPr>
          <p:nvPr>
            <p:ph type="title"/>
          </p:nvPr>
        </p:nvSpPr>
        <p:spPr/>
        <p:txBody>
          <a:bodyPr>
            <a:normAutofit/>
          </a:bodyPr>
          <a:lstStyle/>
          <a:p>
            <a:r>
              <a:rPr lang="en-PH" sz="4000" dirty="0"/>
              <a:t>Composition</a:t>
            </a:r>
          </a:p>
        </p:txBody>
      </p:sp>
      <p:sp>
        <p:nvSpPr>
          <p:cNvPr id="3" name="Content Placeholder 2">
            <a:extLst>
              <a:ext uri="{FF2B5EF4-FFF2-40B4-BE49-F238E27FC236}">
                <a16:creationId xmlns:a16="http://schemas.microsoft.com/office/drawing/2014/main" id="{41D0B241-4B76-4C92-A7E4-C9CFBE1434B3}"/>
              </a:ext>
            </a:extLst>
          </p:cNvPr>
          <p:cNvSpPr>
            <a:spLocks noGrp="1"/>
          </p:cNvSpPr>
          <p:nvPr>
            <p:ph idx="1"/>
          </p:nvPr>
        </p:nvSpPr>
        <p:spPr/>
        <p:txBody>
          <a:bodyPr anchor="ctr">
            <a:normAutofit/>
          </a:bodyPr>
          <a:lstStyle/>
          <a:p>
            <a:r>
              <a:rPr lang="en-US" dirty="0"/>
              <a:t>Composition relationships are ownership dependencies. </a:t>
            </a:r>
          </a:p>
          <a:p>
            <a:endParaRPr lang="en-US" dirty="0"/>
          </a:p>
          <a:p>
            <a:r>
              <a:rPr lang="en-US" dirty="0"/>
              <a:t>When a client is composed of some dependency, this means that the client </a:t>
            </a:r>
            <a:r>
              <a:rPr lang="en-US" b="1" dirty="0"/>
              <a:t>owns</a:t>
            </a:r>
            <a:r>
              <a:rPr lang="en-US" dirty="0"/>
              <a:t> the instances of this dependency.</a:t>
            </a:r>
            <a:endParaRPr lang="en-PH" dirty="0"/>
          </a:p>
        </p:txBody>
      </p:sp>
    </p:spTree>
    <p:extLst>
      <p:ext uri="{BB962C8B-B14F-4D97-AF65-F5344CB8AC3E}">
        <p14:creationId xmlns:p14="http://schemas.microsoft.com/office/powerpoint/2010/main" val="36597259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83D16-74EE-435C-8C39-8F6B5CC4AFB5}"/>
              </a:ext>
            </a:extLst>
          </p:cNvPr>
          <p:cNvSpPr>
            <a:spLocks noGrp="1"/>
          </p:cNvSpPr>
          <p:nvPr>
            <p:ph type="title"/>
          </p:nvPr>
        </p:nvSpPr>
        <p:spPr/>
        <p:txBody>
          <a:bodyPr>
            <a:normAutofit/>
          </a:bodyPr>
          <a:lstStyle/>
          <a:p>
            <a:r>
              <a:rPr lang="en-PH" sz="4000" dirty="0"/>
              <a:t>Composition</a:t>
            </a:r>
          </a:p>
        </p:txBody>
      </p:sp>
      <p:sp>
        <p:nvSpPr>
          <p:cNvPr id="3" name="Content Placeholder 2">
            <a:extLst>
              <a:ext uri="{FF2B5EF4-FFF2-40B4-BE49-F238E27FC236}">
                <a16:creationId xmlns:a16="http://schemas.microsoft.com/office/drawing/2014/main" id="{41D0B241-4B76-4C92-A7E4-C9CFBE1434B3}"/>
              </a:ext>
            </a:extLst>
          </p:cNvPr>
          <p:cNvSpPr>
            <a:spLocks noGrp="1"/>
          </p:cNvSpPr>
          <p:nvPr>
            <p:ph idx="1"/>
          </p:nvPr>
        </p:nvSpPr>
        <p:spPr/>
        <p:txBody>
          <a:bodyPr anchor="ctr">
            <a:normAutofit/>
          </a:bodyPr>
          <a:lstStyle/>
          <a:p>
            <a:r>
              <a:rPr lang="en-US"/>
              <a:t>These relationships are stronger forms of dependency since the existence of the dependency instance is tied to the client, meaning, the dependency ceases to exist outside the lifetime of the client instance.</a:t>
            </a:r>
            <a:endParaRPr lang="en-PH" dirty="0"/>
          </a:p>
        </p:txBody>
      </p:sp>
    </p:spTree>
    <p:extLst>
      <p:ext uri="{BB962C8B-B14F-4D97-AF65-F5344CB8AC3E}">
        <p14:creationId xmlns:p14="http://schemas.microsoft.com/office/powerpoint/2010/main" val="2957715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E012C-C53B-4B06-877E-06E235030EB3}"/>
              </a:ext>
            </a:extLst>
          </p:cNvPr>
          <p:cNvSpPr>
            <a:spLocks noGrp="1"/>
          </p:cNvSpPr>
          <p:nvPr>
            <p:ph type="title"/>
          </p:nvPr>
        </p:nvSpPr>
        <p:spPr/>
        <p:txBody>
          <a:bodyPr>
            <a:normAutofit/>
          </a:bodyPr>
          <a:lstStyle/>
          <a:p>
            <a:r>
              <a:rPr lang="en-PH" sz="4000" dirty="0"/>
              <a:t>Realization</a:t>
            </a:r>
          </a:p>
        </p:txBody>
      </p:sp>
      <p:sp>
        <p:nvSpPr>
          <p:cNvPr id="3" name="Content Placeholder 2">
            <a:extLst>
              <a:ext uri="{FF2B5EF4-FFF2-40B4-BE49-F238E27FC236}">
                <a16:creationId xmlns:a16="http://schemas.microsoft.com/office/drawing/2014/main" id="{4C2C1912-8ABC-4760-9A01-77B687351332}"/>
              </a:ext>
            </a:extLst>
          </p:cNvPr>
          <p:cNvSpPr>
            <a:spLocks noGrp="1"/>
          </p:cNvSpPr>
          <p:nvPr>
            <p:ph idx="1"/>
          </p:nvPr>
        </p:nvSpPr>
        <p:spPr/>
        <p:txBody>
          <a:bodyPr anchor="ctr"/>
          <a:lstStyle/>
          <a:p>
            <a:r>
              <a:rPr lang="en-US" dirty="0"/>
              <a:t>A realization relationship is a one way relationship that describes how something abstract is </a:t>
            </a:r>
            <a:r>
              <a:rPr lang="en-US" dirty="0" err="1"/>
              <a:t>REALized</a:t>
            </a:r>
            <a:r>
              <a:rPr lang="en-US" dirty="0"/>
              <a:t> by something concrete. </a:t>
            </a:r>
            <a:endParaRPr lang="en-PH" dirty="0"/>
          </a:p>
        </p:txBody>
      </p:sp>
    </p:spTree>
    <p:extLst>
      <p:ext uri="{BB962C8B-B14F-4D97-AF65-F5344CB8AC3E}">
        <p14:creationId xmlns:p14="http://schemas.microsoft.com/office/powerpoint/2010/main" val="2705325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E012C-C53B-4B06-877E-06E235030EB3}"/>
              </a:ext>
            </a:extLst>
          </p:cNvPr>
          <p:cNvSpPr>
            <a:spLocks noGrp="1"/>
          </p:cNvSpPr>
          <p:nvPr>
            <p:ph type="title"/>
          </p:nvPr>
        </p:nvSpPr>
        <p:spPr/>
        <p:txBody>
          <a:bodyPr>
            <a:normAutofit/>
          </a:bodyPr>
          <a:lstStyle/>
          <a:p>
            <a:r>
              <a:rPr lang="en-PH" sz="4000" dirty="0"/>
              <a:t>Realization</a:t>
            </a:r>
            <a:br>
              <a:rPr lang="en-PH" sz="4000" dirty="0"/>
            </a:br>
            <a:r>
              <a:rPr lang="en-PH" sz="4000" dirty="0"/>
              <a:t>(other names)</a:t>
            </a:r>
          </a:p>
        </p:txBody>
      </p:sp>
      <p:sp>
        <p:nvSpPr>
          <p:cNvPr id="3" name="Content Placeholder 2">
            <a:extLst>
              <a:ext uri="{FF2B5EF4-FFF2-40B4-BE49-F238E27FC236}">
                <a16:creationId xmlns:a16="http://schemas.microsoft.com/office/drawing/2014/main" id="{4C2C1912-8ABC-4760-9A01-77B687351332}"/>
              </a:ext>
            </a:extLst>
          </p:cNvPr>
          <p:cNvSpPr>
            <a:spLocks noGrp="1"/>
          </p:cNvSpPr>
          <p:nvPr>
            <p:ph idx="1"/>
          </p:nvPr>
        </p:nvSpPr>
        <p:spPr/>
        <p:txBody>
          <a:bodyPr anchor="ctr"/>
          <a:lstStyle/>
          <a:p>
            <a:pPr marL="571500" indent="-571500">
              <a:buFont typeface="Arial" panose="020B0604020202020204" pitchFamily="34" charset="0"/>
              <a:buChar char="•"/>
            </a:pPr>
            <a:r>
              <a:rPr lang="en-US" b="1" i="1" dirty="0"/>
              <a:t>Realization – Abstraction. </a:t>
            </a:r>
            <a:r>
              <a:rPr lang="en-US" dirty="0"/>
              <a:t>A realization realizes an abstraction </a:t>
            </a:r>
          </a:p>
          <a:p>
            <a:pPr marL="571500" indent="-571500">
              <a:buFont typeface="Arial" panose="020B0604020202020204" pitchFamily="34" charset="0"/>
              <a:buChar char="•"/>
            </a:pPr>
            <a:r>
              <a:rPr lang="en-US" b="1" i="1" dirty="0"/>
              <a:t>Implementation – Interface</a:t>
            </a:r>
            <a:r>
              <a:rPr lang="en-PH" b="1" i="1" dirty="0"/>
              <a:t>. </a:t>
            </a:r>
            <a:r>
              <a:rPr lang="en-PH" dirty="0"/>
              <a:t>An implementation implements an interface</a:t>
            </a:r>
            <a:endParaRPr lang="en-US" dirty="0"/>
          </a:p>
        </p:txBody>
      </p:sp>
    </p:spTree>
    <p:extLst>
      <p:ext uri="{BB962C8B-B14F-4D97-AF65-F5344CB8AC3E}">
        <p14:creationId xmlns:p14="http://schemas.microsoft.com/office/powerpoint/2010/main" val="3917774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E012C-C53B-4B06-877E-06E235030EB3}"/>
              </a:ext>
            </a:extLst>
          </p:cNvPr>
          <p:cNvSpPr>
            <a:spLocks noGrp="1"/>
          </p:cNvSpPr>
          <p:nvPr>
            <p:ph type="title"/>
          </p:nvPr>
        </p:nvSpPr>
        <p:spPr/>
        <p:txBody>
          <a:bodyPr>
            <a:normAutofit/>
          </a:bodyPr>
          <a:lstStyle/>
          <a:p>
            <a:r>
              <a:rPr lang="en-PH" sz="4000" dirty="0"/>
              <a:t>Abstraction</a:t>
            </a:r>
          </a:p>
        </p:txBody>
      </p:sp>
      <p:sp>
        <p:nvSpPr>
          <p:cNvPr id="3" name="Content Placeholder 2">
            <a:extLst>
              <a:ext uri="{FF2B5EF4-FFF2-40B4-BE49-F238E27FC236}">
                <a16:creationId xmlns:a16="http://schemas.microsoft.com/office/drawing/2014/main" id="{4C2C1912-8ABC-4760-9A01-77B687351332}"/>
              </a:ext>
            </a:extLst>
          </p:cNvPr>
          <p:cNvSpPr>
            <a:spLocks noGrp="1"/>
          </p:cNvSpPr>
          <p:nvPr>
            <p:ph idx="1"/>
          </p:nvPr>
        </p:nvSpPr>
        <p:spPr/>
        <p:txBody>
          <a:bodyPr anchor="ctr">
            <a:normAutofit/>
          </a:bodyPr>
          <a:lstStyle/>
          <a:p>
            <a:r>
              <a:rPr lang="en-US" dirty="0"/>
              <a:t>An `Abstraction` is a special type of class that does not contain any implementation. </a:t>
            </a:r>
          </a:p>
          <a:p>
            <a:endParaRPr lang="en-US" dirty="0"/>
          </a:p>
          <a:p>
            <a:r>
              <a:rPr lang="en-US" dirty="0"/>
              <a:t>This means that an `Abstraction` doesn't have code that controls the form and behavior of the class</a:t>
            </a:r>
          </a:p>
        </p:txBody>
      </p:sp>
    </p:spTree>
    <p:extLst>
      <p:ext uri="{BB962C8B-B14F-4D97-AF65-F5344CB8AC3E}">
        <p14:creationId xmlns:p14="http://schemas.microsoft.com/office/powerpoint/2010/main" val="21398000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E012C-C53B-4B06-877E-06E235030EB3}"/>
              </a:ext>
            </a:extLst>
          </p:cNvPr>
          <p:cNvSpPr>
            <a:spLocks noGrp="1"/>
          </p:cNvSpPr>
          <p:nvPr>
            <p:ph type="title"/>
          </p:nvPr>
        </p:nvSpPr>
        <p:spPr/>
        <p:txBody>
          <a:bodyPr>
            <a:normAutofit/>
          </a:bodyPr>
          <a:lstStyle/>
          <a:p>
            <a:r>
              <a:rPr lang="en-PH" sz="4000" dirty="0"/>
              <a:t>Abstraction</a:t>
            </a:r>
          </a:p>
        </p:txBody>
      </p:sp>
      <p:sp>
        <p:nvSpPr>
          <p:cNvPr id="3" name="Content Placeholder 2">
            <a:extLst>
              <a:ext uri="{FF2B5EF4-FFF2-40B4-BE49-F238E27FC236}">
                <a16:creationId xmlns:a16="http://schemas.microsoft.com/office/drawing/2014/main" id="{4C2C1912-8ABC-4760-9A01-77B687351332}"/>
              </a:ext>
            </a:extLst>
          </p:cNvPr>
          <p:cNvSpPr>
            <a:spLocks noGrp="1"/>
          </p:cNvSpPr>
          <p:nvPr>
            <p:ph idx="1"/>
          </p:nvPr>
        </p:nvSpPr>
        <p:spPr/>
        <p:txBody>
          <a:bodyPr anchor="ctr">
            <a:normAutofit/>
          </a:bodyPr>
          <a:lstStyle/>
          <a:p>
            <a:r>
              <a:rPr lang="en-US" dirty="0"/>
              <a:t>An `Abstraction` is a special type of class that does not contain any implementation. </a:t>
            </a:r>
          </a:p>
          <a:p>
            <a:endParaRPr lang="en-US" dirty="0"/>
          </a:p>
          <a:p>
            <a:r>
              <a:rPr lang="en-US" dirty="0"/>
              <a:t>This means that an `Abstraction` doesn't have code that controls the form and behavior of the class</a:t>
            </a:r>
          </a:p>
        </p:txBody>
      </p:sp>
    </p:spTree>
    <p:extLst>
      <p:ext uri="{BB962C8B-B14F-4D97-AF65-F5344CB8AC3E}">
        <p14:creationId xmlns:p14="http://schemas.microsoft.com/office/powerpoint/2010/main" val="1586458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E012C-C53B-4B06-877E-06E235030EB3}"/>
              </a:ext>
            </a:extLst>
          </p:cNvPr>
          <p:cNvSpPr>
            <a:spLocks noGrp="1"/>
          </p:cNvSpPr>
          <p:nvPr>
            <p:ph type="title"/>
          </p:nvPr>
        </p:nvSpPr>
        <p:spPr/>
        <p:txBody>
          <a:bodyPr>
            <a:normAutofit/>
          </a:bodyPr>
          <a:lstStyle/>
          <a:p>
            <a:r>
              <a:rPr lang="en-PH" sz="4000" dirty="0"/>
              <a:t>Abstraction</a:t>
            </a:r>
          </a:p>
        </p:txBody>
      </p:sp>
      <p:sp>
        <p:nvSpPr>
          <p:cNvPr id="3" name="Content Placeholder 2">
            <a:extLst>
              <a:ext uri="{FF2B5EF4-FFF2-40B4-BE49-F238E27FC236}">
                <a16:creationId xmlns:a16="http://schemas.microsoft.com/office/drawing/2014/main" id="{4C2C1912-8ABC-4760-9A01-77B687351332}"/>
              </a:ext>
            </a:extLst>
          </p:cNvPr>
          <p:cNvSpPr>
            <a:spLocks noGrp="1"/>
          </p:cNvSpPr>
          <p:nvPr>
            <p:ph idx="1"/>
          </p:nvPr>
        </p:nvSpPr>
        <p:spPr/>
        <p:txBody>
          <a:bodyPr anchor="ctr">
            <a:normAutofit/>
          </a:bodyPr>
          <a:lstStyle/>
          <a:p>
            <a:r>
              <a:rPr lang="en-US" dirty="0"/>
              <a:t>An abstraction can only be useful if some other class realizes this abstraction.</a:t>
            </a:r>
          </a:p>
          <a:p>
            <a:endParaRPr lang="en-US" dirty="0"/>
          </a:p>
          <a:p>
            <a:r>
              <a:rPr lang="en-US" dirty="0"/>
              <a:t>These `Realization` classes provide abstractions their form and behavior. </a:t>
            </a:r>
          </a:p>
        </p:txBody>
      </p:sp>
    </p:spTree>
    <p:extLst>
      <p:ext uri="{BB962C8B-B14F-4D97-AF65-F5344CB8AC3E}">
        <p14:creationId xmlns:p14="http://schemas.microsoft.com/office/powerpoint/2010/main" val="2425048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2D6F0E-1863-4963-8EA3-05D58124394E}"/>
              </a:ext>
            </a:extLst>
          </p:cNvPr>
          <p:cNvSpPr>
            <a:spLocks noGrp="1"/>
          </p:cNvSpPr>
          <p:nvPr>
            <p:ph type="title"/>
          </p:nvPr>
        </p:nvSpPr>
        <p:spPr>
          <a:xfrm>
            <a:off x="2106964" y="865973"/>
            <a:ext cx="7978071" cy="5126053"/>
          </a:xfrm>
        </p:spPr>
        <p:txBody>
          <a:bodyPr>
            <a:noAutofit/>
          </a:bodyPr>
          <a:lstStyle/>
          <a:p>
            <a:r>
              <a:rPr lang="en-US" sz="4400" dirty="0"/>
              <a:t>What's the point in maintaining some realization relationship between classes? </a:t>
            </a:r>
            <a:br>
              <a:rPr lang="en-US" sz="4400" dirty="0"/>
            </a:br>
            <a:br>
              <a:rPr lang="en-US" sz="4400" dirty="0"/>
            </a:br>
            <a:r>
              <a:rPr lang="en-US" sz="4400" dirty="0"/>
              <a:t>If abstractions can only be used through their realizations , then why create the abstraction at all?</a:t>
            </a:r>
            <a:endParaRPr lang="en-PH" sz="4400" dirty="0"/>
          </a:p>
        </p:txBody>
      </p:sp>
    </p:spTree>
    <p:extLst>
      <p:ext uri="{BB962C8B-B14F-4D97-AF65-F5344CB8AC3E}">
        <p14:creationId xmlns:p14="http://schemas.microsoft.com/office/powerpoint/2010/main" val="1604204550"/>
      </p:ext>
    </p:extLst>
  </p:cSld>
  <p:clrMapOvr>
    <a:masterClrMapping/>
  </p:clrMapOvr>
</p:sld>
</file>

<file path=ppt/theme/theme1.xml><?xml version="1.0" encoding="utf-8"?>
<a:theme xmlns:a="http://schemas.openxmlformats.org/drawingml/2006/main" name="GradientPinkWoodcutBG">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PinkWoodcutBG" id="{63C72C8D-AC0F-4F56-9459-C95CC326D0F7}" vid="{645041DA-A3BF-4136-86DF-F247059B41C4}"/>
    </a:ext>
  </a:extLst>
</a:theme>
</file>

<file path=docProps/app.xml><?xml version="1.0" encoding="utf-8"?>
<Properties xmlns="http://schemas.openxmlformats.org/officeDocument/2006/extended-properties" xmlns:vt="http://schemas.openxmlformats.org/officeDocument/2006/docPropsVTypes">
  <Template>GradientPinkWoodcutBG</Template>
  <TotalTime>147</TotalTime>
  <Words>1015</Words>
  <Application>Microsoft Office PowerPoint</Application>
  <PresentationFormat>Widescreen</PresentationFormat>
  <Paragraphs>114</Paragraphs>
  <Slides>38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Avenir</vt:lpstr>
      <vt:lpstr>Calibri</vt:lpstr>
      <vt:lpstr>Calibri Light</vt:lpstr>
      <vt:lpstr>GradientPinkWoodcutBG</vt:lpstr>
      <vt:lpstr>OOP Class Relationships</vt:lpstr>
      <vt:lpstr>Type Based Relationships</vt:lpstr>
      <vt:lpstr>Type Based Relationships</vt:lpstr>
      <vt:lpstr>Realization</vt:lpstr>
      <vt:lpstr>Realization (other names)</vt:lpstr>
      <vt:lpstr>Abstraction</vt:lpstr>
      <vt:lpstr>Abstraction</vt:lpstr>
      <vt:lpstr>Abstraction</vt:lpstr>
      <vt:lpstr>What's the point in maintaining some realization relationship between classes?   If abstractions can only be used through their realizations , then why create the abstraction at all?</vt:lpstr>
      <vt:lpstr>Realization’s importance</vt:lpstr>
      <vt:lpstr>PowerPoint Presentation</vt:lpstr>
      <vt:lpstr>Realizing BorrowableItem</vt:lpstr>
      <vt:lpstr>Realization and Polymorphism</vt:lpstr>
      <vt:lpstr>Realization</vt:lpstr>
      <vt:lpstr>Realization</vt:lpstr>
      <vt:lpstr>Specialization</vt:lpstr>
      <vt:lpstr>Specialization (other names)</vt:lpstr>
      <vt:lpstr>PowerPoint Presentation</vt:lpstr>
      <vt:lpstr>Specialization inheritance</vt:lpstr>
      <vt:lpstr>Specialization inheritance</vt:lpstr>
      <vt:lpstr>Specialization inheritance</vt:lpstr>
      <vt:lpstr>Specialization of Specialization</vt:lpstr>
      <vt:lpstr>Specialization of Specialization</vt:lpstr>
      <vt:lpstr>Specialization and Polymorphism</vt:lpstr>
      <vt:lpstr>Abstract Classes</vt:lpstr>
      <vt:lpstr>Abstract Classes</vt:lpstr>
      <vt:lpstr>Abstract Classes</vt:lpstr>
      <vt:lpstr>Abstract Classes</vt:lpstr>
      <vt:lpstr>Dependency Relationships</vt:lpstr>
      <vt:lpstr>Dependency Relationships</vt:lpstr>
      <vt:lpstr>Dependency Relationships</vt:lpstr>
      <vt:lpstr>Dependency Relationships</vt:lpstr>
      <vt:lpstr>Dependency Relationships</vt:lpstr>
      <vt:lpstr>PowerPoint Presentation</vt:lpstr>
      <vt:lpstr>Aggregation</vt:lpstr>
      <vt:lpstr>Aggregation</vt:lpstr>
      <vt:lpstr>Composition</vt:lpstr>
      <vt:lpstr>Composition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 Class Relationships</dc:title>
  <dc:creator>Rubelito Abella</dc:creator>
  <cp:lastModifiedBy>Rubelito Abella</cp:lastModifiedBy>
  <cp:revision>55</cp:revision>
  <dcterms:created xsi:type="dcterms:W3CDTF">2020-08-23T12:39:45Z</dcterms:created>
  <dcterms:modified xsi:type="dcterms:W3CDTF">2020-08-23T15:06:59Z</dcterms:modified>
</cp:coreProperties>
</file>