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300" r:id="rId44"/>
    <p:sldId id="299" r:id="rId45"/>
    <p:sldId id="301" r:id="rId46"/>
    <p:sldId id="302" r:id="rId47"/>
    <p:sldId id="303" r:id="rId48"/>
    <p:sldId id="304" r:id="rId49"/>
    <p:sldId id="305" r:id="rId50"/>
    <p:sldId id="306" r:id="rId51"/>
    <p:sldId id="307" r:id="rId52"/>
    <p:sldId id="308" r:id="rId53"/>
    <p:sldId id="311" r:id="rId54"/>
    <p:sldId id="309" r:id="rId55"/>
    <p:sldId id="310"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24"/>
  </p:normalViewPr>
  <p:slideViewPr>
    <p:cSldViewPr snapToGrid="0">
      <p:cViewPr varScale="1">
        <p:scale>
          <a:sx n="117" d="100"/>
          <a:sy n="117"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23T06:36:05.418"/>
    </inkml:context>
    <inkml:brush xml:id="br0">
      <inkml:brushProperty name="width" value="0.05" units="cm"/>
      <inkml:brushProperty name="height" value="0.05" units="cm"/>
    </inkml:brush>
  </inkml:definitions>
  <inkml:trace contextRef="#ctx0" brushRef="#br0">85 71 9122 0 0,'-1'-2'0'0'0,"-9"-4"0"0"0,-11-3 16 0 0,-1-8-24 0 0,8 1-40 0 0,5 5-8 0 0,6 8-40 0 0,1 0 104 0 0,1 2 0 0 0,-1-1-16 0 0,2 2-648 0 0,2 0-1217 0 0,-1 2-343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86920-A79D-4B03-BBF7-665A6139505A}"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51238-B122-4FE0-9C30-4CCE0BCD50AC}" type="slidenum">
              <a:rPr lang="en-US" smtClean="0"/>
              <a:t>‹#›</a:t>
            </a:fld>
            <a:endParaRPr lang="en-US"/>
          </a:p>
        </p:txBody>
      </p:sp>
    </p:spTree>
    <p:extLst>
      <p:ext uri="{BB962C8B-B14F-4D97-AF65-F5344CB8AC3E}">
        <p14:creationId xmlns:p14="http://schemas.microsoft.com/office/powerpoint/2010/main" val="85419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And computers are better at understanding complicated</a:t>
            </a:r>
            <a:r>
              <a:rPr lang="en-PH" baseline="0" dirty="0"/>
              <a:t> shit like assembly but humans are not</a:t>
            </a:r>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9</a:t>
            </a:fld>
            <a:endParaRPr lang="en-US"/>
          </a:p>
        </p:txBody>
      </p:sp>
    </p:spTree>
    <p:extLst>
      <p:ext uri="{BB962C8B-B14F-4D97-AF65-F5344CB8AC3E}">
        <p14:creationId xmlns:p14="http://schemas.microsoft.com/office/powerpoint/2010/main" val="119158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51238-B122-4FE0-9C30-4CCE0BCD50AC}" type="slidenum">
              <a:rPr lang="en-US" smtClean="0"/>
              <a:t>46</a:t>
            </a:fld>
            <a:endParaRPr lang="en-US"/>
          </a:p>
        </p:txBody>
      </p:sp>
    </p:spTree>
    <p:extLst>
      <p:ext uri="{BB962C8B-B14F-4D97-AF65-F5344CB8AC3E}">
        <p14:creationId xmlns:p14="http://schemas.microsoft.com/office/powerpoint/2010/main" val="378927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fact, understanding your own code was also becoming difficult</a:t>
            </a:r>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12</a:t>
            </a:fld>
            <a:endParaRPr lang="en-US"/>
          </a:p>
        </p:txBody>
      </p:sp>
    </p:spTree>
    <p:extLst>
      <p:ext uri="{BB962C8B-B14F-4D97-AF65-F5344CB8AC3E}">
        <p14:creationId xmlns:p14="http://schemas.microsoft.com/office/powerpoint/2010/main" val="82563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fact, understanding your own code was also becoming difficult</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13</a:t>
            </a:fld>
            <a:endParaRPr lang="en-US"/>
          </a:p>
        </p:txBody>
      </p:sp>
    </p:spTree>
    <p:extLst>
      <p:ext uri="{BB962C8B-B14F-4D97-AF65-F5344CB8AC3E}">
        <p14:creationId xmlns:p14="http://schemas.microsoft.com/office/powerpoint/2010/main" val="317919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fact, understanding your own code was also becoming difficult</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14</a:t>
            </a:fld>
            <a:endParaRPr lang="en-US"/>
          </a:p>
        </p:txBody>
      </p:sp>
    </p:spTree>
    <p:extLst>
      <p:ext uri="{BB962C8B-B14F-4D97-AF65-F5344CB8AC3E}">
        <p14:creationId xmlns:p14="http://schemas.microsoft.com/office/powerpoint/2010/main" val="191147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Because of this OOP is still imperative since the programmer is still telling the computer what to do using assignment statements and mutation.</a:t>
            </a:r>
          </a:p>
          <a:p>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16</a:t>
            </a:fld>
            <a:endParaRPr lang="en-US"/>
          </a:p>
        </p:txBody>
      </p:sp>
    </p:spTree>
    <p:extLst>
      <p:ext uri="{BB962C8B-B14F-4D97-AF65-F5344CB8AC3E}">
        <p14:creationId xmlns:p14="http://schemas.microsoft.com/office/powerpoint/2010/main" val="145565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programming languages are indeed intentionally written to be used for OOP design but these classifications are less important than judging if the code itself written by a programmer adheres to OOP's design principles.</a:t>
            </a:r>
          </a:p>
          <a:p>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21</a:t>
            </a:fld>
            <a:endParaRPr lang="en-US"/>
          </a:p>
        </p:txBody>
      </p:sp>
    </p:spTree>
    <p:extLst>
      <p:ext uri="{BB962C8B-B14F-4D97-AF65-F5344CB8AC3E}">
        <p14:creationId xmlns:p14="http://schemas.microsoft.com/office/powerpoint/2010/main" val="222148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one of the reasons why C's </a:t>
            </a:r>
            <a:r>
              <a:rPr lang="en-US" sz="1200" kern="1200" dirty="0" err="1">
                <a:solidFill>
                  <a:schemeClr val="tx1"/>
                </a:solidFill>
                <a:effectLst/>
                <a:latin typeface="+mn-lt"/>
                <a:ea typeface="+mn-ea"/>
                <a:cs typeface="+mn-cs"/>
              </a:rPr>
              <a:t>struct</a:t>
            </a:r>
            <a:r>
              <a:rPr lang="en-US" sz="1200" kern="1200" dirty="0">
                <a:solidFill>
                  <a:schemeClr val="tx1"/>
                </a:solidFill>
                <a:effectLst/>
                <a:latin typeface="+mn-lt"/>
                <a:ea typeface="+mn-ea"/>
                <a:cs typeface="+mn-cs"/>
              </a:rPr>
              <a:t> is not an object since </a:t>
            </a:r>
            <a:r>
              <a:rPr lang="en-US" sz="1200" kern="1200" dirty="0" err="1">
                <a:solidFill>
                  <a:schemeClr val="tx1"/>
                </a:solidFill>
                <a:effectLst/>
                <a:latin typeface="+mn-lt"/>
                <a:ea typeface="+mn-ea"/>
                <a:cs typeface="+mn-cs"/>
              </a:rPr>
              <a:t>structs</a:t>
            </a:r>
            <a:r>
              <a:rPr lang="en-US" sz="1200" kern="1200" dirty="0">
                <a:solidFill>
                  <a:schemeClr val="tx1"/>
                </a:solidFill>
                <a:effectLst/>
                <a:latin typeface="+mn-lt"/>
                <a:ea typeface="+mn-ea"/>
                <a:cs typeface="+mn-cs"/>
              </a:rPr>
              <a:t> only have form</a:t>
            </a:r>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25</a:t>
            </a:fld>
            <a:endParaRPr lang="en-US"/>
          </a:p>
        </p:txBody>
      </p:sp>
    </p:spTree>
    <p:extLst>
      <p:ext uri="{BB962C8B-B14F-4D97-AF65-F5344CB8AC3E}">
        <p14:creationId xmlns:p14="http://schemas.microsoft.com/office/powerpoint/2010/main" val="84528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one of the reasons why C's </a:t>
            </a:r>
            <a:r>
              <a:rPr lang="en-US" sz="1200" kern="1200" dirty="0" err="1">
                <a:solidFill>
                  <a:schemeClr val="tx1"/>
                </a:solidFill>
                <a:effectLst/>
                <a:latin typeface="+mn-lt"/>
                <a:ea typeface="+mn-ea"/>
                <a:cs typeface="+mn-cs"/>
              </a:rPr>
              <a:t>struct</a:t>
            </a:r>
            <a:r>
              <a:rPr lang="en-US" sz="1200" kern="1200" dirty="0">
                <a:solidFill>
                  <a:schemeClr val="tx1"/>
                </a:solidFill>
                <a:effectLst/>
                <a:latin typeface="+mn-lt"/>
                <a:ea typeface="+mn-ea"/>
                <a:cs typeface="+mn-cs"/>
              </a:rPr>
              <a:t> is not an object since </a:t>
            </a:r>
            <a:r>
              <a:rPr lang="en-US" sz="1200" kern="1200" dirty="0" err="1">
                <a:solidFill>
                  <a:schemeClr val="tx1"/>
                </a:solidFill>
                <a:effectLst/>
                <a:latin typeface="+mn-lt"/>
                <a:ea typeface="+mn-ea"/>
                <a:cs typeface="+mn-cs"/>
              </a:rPr>
              <a:t>structs</a:t>
            </a:r>
            <a:r>
              <a:rPr lang="en-US" sz="1200" kern="1200">
                <a:solidFill>
                  <a:schemeClr val="tx1"/>
                </a:solidFill>
                <a:effectLst/>
                <a:latin typeface="+mn-lt"/>
                <a:ea typeface="+mn-ea"/>
                <a:cs typeface="+mn-cs"/>
              </a:rPr>
              <a:t> only have form</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26</a:t>
            </a:fld>
            <a:endParaRPr lang="en-US"/>
          </a:p>
        </p:txBody>
      </p:sp>
    </p:spTree>
    <p:extLst>
      <p:ext uri="{BB962C8B-B14F-4D97-AF65-F5344CB8AC3E}">
        <p14:creationId xmlns:p14="http://schemas.microsoft.com/office/powerpoint/2010/main" val="427728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one of the reasons why C's </a:t>
            </a:r>
            <a:r>
              <a:rPr lang="en-US" sz="1200" kern="1200" dirty="0" err="1">
                <a:solidFill>
                  <a:schemeClr val="tx1"/>
                </a:solidFill>
                <a:effectLst/>
                <a:latin typeface="+mn-lt"/>
                <a:ea typeface="+mn-ea"/>
                <a:cs typeface="+mn-cs"/>
              </a:rPr>
              <a:t>struct</a:t>
            </a:r>
            <a:r>
              <a:rPr lang="en-US" sz="1200" kern="1200" dirty="0">
                <a:solidFill>
                  <a:schemeClr val="tx1"/>
                </a:solidFill>
                <a:effectLst/>
                <a:latin typeface="+mn-lt"/>
                <a:ea typeface="+mn-ea"/>
                <a:cs typeface="+mn-cs"/>
              </a:rPr>
              <a:t> is not an object since </a:t>
            </a:r>
            <a:r>
              <a:rPr lang="en-US" sz="1200" kern="1200" dirty="0" err="1">
                <a:solidFill>
                  <a:schemeClr val="tx1"/>
                </a:solidFill>
                <a:effectLst/>
                <a:latin typeface="+mn-lt"/>
                <a:ea typeface="+mn-ea"/>
                <a:cs typeface="+mn-cs"/>
              </a:rPr>
              <a:t>structs</a:t>
            </a:r>
            <a:r>
              <a:rPr lang="en-US" sz="1200" kern="1200">
                <a:solidFill>
                  <a:schemeClr val="tx1"/>
                </a:solidFill>
                <a:effectLst/>
                <a:latin typeface="+mn-lt"/>
                <a:ea typeface="+mn-ea"/>
                <a:cs typeface="+mn-cs"/>
              </a:rPr>
              <a:t> only have form</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27</a:t>
            </a:fld>
            <a:endParaRPr lang="en-US"/>
          </a:p>
        </p:txBody>
      </p:sp>
    </p:spTree>
    <p:extLst>
      <p:ext uri="{BB962C8B-B14F-4D97-AF65-F5344CB8AC3E}">
        <p14:creationId xmlns:p14="http://schemas.microsoft.com/office/powerpoint/2010/main" val="2053564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FD958BD-4B51-452E-A0AF-479C2C951604}"/>
              </a:ext>
            </a:extLst>
          </p:cNvPr>
          <p:cNvGrpSpPr/>
          <p:nvPr/>
        </p:nvGrpSpPr>
        <p:grpSpPr>
          <a:xfrm>
            <a:off x="0" y="-139959"/>
            <a:ext cx="12192001" cy="6997959"/>
            <a:chOff x="0" y="-139959"/>
            <a:chExt cx="12192001" cy="6997959"/>
          </a:xfrm>
        </p:grpSpPr>
        <p:pic>
          <p:nvPicPr>
            <p:cNvPr id="19" name="Picture 18">
              <a:extLst>
                <a:ext uri="{FF2B5EF4-FFF2-40B4-BE49-F238E27FC236}">
                  <a16:creationId xmlns:a16="http://schemas.microsoft.com/office/drawing/2014/main" id="{6D0FC708-C9A8-4C11-8E78-34CD887FD7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20" name="Rectangle: Rounded Corners 19">
              <a:extLst>
                <a:ext uri="{FF2B5EF4-FFF2-40B4-BE49-F238E27FC236}">
                  <a16:creationId xmlns:a16="http://schemas.microsoft.com/office/drawing/2014/main" id="{84DCBA5C-3992-49D5-B56F-69EBD2F24EBE}"/>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4" name="Rectangle: Rounded Corners 13">
            <a:extLst>
              <a:ext uri="{FF2B5EF4-FFF2-40B4-BE49-F238E27FC236}">
                <a16:creationId xmlns:a16="http://schemas.microsoft.com/office/drawing/2014/main" id="{CB8C49F9-5973-4CBB-9772-EA0D12077823}"/>
              </a:ext>
            </a:extLst>
          </p:cNvPr>
          <p:cNvSpPr/>
          <p:nvPr/>
        </p:nvSpPr>
        <p:spPr>
          <a:xfrm>
            <a:off x="3713583" y="1026367"/>
            <a:ext cx="4767943" cy="4870580"/>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02189313-2D03-4288-80DA-2D5211BDC2C2}"/>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5" name="Footer Placeholder 4">
            <a:extLst>
              <a:ext uri="{FF2B5EF4-FFF2-40B4-BE49-F238E27FC236}">
                <a16:creationId xmlns:a16="http://schemas.microsoft.com/office/drawing/2014/main" id="{A35884A7-B8C7-43D9-A517-E2B08432C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AFA12-D798-4BDC-A4E2-BBED55F534CD}"/>
              </a:ext>
            </a:extLst>
          </p:cNvPr>
          <p:cNvSpPr>
            <a:spLocks noGrp="1"/>
          </p:cNvSpPr>
          <p:nvPr>
            <p:ph type="sldNum" sz="quarter" idx="12"/>
          </p:nvPr>
        </p:nvSpPr>
        <p:spPr/>
        <p:txBody>
          <a:bodyPr/>
          <a:lstStyle/>
          <a:p>
            <a:fld id="{B059DA6D-28C1-435E-B8F4-F5BF5AE529D5}" type="slidenum">
              <a:rPr lang="en-US" smtClean="0"/>
              <a:t>‹#›</a:t>
            </a:fld>
            <a:endParaRPr lang="en-US"/>
          </a:p>
        </p:txBody>
      </p:sp>
      <p:sp>
        <p:nvSpPr>
          <p:cNvPr id="2" name="Title 1">
            <a:extLst>
              <a:ext uri="{FF2B5EF4-FFF2-40B4-BE49-F238E27FC236}">
                <a16:creationId xmlns:a16="http://schemas.microsoft.com/office/drawing/2014/main" id="{2269ADDB-DA31-4E87-9D5B-B428F3D5DF6E}"/>
              </a:ext>
            </a:extLst>
          </p:cNvPr>
          <p:cNvSpPr>
            <a:spLocks noGrp="1"/>
          </p:cNvSpPr>
          <p:nvPr>
            <p:ph type="ctrTitle"/>
          </p:nvPr>
        </p:nvSpPr>
        <p:spPr>
          <a:xfrm>
            <a:off x="3862952" y="1396771"/>
            <a:ext cx="4466095" cy="2335474"/>
          </a:xfrm>
          <a:noFill/>
        </p:spPr>
        <p:txBody>
          <a:bodyPr anchor="ctr">
            <a:noAutofit/>
          </a:bodyPr>
          <a:lstStyle>
            <a:lvl1pPr algn="ctr">
              <a:defRPr sz="4800" b="1">
                <a:solidFill>
                  <a:schemeClr val="bg1"/>
                </a:solidFill>
                <a:latin typeface="Avenir" pitchFamily="50" charset="0"/>
              </a:defRPr>
            </a:lvl1pPr>
          </a:lstStyle>
          <a:p>
            <a:r>
              <a:rPr lang="en-US"/>
              <a:t>Click to edit Master title style</a:t>
            </a:r>
            <a:endParaRPr lang="en-PH" dirty="0"/>
          </a:p>
        </p:txBody>
      </p:sp>
      <p:sp>
        <p:nvSpPr>
          <p:cNvPr id="25" name="Title 1">
            <a:extLst>
              <a:ext uri="{FF2B5EF4-FFF2-40B4-BE49-F238E27FC236}">
                <a16:creationId xmlns:a16="http://schemas.microsoft.com/office/drawing/2014/main" id="{F64260B9-4A20-4F32-BD1E-8726F9CECE85}"/>
              </a:ext>
            </a:extLst>
          </p:cNvPr>
          <p:cNvSpPr txBox="1">
            <a:spLocks/>
          </p:cNvSpPr>
          <p:nvPr/>
        </p:nvSpPr>
        <p:spPr>
          <a:xfrm>
            <a:off x="3862950" y="4357395"/>
            <a:ext cx="4466095" cy="1327767"/>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bg1"/>
                </a:solidFill>
                <a:latin typeface="Avenir" pitchFamily="50" charset="0"/>
                <a:ea typeface="+mj-ea"/>
                <a:cs typeface="+mj-cs"/>
              </a:defRPr>
            </a:lvl1pPr>
          </a:lstStyle>
          <a:p>
            <a:endParaRPr lang="en-PH" sz="3600" b="0" dirty="0"/>
          </a:p>
        </p:txBody>
      </p:sp>
    </p:spTree>
    <p:extLst>
      <p:ext uri="{BB962C8B-B14F-4D97-AF65-F5344CB8AC3E}">
        <p14:creationId xmlns:p14="http://schemas.microsoft.com/office/powerpoint/2010/main" val="237503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98D-A3B8-404D-B787-15331D41B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FBA4ED1-BB39-4EF5-B0AD-CC5EEBEFE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a:extLst>
              <a:ext uri="{FF2B5EF4-FFF2-40B4-BE49-F238E27FC236}">
                <a16:creationId xmlns:a16="http://schemas.microsoft.com/office/drawing/2014/main" id="{5F5986F9-8EAB-4521-A95B-2E6140AD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ADEB1-BAB5-4313-9852-7D986CDD4B8C}"/>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6" name="Footer Placeholder 5">
            <a:extLst>
              <a:ext uri="{FF2B5EF4-FFF2-40B4-BE49-F238E27FC236}">
                <a16:creationId xmlns:a16="http://schemas.microsoft.com/office/drawing/2014/main" id="{EBFA8D71-F629-405D-B420-070C342FE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2E424-9A39-45AC-A3A2-4C7C2B829A22}"/>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427413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A6FB-00BB-4184-9CE9-C2F01EAE1E3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C299126-A133-482F-91E5-46B6A113B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28D91E-94F4-49ED-BF4A-DB37BCBC2D71}"/>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5" name="Footer Placeholder 4">
            <a:extLst>
              <a:ext uri="{FF2B5EF4-FFF2-40B4-BE49-F238E27FC236}">
                <a16:creationId xmlns:a16="http://schemas.microsoft.com/office/drawing/2014/main" id="{434AB851-0915-48B4-8382-0F98C2B60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9EAE0-EF90-4EDF-A6FF-9173C05F9F04}"/>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003379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EF27-44A8-48C1-81BF-D258CAABD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C46A122-0756-43C0-A7C4-32BC7E390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6A52AC0-B1BA-4204-9069-6D76FECE9C2B}"/>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5" name="Footer Placeholder 4">
            <a:extLst>
              <a:ext uri="{FF2B5EF4-FFF2-40B4-BE49-F238E27FC236}">
                <a16:creationId xmlns:a16="http://schemas.microsoft.com/office/drawing/2014/main" id="{F1ECD806-52C0-44CA-B308-2DB0A376E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7454A-9CA5-4E01-A401-05E271762BB4}"/>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50064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BDA1EB-ACCF-4B5A-8403-BA609812C6A8}"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101678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142EA72-0BB5-4C67-B359-3D0C3C0E864B}"/>
              </a:ext>
            </a:extLst>
          </p:cNvPr>
          <p:cNvGrpSpPr/>
          <p:nvPr/>
        </p:nvGrpSpPr>
        <p:grpSpPr>
          <a:xfrm>
            <a:off x="0" y="-139959"/>
            <a:ext cx="12192001" cy="6997959"/>
            <a:chOff x="0" y="-139959"/>
            <a:chExt cx="12192001" cy="6997959"/>
          </a:xfrm>
        </p:grpSpPr>
        <p:pic>
          <p:nvPicPr>
            <p:cNvPr id="15" name="Picture 14">
              <a:extLst>
                <a:ext uri="{FF2B5EF4-FFF2-40B4-BE49-F238E27FC236}">
                  <a16:creationId xmlns:a16="http://schemas.microsoft.com/office/drawing/2014/main" id="{254CF587-5B1F-4F93-A594-6ED94CDD33A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6" name="Rectangle: Rounded Corners 15">
              <a:extLst>
                <a:ext uri="{FF2B5EF4-FFF2-40B4-BE49-F238E27FC236}">
                  <a16:creationId xmlns:a16="http://schemas.microsoft.com/office/drawing/2014/main" id="{741679DD-F159-4660-AC56-B7CF42A8019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8" name="Rectangle: Rounded Corners 7">
            <a:extLst>
              <a:ext uri="{FF2B5EF4-FFF2-40B4-BE49-F238E27FC236}">
                <a16:creationId xmlns:a16="http://schemas.microsoft.com/office/drawing/2014/main" id="{44B0D1FC-A253-421B-8A47-CC74D9976910}"/>
              </a:ext>
            </a:extLst>
          </p:cNvPr>
          <p:cNvSpPr/>
          <p:nvPr/>
        </p:nvSpPr>
        <p:spPr>
          <a:xfrm>
            <a:off x="1062134" y="1492897"/>
            <a:ext cx="3920413" cy="3872205"/>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1216089" y="1703451"/>
            <a:ext cx="3612502" cy="3451095"/>
          </a:xfrm>
        </p:spPr>
        <p:txBody>
          <a:bodyPr anchor="ctr"/>
          <a:lstStyle>
            <a:lvl1pPr algn="ct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5402423" y="867080"/>
            <a:ext cx="6027577" cy="5123835"/>
          </a:xfrm>
        </p:spPr>
        <p:txBody>
          <a:bodyPr anchor="t">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238041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CD6D67-42A5-4A61-863F-DFD6A9B1B789}"/>
              </a:ext>
            </a:extLst>
          </p:cNvPr>
          <p:cNvGrpSpPr/>
          <p:nvPr/>
        </p:nvGrpSpPr>
        <p:grpSpPr>
          <a:xfrm>
            <a:off x="0" y="-139959"/>
            <a:ext cx="12192001" cy="6997959"/>
            <a:chOff x="0" y="-139959"/>
            <a:chExt cx="12192001" cy="6997959"/>
          </a:xfrm>
        </p:grpSpPr>
        <p:pic>
          <p:nvPicPr>
            <p:cNvPr id="13" name="Picture 12">
              <a:extLst>
                <a:ext uri="{FF2B5EF4-FFF2-40B4-BE49-F238E27FC236}">
                  <a16:creationId xmlns:a16="http://schemas.microsoft.com/office/drawing/2014/main" id="{3EE7A152-EE61-4D1D-8373-250F17A3C1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4" name="Rectangle: Rounded Corners 13">
              <a:extLst>
                <a:ext uri="{FF2B5EF4-FFF2-40B4-BE49-F238E27FC236}">
                  <a16:creationId xmlns:a16="http://schemas.microsoft.com/office/drawing/2014/main" id="{BAAD91A3-2054-4E62-B93E-C2EAF7F5F5A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779107" y="663705"/>
            <a:ext cx="10574693" cy="1221080"/>
          </a:xfrm>
        </p:spPr>
        <p:txBody>
          <a:bodyPr anchor="t"/>
          <a:lstStyle>
            <a:lvl1pP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808653" y="2057838"/>
            <a:ext cx="10574693" cy="4125459"/>
          </a:xfrm>
        </p:spPr>
        <p:txBody>
          <a:bodyPr anchor="b">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B059DA6D-28C1-435E-B8F4-F5BF5AE529D5}" type="slidenum">
              <a:rPr lang="en-US" smtClean="0"/>
              <a:t>‹#›</a:t>
            </a:fld>
            <a:endParaRPr lang="en-US"/>
          </a:p>
        </p:txBody>
      </p:sp>
      <p:cxnSp>
        <p:nvCxnSpPr>
          <p:cNvPr id="8" name="Straight Connector 7">
            <a:extLst>
              <a:ext uri="{FF2B5EF4-FFF2-40B4-BE49-F238E27FC236}">
                <a16:creationId xmlns:a16="http://schemas.microsoft.com/office/drawing/2014/main" id="{5E14C7A3-D255-4C28-B2E1-2D84C28EA78D}"/>
              </a:ext>
            </a:extLst>
          </p:cNvPr>
          <p:cNvCxnSpPr>
            <a:cxnSpLocks/>
          </p:cNvCxnSpPr>
          <p:nvPr/>
        </p:nvCxnSpPr>
        <p:spPr>
          <a:xfrm>
            <a:off x="576942" y="1371600"/>
            <a:ext cx="10851502" cy="0"/>
          </a:xfrm>
          <a:prstGeom prst="line">
            <a:avLst/>
          </a:prstGeom>
          <a:ln w="38100">
            <a:gradFill flip="none" rotWithShape="1">
              <a:gsLst>
                <a:gs pos="0">
                  <a:srgbClr val="FF3399"/>
                </a:gs>
                <a:gs pos="100000">
                  <a:srgbClr val="CC00C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EDA4D72-C7C4-4DA2-84BC-6AF27069AAA7}"/>
              </a:ext>
            </a:extLst>
          </p:cNvPr>
          <p:cNvGrpSpPr/>
          <p:nvPr/>
        </p:nvGrpSpPr>
        <p:grpSpPr>
          <a:xfrm>
            <a:off x="0" y="-139959"/>
            <a:ext cx="12192001" cy="6997959"/>
            <a:chOff x="0" y="-139959"/>
            <a:chExt cx="12192001" cy="6997959"/>
          </a:xfrm>
        </p:grpSpPr>
        <p:pic>
          <p:nvPicPr>
            <p:cNvPr id="11" name="Picture 10">
              <a:extLst>
                <a:ext uri="{FF2B5EF4-FFF2-40B4-BE49-F238E27FC236}">
                  <a16:creationId xmlns:a16="http://schemas.microsoft.com/office/drawing/2014/main" id="{9EB70A50-A4D4-42D7-A019-E62B1C7091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2" name="Rectangle: Rounded Corners 11">
              <a:extLst>
                <a:ext uri="{FF2B5EF4-FFF2-40B4-BE49-F238E27FC236}">
                  <a16:creationId xmlns:a16="http://schemas.microsoft.com/office/drawing/2014/main" id="{795FF901-E9F6-4EC8-A290-B76A2B3F4B18}"/>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A0FAA1EC-C6AB-4C20-BC39-93B5B2BD9CF5}"/>
              </a:ext>
            </a:extLst>
          </p:cNvPr>
          <p:cNvSpPr>
            <a:spLocks noGrp="1"/>
          </p:cNvSpPr>
          <p:nvPr>
            <p:ph type="title"/>
          </p:nvPr>
        </p:nvSpPr>
        <p:spPr>
          <a:xfrm>
            <a:off x="3123066" y="865973"/>
            <a:ext cx="5945868" cy="5126053"/>
          </a:xfrm>
        </p:spPr>
        <p:txBody>
          <a:bodyPr anchor="ctr"/>
          <a:lstStyle>
            <a:lvl1pPr algn="ctr">
              <a:defRPr sz="6000" b="1" i="1">
                <a:solidFill>
                  <a:schemeClr val="bg1"/>
                </a:solidFill>
                <a:latin typeface="Avenir" pitchFamily="50" charset="0"/>
              </a:defRPr>
            </a:lvl1pPr>
          </a:lstStyle>
          <a:p>
            <a:r>
              <a:rPr lang="en-US"/>
              <a:t>Click to edit Master title style</a:t>
            </a:r>
            <a:endParaRPr lang="en-PH" dirty="0"/>
          </a:p>
        </p:txBody>
      </p:sp>
      <p:sp>
        <p:nvSpPr>
          <p:cNvPr id="4" name="Date Placeholder 3">
            <a:extLst>
              <a:ext uri="{FF2B5EF4-FFF2-40B4-BE49-F238E27FC236}">
                <a16:creationId xmlns:a16="http://schemas.microsoft.com/office/drawing/2014/main" id="{46690E7D-2615-4B4E-9F0D-F55880C43C0A}"/>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5" name="Footer Placeholder 4">
            <a:extLst>
              <a:ext uri="{FF2B5EF4-FFF2-40B4-BE49-F238E27FC236}">
                <a16:creationId xmlns:a16="http://schemas.microsoft.com/office/drawing/2014/main" id="{8E8C3FAB-3F02-4DCA-90AA-584BDE1F3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8EB98-C034-4E3D-9DB1-017739ECB549}"/>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2090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9F-674E-4600-8BFF-B4AD9C1F8F2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69EBED3-7A05-464D-B7D3-7071B65E3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44E6AAE-E504-4FE9-BD1B-618FE20B8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7CF61E1-F463-4E97-B28D-D13B5F6EE004}"/>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6" name="Footer Placeholder 5">
            <a:extLst>
              <a:ext uri="{FF2B5EF4-FFF2-40B4-BE49-F238E27FC236}">
                <a16:creationId xmlns:a16="http://schemas.microsoft.com/office/drawing/2014/main" id="{677C8F10-59C6-45EC-9971-5280FFDA4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C8884-2853-4C1C-88CD-4A0CC5E1DAB4}"/>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64007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2AF4-48C6-4342-965C-5CA0344DC36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8F9947E-A0B2-4E92-BFA1-08598EF9A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E4B82-7922-4720-88F8-4F9F7A189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8CFC57E-028F-4910-ABC1-6E9DBA508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26C18-3D91-4AC2-95F4-187DEAE06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8121F01-D65F-406B-AB0B-21277EE441CA}"/>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8" name="Footer Placeholder 7">
            <a:extLst>
              <a:ext uri="{FF2B5EF4-FFF2-40B4-BE49-F238E27FC236}">
                <a16:creationId xmlns:a16="http://schemas.microsoft.com/office/drawing/2014/main" id="{E5BDB261-A010-4D08-AA3C-0BCF449E13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B0CFBA-DE6E-4E7B-8E5A-DBA8AB520D42}"/>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184827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2D9C-ED6C-41F0-9A6E-FDBB5FE3A03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3E42036-7629-4B44-A8C6-13DEBB89B7C6}"/>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4" name="Footer Placeholder 3">
            <a:extLst>
              <a:ext uri="{FF2B5EF4-FFF2-40B4-BE49-F238E27FC236}">
                <a16:creationId xmlns:a16="http://schemas.microsoft.com/office/drawing/2014/main" id="{23FEF403-3EB6-4645-863B-8D8B49C34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CF7AEC-CB07-4F5B-ABFE-118A1304BEF8}"/>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16047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85861-0C72-4408-94D0-B385A6691461}"/>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3" name="Footer Placeholder 2">
            <a:extLst>
              <a:ext uri="{FF2B5EF4-FFF2-40B4-BE49-F238E27FC236}">
                <a16:creationId xmlns:a16="http://schemas.microsoft.com/office/drawing/2014/main" id="{61183BE2-E957-430D-B2AF-3CE4FE063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9B9D19-3AA8-44C8-A1F5-6245086985DA}"/>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74232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4A5-0A0B-46CD-9580-41B22FC4C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4B1473B-C428-40E6-844A-3413CA1FD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9455A30-624B-495F-A590-F3B77E070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0109-4A0D-45BB-AEDB-CA99DB41CE9A}"/>
              </a:ext>
            </a:extLst>
          </p:cNvPr>
          <p:cNvSpPr>
            <a:spLocks noGrp="1"/>
          </p:cNvSpPr>
          <p:nvPr>
            <p:ph type="dt" sz="half" idx="10"/>
          </p:nvPr>
        </p:nvSpPr>
        <p:spPr/>
        <p:txBody>
          <a:bodyPr/>
          <a:lstStyle/>
          <a:p>
            <a:fld id="{DCBDA1EB-ACCF-4B5A-8403-BA609812C6A8}" type="datetimeFigureOut">
              <a:rPr lang="en-US" smtClean="0"/>
              <a:t>8/23/2020</a:t>
            </a:fld>
            <a:endParaRPr lang="en-US"/>
          </a:p>
        </p:txBody>
      </p:sp>
      <p:sp>
        <p:nvSpPr>
          <p:cNvPr id="6" name="Footer Placeholder 5">
            <a:extLst>
              <a:ext uri="{FF2B5EF4-FFF2-40B4-BE49-F238E27FC236}">
                <a16:creationId xmlns:a16="http://schemas.microsoft.com/office/drawing/2014/main" id="{024EF2E7-A681-43E3-A16C-A6EDFA9AE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C180C-F557-45EC-9DCE-1194501A3930}"/>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297247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22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A63BC-B7DE-44EB-AF52-59BC52E49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53FA05D-E9B7-4F6F-996D-5A8D769C5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6469E0-BBAC-4CA8-941E-B21B64817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DA1EB-ACCF-4B5A-8403-BA609812C6A8}" type="datetimeFigureOut">
              <a:rPr lang="en-US" smtClean="0"/>
              <a:t>8/23/2020</a:t>
            </a:fld>
            <a:endParaRPr lang="en-US"/>
          </a:p>
        </p:txBody>
      </p:sp>
      <p:sp>
        <p:nvSpPr>
          <p:cNvPr id="5" name="Footer Placeholder 4">
            <a:extLst>
              <a:ext uri="{FF2B5EF4-FFF2-40B4-BE49-F238E27FC236}">
                <a16:creationId xmlns:a16="http://schemas.microsoft.com/office/drawing/2014/main" id="{F2A382EC-C3E1-45E0-89D9-134F76C7E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1EA3E7-566D-4630-BE6D-736993C71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9DA6D-28C1-435E-B8F4-F5BF5AE529D5}" type="slidenum">
              <a:rPr lang="en-US" smtClean="0"/>
              <a:t>‹#›</a:t>
            </a:fld>
            <a:endParaRPr lang="en-US"/>
          </a:p>
        </p:txBody>
      </p:sp>
    </p:spTree>
    <p:extLst>
      <p:ext uri="{BB962C8B-B14F-4D97-AF65-F5344CB8AC3E}">
        <p14:creationId xmlns:p14="http://schemas.microsoft.com/office/powerpoint/2010/main" val="1927042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62952" y="1396770"/>
            <a:ext cx="4466095" cy="4307344"/>
          </a:xfrm>
        </p:spPr>
        <p:txBody>
          <a:bodyPr anchor="b"/>
          <a:lstStyle/>
          <a:p>
            <a:pPr algn="r"/>
            <a:r>
              <a:rPr lang="en-PH" dirty="0"/>
              <a:t>Object Oriented Programming Paradigm</a:t>
            </a:r>
            <a:endParaRPr lang="en-US" dirty="0"/>
          </a:p>
        </p:txBody>
      </p:sp>
    </p:spTree>
    <p:extLst>
      <p:ext uri="{BB962C8B-B14F-4D97-AF65-F5344CB8AC3E}">
        <p14:creationId xmlns:p14="http://schemas.microsoft.com/office/powerpoint/2010/main" val="13679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The landscape started to change when hardware started becoming better and software started becoming more complex. </a:t>
            </a:r>
          </a:p>
        </p:txBody>
      </p:sp>
    </p:spTree>
    <p:extLst>
      <p:ext uri="{BB962C8B-B14F-4D97-AF65-F5344CB8AC3E}">
        <p14:creationId xmlns:p14="http://schemas.microsoft.com/office/powerpoint/2010/main" val="18230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Speed and memory wasn't that much of an issue anymore so computer scientists' focus shifted towards the issue of maintainability.</a:t>
            </a:r>
          </a:p>
        </p:txBody>
      </p:sp>
    </p:spTree>
    <p:extLst>
      <p:ext uri="{BB962C8B-B14F-4D97-AF65-F5344CB8AC3E}">
        <p14:creationId xmlns:p14="http://schemas.microsoft.com/office/powerpoint/2010/main" val="253766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Software became bigger and more complex and understanding other programmers' code became more and more difficult.</a:t>
            </a:r>
          </a:p>
        </p:txBody>
      </p:sp>
    </p:spTree>
    <p:extLst>
      <p:ext uri="{BB962C8B-B14F-4D97-AF65-F5344CB8AC3E}">
        <p14:creationId xmlns:p14="http://schemas.microsoft.com/office/powerpoint/2010/main" val="353210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Because of this writing code that a computer understands isn't enough anymore, a good programmer must write code that humans understand as well.</a:t>
            </a:r>
          </a:p>
        </p:txBody>
      </p:sp>
    </p:spTree>
    <p:extLst>
      <p:ext uri="{BB962C8B-B14F-4D97-AF65-F5344CB8AC3E}">
        <p14:creationId xmlns:p14="http://schemas.microsoft.com/office/powerpoint/2010/main" val="375845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Code shifted from computer centered to human centered.</a:t>
            </a:r>
          </a:p>
        </p:txBody>
      </p:sp>
    </p:spTree>
    <p:extLst>
      <p:ext uri="{BB962C8B-B14F-4D97-AF65-F5344CB8AC3E}">
        <p14:creationId xmlns:p14="http://schemas.microsoft.com/office/powerpoint/2010/main" val="266666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US" dirty="0"/>
              <a:t>But instead of redesigning the concept of imperative paradigm to solve maintainability, object oriented programming sought to build on top of the features of procedural programming.</a:t>
            </a:r>
          </a:p>
        </p:txBody>
      </p:sp>
    </p:spTree>
    <p:extLst>
      <p:ext uri="{BB962C8B-B14F-4D97-AF65-F5344CB8AC3E}">
        <p14:creationId xmlns:p14="http://schemas.microsoft.com/office/powerpoint/2010/main" val="177650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US" dirty="0"/>
              <a:t>State still exists but OOP gave imperative programmers extra tools to protect code from being carelessly mutated.</a:t>
            </a:r>
          </a:p>
        </p:txBody>
      </p:sp>
    </p:spTree>
    <p:extLst>
      <p:ext uri="{BB962C8B-B14F-4D97-AF65-F5344CB8AC3E}">
        <p14:creationId xmlns:p14="http://schemas.microsoft.com/office/powerpoint/2010/main" val="230146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PH" dirty="0"/>
              <a:t>In the procedural programming paradigm, data and behavior is independent from each other making access to data unaccounted and unpredictable.</a:t>
            </a:r>
            <a:endParaRPr lang="en-US" dirty="0"/>
          </a:p>
        </p:txBody>
      </p:sp>
    </p:spTree>
    <p:extLst>
      <p:ext uri="{BB962C8B-B14F-4D97-AF65-F5344CB8AC3E}">
        <p14:creationId xmlns:p14="http://schemas.microsoft.com/office/powerpoint/2010/main" val="428425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PH" dirty="0"/>
              <a:t>Because of this every piece of data and every piece of behavior become mixed together.</a:t>
            </a:r>
          </a:p>
          <a:p>
            <a:r>
              <a:rPr lang="en-PH" dirty="0"/>
              <a:t>There are no boundaries between irrelevant data.</a:t>
            </a:r>
            <a:endParaRPr lang="en-US" dirty="0"/>
          </a:p>
        </p:txBody>
      </p:sp>
    </p:spTree>
    <p:extLst>
      <p:ext uri="{BB962C8B-B14F-4D97-AF65-F5344CB8AC3E}">
        <p14:creationId xmlns:p14="http://schemas.microsoft.com/office/powerpoint/2010/main" val="239285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Fundamental Concepts of OOP</a:t>
            </a:r>
            <a:endParaRPr lang="en-US" dirty="0"/>
          </a:p>
        </p:txBody>
      </p:sp>
      <p:sp>
        <p:nvSpPr>
          <p:cNvPr id="3" name="Content Placeholder 2"/>
          <p:cNvSpPr>
            <a:spLocks noGrp="1"/>
          </p:cNvSpPr>
          <p:nvPr>
            <p:ph idx="1"/>
          </p:nvPr>
        </p:nvSpPr>
        <p:spPr/>
        <p:txBody>
          <a:bodyPr/>
          <a:lstStyle/>
          <a:p>
            <a:r>
              <a:rPr lang="en-US" dirty="0"/>
              <a:t>Object oriented programming is usually defined using its three core design principles:</a:t>
            </a:r>
          </a:p>
          <a:p>
            <a:pPr marL="571500" lvl="0" indent="-571500">
              <a:buFont typeface="Arial" panose="020B0604020202020204" pitchFamily="34" charset="0"/>
              <a:buChar char="•"/>
            </a:pPr>
            <a:r>
              <a:rPr lang="en-US" dirty="0"/>
              <a:t>Encapsulation</a:t>
            </a:r>
          </a:p>
          <a:p>
            <a:pPr marL="571500" lvl="0" indent="-571500">
              <a:buFont typeface="Arial" panose="020B0604020202020204" pitchFamily="34" charset="0"/>
              <a:buChar char="•"/>
            </a:pPr>
            <a:r>
              <a:rPr lang="en-US" dirty="0"/>
              <a:t>Inheritance</a:t>
            </a:r>
          </a:p>
          <a:p>
            <a:pPr marL="571500" lvl="0" indent="-571500">
              <a:buFont typeface="Arial" panose="020B0604020202020204" pitchFamily="34" charset="0"/>
              <a:buChar char="•"/>
            </a:pPr>
            <a:r>
              <a:rPr lang="en-US" dirty="0"/>
              <a:t>Polymorphism</a:t>
            </a:r>
          </a:p>
        </p:txBody>
      </p:sp>
    </p:spTree>
    <p:extLst>
      <p:ext uri="{BB962C8B-B14F-4D97-AF65-F5344CB8AC3E}">
        <p14:creationId xmlns:p14="http://schemas.microsoft.com/office/powerpoint/2010/main" val="187534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p:txBody>
          <a:bodyPr anchor="ctr"/>
          <a:lstStyle/>
          <a:p>
            <a:r>
              <a:rPr lang="en-US" dirty="0"/>
              <a:t>As procedural programming became more and more mainstream, computer scientists started to notice the issue behind states and side effects.</a:t>
            </a:r>
          </a:p>
        </p:txBody>
      </p:sp>
    </p:spTree>
    <p:extLst>
      <p:ext uri="{BB962C8B-B14F-4D97-AF65-F5344CB8AC3E}">
        <p14:creationId xmlns:p14="http://schemas.microsoft.com/office/powerpoint/2010/main" val="158170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dirty="0"/>
              <a:t>Fundamental Concepts</a:t>
            </a:r>
            <a:endParaRPr lang="en-US" sz="4000" dirty="0"/>
          </a:p>
        </p:txBody>
      </p:sp>
      <p:sp>
        <p:nvSpPr>
          <p:cNvPr id="3" name="Content Placeholder 2"/>
          <p:cNvSpPr>
            <a:spLocks noGrp="1"/>
          </p:cNvSpPr>
          <p:nvPr>
            <p:ph idx="1"/>
          </p:nvPr>
        </p:nvSpPr>
        <p:spPr/>
        <p:txBody>
          <a:bodyPr anchor="ctr"/>
          <a:lstStyle/>
          <a:p>
            <a:r>
              <a:rPr lang="en-US" dirty="0"/>
              <a:t>Calling the entirety of a programming language, OOP can be problematic since you are free to write code written in an "OOP language" without actually using these design principles. </a:t>
            </a:r>
          </a:p>
        </p:txBody>
      </p:sp>
    </p:spTree>
    <p:extLst>
      <p:ext uri="{BB962C8B-B14F-4D97-AF65-F5344CB8AC3E}">
        <p14:creationId xmlns:p14="http://schemas.microsoft.com/office/powerpoint/2010/main" val="125752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dirty="0"/>
              <a:t>Fundamental Concepts</a:t>
            </a:r>
            <a:endParaRPr lang="en-US" sz="4000" dirty="0"/>
          </a:p>
        </p:txBody>
      </p:sp>
      <p:sp>
        <p:nvSpPr>
          <p:cNvPr id="3" name="Content Placeholder 2"/>
          <p:cNvSpPr>
            <a:spLocks noGrp="1"/>
          </p:cNvSpPr>
          <p:nvPr>
            <p:ph idx="1"/>
          </p:nvPr>
        </p:nvSpPr>
        <p:spPr/>
        <p:txBody>
          <a:bodyPr anchor="ctr"/>
          <a:lstStyle/>
          <a:p>
            <a:r>
              <a:rPr lang="en-US" dirty="0"/>
              <a:t>At the end of the day OOP is not a language classification, but a paradigm.</a:t>
            </a:r>
          </a:p>
        </p:txBody>
      </p:sp>
    </p:spTree>
    <p:extLst>
      <p:ext uri="{BB962C8B-B14F-4D97-AF65-F5344CB8AC3E}">
        <p14:creationId xmlns:p14="http://schemas.microsoft.com/office/powerpoint/2010/main" val="1282515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 OBJECT AND THE CLASS</a:t>
            </a:r>
            <a:endParaRPr lang="en-US" dirty="0"/>
          </a:p>
        </p:txBody>
      </p:sp>
    </p:spTree>
    <p:extLst>
      <p:ext uri="{BB962C8B-B14F-4D97-AF65-F5344CB8AC3E}">
        <p14:creationId xmlns:p14="http://schemas.microsoft.com/office/powerpoint/2010/main" val="924108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exactly is an object?</a:t>
            </a:r>
          </a:p>
        </p:txBody>
      </p:sp>
    </p:spTree>
    <p:extLst>
      <p:ext uri="{BB962C8B-B14F-4D97-AF65-F5344CB8AC3E}">
        <p14:creationId xmlns:p14="http://schemas.microsoft.com/office/powerpoint/2010/main" val="329844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An object is a living organism in your code. </a:t>
            </a:r>
          </a:p>
          <a:p>
            <a:r>
              <a:rPr lang="en-US" dirty="0"/>
              <a:t>Treating an object as an organism will guide you on how you use objects effectively. </a:t>
            </a:r>
          </a:p>
        </p:txBody>
      </p:sp>
    </p:spTree>
    <p:extLst>
      <p:ext uri="{BB962C8B-B14F-4D97-AF65-F5344CB8AC3E}">
        <p14:creationId xmlns:p14="http://schemas.microsoft.com/office/powerpoint/2010/main" val="336934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Just like any creature an object has both form (attributes) and behavior (methods).</a:t>
            </a:r>
          </a:p>
        </p:txBody>
      </p:sp>
    </p:spTree>
    <p:extLst>
      <p:ext uri="{BB962C8B-B14F-4D97-AF65-F5344CB8AC3E}">
        <p14:creationId xmlns:p14="http://schemas.microsoft.com/office/powerpoint/2010/main" val="3051858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Objects are written to be representations of real world nouns such as a person or an employee or a file.</a:t>
            </a:r>
          </a:p>
        </p:txBody>
      </p:sp>
    </p:spTree>
    <p:extLst>
      <p:ext uri="{BB962C8B-B14F-4D97-AF65-F5344CB8AC3E}">
        <p14:creationId xmlns:p14="http://schemas.microsoft.com/office/powerpoint/2010/main" val="348653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The best way to design objects is to simulate the real world form and behavior of what these objects represent. </a:t>
            </a:r>
          </a:p>
          <a:p>
            <a:r>
              <a:rPr lang="en-US" dirty="0"/>
              <a:t>Think of objects as the </a:t>
            </a:r>
            <a:r>
              <a:rPr lang="en-US" b="1" dirty="0">
                <a:latin typeface="Source Serif Pro" panose="02040603050405020204" pitchFamily="18" charset="0"/>
                <a:ea typeface="Source Serif Pro" panose="02040603050405020204" pitchFamily="18" charset="0"/>
              </a:rPr>
              <a:t>representatives</a:t>
            </a:r>
            <a:r>
              <a:rPr lang="en-US" dirty="0"/>
              <a:t> of things in your code.</a:t>
            </a:r>
          </a:p>
        </p:txBody>
      </p:sp>
    </p:spTree>
    <p:extLst>
      <p:ext uri="{BB962C8B-B14F-4D97-AF65-F5344CB8AC3E}">
        <p14:creationId xmlns:p14="http://schemas.microsoft.com/office/powerpoint/2010/main" val="772090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There's usually a lot of confusion when identifying the difference between a class and an object and it is probably because in the universe of your code, the class and the object will have the same name. </a:t>
            </a:r>
          </a:p>
        </p:txBody>
      </p:sp>
    </p:spTree>
    <p:extLst>
      <p:ext uri="{BB962C8B-B14F-4D97-AF65-F5344CB8AC3E}">
        <p14:creationId xmlns:p14="http://schemas.microsoft.com/office/powerpoint/2010/main" val="2211955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A class is the specifications for the creation of objects. </a:t>
            </a:r>
          </a:p>
          <a:p>
            <a:r>
              <a:rPr lang="en-US" dirty="0"/>
              <a:t>If you want to give a class a more proactive role, you can think of the class as the factory that builds objects. </a:t>
            </a:r>
          </a:p>
        </p:txBody>
      </p:sp>
    </p:spTree>
    <p:extLst>
      <p:ext uri="{BB962C8B-B14F-4D97-AF65-F5344CB8AC3E}">
        <p14:creationId xmlns:p14="http://schemas.microsoft.com/office/powerpoint/2010/main" val="124969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p:txBody>
          <a:bodyPr anchor="ctr"/>
          <a:lstStyle/>
          <a:p>
            <a:r>
              <a:rPr lang="en-US" dirty="0"/>
              <a:t>Some languages offered a complete paradigm shift, completely abandoning the notion of state. </a:t>
            </a:r>
          </a:p>
          <a:p>
            <a:r>
              <a:rPr lang="en-US" dirty="0"/>
              <a:t>This formed the alternative paradigm family, declarative paradigm.</a:t>
            </a:r>
          </a:p>
        </p:txBody>
      </p:sp>
    </p:spTree>
    <p:extLst>
      <p:ext uri="{BB962C8B-B14F-4D97-AF65-F5344CB8AC3E}">
        <p14:creationId xmlns:p14="http://schemas.microsoft.com/office/powerpoint/2010/main" val="6530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a star shaped cookie cutter (class) that makes star shaped cookies (objects). If you want to make star shaped cookies you use the star shaped cookie cutters. </a:t>
            </a:r>
          </a:p>
        </p:txBody>
      </p:sp>
    </p:spTree>
    <p:extLst>
      <p:ext uri="{BB962C8B-B14F-4D97-AF65-F5344CB8AC3E}">
        <p14:creationId xmlns:p14="http://schemas.microsoft.com/office/powerpoint/2010/main" val="278862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If an object is a representation of a tangible real world object, then the class is the conceptual type/category of that real world object.</a:t>
            </a:r>
          </a:p>
        </p:txBody>
      </p:sp>
    </p:spTree>
    <p:extLst>
      <p:ext uri="{BB962C8B-B14F-4D97-AF65-F5344CB8AC3E}">
        <p14:creationId xmlns:p14="http://schemas.microsoft.com/office/powerpoint/2010/main" val="424470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784" y="982502"/>
            <a:ext cx="8472431" cy="4892993"/>
          </a:xfrm>
          <a:prstGeom prst="rect">
            <a:avLst/>
          </a:prstGeom>
        </p:spPr>
      </p:pic>
    </p:spTree>
    <p:extLst>
      <p:ext uri="{BB962C8B-B14F-4D97-AF65-F5344CB8AC3E}">
        <p14:creationId xmlns:p14="http://schemas.microsoft.com/office/powerpoint/2010/main" val="427914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970" y="865973"/>
            <a:ext cx="4949190" cy="5126053"/>
          </a:xfrm>
        </p:spPr>
        <p:txBody>
          <a:bodyPr>
            <a:noAutofit/>
          </a:bodyPr>
          <a:lstStyle/>
          <a:p>
            <a:pPr algn="l"/>
            <a:r>
              <a:rPr lang="en-US" sz="2800" i="0" dirty="0"/>
              <a:t>book1{</a:t>
            </a:r>
            <a:br>
              <a:rPr lang="en-US" sz="2800" i="0" dirty="0"/>
            </a:br>
            <a:r>
              <a:rPr lang="en-US" sz="2800" i="0" dirty="0"/>
              <a:t>title: "Corpus </a:t>
            </a:r>
            <a:r>
              <a:rPr lang="en-US" sz="2800" i="0" dirty="0" err="1"/>
              <a:t>Hermeticum</a:t>
            </a:r>
            <a:r>
              <a:rPr lang="en-US" sz="2800" i="0" dirty="0"/>
              <a:t>"</a:t>
            </a:r>
            <a:br>
              <a:rPr lang="en-US" sz="2800" i="0" dirty="0"/>
            </a:br>
            <a:r>
              <a:rPr lang="en-US" sz="2800" i="0" dirty="0"/>
              <a:t>author: "Hermes </a:t>
            </a:r>
            <a:r>
              <a:rPr lang="en-US" sz="2800" i="0" dirty="0" err="1"/>
              <a:t>Trismegistus</a:t>
            </a:r>
            <a:r>
              <a:rPr lang="en-US" sz="2800" i="0" dirty="0"/>
              <a:t>“</a:t>
            </a:r>
            <a:br>
              <a:rPr lang="en-US" sz="2800" i="0" dirty="0"/>
            </a:br>
            <a:r>
              <a:rPr lang="en-US" sz="2800" i="0" dirty="0" err="1"/>
              <a:t>publishDate</a:t>
            </a:r>
            <a:r>
              <a:rPr lang="en-US" sz="2800" i="0" dirty="0"/>
              <a:t>: Dec 12, 2008</a:t>
            </a:r>
            <a:br>
              <a:rPr lang="en-US" sz="2800" i="0" dirty="0"/>
            </a:br>
            <a:r>
              <a:rPr lang="en-US" sz="2800" i="0" dirty="0"/>
              <a:t>pages: ......</a:t>
            </a:r>
            <a:br>
              <a:rPr lang="en-US" sz="2800" i="0" dirty="0"/>
            </a:br>
            <a:r>
              <a:rPr lang="en-US" sz="2800" i="0" dirty="0"/>
              <a:t>}</a:t>
            </a:r>
            <a:br>
              <a:rPr lang="en-US" sz="2800" i="0" dirty="0"/>
            </a:br>
            <a:br>
              <a:rPr lang="en-US" sz="2800" i="0" dirty="0"/>
            </a:br>
            <a:r>
              <a:rPr lang="en-US" sz="2800" i="0" dirty="0"/>
              <a:t>book2{</a:t>
            </a:r>
            <a:br>
              <a:rPr lang="en-US" sz="2800" i="0" dirty="0"/>
            </a:br>
            <a:r>
              <a:rPr lang="en-US" sz="2800" i="0" dirty="0"/>
              <a:t>title: "Behold a Pale Horse"</a:t>
            </a:r>
            <a:br>
              <a:rPr lang="en-US" sz="2800" i="0" dirty="0"/>
            </a:br>
            <a:r>
              <a:rPr lang="en-US" sz="2800" i="0" dirty="0"/>
              <a:t>author: "Milton William Cooper"</a:t>
            </a:r>
            <a:br>
              <a:rPr lang="en-US" sz="2800" i="0" dirty="0"/>
            </a:br>
            <a:r>
              <a:rPr lang="en-US" sz="2800" i="0" dirty="0" err="1"/>
              <a:t>publishDate</a:t>
            </a:r>
            <a:r>
              <a:rPr lang="en-US" sz="2800" i="0" dirty="0"/>
              <a:t>: Dec 1, 1991</a:t>
            </a:r>
            <a:br>
              <a:rPr lang="en-US" sz="2800" i="0" dirty="0"/>
            </a:br>
            <a:r>
              <a:rPr lang="en-US" sz="2800" i="0" dirty="0"/>
              <a:t>pages: ......</a:t>
            </a:r>
            <a:br>
              <a:rPr lang="en-US" sz="2800" i="0" dirty="0"/>
            </a:br>
            <a:r>
              <a:rPr lang="en-US" sz="2800" i="0" dirty="0"/>
              <a:t>}</a:t>
            </a:r>
          </a:p>
        </p:txBody>
      </p:sp>
      <p:sp>
        <p:nvSpPr>
          <p:cNvPr id="3" name="Title 1"/>
          <p:cNvSpPr txBox="1">
            <a:spLocks/>
          </p:cNvSpPr>
          <p:nvPr/>
        </p:nvSpPr>
        <p:spPr>
          <a:xfrm>
            <a:off x="6461760" y="865973"/>
            <a:ext cx="4949190" cy="512605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i="1" kern="1200">
                <a:solidFill>
                  <a:schemeClr val="bg1"/>
                </a:solidFill>
                <a:latin typeface="Avenir" pitchFamily="50" charset="0"/>
                <a:ea typeface="+mj-ea"/>
                <a:cs typeface="+mj-cs"/>
              </a:defRPr>
            </a:lvl1pPr>
          </a:lstStyle>
          <a:p>
            <a:pPr algn="l"/>
            <a:r>
              <a:rPr lang="en-US" sz="3200" i="0" dirty="0"/>
              <a:t>employee1{</a:t>
            </a:r>
            <a:br>
              <a:rPr lang="en-US" sz="3200" i="0" dirty="0"/>
            </a:br>
            <a:r>
              <a:rPr lang="en-US" sz="3200" i="0" dirty="0"/>
              <a:t>name: "Rubelito Abella"</a:t>
            </a:r>
            <a:br>
              <a:rPr lang="en-US" sz="3200" i="0" dirty="0"/>
            </a:br>
            <a:r>
              <a:rPr lang="en-US" sz="3200" i="0" dirty="0" err="1"/>
              <a:t>jobTitle</a:t>
            </a:r>
            <a:r>
              <a:rPr lang="en-US" sz="3200" i="0" dirty="0"/>
              <a:t>: "Instructor 1"</a:t>
            </a:r>
            <a:br>
              <a:rPr lang="en-US" sz="3200" i="0" dirty="0"/>
            </a:br>
            <a:r>
              <a:rPr lang="en-US" sz="3200" i="0" dirty="0"/>
              <a:t>salary: [REDACTED]</a:t>
            </a:r>
            <a:br>
              <a:rPr lang="en-US" sz="3200" i="0" dirty="0"/>
            </a:br>
            <a:r>
              <a:rPr lang="en-US" sz="3200" i="0" dirty="0"/>
              <a:t>}</a:t>
            </a:r>
            <a:br>
              <a:rPr lang="en-US" sz="3200" i="0" dirty="0"/>
            </a:br>
            <a:endParaRPr lang="en-US" sz="3200" i="0" dirty="0"/>
          </a:p>
        </p:txBody>
      </p:sp>
    </p:spTree>
    <p:extLst>
      <p:ext uri="{BB962C8B-B14F-4D97-AF65-F5344CB8AC3E}">
        <p14:creationId xmlns:p14="http://schemas.microsoft.com/office/powerpoint/2010/main" val="680430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13E6-5DFE-104F-B203-03DC64C8B7A0}"/>
              </a:ext>
            </a:extLst>
          </p:cNvPr>
          <p:cNvSpPr>
            <a:spLocks noGrp="1"/>
          </p:cNvSpPr>
          <p:nvPr>
            <p:ph type="title"/>
          </p:nvPr>
        </p:nvSpPr>
        <p:spPr/>
        <p:txBody>
          <a:bodyPr/>
          <a:lstStyle/>
          <a:p>
            <a:r>
              <a:rPr lang="en-US" dirty="0"/>
              <a:t>The Surface and the Volume</a:t>
            </a:r>
          </a:p>
        </p:txBody>
      </p:sp>
    </p:spTree>
    <p:extLst>
      <p:ext uri="{BB962C8B-B14F-4D97-AF65-F5344CB8AC3E}">
        <p14:creationId xmlns:p14="http://schemas.microsoft.com/office/powerpoint/2010/main" val="711461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The base premise of OOP is the concept called </a:t>
            </a:r>
            <a:r>
              <a:rPr lang="en-PH" b="1" dirty="0"/>
              <a:t>data hiding</a:t>
            </a:r>
            <a:r>
              <a:rPr lang="en-PH" dirty="0"/>
              <a:t>. </a:t>
            </a:r>
          </a:p>
        </p:txBody>
      </p:sp>
    </p:spTree>
    <p:extLst>
      <p:ext uri="{BB962C8B-B14F-4D97-AF65-F5344CB8AC3E}">
        <p14:creationId xmlns:p14="http://schemas.microsoft.com/office/powerpoint/2010/main" val="2792793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What OOP did for imperative programming was to allow the programmer to create artificial boundaries between irrelevant data and behavior.</a:t>
            </a:r>
          </a:p>
        </p:txBody>
      </p:sp>
    </p:spTree>
    <p:extLst>
      <p:ext uri="{BB962C8B-B14F-4D97-AF65-F5344CB8AC3E}">
        <p14:creationId xmlns:p14="http://schemas.microsoft.com/office/powerpoint/2010/main" val="3929820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In the eyes of an OOP design, procedural code is a mix of data and functions arbitrarily tossed in a spaghetti of mutations and side-effects.</a:t>
            </a:r>
          </a:p>
        </p:txBody>
      </p:sp>
    </p:spTree>
    <p:extLst>
      <p:ext uri="{BB962C8B-B14F-4D97-AF65-F5344CB8AC3E}">
        <p14:creationId xmlns:p14="http://schemas.microsoft.com/office/powerpoint/2010/main" val="3184273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OOP's mechanism to create boundaries in the form of objects brought structure to imperative programming. </a:t>
            </a:r>
          </a:p>
        </p:txBody>
      </p:sp>
    </p:spTree>
    <p:extLst>
      <p:ext uri="{BB962C8B-B14F-4D97-AF65-F5344CB8AC3E}">
        <p14:creationId xmlns:p14="http://schemas.microsoft.com/office/powerpoint/2010/main" val="1448462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Object oriented programming obsesses over structure and simulation because it is a necessity for human comprehension and therefore, maintainability. </a:t>
            </a:r>
          </a:p>
        </p:txBody>
      </p:sp>
    </p:spTree>
    <p:extLst>
      <p:ext uri="{BB962C8B-B14F-4D97-AF65-F5344CB8AC3E}">
        <p14:creationId xmlns:p14="http://schemas.microsoft.com/office/powerpoint/2010/main" val="253792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p:txBody>
          <a:bodyPr anchor="ctr"/>
          <a:lstStyle/>
          <a:p>
            <a:r>
              <a:rPr lang="en-US" dirty="0"/>
              <a:t>Other languages however, went on the direction of fixing state by introducing richer features and more intuitive design</a:t>
            </a:r>
          </a:p>
        </p:txBody>
      </p:sp>
    </p:spTree>
    <p:extLst>
      <p:ext uri="{BB962C8B-B14F-4D97-AF65-F5344CB8AC3E}">
        <p14:creationId xmlns:p14="http://schemas.microsoft.com/office/powerpoint/2010/main" val="934923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Systems need good structure not because well structured code is pleasant and elegant to look at, but because our feeble minds can't process poor structure efficiently.</a:t>
            </a:r>
          </a:p>
        </p:txBody>
      </p:sp>
    </p:spTree>
    <p:extLst>
      <p:ext uri="{BB962C8B-B14F-4D97-AF65-F5344CB8AC3E}">
        <p14:creationId xmlns:p14="http://schemas.microsoft.com/office/powerpoint/2010/main" val="3461505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normAutofit lnSpcReduction="10000"/>
          </a:bodyPr>
          <a:lstStyle/>
          <a:p>
            <a:r>
              <a:rPr lang="en-PH" dirty="0"/>
              <a:t>The process of modeling elegant object representations is basically determining what the </a:t>
            </a:r>
            <a:r>
              <a:rPr lang="en-PH" b="1" dirty="0"/>
              <a:t>public interface</a:t>
            </a:r>
            <a:r>
              <a:rPr lang="en-PH" dirty="0"/>
              <a:t> of that object may be. </a:t>
            </a:r>
          </a:p>
          <a:p>
            <a:r>
              <a:rPr lang="en-PH" dirty="0"/>
              <a:t>The interface of an object is the set of attributes and methods that other objects can use to interact with it. </a:t>
            </a:r>
            <a:endParaRPr lang="en-PH" dirty="0">
              <a:effectLst/>
            </a:endParaRPr>
          </a:p>
        </p:txBody>
      </p:sp>
    </p:spTree>
    <p:extLst>
      <p:ext uri="{BB962C8B-B14F-4D97-AF65-F5344CB8AC3E}">
        <p14:creationId xmlns:p14="http://schemas.microsoft.com/office/powerpoint/2010/main" val="3504931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The attributes and methods that are not in the interface are essentially hidden information, inaccessible from the client objects.</a:t>
            </a:r>
            <a:endParaRPr lang="en-PH" dirty="0">
              <a:effectLst/>
            </a:endParaRPr>
          </a:p>
        </p:txBody>
      </p:sp>
    </p:spTree>
    <p:extLst>
      <p:ext uri="{BB962C8B-B14F-4D97-AF65-F5344CB8AC3E}">
        <p14:creationId xmlns:p14="http://schemas.microsoft.com/office/powerpoint/2010/main" val="2936463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2C46EE-21CA-AD4B-BD23-DB37B5760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758" y="536049"/>
            <a:ext cx="7702483" cy="5785902"/>
          </a:xfrm>
          <a:prstGeom prst="rect">
            <a:avLst/>
          </a:prstGeom>
        </p:spPr>
      </p:pic>
    </p:spTree>
    <p:extLst>
      <p:ext uri="{BB962C8B-B14F-4D97-AF65-F5344CB8AC3E}">
        <p14:creationId xmlns:p14="http://schemas.microsoft.com/office/powerpoint/2010/main" val="939334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Creating interfaces like these provide OOP with the mechanism to create </a:t>
            </a:r>
            <a:r>
              <a:rPr lang="en-PH" b="1" dirty="0"/>
              <a:t>abstractions</a:t>
            </a:r>
            <a:r>
              <a:rPr lang="en-PH" dirty="0"/>
              <a:t> in the object level. </a:t>
            </a:r>
            <a:endParaRPr lang="en-PH" dirty="0">
              <a:effectLst/>
            </a:endParaRPr>
          </a:p>
        </p:txBody>
      </p:sp>
    </p:spTree>
    <p:extLst>
      <p:ext uri="{BB962C8B-B14F-4D97-AF65-F5344CB8AC3E}">
        <p14:creationId xmlns:p14="http://schemas.microsoft.com/office/powerpoint/2010/main" val="4247932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An abstraction in computer science is basically a model of computation that is free from its implementation.</a:t>
            </a:r>
            <a:endParaRPr lang="en-PH" dirty="0">
              <a:effectLst/>
            </a:endParaRPr>
          </a:p>
        </p:txBody>
      </p:sp>
    </p:spTree>
    <p:extLst>
      <p:ext uri="{BB962C8B-B14F-4D97-AF65-F5344CB8AC3E}">
        <p14:creationId xmlns:p14="http://schemas.microsoft.com/office/powerpoint/2010/main" val="2305358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normAutofit lnSpcReduction="10000"/>
          </a:bodyPr>
          <a:lstStyle/>
          <a:p>
            <a:r>
              <a:rPr lang="en-PH" dirty="0"/>
              <a:t>In the same way that functional programming creates abstractions of mathematical functions by writing lambdas without side effects, OOP creates abstractions of objects using interfaces that don't specify the exact implementation of an object. </a:t>
            </a:r>
            <a:endParaRPr lang="en-PH" dirty="0">
              <a:effectLst/>
            </a:endParaRPr>
          </a:p>
        </p:txBody>
      </p:sp>
    </p:spTree>
    <p:extLst>
      <p:ext uri="{BB962C8B-B14F-4D97-AF65-F5344CB8AC3E}">
        <p14:creationId xmlns:p14="http://schemas.microsoft.com/office/powerpoint/2010/main" val="2492967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The reason why this structure still works, is because we have a concrete class called </a:t>
            </a:r>
            <a:r>
              <a:rPr lang="en-PH" dirty="0">
                <a:latin typeface="Consolas" panose="020B0609020204030204" pitchFamily="49" charset="0"/>
                <a:cs typeface="Consolas" panose="020B0609020204030204" pitchFamily="49" charset="0"/>
              </a:rPr>
              <a:t>Book</a:t>
            </a:r>
            <a:r>
              <a:rPr lang="en-PH" dirty="0"/>
              <a:t> which is a </a:t>
            </a:r>
            <a:r>
              <a:rPr lang="en-PH" b="1" dirty="0"/>
              <a:t>realization</a:t>
            </a:r>
            <a:r>
              <a:rPr lang="en-PH" dirty="0"/>
              <a:t> or an </a:t>
            </a:r>
            <a:r>
              <a:rPr lang="en-PH" b="1" dirty="0"/>
              <a:t>implementation</a:t>
            </a:r>
            <a:r>
              <a:rPr lang="en-PH" dirty="0"/>
              <a:t> of </a:t>
            </a:r>
            <a:r>
              <a:rPr lang="en-PH" dirty="0" err="1">
                <a:latin typeface="Consolas" panose="020B0609020204030204" pitchFamily="49" charset="0"/>
                <a:cs typeface="Consolas" panose="020B0609020204030204" pitchFamily="49" charset="0"/>
              </a:rPr>
              <a:t>BorrowableItem</a:t>
            </a:r>
            <a:r>
              <a:rPr lang="en-PH" dirty="0"/>
              <a:t>.</a:t>
            </a:r>
            <a:endParaRPr lang="en-PH" dirty="0">
              <a:effectLst/>
            </a:endParaRPr>
          </a:p>
        </p:txBody>
      </p:sp>
    </p:spTree>
    <p:extLst>
      <p:ext uri="{BB962C8B-B14F-4D97-AF65-F5344CB8AC3E}">
        <p14:creationId xmlns:p14="http://schemas.microsoft.com/office/powerpoint/2010/main" val="3058707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Because a Book is a </a:t>
            </a:r>
            <a:r>
              <a:rPr lang="en-PH" dirty="0" err="1"/>
              <a:t>BorrowableItem</a:t>
            </a:r>
            <a:r>
              <a:rPr lang="en-PH" dirty="0"/>
              <a:t>, it must also behave based on the specifications of a </a:t>
            </a:r>
            <a:r>
              <a:rPr lang="en-PH" dirty="0" err="1"/>
              <a:t>BorrowableItem</a:t>
            </a:r>
            <a:r>
              <a:rPr lang="en-PH" dirty="0"/>
              <a:t>. </a:t>
            </a:r>
          </a:p>
          <a:p>
            <a:r>
              <a:rPr lang="en-PH" dirty="0"/>
              <a:t>Meaning it must contain the methods </a:t>
            </a:r>
            <a:r>
              <a:rPr lang="en-PH" dirty="0" err="1"/>
              <a:t>uniqueItemId</a:t>
            </a:r>
            <a:r>
              <a:rPr lang="en-PH" dirty="0"/>
              <a:t>() and </a:t>
            </a:r>
            <a:r>
              <a:rPr lang="en-PH" dirty="0" err="1"/>
              <a:t>commonName</a:t>
            </a:r>
            <a:r>
              <a:rPr lang="en-PH" dirty="0"/>
              <a:t>()</a:t>
            </a:r>
            <a:endParaRPr lang="en-PH" dirty="0">
              <a:effectLst/>
            </a:endParaRPr>
          </a:p>
        </p:txBody>
      </p:sp>
    </p:spTree>
    <p:extLst>
      <p:ext uri="{BB962C8B-B14F-4D97-AF65-F5344CB8AC3E}">
        <p14:creationId xmlns:p14="http://schemas.microsoft.com/office/powerpoint/2010/main" val="108805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Since Book is a concrete class it's methods </a:t>
            </a:r>
            <a:r>
              <a:rPr lang="en-PH" dirty="0" err="1"/>
              <a:t>uniqueItemId</a:t>
            </a:r>
            <a:r>
              <a:rPr lang="en-PH" dirty="0"/>
              <a:t>() and </a:t>
            </a:r>
            <a:r>
              <a:rPr lang="en-PH" dirty="0" err="1"/>
              <a:t>commonName</a:t>
            </a:r>
            <a:r>
              <a:rPr lang="en-PH" dirty="0"/>
              <a:t>() should be implemented (meaning there should be code inside these methods).</a:t>
            </a:r>
            <a:endParaRPr lang="en-PH" dirty="0">
              <a:effectLst/>
            </a:endParaRPr>
          </a:p>
        </p:txBody>
      </p:sp>
    </p:spTree>
    <p:extLst>
      <p:ext uri="{BB962C8B-B14F-4D97-AF65-F5344CB8AC3E}">
        <p14:creationId xmlns:p14="http://schemas.microsoft.com/office/powerpoint/2010/main" val="112620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a:xfrm>
            <a:off x="5410587" y="867080"/>
            <a:ext cx="6027577" cy="5123835"/>
          </a:xfrm>
        </p:spPr>
        <p:txBody>
          <a:bodyPr anchor="ctr"/>
          <a:lstStyle/>
          <a:p>
            <a:r>
              <a:rPr lang="en-US" dirty="0"/>
              <a:t>From this approach the </a:t>
            </a:r>
            <a:r>
              <a:rPr lang="en-US"/>
              <a:t>paradigm object-oriented </a:t>
            </a:r>
            <a:r>
              <a:rPr lang="en-US" dirty="0"/>
              <a:t>programming was born.</a:t>
            </a:r>
          </a:p>
          <a:p>
            <a:endParaRPr lang="en-PH"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0460" y="3633651"/>
            <a:ext cx="3354242" cy="162401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641134E-AEB9-4A0D-BC23-8012E7BCA81F}"/>
                  </a:ext>
                </a:extLst>
              </p14:cNvPr>
              <p14:cNvContentPartPr/>
              <p14:nvPr/>
            </p14:nvContentPartPr>
            <p14:xfrm>
              <a:off x="9037311" y="2847639"/>
              <a:ext cx="30960" cy="25560"/>
            </p14:xfrm>
          </p:contentPart>
        </mc:Choice>
        <mc:Fallback>
          <p:pic>
            <p:nvPicPr>
              <p:cNvPr id="5" name="Ink 4">
                <a:extLst>
                  <a:ext uri="{FF2B5EF4-FFF2-40B4-BE49-F238E27FC236}">
                    <a16:creationId xmlns:a16="http://schemas.microsoft.com/office/drawing/2014/main" id="{6641134E-AEB9-4A0D-BC23-8012E7BCA81F}"/>
                  </a:ext>
                </a:extLst>
              </p:cNvPr>
              <p:cNvPicPr/>
              <p:nvPr/>
            </p:nvPicPr>
            <p:blipFill>
              <a:blip r:embed="rId4"/>
              <a:stretch>
                <a:fillRect/>
              </a:stretch>
            </p:blipFill>
            <p:spPr>
              <a:xfrm>
                <a:off x="9028311" y="2838999"/>
                <a:ext cx="48600" cy="43200"/>
              </a:xfrm>
              <a:prstGeom prst="rect">
                <a:avLst/>
              </a:prstGeom>
            </p:spPr>
          </p:pic>
        </mc:Fallback>
      </mc:AlternateContent>
    </p:spTree>
    <p:extLst>
      <p:ext uri="{BB962C8B-B14F-4D97-AF65-F5344CB8AC3E}">
        <p14:creationId xmlns:p14="http://schemas.microsoft.com/office/powerpoint/2010/main" val="2474237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945-B206-8D43-B213-9EABDA047F89}"/>
              </a:ext>
            </a:extLst>
          </p:cNvPr>
          <p:cNvSpPr>
            <a:spLocks noGrp="1"/>
          </p:cNvSpPr>
          <p:nvPr>
            <p:ph type="title"/>
          </p:nvPr>
        </p:nvSpPr>
        <p:spPr/>
        <p:txBody>
          <a:bodyPr/>
          <a:lstStyle/>
          <a:p>
            <a:r>
              <a:rPr lang="en-PH" dirty="0"/>
              <a:t>Why even go through all this trouble?</a:t>
            </a:r>
            <a:endParaRPr lang="en-US" dirty="0"/>
          </a:p>
        </p:txBody>
      </p:sp>
    </p:spTree>
    <p:extLst>
      <p:ext uri="{BB962C8B-B14F-4D97-AF65-F5344CB8AC3E}">
        <p14:creationId xmlns:p14="http://schemas.microsoft.com/office/powerpoint/2010/main" val="2718522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For the current structure we created, this feels like extra code because our system is small enough right now.</a:t>
            </a:r>
            <a:endParaRPr lang="en-US" dirty="0"/>
          </a:p>
        </p:txBody>
      </p:sp>
    </p:spTree>
    <p:extLst>
      <p:ext uri="{BB962C8B-B14F-4D97-AF65-F5344CB8AC3E}">
        <p14:creationId xmlns:p14="http://schemas.microsoft.com/office/powerpoint/2010/main" val="984179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normAutofit lnSpcReduction="10000"/>
          </a:bodyPr>
          <a:lstStyle/>
          <a:p>
            <a:r>
              <a:rPr lang="en-PH" dirty="0"/>
              <a:t>For the current structure we created, this feels like extra code because our system is small enough right now.</a:t>
            </a:r>
          </a:p>
          <a:p>
            <a:endParaRPr lang="en-PH" dirty="0"/>
          </a:p>
          <a:p>
            <a:r>
              <a:rPr lang="en-PH" dirty="0"/>
              <a:t>If our system grows and we need to incorporate other things from the library that are not books but can be borrowed. </a:t>
            </a:r>
            <a:endParaRPr lang="en-US" dirty="0"/>
          </a:p>
        </p:txBody>
      </p:sp>
    </p:spTree>
    <p:extLst>
      <p:ext uri="{BB962C8B-B14F-4D97-AF65-F5344CB8AC3E}">
        <p14:creationId xmlns:p14="http://schemas.microsoft.com/office/powerpoint/2010/main" val="1501220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8DD-3638-6F4E-8D69-3555BAA2238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3D1935A-4877-1545-880A-F5551B3B0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47" y="420492"/>
            <a:ext cx="11281905" cy="6017016"/>
          </a:xfrm>
          <a:prstGeom prst="rect">
            <a:avLst/>
          </a:prstGeom>
        </p:spPr>
      </p:pic>
    </p:spTree>
    <p:extLst>
      <p:ext uri="{BB962C8B-B14F-4D97-AF65-F5344CB8AC3E}">
        <p14:creationId xmlns:p14="http://schemas.microsoft.com/office/powerpoint/2010/main" val="3337529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You need a different representation for a periodical, therefore you need to create a new concrete class called </a:t>
            </a:r>
            <a:r>
              <a:rPr lang="en-PH" dirty="0">
                <a:latin typeface="Consolas" panose="020B0609020204030204" pitchFamily="49" charset="0"/>
                <a:cs typeface="Consolas" panose="020B0609020204030204" pitchFamily="49" charset="0"/>
              </a:rPr>
              <a:t>Periodical</a:t>
            </a:r>
            <a:r>
              <a:rPr lang="en-PH" dirty="0"/>
              <a:t>. </a:t>
            </a:r>
          </a:p>
        </p:txBody>
      </p:sp>
    </p:spTree>
    <p:extLst>
      <p:ext uri="{BB962C8B-B14F-4D97-AF65-F5344CB8AC3E}">
        <p14:creationId xmlns:p14="http://schemas.microsoft.com/office/powerpoint/2010/main" val="1796139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Since a periodical is also </a:t>
            </a:r>
            <a:r>
              <a:rPr lang="en-PH" b="1" dirty="0">
                <a:latin typeface="Source Serif Pro" panose="02040603050405020204" pitchFamily="18" charset="0"/>
                <a:ea typeface="Source Serif Pro" panose="02040603050405020204" pitchFamily="18" charset="0"/>
              </a:rPr>
              <a:t>something from the library that can be borrowed</a:t>
            </a:r>
            <a:r>
              <a:rPr lang="en-PH" dirty="0"/>
              <a:t>, a periodical is another </a:t>
            </a:r>
            <a:r>
              <a:rPr lang="en-PH" b="1" dirty="0"/>
              <a:t>realization</a:t>
            </a:r>
            <a:r>
              <a:rPr lang="en-PH" dirty="0"/>
              <a:t> of </a:t>
            </a:r>
            <a:r>
              <a:rPr lang="en-PH" dirty="0" err="1">
                <a:latin typeface="Consolas" panose="020B0609020204030204" pitchFamily="49" charset="0"/>
                <a:cs typeface="Consolas" panose="020B0609020204030204" pitchFamily="49" charset="0"/>
              </a:rPr>
              <a:t>BorrowableItem</a:t>
            </a:r>
            <a:r>
              <a:rPr lang="en-PH" dirty="0"/>
              <a:t>.</a:t>
            </a:r>
          </a:p>
        </p:txBody>
      </p:sp>
    </p:spTree>
    <p:extLst>
      <p:ext uri="{BB962C8B-B14F-4D97-AF65-F5344CB8AC3E}">
        <p14:creationId xmlns:p14="http://schemas.microsoft.com/office/powerpoint/2010/main" val="141595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And with the tiny effort of writing the implementation of a periodical (including the realized methods </a:t>
            </a:r>
            <a:r>
              <a:rPr lang="en-PH" dirty="0" err="1">
                <a:latin typeface="Consolas" panose="020B0609020204030204" pitchFamily="49" charset="0"/>
                <a:cs typeface="Consolas" panose="020B0609020204030204" pitchFamily="49" charset="0"/>
              </a:rPr>
              <a:t>uniqueItemId</a:t>
            </a:r>
            <a:r>
              <a:rPr lang="en-PH" dirty="0">
                <a:latin typeface="Consolas" panose="020B0609020204030204" pitchFamily="49" charset="0"/>
                <a:cs typeface="Consolas" panose="020B0609020204030204" pitchFamily="49" charset="0"/>
              </a:rPr>
              <a:t>()</a:t>
            </a:r>
            <a:r>
              <a:rPr lang="en-PH" dirty="0"/>
              <a:t> and </a:t>
            </a:r>
            <a:r>
              <a:rPr lang="en-PH" dirty="0" err="1">
                <a:latin typeface="Consolas" panose="020B0609020204030204" pitchFamily="49" charset="0"/>
                <a:cs typeface="Consolas" panose="020B0609020204030204" pitchFamily="49" charset="0"/>
              </a:rPr>
              <a:t>commonName</a:t>
            </a:r>
            <a:r>
              <a:rPr lang="en-PH" dirty="0">
                <a:latin typeface="Consolas" panose="020B0609020204030204" pitchFamily="49" charset="0"/>
                <a:cs typeface="Consolas" panose="020B0609020204030204" pitchFamily="49" charset="0"/>
              </a:rPr>
              <a:t>()</a:t>
            </a:r>
            <a:r>
              <a:rPr lang="en-PH" dirty="0"/>
              <a:t>), we added an extra interaction that allows a </a:t>
            </a:r>
            <a:r>
              <a:rPr lang="en-PH" dirty="0" err="1">
                <a:latin typeface="Consolas" panose="020B0609020204030204" pitchFamily="49" charset="0"/>
                <a:cs typeface="Consolas" panose="020B0609020204030204" pitchFamily="49" charset="0"/>
              </a:rPr>
              <a:t>LibraryCard</a:t>
            </a:r>
            <a:r>
              <a:rPr lang="en-PH" dirty="0"/>
              <a:t> to borrow periodicals as well.</a:t>
            </a:r>
            <a:endParaRPr lang="en-PH" dirty="0">
              <a:effectLst/>
            </a:endParaRPr>
          </a:p>
        </p:txBody>
      </p:sp>
    </p:spTree>
    <p:extLst>
      <p:ext uri="{BB962C8B-B14F-4D97-AF65-F5344CB8AC3E}">
        <p14:creationId xmlns:p14="http://schemas.microsoft.com/office/powerpoint/2010/main" val="1320565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a:t>OOP’s </a:t>
            </a:r>
            <a:r>
              <a:rPr lang="en-US" sz="3600" dirty="0"/>
              <a:t>P</a:t>
            </a:r>
            <a:r>
              <a:rPr lang="en-US" sz="3600"/>
              <a:t>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paradigm's aims to solve the issues of state and maintainability by allowing programmers to create boundaries between its mix of attributes and methods.</a:t>
            </a:r>
            <a:endParaRPr lang="en-PH" dirty="0">
              <a:effectLst/>
            </a:endParaRPr>
          </a:p>
        </p:txBody>
      </p:sp>
    </p:spTree>
    <p:extLst>
      <p:ext uri="{BB962C8B-B14F-4D97-AF65-F5344CB8AC3E}">
        <p14:creationId xmlns:p14="http://schemas.microsoft.com/office/powerpoint/2010/main" val="1813849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dirty="0"/>
              <a:t>OOP’s Philosophy: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boundaries you enforce are basically the object structure you create. </a:t>
            </a:r>
          </a:p>
          <a:p>
            <a:r>
              <a:rPr lang="en-PH" dirty="0"/>
              <a:t>A library card name shouldn't mix with a book title so we put a boundary between them by </a:t>
            </a:r>
            <a:r>
              <a:rPr lang="en-PH" b="1" dirty="0"/>
              <a:t>encapsulating</a:t>
            </a:r>
            <a:r>
              <a:rPr lang="en-PH" dirty="0"/>
              <a:t> them into their respective objects. </a:t>
            </a:r>
            <a:endParaRPr lang="en-PH" dirty="0">
              <a:effectLst/>
            </a:endParaRPr>
          </a:p>
        </p:txBody>
      </p:sp>
    </p:spTree>
    <p:extLst>
      <p:ext uri="{BB962C8B-B14F-4D97-AF65-F5344CB8AC3E}">
        <p14:creationId xmlns:p14="http://schemas.microsoft.com/office/powerpoint/2010/main" val="475599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dirty="0"/>
              <a:t>OOP’s Philosophy: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boundaries you enforce are basically the object structure you create. </a:t>
            </a:r>
          </a:p>
          <a:p>
            <a:r>
              <a:rPr lang="en-PH" dirty="0"/>
              <a:t>A library card name shouldn't mix with a book title so we put a boundary between them by </a:t>
            </a:r>
            <a:r>
              <a:rPr lang="en-PH" b="1" dirty="0"/>
              <a:t>encapsulating</a:t>
            </a:r>
            <a:r>
              <a:rPr lang="en-PH" dirty="0"/>
              <a:t> them into their respective objects. </a:t>
            </a:r>
            <a:endParaRPr lang="en-PH" dirty="0">
              <a:effectLst/>
            </a:endParaRPr>
          </a:p>
        </p:txBody>
      </p:sp>
    </p:spTree>
    <p:extLst>
      <p:ext uri="{BB962C8B-B14F-4D97-AF65-F5344CB8AC3E}">
        <p14:creationId xmlns:p14="http://schemas.microsoft.com/office/powerpoint/2010/main" val="234371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Issues in Maintainability</a:t>
            </a:r>
            <a:endParaRPr lang="en-US" sz="3600" dirty="0"/>
          </a:p>
        </p:txBody>
      </p:sp>
      <p:sp>
        <p:nvSpPr>
          <p:cNvPr id="3" name="Content Placeholder 2"/>
          <p:cNvSpPr>
            <a:spLocks noGrp="1"/>
          </p:cNvSpPr>
          <p:nvPr>
            <p:ph idx="1"/>
          </p:nvPr>
        </p:nvSpPr>
        <p:spPr/>
        <p:txBody>
          <a:bodyPr anchor="ctr"/>
          <a:lstStyle/>
          <a:p>
            <a:r>
              <a:rPr lang="en-US" dirty="0"/>
              <a:t>As programmers started to build bigger and bigger systems, they started to notice the issues in terms of maintainability. </a:t>
            </a:r>
          </a:p>
        </p:txBody>
      </p:sp>
    </p:spTree>
    <p:extLst>
      <p:ext uri="{BB962C8B-B14F-4D97-AF65-F5344CB8AC3E}">
        <p14:creationId xmlns:p14="http://schemas.microsoft.com/office/powerpoint/2010/main" val="848489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dirty="0"/>
              <a:t>OOP’s Philosophy: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boundaries you enforce are basically the object structure you create. </a:t>
            </a:r>
          </a:p>
          <a:p>
            <a:r>
              <a:rPr lang="en-PH" dirty="0"/>
              <a:t>A library card name shouldn't mix with a book title so we put a boundary between them by </a:t>
            </a:r>
            <a:r>
              <a:rPr lang="en-PH" b="1" dirty="0"/>
              <a:t>encapsulating</a:t>
            </a:r>
            <a:r>
              <a:rPr lang="en-PH" dirty="0"/>
              <a:t> them into their respective objects. </a:t>
            </a:r>
            <a:endParaRPr lang="en-PH" dirty="0">
              <a:effectLst/>
            </a:endParaRPr>
          </a:p>
        </p:txBody>
      </p:sp>
    </p:spTree>
    <p:extLst>
      <p:ext uri="{BB962C8B-B14F-4D97-AF65-F5344CB8AC3E}">
        <p14:creationId xmlns:p14="http://schemas.microsoft.com/office/powerpoint/2010/main" val="416662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Issues in Maintainability</a:t>
            </a:r>
            <a:endParaRPr lang="en-US" sz="3600" dirty="0"/>
          </a:p>
        </p:txBody>
      </p:sp>
      <p:sp>
        <p:nvSpPr>
          <p:cNvPr id="3" name="Content Placeholder 2"/>
          <p:cNvSpPr>
            <a:spLocks noGrp="1"/>
          </p:cNvSpPr>
          <p:nvPr>
            <p:ph idx="1"/>
          </p:nvPr>
        </p:nvSpPr>
        <p:spPr/>
        <p:txBody>
          <a:bodyPr anchor="ctr"/>
          <a:lstStyle/>
          <a:p>
            <a:r>
              <a:rPr lang="en-US" dirty="0"/>
              <a:t>Hardware became faster and systems became more complex so the concern shifted from </a:t>
            </a:r>
            <a:r>
              <a:rPr lang="en-US" b="1" dirty="0">
                <a:latin typeface="Source Serif Pro" panose="02040603050405020204" pitchFamily="18" charset="0"/>
                <a:ea typeface="Source Serif Pro" panose="02040603050405020204" pitchFamily="18" charset="0"/>
              </a:rPr>
              <a:t>code that runs</a:t>
            </a:r>
            <a:r>
              <a:rPr lang="en-US" dirty="0"/>
              <a:t>, to </a:t>
            </a:r>
            <a:r>
              <a:rPr lang="en-US" b="1" dirty="0">
                <a:latin typeface="Source Serif Pro" panose="02040603050405020204" pitchFamily="18" charset="0"/>
                <a:ea typeface="Source Serif Pro" panose="02040603050405020204" pitchFamily="18" charset="0"/>
              </a:rPr>
              <a:t>code that was intuitive</a:t>
            </a:r>
            <a:r>
              <a:rPr lang="en-US" dirty="0"/>
              <a:t>. </a:t>
            </a:r>
          </a:p>
        </p:txBody>
      </p:sp>
    </p:spTree>
    <p:extLst>
      <p:ext uri="{BB962C8B-B14F-4D97-AF65-F5344CB8AC3E}">
        <p14:creationId xmlns:p14="http://schemas.microsoft.com/office/powerpoint/2010/main" val="389452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Code that runs</a:t>
            </a:r>
            <a:endParaRPr lang="en-US" sz="3600" dirty="0"/>
          </a:p>
        </p:txBody>
      </p:sp>
      <p:sp>
        <p:nvSpPr>
          <p:cNvPr id="3" name="Content Placeholder 2"/>
          <p:cNvSpPr>
            <a:spLocks noGrp="1"/>
          </p:cNvSpPr>
          <p:nvPr>
            <p:ph idx="1"/>
          </p:nvPr>
        </p:nvSpPr>
        <p:spPr/>
        <p:txBody>
          <a:bodyPr anchor="ctr"/>
          <a:lstStyle/>
          <a:p>
            <a:r>
              <a:rPr lang="en-US" dirty="0"/>
              <a:t>Assembly code was not really built to be intuitive. It was built to reliably work. </a:t>
            </a:r>
          </a:p>
          <a:p>
            <a:r>
              <a:rPr lang="en-US" dirty="0"/>
              <a:t>Assembly contained mechanisms to move data around and to control program flow.</a:t>
            </a:r>
          </a:p>
        </p:txBody>
      </p:sp>
    </p:spTree>
    <p:extLst>
      <p:ext uri="{BB962C8B-B14F-4D97-AF65-F5344CB8AC3E}">
        <p14:creationId xmlns:p14="http://schemas.microsoft.com/office/powerpoint/2010/main" val="324706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Code that runs</a:t>
            </a:r>
            <a:endParaRPr lang="en-US" sz="3600" dirty="0"/>
          </a:p>
        </p:txBody>
      </p:sp>
      <p:sp>
        <p:nvSpPr>
          <p:cNvPr id="3" name="Content Placeholder 2"/>
          <p:cNvSpPr>
            <a:spLocks noGrp="1"/>
          </p:cNvSpPr>
          <p:nvPr>
            <p:ph idx="1"/>
          </p:nvPr>
        </p:nvSpPr>
        <p:spPr/>
        <p:txBody>
          <a:bodyPr anchor="ctr"/>
          <a:lstStyle/>
          <a:p>
            <a:r>
              <a:rPr lang="en-US" dirty="0"/>
              <a:t>These features were enough for that time since the goal of programming was to write efficient code that bulky slow CPUs understand. </a:t>
            </a:r>
          </a:p>
        </p:txBody>
      </p:sp>
    </p:spTree>
    <p:extLst>
      <p:ext uri="{BB962C8B-B14F-4D97-AF65-F5344CB8AC3E}">
        <p14:creationId xmlns:p14="http://schemas.microsoft.com/office/powerpoint/2010/main" val="3778254838"/>
      </p:ext>
    </p:extLst>
  </p:cSld>
  <p:clrMapOvr>
    <a:masterClrMapping/>
  </p:clrMapOvr>
</p:sld>
</file>

<file path=ppt/theme/theme1.xml><?xml version="1.0" encoding="utf-8"?>
<a:theme xmlns:a="http://schemas.openxmlformats.org/drawingml/2006/main" name="GradientPinkWoodcutB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PinkWoodcutBG" id="{63C72C8D-AC0F-4F56-9459-C95CC326D0F7}" vid="{645041DA-A3BF-4136-86DF-F247059B4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GradientPinkWoodcutBG</Template>
  <TotalTime>2903</TotalTime>
  <Words>1751</Words>
  <Application>Microsoft Office PowerPoint</Application>
  <PresentationFormat>Widescreen</PresentationFormat>
  <Paragraphs>144</Paragraphs>
  <Slides>60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Avenir</vt:lpstr>
      <vt:lpstr>Calibri</vt:lpstr>
      <vt:lpstr>Calibri Light</vt:lpstr>
      <vt:lpstr>Consolas</vt:lpstr>
      <vt:lpstr>Source Serif Pro</vt:lpstr>
      <vt:lpstr>GradientPinkWoodcutBG</vt:lpstr>
      <vt:lpstr>Object Oriented Programming Paradigm</vt:lpstr>
      <vt:lpstr>Shifting to OOP</vt:lpstr>
      <vt:lpstr>Shifting to OOP</vt:lpstr>
      <vt:lpstr>Shifting to OOP</vt:lpstr>
      <vt:lpstr>Shifting to OOP</vt:lpstr>
      <vt:lpstr>Issues in Maintainability</vt:lpstr>
      <vt:lpstr>Issues in Maintainability</vt:lpstr>
      <vt:lpstr>Code that runs</vt:lpstr>
      <vt:lpstr>Code that runs</vt:lpstr>
      <vt:lpstr>Code that is intuitive</vt:lpstr>
      <vt:lpstr>Code that is intuitive</vt:lpstr>
      <vt:lpstr>Code that is intuitive</vt:lpstr>
      <vt:lpstr>Code that is intuitive</vt:lpstr>
      <vt:lpstr>Code that is intuitive</vt:lpstr>
      <vt:lpstr>Staying in the imperative family</vt:lpstr>
      <vt:lpstr>Staying in the imperative family</vt:lpstr>
      <vt:lpstr>Staying in the imperative family</vt:lpstr>
      <vt:lpstr>Staying in the imperative family</vt:lpstr>
      <vt:lpstr>Fundamental Concepts of OOP</vt:lpstr>
      <vt:lpstr>Fundamental Concepts</vt:lpstr>
      <vt:lpstr>Fundamental Concepts</vt:lpstr>
      <vt:lpstr>THE OBJECT AND THE CLASS</vt:lpstr>
      <vt:lpstr>What exactly is an object?</vt:lpstr>
      <vt:lpstr>Object</vt:lpstr>
      <vt:lpstr>Object</vt:lpstr>
      <vt:lpstr>Object</vt:lpstr>
      <vt:lpstr>Object</vt:lpstr>
      <vt:lpstr>Class</vt:lpstr>
      <vt:lpstr>Class</vt:lpstr>
      <vt:lpstr>Class</vt:lpstr>
      <vt:lpstr>Class</vt:lpstr>
      <vt:lpstr>PowerPoint Presentation</vt:lpstr>
      <vt:lpstr>book1{ title: "Corpus Hermeticum" author: "Hermes Trismegistus“ publishDate: Dec 12, 2008 pages: ...... }  book2{ title: "Behold a Pale Horse" author: "Milton William Cooper" publishDate: Dec 1, 1991 pages: ...... }</vt:lpstr>
      <vt:lpstr>The Surface and the Volume</vt:lpstr>
      <vt:lpstr>Data Hiding and the Interface</vt:lpstr>
      <vt:lpstr>Data Hiding and the Interface</vt:lpstr>
      <vt:lpstr>Data Hiding and the Interface</vt:lpstr>
      <vt:lpstr>Data Hiding and the Interface</vt:lpstr>
      <vt:lpstr>Data Hiding and the Interface</vt:lpstr>
      <vt:lpstr>Data Hiding and the Interface</vt:lpstr>
      <vt:lpstr>Data Hiding and the Interface</vt:lpstr>
      <vt:lpstr>Data Hiding and the Interface</vt:lpstr>
      <vt:lpstr>PowerPoint Presentation</vt:lpstr>
      <vt:lpstr>Abstraction of Objects</vt:lpstr>
      <vt:lpstr>Abstraction of Objects</vt:lpstr>
      <vt:lpstr>Abstraction of Objects</vt:lpstr>
      <vt:lpstr>Abstraction of Objects</vt:lpstr>
      <vt:lpstr>Abstraction of Objects</vt:lpstr>
      <vt:lpstr>Abstraction of Objects</vt:lpstr>
      <vt:lpstr>Why even go through all this trouble?</vt:lpstr>
      <vt:lpstr>Abstraction and maintainability</vt:lpstr>
      <vt:lpstr>Abstraction and maintainability</vt:lpstr>
      <vt:lpstr>PowerPoint Presentation</vt:lpstr>
      <vt:lpstr>Abstraction and maintainability</vt:lpstr>
      <vt:lpstr>Abstraction and maintainability</vt:lpstr>
      <vt:lpstr>Abstraction and maintainability</vt:lpstr>
      <vt:lpstr>OOP’s Philosophy The Interface and the Implementation</vt:lpstr>
      <vt:lpstr>OOP’s Philosophy: The Interface and the Implementation</vt:lpstr>
      <vt:lpstr>OOP’s Philosophy: The Interface and the Implementation</vt:lpstr>
      <vt:lpstr>OOP’s Philosophy: The Interface and the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Paradigm</dc:title>
  <dc:creator>Rubelito Abella</dc:creator>
  <cp:lastModifiedBy>Rubelito Abella</cp:lastModifiedBy>
  <cp:revision>33</cp:revision>
  <dcterms:created xsi:type="dcterms:W3CDTF">2019-09-23T00:58:13Z</dcterms:created>
  <dcterms:modified xsi:type="dcterms:W3CDTF">2020-08-23T06:36:17Z</dcterms:modified>
</cp:coreProperties>
</file>