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FD958BD-4B51-452E-A0AF-479C2C951604}"/>
              </a:ext>
            </a:extLst>
          </p:cNvPr>
          <p:cNvGrpSpPr/>
          <p:nvPr/>
        </p:nvGrpSpPr>
        <p:grpSpPr>
          <a:xfrm>
            <a:off x="0" y="-139959"/>
            <a:ext cx="12192001" cy="6997959"/>
            <a:chOff x="0" y="-139959"/>
            <a:chExt cx="12192001" cy="699795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D0FC708-C9A8-4C11-8E78-34CD887FD7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7" t="-220" r="2258" b="15592"/>
            <a:stretch/>
          </p:blipFill>
          <p:spPr>
            <a:xfrm>
              <a:off x="0" y="-139959"/>
              <a:ext cx="12191999" cy="6997959"/>
            </a:xfrm>
            <a:prstGeom prst="rect">
              <a:avLst/>
            </a:prstGeom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4DCBA5C-3992-49D5-B56F-69EBD2F24EBE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0B022C">
                    <a:alpha val="59000"/>
                  </a:srgbClr>
                </a:gs>
                <a:gs pos="76000">
                  <a:srgbClr val="0B022C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622300" dist="50800" dir="2700000" algn="tl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B8C49F9-5973-4CBB-9772-EA0D12077823}"/>
              </a:ext>
            </a:extLst>
          </p:cNvPr>
          <p:cNvSpPr/>
          <p:nvPr/>
        </p:nvSpPr>
        <p:spPr>
          <a:xfrm>
            <a:off x="3713583" y="1026367"/>
            <a:ext cx="4767943" cy="4870580"/>
          </a:xfrm>
          <a:prstGeom prst="roundRect">
            <a:avLst>
              <a:gd name="adj" fmla="val 2186"/>
            </a:avLst>
          </a:prstGeom>
          <a:gradFill flip="none" rotWithShape="1">
            <a:gsLst>
              <a:gs pos="0">
                <a:srgbClr val="CC00CC"/>
              </a:gs>
              <a:gs pos="100000">
                <a:srgbClr val="FF0000"/>
              </a:gs>
            </a:gsLst>
            <a:lin ang="8100000" scaled="1"/>
            <a:tileRect/>
          </a:gradFill>
          <a:ln>
            <a:noFill/>
          </a:ln>
          <a:effectLst>
            <a:outerShdw blurRad="622300" dist="508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89313-2D03-4288-80DA-2D5211BD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D92F-89CB-4C90-8CE1-F512F1C5181F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884A7-B8C7-43D9-A517-E2B08432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FA12-D798-4BDC-A4E2-BBED55F5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1AAA-6C11-4575-9DD2-D4A4B2B3460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9ADDB-DA31-4E87-9D5B-B428F3D5D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2952" y="1396771"/>
            <a:ext cx="4466095" cy="2335474"/>
          </a:xfrm>
          <a:noFill/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Avenir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F64260B9-4A20-4F32-BD1E-8726F9CECE85}"/>
              </a:ext>
            </a:extLst>
          </p:cNvPr>
          <p:cNvSpPr txBox="1">
            <a:spLocks/>
          </p:cNvSpPr>
          <p:nvPr/>
        </p:nvSpPr>
        <p:spPr>
          <a:xfrm>
            <a:off x="3862950" y="4357395"/>
            <a:ext cx="4466095" cy="13277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Avenir" pitchFamily="50" charset="0"/>
                <a:ea typeface="+mj-ea"/>
                <a:cs typeface="+mj-cs"/>
              </a:defRPr>
            </a:lvl1pPr>
          </a:lstStyle>
          <a:p>
            <a:endParaRPr lang="en-PH" sz="3600" b="0" dirty="0"/>
          </a:p>
        </p:txBody>
      </p:sp>
    </p:spTree>
    <p:extLst>
      <p:ext uri="{BB962C8B-B14F-4D97-AF65-F5344CB8AC3E}">
        <p14:creationId xmlns:p14="http://schemas.microsoft.com/office/powerpoint/2010/main" val="413692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7098D-A3B8-404D-B787-15331D41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A4ED1-BB39-4EF5-B0AD-CC5EEBEFE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986F9-8EAB-4521-A95B-2E6140ADB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ADEB1-BAB5-4313-9852-7D986CDD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D92F-89CB-4C90-8CE1-F512F1C5181F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A8D71-F629-405D-B420-070C342F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E424-9A39-45AC-A3A2-4C7C2B82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1AAA-6C11-4575-9DD2-D4A4B2B3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0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A6FB-00BB-4184-9CE9-C2F01EAE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99126-A133-482F-91E5-46B6A113B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8D91E-94F4-49ED-BF4A-DB37BCBC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D92F-89CB-4C90-8CE1-F512F1C5181F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AB851-0915-48B4-8382-0F98C2B6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9EAE0-EF90-4EDF-A6FF-9173C05F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1AAA-6C11-4575-9DD2-D4A4B2B3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7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7EF27-44A8-48C1-81BF-D258CAABD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6A122-0756-43C0-A7C4-32BC7E390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52AC0-B1BA-4204-9069-6D76FECE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D92F-89CB-4C90-8CE1-F512F1C5181F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CD806-52C0-44CA-B308-2DB0A376E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7454A-9CA5-4E01-A401-05E27176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1AAA-6C11-4575-9DD2-D4A4B2B3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67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B8C00"/>
                </a:solidFill>
                <a:latin typeface="Futura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B8C00"/>
                </a:solidFill>
                <a:latin typeface="Equity Text A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D92F-89CB-4C90-8CE1-F512F1C5181F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1AAA-6C11-4575-9DD2-D4A4B2B3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142EA72-0BB5-4C67-B359-3D0C3C0E864B}"/>
              </a:ext>
            </a:extLst>
          </p:cNvPr>
          <p:cNvGrpSpPr/>
          <p:nvPr/>
        </p:nvGrpSpPr>
        <p:grpSpPr>
          <a:xfrm>
            <a:off x="0" y="-139959"/>
            <a:ext cx="12192001" cy="6997959"/>
            <a:chOff x="0" y="-139959"/>
            <a:chExt cx="12192001" cy="699795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54CF587-5B1F-4F93-A594-6ED94CDD3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7" t="-220" r="2258" b="15592"/>
            <a:stretch/>
          </p:blipFill>
          <p:spPr>
            <a:xfrm>
              <a:off x="0" y="-139959"/>
              <a:ext cx="12191999" cy="6997959"/>
            </a:xfrm>
            <a:prstGeom prst="rect">
              <a:avLst/>
            </a:prstGeom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41679DD-F159-4660-AC56-B7CF42A8019B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0B022C">
                    <a:alpha val="59000"/>
                  </a:srgbClr>
                </a:gs>
                <a:gs pos="76000">
                  <a:srgbClr val="0B022C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622300" dist="50800" dir="2700000" algn="tl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B0D1FC-A253-421B-8A47-CC74D9976910}"/>
              </a:ext>
            </a:extLst>
          </p:cNvPr>
          <p:cNvSpPr/>
          <p:nvPr/>
        </p:nvSpPr>
        <p:spPr>
          <a:xfrm>
            <a:off x="1062134" y="1492897"/>
            <a:ext cx="3920413" cy="3872205"/>
          </a:xfrm>
          <a:prstGeom prst="roundRect">
            <a:avLst>
              <a:gd name="adj" fmla="val 2186"/>
            </a:avLst>
          </a:prstGeom>
          <a:gradFill flip="none" rotWithShape="1">
            <a:gsLst>
              <a:gs pos="0">
                <a:srgbClr val="CC00CC"/>
              </a:gs>
              <a:gs pos="100000">
                <a:srgbClr val="FF0000"/>
              </a:gs>
            </a:gsLst>
            <a:lin ang="8100000" scaled="1"/>
            <a:tileRect/>
          </a:gradFill>
          <a:ln>
            <a:noFill/>
          </a:ln>
          <a:effectLst>
            <a:outerShdw blurRad="622300" dist="508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9A6FF-A247-4242-9066-0BD6EF7A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89" y="1703451"/>
            <a:ext cx="3612502" cy="3451095"/>
          </a:xfr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Avenir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0E08D-F968-4FDE-A174-06430447E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423" y="867080"/>
            <a:ext cx="6027577" cy="5123835"/>
          </a:xfrm>
        </p:spPr>
        <p:txBody>
          <a:bodyPr anchor="t"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Avenir" pitchFamily="50" charset="0"/>
              </a:defRPr>
            </a:lvl1pPr>
            <a:lvl2pPr marL="457200" indent="0" algn="l">
              <a:buNone/>
              <a:defRPr sz="3200">
                <a:solidFill>
                  <a:schemeClr val="bg1"/>
                </a:solidFill>
                <a:latin typeface="Avenir" pitchFamily="50" charset="0"/>
              </a:defRPr>
            </a:lvl2pPr>
            <a:lvl3pPr marL="914400" indent="0" algn="l">
              <a:buNone/>
              <a:defRPr sz="2800">
                <a:solidFill>
                  <a:schemeClr val="bg1"/>
                </a:solidFill>
                <a:latin typeface="Avenir" pitchFamily="50" charset="0"/>
              </a:defRPr>
            </a:lvl3pPr>
            <a:lvl4pPr marL="1371600" indent="0" algn="l">
              <a:buNone/>
              <a:defRPr sz="2400">
                <a:solidFill>
                  <a:schemeClr val="bg1"/>
                </a:solidFill>
                <a:latin typeface="Avenir" pitchFamily="50" charset="0"/>
              </a:defRPr>
            </a:lvl4pPr>
            <a:lvl5pPr marL="1828800" indent="0" algn="l">
              <a:buNone/>
              <a:defRPr sz="2400">
                <a:solidFill>
                  <a:schemeClr val="bg1"/>
                </a:solidFill>
                <a:latin typeface="Aveni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4BCF4-B531-4A93-A00B-A6239AD4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D92F-89CB-4C90-8CE1-F512F1C5181F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67967-3948-4B8C-A02B-0021E498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6ED55-0560-48F3-BB5C-327541E1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1AAA-6C11-4575-9DD2-D4A4B2B3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9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8CD6D67-42A5-4A61-863F-DFD6A9B1B789}"/>
              </a:ext>
            </a:extLst>
          </p:cNvPr>
          <p:cNvGrpSpPr/>
          <p:nvPr/>
        </p:nvGrpSpPr>
        <p:grpSpPr>
          <a:xfrm>
            <a:off x="0" y="-139959"/>
            <a:ext cx="12192001" cy="6997959"/>
            <a:chOff x="0" y="-139959"/>
            <a:chExt cx="12192001" cy="699795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EE7A152-EE61-4D1D-8373-250F17A3C1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7" t="-220" r="2258" b="15592"/>
            <a:stretch/>
          </p:blipFill>
          <p:spPr>
            <a:xfrm>
              <a:off x="0" y="-139959"/>
              <a:ext cx="12191999" cy="6997959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AAD91A3-2054-4E62-B93E-C2EAF7F5F5AB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0B022C">
                    <a:alpha val="59000"/>
                  </a:srgbClr>
                </a:gs>
                <a:gs pos="76000">
                  <a:srgbClr val="0B022C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622300" dist="50800" dir="2700000" algn="tl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F9A6FF-A247-4242-9066-0BD6EF7A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7" y="663705"/>
            <a:ext cx="10574693" cy="1221080"/>
          </a:xfrm>
        </p:spPr>
        <p:txBody>
          <a:bodyPr anchor="t"/>
          <a:lstStyle>
            <a:lvl1pPr>
              <a:defRPr b="1">
                <a:solidFill>
                  <a:schemeClr val="bg1"/>
                </a:solidFill>
                <a:latin typeface="Avenir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0E08D-F968-4FDE-A174-06430447E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53" y="2057838"/>
            <a:ext cx="10574693" cy="4125459"/>
          </a:xfrm>
        </p:spPr>
        <p:txBody>
          <a:bodyPr anchor="b"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Avenir" pitchFamily="50" charset="0"/>
              </a:defRPr>
            </a:lvl1pPr>
            <a:lvl2pPr marL="457200" indent="0" algn="l">
              <a:buNone/>
              <a:defRPr sz="3200">
                <a:solidFill>
                  <a:schemeClr val="bg1"/>
                </a:solidFill>
                <a:latin typeface="Avenir" pitchFamily="50" charset="0"/>
              </a:defRPr>
            </a:lvl2pPr>
            <a:lvl3pPr marL="914400" indent="0" algn="l">
              <a:buNone/>
              <a:defRPr sz="2800">
                <a:solidFill>
                  <a:schemeClr val="bg1"/>
                </a:solidFill>
                <a:latin typeface="Avenir" pitchFamily="50" charset="0"/>
              </a:defRPr>
            </a:lvl3pPr>
            <a:lvl4pPr marL="1371600" indent="0" algn="l">
              <a:buNone/>
              <a:defRPr sz="2400">
                <a:solidFill>
                  <a:schemeClr val="bg1"/>
                </a:solidFill>
                <a:latin typeface="Avenir" pitchFamily="50" charset="0"/>
              </a:defRPr>
            </a:lvl4pPr>
            <a:lvl5pPr marL="1828800" indent="0" algn="l">
              <a:buNone/>
              <a:defRPr sz="2400">
                <a:solidFill>
                  <a:schemeClr val="bg1"/>
                </a:solidFill>
                <a:latin typeface="Aveni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4BCF4-B531-4A93-A00B-A6239AD4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D92F-89CB-4C90-8CE1-F512F1C5181F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67967-3948-4B8C-A02B-0021E498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6ED55-0560-48F3-BB5C-327541E1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1AAA-6C11-4575-9DD2-D4A4B2B346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14C7A3-D255-4C28-B2E1-2D84C28EA78D}"/>
              </a:ext>
            </a:extLst>
          </p:cNvPr>
          <p:cNvCxnSpPr>
            <a:cxnSpLocks/>
          </p:cNvCxnSpPr>
          <p:nvPr/>
        </p:nvCxnSpPr>
        <p:spPr>
          <a:xfrm>
            <a:off x="576942" y="1371600"/>
            <a:ext cx="10851502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3399"/>
                </a:gs>
                <a:gs pos="100000">
                  <a:srgbClr val="CC00CC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52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EDA4D72-C7C4-4DA2-84BC-6AF27069AAA7}"/>
              </a:ext>
            </a:extLst>
          </p:cNvPr>
          <p:cNvGrpSpPr/>
          <p:nvPr/>
        </p:nvGrpSpPr>
        <p:grpSpPr>
          <a:xfrm>
            <a:off x="0" y="-139959"/>
            <a:ext cx="12192001" cy="6997959"/>
            <a:chOff x="0" y="-139959"/>
            <a:chExt cx="12192001" cy="699795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EB70A50-A4D4-42D7-A019-E62B1C7091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7" t="-220" r="2258" b="15592"/>
            <a:stretch/>
          </p:blipFill>
          <p:spPr>
            <a:xfrm>
              <a:off x="0" y="-139959"/>
              <a:ext cx="12191999" cy="6997959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95FF901-E9F6-4EC8-A290-B76A2B3F4B18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0B022C">
                    <a:alpha val="59000"/>
                  </a:srgbClr>
                </a:gs>
                <a:gs pos="76000">
                  <a:srgbClr val="0B022C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622300" dist="50800" dir="2700000" algn="tl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FAA1EC-C6AB-4C20-BC39-93B5B2BD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066" y="865973"/>
            <a:ext cx="5945868" cy="5126053"/>
          </a:xfrm>
        </p:spPr>
        <p:txBody>
          <a:bodyPr anchor="ctr"/>
          <a:lstStyle>
            <a:lvl1pPr algn="ctr">
              <a:defRPr sz="6000" b="1" i="1">
                <a:solidFill>
                  <a:schemeClr val="bg1"/>
                </a:solidFill>
                <a:latin typeface="Avenir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90E7D-2615-4B4E-9F0D-F55880C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D92F-89CB-4C90-8CE1-F512F1C5181F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C3FAB-3F02-4DCA-90AA-584BDE1F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8EB98-C034-4E3D-9DB1-017739EC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1AAA-6C11-4575-9DD2-D4A4B2B3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4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559F-674E-4600-8BFF-B4AD9C1F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EBED3-7A05-464D-B7D3-7071B65E3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E6AAE-E504-4FE9-BD1B-618FE20B8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F61E1-F463-4E97-B28D-D13B5F6EE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D92F-89CB-4C90-8CE1-F512F1C5181F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C8F10-59C6-45EC-9971-5280FFDA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C8884-2853-4C1C-88CD-4A0CC5E1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1AAA-6C11-4575-9DD2-D4A4B2B3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6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2AF4-48C6-4342-965C-5CA0344DC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9947E-A0B2-4E92-BFA1-08598EF9A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E4B82-7922-4720-88F8-4F9F7A189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FC57E-028F-4910-ABC1-6E9DBA508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26C18-3D91-4AC2-95F4-187DEAE06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21F01-D65F-406B-AB0B-21277EE4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D92F-89CB-4C90-8CE1-F512F1C5181F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DB261-A010-4D08-AA3C-0BCF449E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B0CFBA-DE6E-4E7B-8E5A-DBA8AB52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1AAA-6C11-4575-9DD2-D4A4B2B3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2D9C-ED6C-41F0-9A6E-FDBB5FE3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42036-7629-4B44-A8C6-13DEBB89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D92F-89CB-4C90-8CE1-F512F1C5181F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EF403-3EB6-4645-863B-8D8B49C3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F7AEC-CB07-4F5B-ABFE-118A1304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1AAA-6C11-4575-9DD2-D4A4B2B3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4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85861-0C72-4408-94D0-B385A669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D92F-89CB-4C90-8CE1-F512F1C5181F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83BE2-E957-430D-B2AF-3CE4FE06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B9D19-3AA8-44C8-A1F5-62450869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1AAA-6C11-4575-9DD2-D4A4B2B3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F4A5-0A0B-46CD-9580-41B22FC4C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473B-C428-40E6-844A-3413CA1F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55A30-624B-495F-A590-F3B77E070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A0109-4A0D-45BB-AEDB-CA99DB41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D92F-89CB-4C90-8CE1-F512F1C5181F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EF2E7-A681-43E3-A16C-A6EDFA9A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C180C-F557-45EC-9DCE-1194501A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1AAA-6C11-4575-9DD2-D4A4B2B3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0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A63BC-B7DE-44EB-AF52-59BC52E4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FA05D-E9B7-4F6F-996D-5A8D769C5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469E0-BBAC-4CA8-941E-B21B64817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4D92F-89CB-4C90-8CE1-F512F1C5181F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382EC-C3E1-45E0-89D9-134F76C7E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EA3E7-566D-4630-BE6D-736993C71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D1AAA-6C11-4575-9DD2-D4A4B2B34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2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ostechies.com/blogs/derickbailey/archive/2009/02/11/solid-development-principles-in-motivational-pictures.aspx" TargetMode="External"/><Relationship Id="rId2" Type="http://schemas.openxmlformats.org/officeDocument/2006/relationships/hyperlink" Target="https://lostechies.com/derickbailey/2009/02/11/solid-development-principles-in-motivational-pictures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hyperlink" Target="http://creativecommons.org/licenses/by-sa/3.0/u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62952" y="1396771"/>
            <a:ext cx="4466095" cy="4350886"/>
          </a:xfrm>
        </p:spPr>
        <p:txBody>
          <a:bodyPr anchor="b"/>
          <a:lstStyle/>
          <a:p>
            <a:pPr algn="r"/>
            <a:r>
              <a:rPr lang="en-PH" sz="8000" dirty="0"/>
              <a:t>SOLID Objects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487528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 err="1"/>
              <a:t>Liskov</a:t>
            </a:r>
            <a:r>
              <a:rPr lang="en-PH" sz="4000" dirty="0"/>
              <a:t>- Substitution Principle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Substituting objects by their subtypes/realizations should always work.</a:t>
            </a:r>
          </a:p>
        </p:txBody>
      </p:sp>
    </p:spTree>
    <p:extLst>
      <p:ext uri="{BB962C8B-B14F-4D97-AF65-F5344CB8AC3E}">
        <p14:creationId xmlns:p14="http://schemas.microsoft.com/office/powerpoint/2010/main" val="2925426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 err="1"/>
              <a:t>Liskov</a:t>
            </a:r>
            <a:r>
              <a:rPr lang="en-PH" sz="4000" dirty="0"/>
              <a:t> Substitution Principle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263" y="1168599"/>
            <a:ext cx="6027737" cy="45208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9A8899-7024-4C33-9C2E-3AE890D892A1}"/>
              </a:ext>
            </a:extLst>
          </p:cNvPr>
          <p:cNvSpPr txBox="1"/>
          <p:nvPr/>
        </p:nvSpPr>
        <p:spPr>
          <a:xfrm>
            <a:off x="4403558" y="6296527"/>
            <a:ext cx="7170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i="1" dirty="0" err="1">
                <a:solidFill>
                  <a:schemeClr val="bg1"/>
                </a:solidFill>
                <a:latin typeface="Avenir" pitchFamily="50" charset="0"/>
              </a:rPr>
              <a:t>Liskov</a:t>
            </a:r>
            <a:r>
              <a:rPr lang="en-PH" sz="1200" i="1" dirty="0">
                <a:solidFill>
                  <a:schemeClr val="bg1"/>
                </a:solidFill>
                <a:latin typeface="Avenir" pitchFamily="50" charset="0"/>
              </a:rPr>
              <a:t> Substitution Principle photo by Derick Bailey under </a:t>
            </a:r>
            <a:r>
              <a:rPr lang="en-PH" sz="1200" i="1" dirty="0">
                <a:solidFill>
                  <a:schemeClr val="bg1"/>
                </a:solidFill>
                <a:latin typeface="Avenir" pitchFamily="50" charset="0"/>
                <a:hlinkClick r:id="rId3"/>
              </a:rPr>
              <a:t>CC BY-SA</a:t>
            </a:r>
            <a:r>
              <a:rPr lang="en-PH" sz="1200" i="1" dirty="0">
                <a:solidFill>
                  <a:schemeClr val="bg1"/>
                </a:solidFill>
                <a:latin typeface="Avenir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1472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Which relationship is better?</a:t>
            </a:r>
            <a:br>
              <a:rPr lang="en-PH" dirty="0"/>
            </a:br>
            <a:r>
              <a:rPr lang="en-PH" dirty="0"/>
              <a:t>Realization or Specialization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29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Interface Segregation Principle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A client shouldn't be forced to implement methods that it doesn't use.</a:t>
            </a:r>
          </a:p>
        </p:txBody>
      </p:sp>
    </p:spTree>
    <p:extLst>
      <p:ext uri="{BB962C8B-B14F-4D97-AF65-F5344CB8AC3E}">
        <p14:creationId xmlns:p14="http://schemas.microsoft.com/office/powerpoint/2010/main" val="1871713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Interface Segregation Principle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263" y="1168599"/>
            <a:ext cx="6027737" cy="45208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FBBAD4-897D-492B-9A32-7895FF4C431E}"/>
              </a:ext>
            </a:extLst>
          </p:cNvPr>
          <p:cNvSpPr txBox="1"/>
          <p:nvPr/>
        </p:nvSpPr>
        <p:spPr>
          <a:xfrm>
            <a:off x="4403558" y="6296527"/>
            <a:ext cx="7170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i="1" dirty="0">
                <a:solidFill>
                  <a:schemeClr val="bg1"/>
                </a:solidFill>
                <a:latin typeface="Avenir" pitchFamily="50" charset="0"/>
              </a:rPr>
              <a:t>Interface Segregation Principle photo by Derick Bailey under </a:t>
            </a:r>
            <a:r>
              <a:rPr lang="en-PH" sz="1200" i="1" dirty="0">
                <a:solidFill>
                  <a:schemeClr val="bg1"/>
                </a:solidFill>
                <a:latin typeface="Avenir" pitchFamily="50" charset="0"/>
                <a:hlinkClick r:id="rId3"/>
              </a:rPr>
              <a:t>CC BY-SA</a:t>
            </a:r>
            <a:r>
              <a:rPr lang="en-PH" sz="1200" i="1" dirty="0">
                <a:solidFill>
                  <a:schemeClr val="bg1"/>
                </a:solidFill>
                <a:latin typeface="Avenir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9066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Role Interfaces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748" y="1799042"/>
            <a:ext cx="6662541" cy="32599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94679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Dependency Inversion Principle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Object relationships should depend on abstractions instead of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477646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Dependency Inversion Principle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263" y="1168599"/>
            <a:ext cx="6027737" cy="45208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4DBE5F-D01B-497A-B7F7-042770ADEE50}"/>
              </a:ext>
            </a:extLst>
          </p:cNvPr>
          <p:cNvSpPr txBox="1"/>
          <p:nvPr/>
        </p:nvSpPr>
        <p:spPr>
          <a:xfrm>
            <a:off x="4403558" y="6296527"/>
            <a:ext cx="7170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i="1" dirty="0">
                <a:solidFill>
                  <a:schemeClr val="bg1"/>
                </a:solidFill>
                <a:latin typeface="Avenir" pitchFamily="50" charset="0"/>
              </a:rPr>
              <a:t>Dependency Inversion Principle photo by Derick Bailey under </a:t>
            </a:r>
            <a:r>
              <a:rPr lang="en-PH" sz="1200" i="1" dirty="0">
                <a:solidFill>
                  <a:schemeClr val="bg1"/>
                </a:solidFill>
                <a:latin typeface="Avenir" pitchFamily="50" charset="0"/>
                <a:hlinkClick r:id="rId3"/>
              </a:rPr>
              <a:t>CC BY-SA</a:t>
            </a:r>
            <a:r>
              <a:rPr lang="en-PH" sz="1200" i="1" dirty="0">
                <a:solidFill>
                  <a:schemeClr val="bg1"/>
                </a:solidFill>
                <a:latin typeface="Avenir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1780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654" y="2057838"/>
            <a:ext cx="7388290" cy="4125459"/>
          </a:xfrm>
        </p:spPr>
        <p:txBody>
          <a:bodyPr>
            <a:normAutofit/>
          </a:bodyPr>
          <a:lstStyle/>
          <a:p>
            <a:r>
              <a:rPr lang="en-PH" sz="3200" b="1" dirty="0"/>
              <a:t>Motivational Pictures Reference</a:t>
            </a:r>
            <a:endParaRPr lang="en-US" sz="3200" b="1" dirty="0"/>
          </a:p>
          <a:p>
            <a:r>
              <a:rPr lang="en-US" sz="2400" dirty="0"/>
              <a:t>Bailey D. (2009) SOLID Development Principles – In Motivational Pictures. Retrieved from </a:t>
            </a:r>
            <a:r>
              <a:rPr lang="en-US" sz="2400" dirty="0">
                <a:hlinkClick r:id="rId2"/>
              </a:rPr>
              <a:t>https://lostechies.com/derickbailey/2009/02/11/solid-development-principles-in-motivational-pictures/</a:t>
            </a:r>
            <a:endParaRPr lang="en-US" sz="24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SOLID Motivational Posters, by </a:t>
            </a:r>
            <a:r>
              <a:rPr lang="en-US" sz="1600" dirty="0">
                <a:hlinkClick r:id="rId3"/>
              </a:rPr>
              <a:t>Derick Bailey</a:t>
            </a:r>
            <a:r>
              <a:rPr lang="en-US" sz="1600" dirty="0"/>
              <a:t>, is licensed under a </a:t>
            </a:r>
            <a:r>
              <a:rPr lang="en-US" sz="1600" dirty="0">
                <a:hlinkClick r:id="rId4"/>
              </a:rPr>
              <a:t>Creative Commons Attribution-Share Alike 3.0 United States License</a:t>
            </a:r>
            <a:r>
              <a:rPr lang="en-US" sz="1600" dirty="0"/>
              <a:t>.</a:t>
            </a:r>
          </a:p>
          <a:p>
            <a:r>
              <a:rPr lang="en-PH" sz="1600" dirty="0">
                <a:hlinkClick r:id="rId4"/>
              </a:rPr>
              <a:t>http://creativecommons.org/licenses/by-sa/3.0/us/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8DD70-78AB-4523-897A-5F64B836C4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70" y="4412331"/>
            <a:ext cx="1933266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0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Single Responsibility Principle</a:t>
            </a:r>
            <a:endParaRPr lang="en-US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263" y="1168599"/>
            <a:ext cx="6027737" cy="45208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835633-AF23-48D4-BEA5-9D8290CE9BD2}"/>
              </a:ext>
            </a:extLst>
          </p:cNvPr>
          <p:cNvSpPr txBox="1"/>
          <p:nvPr/>
        </p:nvSpPr>
        <p:spPr>
          <a:xfrm>
            <a:off x="4403558" y="6296527"/>
            <a:ext cx="7170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i="1" dirty="0">
                <a:solidFill>
                  <a:schemeClr val="bg1"/>
                </a:solidFill>
                <a:latin typeface="Avenir" pitchFamily="50" charset="0"/>
              </a:rPr>
              <a:t>Single Responsibility Principle photo by Derick Bailey under </a:t>
            </a:r>
            <a:r>
              <a:rPr lang="en-PH" sz="1200" i="1" dirty="0">
                <a:solidFill>
                  <a:schemeClr val="bg1"/>
                </a:solidFill>
                <a:latin typeface="Avenir" pitchFamily="50" charset="0"/>
                <a:hlinkClick r:id="rId3"/>
              </a:rPr>
              <a:t>CC BY-SA</a:t>
            </a:r>
            <a:r>
              <a:rPr lang="en-PH" sz="1200" i="1" dirty="0">
                <a:solidFill>
                  <a:schemeClr val="bg1"/>
                </a:solidFill>
                <a:latin typeface="Avenir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221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Single Responsibility Principle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Objects should have cohesive and complete responsibilities. </a:t>
            </a:r>
          </a:p>
          <a:p>
            <a:r>
              <a:rPr lang="en-US" dirty="0"/>
              <a:t>It shouldn't be aware of knowledge it doesn't need and it shouldn't perform responsibilities that are irrelevant from it.</a:t>
            </a:r>
          </a:p>
        </p:txBody>
      </p:sp>
    </p:spTree>
    <p:extLst>
      <p:ext uri="{BB962C8B-B14F-4D97-AF65-F5344CB8AC3E}">
        <p14:creationId xmlns:p14="http://schemas.microsoft.com/office/powerpoint/2010/main" val="82328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GOD Class</a:t>
            </a:r>
            <a:br>
              <a:rPr lang="en-PH" dirty="0"/>
            </a:br>
            <a:r>
              <a:rPr lang="en-PH" dirty="0"/>
              <a:t>(violation)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634" y="899554"/>
            <a:ext cx="6558268" cy="50588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3434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Assigning the correct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When you're introducing new behavior or information to a system, you should ask first: who should be responsible of this behavior or information?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Who should be responsible of calculating the differences between dates? </a:t>
            </a:r>
            <a:r>
              <a:rPr lang="en-US" sz="2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Date should be responsible</a:t>
            </a:r>
            <a:r>
              <a:rPr lang="en-US" sz="2800" dirty="0"/>
              <a:t>, not </a:t>
            </a:r>
            <a:r>
              <a:rPr lang="en-US" sz="2800" dirty="0" err="1"/>
              <a:t>LibraryCard</a:t>
            </a:r>
            <a:r>
              <a:rPr lang="en-US" sz="28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Who should be responsible of calculating the penalties of specific </a:t>
            </a:r>
            <a:r>
              <a:rPr lang="en-US" sz="2800" dirty="0" err="1"/>
              <a:t>BorrowableItem</a:t>
            </a:r>
            <a:r>
              <a:rPr lang="en-US" sz="2800" dirty="0"/>
              <a:t> realizations? </a:t>
            </a:r>
            <a:r>
              <a:rPr lang="en-US" sz="2800" b="1" dirty="0" err="1">
                <a:latin typeface="Source Serif Pro" panose="02040603050405020204" pitchFamily="18" charset="0"/>
                <a:ea typeface="Source Serif Pro" panose="02040603050405020204" pitchFamily="18" charset="0"/>
              </a:rPr>
              <a:t>BorrowableItem</a:t>
            </a:r>
            <a:r>
              <a:rPr lang="en-US" sz="2800" b="1" dirty="0">
                <a:latin typeface="Source Serif Pro" panose="02040603050405020204" pitchFamily="18" charset="0"/>
                <a:ea typeface="Source Serif Pro" panose="02040603050405020204" pitchFamily="18" charset="0"/>
              </a:rPr>
              <a:t>  realizations should be responsible</a:t>
            </a:r>
            <a:r>
              <a:rPr lang="en-US" sz="2800" dirty="0"/>
              <a:t>, not </a:t>
            </a:r>
            <a:r>
              <a:rPr lang="en-US" sz="2800" dirty="0" err="1"/>
              <a:t>LibraryCard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9504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Open/Close Principle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Classes should be open to extension and closed to modification. </a:t>
            </a:r>
          </a:p>
          <a:p>
            <a:r>
              <a:rPr lang="en-US" dirty="0"/>
              <a:t>Instead of changing the form and behavior of an existing class, you should extend the class</a:t>
            </a:r>
          </a:p>
        </p:txBody>
      </p:sp>
    </p:spTree>
    <p:extLst>
      <p:ext uri="{BB962C8B-B14F-4D97-AF65-F5344CB8AC3E}">
        <p14:creationId xmlns:p14="http://schemas.microsoft.com/office/powerpoint/2010/main" val="36537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Open/Close Principle</a:t>
            </a:r>
            <a:endParaRPr lang="en-US" sz="4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263" y="1168599"/>
            <a:ext cx="6027737" cy="45208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A7C23E-C090-4E04-9ACB-2426D56845E8}"/>
              </a:ext>
            </a:extLst>
          </p:cNvPr>
          <p:cNvSpPr txBox="1"/>
          <p:nvPr/>
        </p:nvSpPr>
        <p:spPr>
          <a:xfrm>
            <a:off x="4403558" y="6296527"/>
            <a:ext cx="7170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i="1" dirty="0">
                <a:solidFill>
                  <a:schemeClr val="bg1"/>
                </a:solidFill>
                <a:latin typeface="Avenir" pitchFamily="50" charset="0"/>
              </a:rPr>
              <a:t>Open-Closed Principle photo by Derick Bailey under </a:t>
            </a:r>
            <a:r>
              <a:rPr lang="en-PH" sz="1200" i="1" dirty="0">
                <a:solidFill>
                  <a:schemeClr val="bg1"/>
                </a:solidFill>
                <a:latin typeface="Avenir" pitchFamily="50" charset="0"/>
                <a:hlinkClick r:id="rId3"/>
              </a:rPr>
              <a:t>CC BY-SA</a:t>
            </a:r>
            <a:r>
              <a:rPr lang="en-PH" sz="1200" i="1" dirty="0">
                <a:solidFill>
                  <a:schemeClr val="bg1"/>
                </a:solidFill>
                <a:latin typeface="Avenir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3253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Open for Modification (violation)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291" y="1556510"/>
            <a:ext cx="6688211" cy="37449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78916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Open for Extension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177" y="1978403"/>
            <a:ext cx="6556309" cy="29011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6171645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PinkWoodcutB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PinkWoodcutBG" id="{63C72C8D-AC0F-4F56-9459-C95CC326D0F7}" vid="{645041DA-A3BF-4136-86DF-F247059B41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GradientPinkWoodcutBG</Template>
  <TotalTime>69</TotalTime>
  <Words>335</Words>
  <Application>Microsoft Office PowerPoint</Application>
  <PresentationFormat>Widescreen</PresentationFormat>
  <Paragraphs>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Avenir</vt:lpstr>
      <vt:lpstr>Calibri</vt:lpstr>
      <vt:lpstr>Calibri Light</vt:lpstr>
      <vt:lpstr>Equity Text A</vt:lpstr>
      <vt:lpstr>Futura</vt:lpstr>
      <vt:lpstr>Source Serif Pro</vt:lpstr>
      <vt:lpstr>GradientPinkWoodcutBG</vt:lpstr>
      <vt:lpstr>SOLID Objects</vt:lpstr>
      <vt:lpstr>Single Responsibility Principle</vt:lpstr>
      <vt:lpstr>Single Responsibility Principle</vt:lpstr>
      <vt:lpstr>GOD Class (violation)</vt:lpstr>
      <vt:lpstr>Assigning the correct responsibilities</vt:lpstr>
      <vt:lpstr>Open/Close Principle</vt:lpstr>
      <vt:lpstr>Open/Close Principle</vt:lpstr>
      <vt:lpstr>Open for Modification (violation)</vt:lpstr>
      <vt:lpstr>Open for Extension</vt:lpstr>
      <vt:lpstr>Liskov- Substitution Principle</vt:lpstr>
      <vt:lpstr>Liskov Substitution Principle</vt:lpstr>
      <vt:lpstr>Which relationship is better? Realization or Specialization</vt:lpstr>
      <vt:lpstr>Interface Segregation Principle</vt:lpstr>
      <vt:lpstr>Interface Segregation Principle</vt:lpstr>
      <vt:lpstr>Role Interfaces</vt:lpstr>
      <vt:lpstr>Dependency Inversion Principle</vt:lpstr>
      <vt:lpstr>Dependency Inversion Principle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Objects</dc:title>
  <dc:creator>Rubelito Abella</dc:creator>
  <cp:lastModifiedBy>Rubelito Abella</cp:lastModifiedBy>
  <cp:revision>17</cp:revision>
  <dcterms:created xsi:type="dcterms:W3CDTF">2019-10-24T01:13:18Z</dcterms:created>
  <dcterms:modified xsi:type="dcterms:W3CDTF">2020-08-28T10:47:56Z</dcterms:modified>
</cp:coreProperties>
</file>