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02" r:id="rId2"/>
    <p:sldId id="418" r:id="rId3"/>
    <p:sldId id="423" r:id="rId4"/>
    <p:sldId id="439" r:id="rId5"/>
    <p:sldId id="438" r:id="rId6"/>
    <p:sldId id="435" r:id="rId7"/>
    <p:sldId id="437" r:id="rId8"/>
    <p:sldId id="436" r:id="rId9"/>
    <p:sldId id="440" r:id="rId10"/>
    <p:sldId id="441" r:id="rId11"/>
    <p:sldId id="442" r:id="rId12"/>
    <p:sldId id="443" r:id="rId13"/>
    <p:sldId id="444" r:id="rId14"/>
    <p:sldId id="445" r:id="rId15"/>
    <p:sldId id="404" r:id="rId16"/>
    <p:sldId id="447" r:id="rId17"/>
    <p:sldId id="411" r:id="rId18"/>
    <p:sldId id="412" r:id="rId19"/>
    <p:sldId id="413" r:id="rId20"/>
    <p:sldId id="414" r:id="rId21"/>
    <p:sldId id="415" r:id="rId22"/>
    <p:sldId id="448" r:id="rId23"/>
    <p:sldId id="419" r:id="rId24"/>
    <p:sldId id="416" r:id="rId25"/>
    <p:sldId id="417" r:id="rId26"/>
    <p:sldId id="44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3936" autoAdjust="0"/>
  </p:normalViewPr>
  <p:slideViewPr>
    <p:cSldViewPr snapToGrid="0">
      <p:cViewPr varScale="1">
        <p:scale>
          <a:sx n="107" d="100"/>
          <a:sy n="107" d="100"/>
        </p:scale>
        <p:origin x="11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software/programmable/quartus-prime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數位</a:t>
            </a:r>
            <a:r>
              <a:rPr lang="en-US" altLang="zh-TW" dirty="0">
                <a:ea typeface="標楷體" panose="03000509000000000000" pitchFamily="65" charset="-120"/>
              </a:rPr>
              <a:t>IC</a:t>
            </a:r>
            <a:r>
              <a:rPr lang="zh-TW" altLang="en-US" dirty="0">
                <a:ea typeface="標楷體" panose="03000509000000000000" pitchFamily="65" charset="-120"/>
              </a:rPr>
              <a:t>設計 </a:t>
            </a:r>
            <a:r>
              <a:rPr lang="en-US" altLang="zh-TW" dirty="0">
                <a:ea typeface="標楷體" panose="03000509000000000000" pitchFamily="65" charset="-120"/>
              </a:rPr>
              <a:t>Tool</a:t>
            </a:r>
            <a:r>
              <a:rPr lang="zh-TW" altLang="en-US" dirty="0">
                <a:ea typeface="標楷體" panose="03000509000000000000" pitchFamily="65" charset="-120"/>
              </a:rPr>
              <a:t>安裝</a:t>
            </a:r>
            <a:r>
              <a:rPr lang="en-US" altLang="zh-TW" dirty="0"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ea typeface="標楷體" panose="03000509000000000000" pitchFamily="65" charset="-120"/>
              </a:rPr>
              <a:t>作業模擬教學</a:t>
            </a: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35" y="2148074"/>
            <a:ext cx="5701698" cy="45394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6" y="2142985"/>
            <a:ext cx="5697519" cy="4544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r>
              <a:rPr lang="en-US" altLang="zh-TW" dirty="0">
                <a:solidFill>
                  <a:srgbClr val="FF0000"/>
                </a:solidFill>
              </a:rPr>
              <a:t> Prime Lite Edition (Free)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available disk space</a:t>
            </a:r>
          </a:p>
        </p:txBody>
      </p:sp>
    </p:spTree>
    <p:extLst>
      <p:ext uri="{BB962C8B-B14F-4D97-AF65-F5344CB8AC3E}">
        <p14:creationId xmlns:p14="http://schemas.microsoft.com/office/powerpoint/2010/main" val="16025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13" y="1988598"/>
            <a:ext cx="5975036" cy="47324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2.Click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Cancel check driver installation</a:t>
            </a:r>
          </a:p>
        </p:txBody>
      </p:sp>
    </p:spTree>
    <p:extLst>
      <p:ext uri="{BB962C8B-B14F-4D97-AF65-F5344CB8AC3E}">
        <p14:creationId xmlns:p14="http://schemas.microsoft.com/office/powerpoint/2010/main" val="81725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" t="1" r="334" b="46872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6: Download device support file</a:t>
            </a:r>
            <a:endParaRPr lang="zh-TW" altLang="en-US" b="1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Download Cyclone IV Device Support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1" y="2512381"/>
            <a:ext cx="5359350" cy="42477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  <a:p>
            <a:pPr lvl="1"/>
            <a:r>
              <a:rPr lang="en-US" altLang="zh-TW" sz="2000" dirty="0"/>
              <a:t>Windows</a:t>
            </a:r>
            <a:r>
              <a:rPr lang="zh-TW" altLang="en-US" sz="2000" dirty="0"/>
              <a:t>搜尋 </a:t>
            </a: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Device Installer</a:t>
            </a:r>
            <a:endParaRPr lang="zh-TW" altLang="en-US" sz="2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path of device support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1" y="2512380"/>
            <a:ext cx="5330064" cy="4229461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Devices &amp; Cyclone IV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14" y="2050741"/>
            <a:ext cx="5926012" cy="4700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" y="2050741"/>
            <a:ext cx="5921464" cy="47005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Check available disk space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 by 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7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File -&gt; new project wizard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26" y="2499859"/>
            <a:ext cx="9282948" cy="4175933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25" y="2101075"/>
            <a:ext cx="5849175" cy="4630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2" y="2101075"/>
            <a:ext cx="5836408" cy="46309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</p:txBody>
      </p:sp>
      <p:sp>
        <p:nvSpPr>
          <p:cNvPr id="7" name="橢圓 6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project name should be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 same as the name of top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Modify the project path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Don’t use the default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</p:cNvCxnSpPr>
          <p:nvPr/>
        </p:nvCxnSpPr>
        <p:spPr>
          <a:xfrm flipV="1">
            <a:off x="6565464" y="2101075"/>
            <a:ext cx="1415561" cy="722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792961" y="3510531"/>
            <a:ext cx="2031443" cy="537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38" y="2560743"/>
            <a:ext cx="5275441" cy="41449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5" y="2558565"/>
            <a:ext cx="5254836" cy="4147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Add the file excepting the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Empty project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Select all .v files except the </a:t>
            </a:r>
            <a:r>
              <a:rPr lang="en-US" altLang="zh-TW" dirty="0" err="1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85" y="2036070"/>
            <a:ext cx="5494219" cy="47588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Step2: Select the device : </a:t>
            </a:r>
            <a:r>
              <a:rPr lang="en-US" altLang="zh-TW" dirty="0">
                <a:solidFill>
                  <a:srgbClr val="FF0000"/>
                </a:solidFill>
              </a:rPr>
              <a:t>EP4CE55F23A7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device family (Cyclone IV 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Select device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simulation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simulation process and the necessary tools</a:t>
            </a:r>
            <a:r>
              <a:rPr lang="zh-TW" altLang="en-US" dirty="0"/>
              <a:t> </a:t>
            </a:r>
            <a:r>
              <a:rPr lang="en-US" altLang="zh-TW" dirty="0"/>
              <a:t>in this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tools can be downloaded from :</a:t>
            </a:r>
          </a:p>
          <a:p>
            <a:pPr lvl="1"/>
            <a:r>
              <a:rPr lang="en-US" altLang="zh-TW" dirty="0">
                <a:hlinkClick r:id="rId2"/>
              </a:rPr>
              <a:t>https://www.intel.com/content/www/us/en/software/programmable/quartus-prime/download.html#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Functional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Synthesis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Pre-Layout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endCxn id="5" idx="1"/>
          </p:cNvCxnSpPr>
          <p:nvPr/>
        </p:nvCxnSpPr>
        <p:spPr>
          <a:xfrm>
            <a:off x="386791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2" y="2450452"/>
            <a:ext cx="5015884" cy="43201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 : Gate level simulation configuration </a:t>
            </a:r>
          </a:p>
          <a:p>
            <a:pPr lvl="1"/>
            <a:r>
              <a:rPr lang="en-US" altLang="zh-TW" dirty="0"/>
              <a:t>select </a:t>
            </a:r>
            <a:r>
              <a:rPr lang="en-US" altLang="zh-TW" dirty="0" err="1"/>
              <a:t>ModelSim</a:t>
            </a:r>
            <a:r>
              <a:rPr lang="en-US" altLang="zh-TW" dirty="0"/>
              <a:t>-Altera and Verilog HDL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16" y="2453813"/>
            <a:ext cx="5016254" cy="4316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 </a:t>
            </a:r>
          </a:p>
          <a:p>
            <a:pPr lvl="1"/>
            <a:r>
              <a:rPr lang="en-US" altLang="zh-TW" dirty="0"/>
              <a:t>Assignment &gt; Settings &gt; Simulation &gt; More EDA Writer Settings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4" y="2494625"/>
            <a:ext cx="6548476" cy="4101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01" y="2476783"/>
            <a:ext cx="3902928" cy="424356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Off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9" y="2077374"/>
            <a:ext cx="7891240" cy="4674093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039" y="2894120"/>
            <a:ext cx="3906175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Pre-Layout Simulation by </a:t>
            </a:r>
            <a:r>
              <a:rPr lang="en-US" altLang="zh-TW" dirty="0" err="1"/>
              <a:t>ModelSim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2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Pre-Layout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the gate level file (*.</a:t>
            </a:r>
            <a:r>
              <a:rPr lang="en-US" altLang="zh-TW" dirty="0" err="1"/>
              <a:t>vo</a:t>
            </a:r>
            <a:r>
              <a:rPr lang="en-US" altLang="zh-TW" dirty="0"/>
              <a:t>,*.</a:t>
            </a:r>
            <a:r>
              <a:rPr lang="en-US" altLang="zh-TW" dirty="0" err="1"/>
              <a:t>sdo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can be found in </a:t>
            </a:r>
            <a:r>
              <a:rPr lang="en-US" altLang="zh-TW" i="1" dirty="0"/>
              <a:t>simulation/</a:t>
            </a:r>
            <a:r>
              <a:rPr lang="en-US" altLang="zh-TW" i="1" dirty="0" err="1"/>
              <a:t>modelsim</a:t>
            </a:r>
            <a:r>
              <a:rPr lang="en-US" altLang="zh-TW" dirty="0"/>
              <a:t> folder, and put them into </a:t>
            </a:r>
            <a:r>
              <a:rPr lang="en-US" altLang="zh-TW" dirty="0" err="1">
                <a:solidFill>
                  <a:srgbClr val="FF0000"/>
                </a:solidFill>
              </a:rPr>
              <a:t>modelsim</a:t>
            </a:r>
            <a:r>
              <a:rPr lang="en-US" altLang="zh-TW" dirty="0">
                <a:solidFill>
                  <a:srgbClr val="FF0000"/>
                </a:solidFill>
              </a:rPr>
              <a:t> project directory </a:t>
            </a:r>
            <a:r>
              <a:rPr lang="en-US" altLang="zh-TW" dirty="0"/>
              <a:t>created in functional simulation section.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Simulation folder </a:t>
            </a:r>
            <a:r>
              <a:rPr lang="en-US" altLang="zh-TW" sz="1600" dirty="0"/>
              <a:t>is in the </a:t>
            </a:r>
            <a:r>
              <a:rPr lang="en-US" altLang="zh-TW" sz="1600" dirty="0">
                <a:solidFill>
                  <a:srgbClr val="FF0000"/>
                </a:solidFill>
              </a:rPr>
              <a:t>Quartus project </a:t>
            </a:r>
            <a:r>
              <a:rPr lang="en-US" altLang="zh-TW" sz="1600" dirty="0"/>
              <a:t>directory created in the synthesis section.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6" y="3371582"/>
            <a:ext cx="6424533" cy="29378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6" y="3168362"/>
            <a:ext cx="5315521" cy="33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Pre-Layout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 : Pre-Layout simulation</a:t>
            </a:r>
          </a:p>
          <a:p>
            <a:pPr lvl="1"/>
            <a:r>
              <a:rPr lang="en-US" altLang="zh-TW" sz="1800" dirty="0"/>
              <a:t>(Simulate -&gt; Start Simulation Window)</a:t>
            </a:r>
          </a:p>
          <a:p>
            <a:pPr lvl="1"/>
            <a:r>
              <a:rPr lang="en-US" altLang="zh-TW" sz="1800" dirty="0"/>
              <a:t>This time, use the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for simulation ( Replace the original </a:t>
            </a:r>
            <a:r>
              <a:rPr lang="en-US" altLang="zh-TW" sz="1800" dirty="0" err="1"/>
              <a:t>top_module.v</a:t>
            </a:r>
            <a:r>
              <a:rPr lang="en-US" altLang="zh-TW" sz="1800" dirty="0"/>
              <a:t> with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)</a:t>
            </a:r>
          </a:p>
          <a:p>
            <a:pPr lvl="1"/>
            <a:r>
              <a:rPr lang="en-US" altLang="zh-TW" sz="1800" dirty="0"/>
              <a:t>Repeat the steps of functional simulation. ( Need to cancel the no </a:t>
            </a:r>
            <a:r>
              <a:rPr lang="en-US" altLang="zh-TW" sz="1800" dirty="0" err="1"/>
              <a:t>timingchecks</a:t>
            </a:r>
            <a:r>
              <a:rPr lang="en-US" altLang="zh-TW" sz="1800" dirty="0"/>
              <a:t>.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09" y="3078139"/>
            <a:ext cx="4031622" cy="36492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5">
            <a:extLst>
              <a:ext uri="{FF2B5EF4-FFF2-40B4-BE49-F238E27FC236}">
                <a16:creationId xmlns:a16="http://schemas.microsoft.com/office/drawing/2014/main" id="{B3A8300E-1A5C-4E72-8713-E43B26F40D63}"/>
              </a:ext>
            </a:extLst>
          </p:cNvPr>
          <p:cNvSpPr/>
          <p:nvPr/>
        </p:nvSpPr>
        <p:spPr>
          <a:xfrm>
            <a:off x="6316392" y="4469528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39" y="3209455"/>
            <a:ext cx="4819892" cy="33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11" y="3238950"/>
            <a:ext cx="4230739" cy="2873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77" y="3451100"/>
            <a:ext cx="3679124" cy="4659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0" y="2934518"/>
            <a:ext cx="4246747" cy="28792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EA6B72-7EC1-43C0-86EA-09BE64C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Pre-Layout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0D2D-5C55-43E9-A651-A14686E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Pre-Layout Simulation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 err="1">
                <a:solidFill>
                  <a:srgbClr val="FF0000"/>
                </a:solidFill>
              </a:rPr>
              <a:t>cycloneive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and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altera</a:t>
            </a:r>
            <a:r>
              <a:rPr lang="en-US" altLang="zh-TW" sz="1600" dirty="0"/>
              <a:t> library to search libraries ( click Libraries to add )</a:t>
            </a:r>
          </a:p>
          <a:p>
            <a:pPr lvl="2"/>
            <a:r>
              <a:rPr lang="en-US" altLang="zh-TW" sz="1600" dirty="0"/>
              <a:t>your </a:t>
            </a:r>
            <a:r>
              <a:rPr lang="en-US" altLang="zh-TW" sz="1600" dirty="0" err="1"/>
              <a:t>quartus</a:t>
            </a:r>
            <a:r>
              <a:rPr lang="en-US" altLang="zh-TW" sz="1600" dirty="0"/>
              <a:t> installation disk/altera/13.0sp1/</a:t>
            </a:r>
            <a:r>
              <a:rPr lang="en-US" altLang="zh-TW" sz="1600" dirty="0" err="1"/>
              <a:t>modelsim_ase</a:t>
            </a:r>
            <a:r>
              <a:rPr lang="en-US" altLang="zh-TW" sz="1600" dirty="0"/>
              <a:t>/altera/Verilog/</a:t>
            </a:r>
            <a:r>
              <a:rPr lang="en-US" altLang="zh-TW" sz="1600" dirty="0" err="1"/>
              <a:t>cycloneii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>
                <a:solidFill>
                  <a:srgbClr val="FF0000"/>
                </a:solidFill>
              </a:rPr>
              <a:t>*.</a:t>
            </a:r>
            <a:r>
              <a:rPr lang="en-US" altLang="zh-TW" sz="1600" dirty="0" err="1">
                <a:solidFill>
                  <a:srgbClr val="FF0000"/>
                </a:solidFill>
              </a:rPr>
              <a:t>sdo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to SDF Files and fill </a:t>
            </a:r>
            <a:r>
              <a:rPr lang="en-US" altLang="zh-TW" sz="1600" dirty="0">
                <a:solidFill>
                  <a:srgbClr val="00B0F0"/>
                </a:solidFill>
              </a:rPr>
              <a:t>the instance name </a:t>
            </a:r>
            <a:r>
              <a:rPr lang="en-US" altLang="zh-TW" sz="1600" dirty="0">
                <a:solidFill>
                  <a:srgbClr val="FF0000"/>
                </a:solidFill>
              </a:rPr>
              <a:t>of </a:t>
            </a:r>
            <a:r>
              <a:rPr lang="en-US" altLang="zh-TW" sz="1600" dirty="0">
                <a:solidFill>
                  <a:srgbClr val="00B050"/>
                </a:solidFill>
              </a:rPr>
              <a:t>your design</a:t>
            </a:r>
            <a:r>
              <a:rPr lang="en-US" altLang="zh-TW" sz="1600" dirty="0">
                <a:solidFill>
                  <a:srgbClr val="FF0000"/>
                </a:solidFill>
              </a:rPr>
              <a:t> in 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testbench.v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in “apply to region”  (click SDF to add)</a:t>
            </a:r>
          </a:p>
          <a:p>
            <a:endParaRPr lang="en-US" altLang="zh-TW" sz="16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6D04E5-6E4D-407C-9F6E-5F433F2538F8}"/>
              </a:ext>
            </a:extLst>
          </p:cNvPr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2F36E2-69A9-465D-BD5A-96694D905F5C}"/>
              </a:ext>
            </a:extLst>
          </p:cNvPr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F3139-BCE3-4BF6-942B-2E3B200DFED1}"/>
              </a:ext>
            </a:extLst>
          </p:cNvPr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56DEE-594B-4B49-96A4-CA982B22EC81}"/>
              </a:ext>
            </a:extLst>
          </p:cNvPr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396883" y="3683525"/>
            <a:ext cx="3337576" cy="275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3F0C13B-7467-45E2-8883-87E7256E9D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82564" y="2866634"/>
            <a:ext cx="3678197" cy="156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A13B668-B95C-4F36-BEDB-4775C77D900F}"/>
              </a:ext>
            </a:extLst>
          </p:cNvPr>
          <p:cNvCxnSpPr>
            <a:cxnSpLocks/>
          </p:cNvCxnSpPr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9BC41B-F42A-4810-B11E-3EAEBEB853E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69662" y="2875746"/>
            <a:ext cx="2810588" cy="799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87E32C1-989B-49D7-9424-D0EFD29D5A9A}"/>
              </a:ext>
            </a:extLst>
          </p:cNvPr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A7B3606-349D-4435-A75A-46C01D6D1886}"/>
              </a:ext>
            </a:extLst>
          </p:cNvPr>
          <p:cNvCxnSpPr>
            <a:cxnSpLocks/>
          </p:cNvCxnSpPr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1372056" y="3270625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656FDE48-073E-4A08-A567-DFC898EB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6" y="4052891"/>
            <a:ext cx="4411918" cy="28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3622C8D-76A5-4F71-A1CD-5E3280BF8696}"/>
              </a:ext>
            </a:extLst>
          </p:cNvPr>
          <p:cNvSpPr/>
          <p:nvPr/>
        </p:nvSpPr>
        <p:spPr>
          <a:xfrm>
            <a:off x="334963" y="4835093"/>
            <a:ext cx="3337576" cy="275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46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9012" y="2209800"/>
            <a:ext cx="8689788" cy="1981200"/>
          </a:xfrm>
        </p:spPr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5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8746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AFA814-21AF-49B5-9FEE-47BBEE0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627C1-FC19-4E2E-831B-6843E93E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Register and sign in</a:t>
            </a:r>
          </a:p>
          <a:p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97BE52-B920-4150-B6D8-66235F3BA464}"/>
              </a:ext>
            </a:extLst>
          </p:cNvPr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B9637-9C5F-4BC5-961E-22F8DE23E958}"/>
              </a:ext>
            </a:extLst>
          </p:cNvPr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to create an account and sign 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4" y="2092553"/>
            <a:ext cx="9784074" cy="45035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0A7E37-901A-47E5-9672-0600E046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903367-BC94-4953-BF34-4280AFD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Click “ Download for Windows(free, no license required)“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79034BF-1EB9-4F2F-A8A9-6B7B75E297D8}"/>
              </a:ext>
            </a:extLst>
          </p:cNvPr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423A36-929D-41DC-8CFF-239C554E83AD}"/>
              </a:ext>
            </a:extLst>
          </p:cNvPr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" y="2169886"/>
            <a:ext cx="11433869" cy="4186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D5E37B5-66DF-4931-A006-01A19EDB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B29FF-EA50-4994-93AF-5B2A8BBB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3: Select software version (20.1.1)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FFB453E-F9E8-4340-956B-B5251EC6174B}"/>
              </a:ext>
            </a:extLst>
          </p:cNvPr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76ACC0-F84A-490B-8719-E5A0B69203D7}"/>
              </a:ext>
            </a:extLst>
          </p:cNvPr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Select version 20.1.1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3" y="2086062"/>
            <a:ext cx="8955484" cy="45825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4: Download </a:t>
            </a:r>
            <a:r>
              <a:rPr lang="en-US" altLang="zh-TW" dirty="0" err="1"/>
              <a:t>Quartus</a:t>
            </a:r>
            <a:r>
              <a:rPr lang="en-US" altLang="zh-TW" dirty="0"/>
              <a:t> setup execution file</a:t>
            </a:r>
            <a:endParaRPr lang="zh-TW" altLang="en-US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Click the ‘Individual Files’ tab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Download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6" y="2186781"/>
            <a:ext cx="8591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2148112"/>
            <a:ext cx="5746094" cy="45613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Accept the agreement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8" y="2148112"/>
            <a:ext cx="5727006" cy="4561332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Set installation path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</p:spTree>
    <p:extLst>
      <p:ext uri="{BB962C8B-B14F-4D97-AF65-F5344CB8AC3E}">
        <p14:creationId xmlns:p14="http://schemas.microsoft.com/office/powerpoint/2010/main" val="164332322"/>
      </p:ext>
    </p:extLst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24635</TotalTime>
  <Words>654</Words>
  <Application>Microsoft Office PowerPoint</Application>
  <PresentationFormat>寬螢幕</PresentationFormat>
  <Paragraphs>118</Paragraphs>
  <Slides>26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標楷體</vt:lpstr>
      <vt:lpstr>Arial</vt:lpstr>
      <vt:lpstr>Calibri</vt:lpstr>
      <vt:lpstr>Times New Roman</vt:lpstr>
      <vt:lpstr>NCKU</vt:lpstr>
      <vt:lpstr>數位IC設計 Tool安裝&amp;作業模擬教學</vt:lpstr>
      <vt:lpstr>The simulation process</vt:lpstr>
      <vt:lpstr>Download and install Quartus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Pre-Layout Simulation by ModelSim</vt:lpstr>
      <vt:lpstr>Pre-Layout Simulation by ModelSim</vt:lpstr>
      <vt:lpstr>Pre-Layout Simulation by ModelSim</vt:lpstr>
      <vt:lpstr>Pre-Layout Simulation by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李亦軒 LEE,YI-HSUAN</cp:lastModifiedBy>
  <cp:revision>1048</cp:revision>
  <dcterms:created xsi:type="dcterms:W3CDTF">2016-04-08T13:58:24Z</dcterms:created>
  <dcterms:modified xsi:type="dcterms:W3CDTF">2025-04-11T08:17:14Z</dcterms:modified>
</cp:coreProperties>
</file>