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1" r:id="rId4"/>
    <p:sldId id="262" r:id="rId5"/>
    <p:sldId id="273" r:id="rId6"/>
    <p:sldId id="290" r:id="rId7"/>
    <p:sldId id="287" r:id="rId8"/>
    <p:sldId id="263" r:id="rId9"/>
    <p:sldId id="268" r:id="rId10"/>
    <p:sldId id="296" r:id="rId11"/>
    <p:sldId id="297" r:id="rId12"/>
    <p:sldId id="295" r:id="rId13"/>
    <p:sldId id="294" r:id="rId14"/>
    <p:sldId id="274" r:id="rId15"/>
    <p:sldId id="269" r:id="rId16"/>
    <p:sldId id="292" r:id="rId17"/>
    <p:sldId id="293" r:id="rId18"/>
    <p:sldId id="264" r:id="rId19"/>
    <p:sldId id="283" r:id="rId20"/>
    <p:sldId id="291" r:id="rId21"/>
    <p:sldId id="265" r:id="rId22"/>
    <p:sldId id="266" r:id="rId23"/>
    <p:sldId id="286" r:id="rId24"/>
    <p:sldId id="276" r:id="rId25"/>
    <p:sldId id="25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hyperlink" Target="https://github.com/HowToCodeWithPaws/Coursework" TargetMode="External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ecommand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rpath.com/catalog/software/1801.htm" TargetMode="External"/><Relationship Id="rId4" Type="http://schemas.openxmlformats.org/officeDocument/2006/relationships/hyperlink" Target="https://www.libramar.net/news/lightmaster_crt_radar_simulator/2017-10-29-99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ecommand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ramar.net/news/lightmaster_crt_radar_simulator/2017-10-29-99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www.starpath.com/catalog/software/1801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046689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rgbClr val="000066"/>
                </a:solidFill>
                <a:cs typeface="+mj-lt"/>
              </a:rPr>
              <a:t>Факультет компьютерных наук</a:t>
            </a:r>
            <a:br>
              <a:rPr lang="ru-RU" sz="2800" b="1" dirty="0">
                <a:solidFill>
                  <a:srgbClr val="000066"/>
                </a:solidFill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cs typeface="+mj-lt"/>
              </a:rPr>
              <a:t>Образовательная программа </a:t>
            </a:r>
            <a:br>
              <a:rPr lang="ru-RU" sz="2800" b="1" dirty="0">
                <a:solidFill>
                  <a:srgbClr val="000066"/>
                </a:solidFill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cs typeface="+mj-lt"/>
              </a:rPr>
              <a:t>09.03.04 Программная инженерия</a:t>
            </a:r>
            <a:br>
              <a:rPr lang="ru-RU" sz="2800" b="1" dirty="0">
                <a:solidFill>
                  <a:srgbClr val="000066"/>
                </a:solidFill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cs typeface="+mj-lt"/>
              </a:rPr>
              <a:t>Курсовая работа</a:t>
            </a:r>
            <a:br>
              <a:rPr lang="ru-RU" sz="2800" b="1" dirty="0">
                <a:solidFill>
                  <a:srgbClr val="000066"/>
                </a:solidFill>
                <a:cs typeface="+mj-lt"/>
              </a:rPr>
            </a:br>
            <a:r>
              <a:rPr lang="ru-RU" sz="2800" b="1" dirty="0">
                <a:solidFill>
                  <a:srgbClr val="000066"/>
                </a:solidFill>
                <a:cs typeface="+mj-lt"/>
              </a:rPr>
              <a:t>Программа симуляции и визуализации работы радиолокатора</a:t>
            </a:r>
            <a:endParaRPr lang="en-US" sz="2800" b="1" dirty="0">
              <a:solidFill>
                <a:srgbClr val="000066"/>
              </a:solidFill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449543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БПИ-199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lang="ru-RU" sz="1800" b="1" dirty="0">
                <a:solidFill>
                  <a:srgbClr val="000066"/>
                </a:solidFill>
                <a:latin typeface="+mj-lt"/>
                <a:cs typeface="+mj-lt"/>
              </a:rPr>
              <a:t>Зубарева Наталия Дмитриевна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Старший преподаватель факультета компьютерных наук департамента «Программная инженерия»</a:t>
            </a:r>
          </a:p>
          <a:p>
            <a:pPr algn="r" eaLnBrk="1" hangingPunct="1"/>
            <a:r>
              <a:rPr lang="ru-RU" sz="1800" b="1" dirty="0">
                <a:solidFill>
                  <a:srgbClr val="000066"/>
                </a:solidFill>
                <a:latin typeface="+mj-lt"/>
                <a:cs typeface="+mj-lt"/>
              </a:rPr>
              <a:t>Дмитрий Валерьевич Пантюхин </a:t>
            </a: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49271679-4516-4727-BA86-5C44C6C9A516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chemeClr val="bg1"/>
                </a:solidFill>
              </a:rPr>
              <a:t>1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РАСЧЕТ ПРЕДПОЛОЖЕНИЙ О СИГНАЛЕ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66302" cy="18231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Матрица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𝑆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+mj-lt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определяется элементами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≤</m:t>
                                </m:r>
                                <m:r>
                                  <a:rPr lang="en-US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𝑛</m:t>
                                </m:r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cs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0,          иначе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где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𝑛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𝑙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,2∗</m:t>
                    </m:r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𝑙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...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целый момент прихода сигнала,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𝑙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=9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длительность сигнала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66302" cy="1823128"/>
              </a:xfrm>
              <a:prstGeom prst="rect">
                <a:avLst/>
              </a:prstGeom>
              <a:blipFill>
                <a:blip r:embed="rId3"/>
                <a:stretch>
                  <a:fillRect l="-556" t="-1672" b="-434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2">
            <a:extLst>
              <a:ext uri="{FF2B5EF4-FFF2-40B4-BE49-F238E27FC236}">
                <a16:creationId xmlns:a16="http://schemas.microsoft.com/office/drawing/2014/main" id="{79A25924-D95D-4D99-88EB-7989608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FD69D44-88D7-4162-A5D7-97108548CCF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10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7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СОЗДАНИЕ МАТРИЦЫ НАБЛЮДЕНИЙ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9A25924-D95D-4D99-88EB-7989608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FD69D44-88D7-4162-A5D7-97108548CCF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11</a:t>
            </a:r>
            <a:endParaRPr lang="en-US" sz="1800" dirty="0">
              <a:solidFill>
                <a:srgbClr val="003F82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62BC62-05FC-4892-A8CF-35057B99437D}"/>
              </a:ext>
            </a:extLst>
          </p:cNvPr>
          <p:cNvSpPr/>
          <p:nvPr/>
        </p:nvSpPr>
        <p:spPr>
          <a:xfrm>
            <a:off x="162112" y="1391834"/>
            <a:ext cx="8826440" cy="403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Для генерации матрицы наблюдений</a:t>
            </a:r>
          </a:p>
          <a:p>
            <a:pPr>
              <a:lnSpc>
                <a:spcPct val="107000"/>
              </a:lnSpc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составляются матрицы, заполненные случайными комплексными числами с нормальным распределением модулей мнимых и вещественных компонент от 0 до 9,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составляется подобная матрица, у которой увеличены значения на месте предполагаемой цели (на основе заданных параметров симуляции),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матрицы складываются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 результате получается матрица требуемого размера, в которой присутствуют сигналы от шумов и предполагаемых целей, что имитирует наблюдения, которые бы получал настоящий радиолокатор, и требуется в качестве входных параметров для симуляции его работы.</a:t>
            </a:r>
          </a:p>
        </p:txBody>
      </p:sp>
    </p:spTree>
    <p:extLst>
      <p:ext uri="{BB962C8B-B14F-4D97-AF65-F5344CB8AC3E}">
        <p14:creationId xmlns:p14="http://schemas.microsoft.com/office/powerpoint/2010/main" val="589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КОРРЕЛЯЦИОННАЯ МАТРИЦА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66302" cy="44760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Вычисление матрицы производится по формуле: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SupPr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𝑅</m:t>
                          </m:r>
                        </m:e>
                        <m:sub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−1</m:t>
                          </m:r>
                        </m:sup>
                      </m:sSubSup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SupPr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𝑅</m:t>
                          </m:r>
                        </m:e>
                        <m:sub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𝑛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−1</m:t>
                          </m:r>
                        </m:sub>
                        <m:sup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−1</m:t>
                          </m:r>
                        </m:sup>
                      </m:sSubSup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𝐻</m:t>
                              </m:r>
                            </m:sup>
                          </m:sSubSup>
                        </m:num>
                        <m:den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где</a:t>
                </a:r>
              </a:p>
              <a:p>
                <a14:m>
                  <m:oMath xmlns:m="http://schemas.openxmlformats.org/officeDocument/2006/math"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𝑛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=1,...,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𝑁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𝑎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𝑛</m:t>
                        </m:r>
                      </m:sub>
                    </m:sSub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SupPr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𝑅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𝑛</m:t>
                        </m:r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−1</m:t>
                        </m:r>
                      </m:sub>
                      <m:sup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𝑦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</a:t>
                </a:r>
              </a:p>
              <a:p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y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– элемент матрицы наблюдений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Y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SupPr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𝑅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0</m:t>
                        </m:r>
                      </m:sub>
                      <m:sup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−1</m:t>
                        </m:r>
                      </m:sup>
                    </m:sSubSup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fPr>
                      <m:num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1</m:t>
                        </m:r>
                      </m:num>
                      <m:den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𝜇</m:t>
                        </m:r>
                      </m:den>
                    </m:f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𝐼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𝐼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единичная матрица подходящей размерности,</a:t>
                </a:r>
              </a:p>
              <a:p>
                <a14:m>
                  <m:oMath xmlns:m="http://schemas.openxmlformats.org/officeDocument/2006/math"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𝜇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коэффициент регуляризации,</a:t>
                </a:r>
              </a:p>
              <a:p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H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– знак </a:t>
                </a:r>
                <a:r>
                  <a:rPr lang="ru-RU" dirty="0" err="1">
                    <a:solidFill>
                      <a:srgbClr val="000066"/>
                    </a:solidFill>
                    <a:latin typeface="+mj-lt"/>
                    <a:cs typeface="+mj-lt"/>
                  </a:rPr>
                  <a:t>эрмитового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сопряжения (комплексное сопряжение и транспонирование)</a:t>
                </a:r>
              </a:p>
              <a:p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Визуализация: делаются срезы матрицы по времени через фиксацию индексов в измерении матрицы, и на каждом срезе значения матрицы выводятся в окно визуализации, за счет чего создается анимация.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66302" cy="4476034"/>
              </a:xfrm>
              <a:prstGeom prst="rect">
                <a:avLst/>
              </a:prstGeom>
              <a:blipFill>
                <a:blip r:embed="rId3"/>
                <a:stretch>
                  <a:fillRect l="-556" t="-817" b="-122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2">
            <a:extLst>
              <a:ext uri="{FF2B5EF4-FFF2-40B4-BE49-F238E27FC236}">
                <a16:creationId xmlns:a16="http://schemas.microsoft.com/office/drawing/2014/main" id="{79A25924-D95D-4D99-88EB-7989608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FD69D44-88D7-4162-A5D7-97108548CCF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12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8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ВЫЧИСЛЕНИЕ СТАТИСТИКИ НАБЛЮДЕНИЙ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66302" cy="21660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Основываясь на предположениях о положении и времени прихода сигнала и на рассчитанной обратной корреляционной матрице, строится статистика наблюдений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L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. В точке пространства значение статистики вычисляется по формуле: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𝐿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ru-RU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ru-RU">
                                          <a:solidFill>
                                            <a:srgbClr val="000066"/>
                                          </a:solidFill>
                                          <a:latin typeface="Cambria Math" panose="02040503050406030204" pitchFamily="18" charset="0"/>
                                          <a:cs typeface="+mj-lt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𝑌𝑠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𝑢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(1−(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𝑌𝑠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−1</m:t>
                              </m:r>
                            </m:sup>
                          </m:sSup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𝑌𝑠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где</a:t>
                </a:r>
              </a:p>
              <a:p>
                <a14:m>
                  <m:oMath xmlns:m="http://schemas.openxmlformats.org/officeDocument/2006/math"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𝑢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, 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𝑠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, </m:t>
                    </m:r>
                    <m:r>
                      <a:rPr lang="en-US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𝑌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, </m:t>
                    </m:r>
                    <m:sSup>
                      <m:sSup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pPr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𝑅</m:t>
                        </m:r>
                      </m:e>
                      <m:sup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вычислены выше.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66302" cy="2166042"/>
              </a:xfrm>
              <a:prstGeom prst="rect">
                <a:avLst/>
              </a:prstGeom>
              <a:blipFill>
                <a:blip r:embed="rId3"/>
                <a:stretch>
                  <a:fillRect l="-556" t="-1690" b="-366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2">
            <a:extLst>
              <a:ext uri="{FF2B5EF4-FFF2-40B4-BE49-F238E27FC236}">
                <a16:creationId xmlns:a16="http://schemas.microsoft.com/office/drawing/2014/main" id="{79A25924-D95D-4D99-88EB-7989608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FD69D44-88D7-4162-A5D7-97108548CCF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13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0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ВИЗУАЛИЗАЦИЯ СИГНАЛОВ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75446" cy="4821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Для визуализации массива сигналов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находятся минимальное и максимальное значений сигналов, 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проверяется то, что порог сигнала находится в допустимых пределах,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формируется массив, состоящий только из элементов изначального массива, значения которых превосходят порог,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рассчитывается их положение в сферических координатах по формулам из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[2]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: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𝑥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𝑐𝑜𝑠</m:t>
                          </m:r>
                        </m:fName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e>
                      </m:func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)∗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𝑐𝑜𝑠</m:t>
                          </m:r>
                        </m:fName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e>
                      </m:func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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𝑦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𝑐𝑜𝑠</m:t>
                          </m:r>
                        </m:fName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e>
                      </m:func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)∗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𝑠𝑖𝑛</m:t>
                          </m:r>
                        </m:fName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e>
                      </m:func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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𝑧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𝑠𝑖𝑛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(</m:t>
                      </m:r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)∗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𝑜𝑛𝑒𝑠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fName>
                        <m:e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𝑠𝑖𝑧𝑒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</m:e>
                      </m:func>
                      <m:r>
                        <a:rPr lang="en-US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  <a:sym typeface="Symbol" panose="05050102010706020507" pitchFamily="18" charset="2"/>
                        </a:rPr>
                        <m:t></m:t>
                      </m:r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))</m:t>
                      </m:r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где 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  <a:sym typeface="Symbol" panose="05050102010706020507" pitchFamily="18" charset="2"/>
                  </a:rPr>
                  <a:t>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  <a:sym typeface="Symbol" panose="05050102010706020507" pitchFamily="18" charset="2"/>
                  </a:rPr>
                  <a:t>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это углы, соответствующие каждому сигналу в массиве,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𝑜𝑛𝑒𝑠</m:t>
                    </m:r>
                  </m:oMath>
                </a14:m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 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– стандартная функция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MATLAB 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для вычисления единичной матрицы требуемого размера</a:t>
                </a:r>
              </a:p>
              <a:p>
                <a:pPr>
                  <a:lnSpc>
                    <a:spcPct val="107000"/>
                  </a:lnSpc>
                </a:pPr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настраиваются подписи, легенда графика и цветовая схема,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происходит отрисовка точек в соответствии с их сигналами, </a:t>
                </a:r>
              </a:p>
              <a:p>
                <a:pPr marL="742950" lvl="1" indent="-28575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точка с максимальным сигналом помечается значком звездочки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75446" cy="4821000"/>
              </a:xfrm>
              <a:prstGeom prst="rect">
                <a:avLst/>
              </a:prstGeom>
              <a:blipFill>
                <a:blip r:embed="rId3"/>
                <a:stretch>
                  <a:fillRect l="-556" t="-632" b="-101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2">
            <a:extLst>
              <a:ext uri="{FF2B5EF4-FFF2-40B4-BE49-F238E27FC236}">
                <a16:creationId xmlns:a16="http://schemas.microsoft.com/office/drawing/2014/main" id="{70C08947-8FAA-43A6-826D-6C3F7409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7BC44CA9-1B8B-49DD-A188-22D5CF2773A5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14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СТРАНИЦА ЗАДАНИЯ ПАРАМЕТРОВ СИМУЛЯЦИИ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5EBA2F4-1286-45EF-ABE5-411C1182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901B462F-C388-4A0D-A894-CDB443F8F0CB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15</a:t>
            </a:r>
            <a:endParaRPr lang="en-US" sz="1800" dirty="0">
              <a:solidFill>
                <a:srgbClr val="003F82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FC3968-7B97-452B-A200-2CF8BC8276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3" y="1439127"/>
            <a:ext cx="7890035" cy="45633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СТРАНИЦА РАБОТЫ С ДАННЫМИ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5EBA2F4-1286-45EF-ABE5-411C1182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901B462F-C388-4A0D-A894-CDB443F8F0CB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16</a:t>
            </a:r>
            <a:endParaRPr lang="en-US" sz="1800" dirty="0">
              <a:solidFill>
                <a:srgbClr val="003F8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DD765F-701A-42B8-9908-F73BCEBB4C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" y="1437215"/>
            <a:ext cx="7977460" cy="4615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70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РЕЗУЛЬТАТЫ ВИЗУАЛИЗАЦИИ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5EBA2F4-1286-45EF-ABE5-411C1182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901B462F-C388-4A0D-A894-CDB443F8F0CB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17</a:t>
            </a:r>
            <a:endParaRPr lang="en-US" sz="1800" dirty="0">
              <a:solidFill>
                <a:srgbClr val="003F8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A75966-487F-438B-8341-D39A6D0799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06" r="31285"/>
          <a:stretch/>
        </p:blipFill>
        <p:spPr bwMode="auto">
          <a:xfrm>
            <a:off x="217714" y="1652043"/>
            <a:ext cx="5940041" cy="211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853ADE-EDBE-4A1B-A9B8-8CEB8684627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0" r="37733"/>
          <a:stretch/>
        </p:blipFill>
        <p:spPr bwMode="auto">
          <a:xfrm>
            <a:off x="255588" y="4033565"/>
            <a:ext cx="4389527" cy="211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57871B-C74A-433E-99F4-4CC68EF5395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7946" r="68952"/>
          <a:stretch/>
        </p:blipFill>
        <p:spPr bwMode="auto">
          <a:xfrm>
            <a:off x="6495895" y="1545163"/>
            <a:ext cx="2430391" cy="233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9A41F7-AC5C-42FC-9D9B-2416DC7CA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633" y="3852963"/>
            <a:ext cx="2630384" cy="24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090D179-D8CC-4051-AF94-615EAD6E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C1AD7C-9C3A-41EA-9594-92B9FFB36C6C}"/>
              </a:ext>
            </a:extLst>
          </p:cNvPr>
          <p:cNvSpPr/>
          <p:nvPr/>
        </p:nvSpPr>
        <p:spPr>
          <a:xfrm>
            <a:off x="255588" y="1516242"/>
            <a:ext cx="5935794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Язык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C# (Visual Studio 2019)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MathWorks </a:t>
            </a:r>
            <a:r>
              <a:rPr lang="en-US" dirty="0" err="1">
                <a:solidFill>
                  <a:srgbClr val="000066"/>
                </a:solidFill>
                <a:latin typeface="+mj-lt"/>
                <a:cs typeface="+mj-lt"/>
              </a:rPr>
              <a:t>Matlab</a:t>
            </a: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GitHub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en-US" dirty="0">
                <a:hlinkClick r:id="rId3"/>
              </a:rPr>
              <a:t>https://github.com/HowToCodeWithPaws/Coursework</a:t>
            </a:r>
            <a:endParaRPr lang="en-US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Библиотека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MWArray.dll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EB8FB-3D2B-428F-9A70-40F38A175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382" y="1429730"/>
            <a:ext cx="2747854" cy="20363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86B638-9755-4DDA-972B-9D4D1905E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0666" y="4016342"/>
            <a:ext cx="1989286" cy="22379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80B1F28-929A-4374-ACD9-AB42C85A9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7139" y="4191770"/>
            <a:ext cx="2062519" cy="206251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FBC9C50-A1AE-4C56-85DC-594093697A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9620" y="4428680"/>
            <a:ext cx="1315310" cy="13153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7EE493-9802-4933-99FC-690759890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744" y="4432085"/>
            <a:ext cx="1315309" cy="1315309"/>
          </a:xfrm>
          <a:prstGeom prst="rect">
            <a:avLst/>
          </a:prstGeom>
        </p:spPr>
      </p:pic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EAE6F7B7-D830-41E8-BDEE-503DEDC056E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18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СХЕМА РАБОТЫ ПРИЛОЖЕНИЯ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584D710-510C-4D0D-9DC4-74F99CE2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A28E70-1A39-4F8D-823A-E030E215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7" y="1525213"/>
            <a:ext cx="8846005" cy="4673840"/>
          </a:xfrm>
          <a:prstGeom prst="rect">
            <a:avLst/>
          </a:prstGeom>
        </p:spPr>
      </p:pic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51FD6D7C-B7FD-48BB-8334-7BB85B15480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19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1722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Предметная область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– симуляция и визуализация радиолокационных устройств. </a:t>
            </a:r>
          </a:p>
          <a:p>
            <a:endParaRPr lang="ru-RU" sz="1200" i="1" dirty="0">
              <a:solidFill>
                <a:srgbClr val="003F82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Неформальная постановка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Изучить способы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симуляции и визуализации работы радиолокаторов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Написать программу, которая бы это осуществляла</a:t>
            </a:r>
            <a:br>
              <a:rPr lang="ru-RU" sz="2000" i="1" dirty="0">
                <a:solidFill>
                  <a:srgbClr val="003F82"/>
                </a:solidFill>
              </a:rPr>
            </a:br>
            <a:endParaRPr lang="ru-RU" sz="1200" i="1" dirty="0">
              <a:solidFill>
                <a:srgbClr val="003F8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85324C-D9AF-4721-A800-E96FF435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AF18C7CF-7E1D-4038-A617-8FD0C9119835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ДИАГРАММА КЛАССОВ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584D710-510C-4D0D-9DC4-74F99CE2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860287-39D4-4899-BFB0-F6041A41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2" y="1609297"/>
            <a:ext cx="7093315" cy="4222967"/>
          </a:xfrm>
          <a:prstGeom prst="rect">
            <a:avLst/>
          </a:prstGeom>
        </p:spPr>
      </p:pic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818A98BB-0DE2-4198-BAEB-A34CB36452DE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20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1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A53094A-AC73-4F51-B15E-63B4CCFD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8DF68BD-5A85-496F-A94D-BAFFC92E6397}"/>
              </a:ext>
            </a:extLst>
          </p:cNvPr>
          <p:cNvSpPr txBox="1">
            <a:spLocks/>
          </p:cNvSpPr>
          <p:nvPr/>
        </p:nvSpPr>
        <p:spPr bwMode="auto">
          <a:xfrm>
            <a:off x="685800" y="2046689"/>
            <a:ext cx="7772400" cy="220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000066"/>
                </a:solidFill>
                <a:latin typeface="Arial" panose="020B0604020202020204" pitchFamily="34" charset="0"/>
                <a:cs typeface="+mj-lt"/>
              </a:rPr>
              <a:t>Демонстрация работы программы</a:t>
            </a:r>
            <a:endParaRPr lang="en-US" sz="2000" b="1" dirty="0">
              <a:solidFill>
                <a:srgbClr val="000066"/>
              </a:solidFill>
              <a:latin typeface="Arial" panose="020B0604020202020204" pitchFamily="34" charset="0"/>
              <a:cs typeface="+mj-lt"/>
            </a:endParaRPr>
          </a:p>
        </p:txBody>
      </p:sp>
      <p:sp>
        <p:nvSpPr>
          <p:cNvPr id="13" name="Номер слайда 2">
            <a:extLst>
              <a:ext uri="{FF2B5EF4-FFF2-40B4-BE49-F238E27FC236}">
                <a16:creationId xmlns:a16="http://schemas.microsoft.com/office/drawing/2014/main" id="{AC48A79E-E163-4F8D-ACE9-C871C05004BF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21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ВЫВОДЫ ПО РАБОТЕ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AEC59C9-795A-46DC-9929-69484213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D5820-4855-4461-ADBA-3EDC5AC4032A}"/>
              </a:ext>
            </a:extLst>
          </p:cNvPr>
          <p:cNvSpPr/>
          <p:nvPr/>
        </p:nvSpPr>
        <p:spPr>
          <a:xfrm>
            <a:off x="194628" y="1511665"/>
            <a:ext cx="8606024" cy="159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Практическая значимость</a:t>
            </a:r>
          </a:p>
          <a:p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Данная программа предназначена для обучения работе методов обнаружения целей на фоне помех в автоматизированных антенных решетках, будет использована в рамках дисциплин «НИС «</a:t>
            </a:r>
            <a:r>
              <a:rPr lang="ru-RU" dirty="0" err="1">
                <a:solidFill>
                  <a:srgbClr val="000066"/>
                </a:solidFill>
                <a:latin typeface="+mj-lt"/>
                <a:cs typeface="+mj-lt"/>
              </a:rPr>
              <a:t>Нейросетевые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технологии»», «Применение </a:t>
            </a:r>
            <a:r>
              <a:rPr lang="ru-RU" dirty="0" err="1">
                <a:solidFill>
                  <a:srgbClr val="000066"/>
                </a:solidFill>
                <a:latin typeface="+mj-lt"/>
                <a:cs typeface="+mj-lt"/>
              </a:rPr>
              <a:t>нейросетевых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технологий». </a:t>
            </a:r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CB20A9C-129E-4AD1-BE26-156EB80B820A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22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8B565B9F-D2A6-43D3-B951-8207DC8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71110-367B-469A-AB8F-D2DDBDB54F39}"/>
              </a:ext>
            </a:extLst>
          </p:cNvPr>
          <p:cNvSpPr/>
          <p:nvPr/>
        </p:nvSpPr>
        <p:spPr>
          <a:xfrm>
            <a:off x="255588" y="1517174"/>
            <a:ext cx="8611032" cy="187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Дальнейшие пути развития: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Реализация вычислений без задействования языка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MATLAB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Применение технологий параллельных вычислений для оптимизации работы программы;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Добавление интерактивного взаимодействия с графикой.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ru-RU" dirty="0">
              <a:solidFill>
                <a:srgbClr val="000066"/>
              </a:solidFill>
              <a:cs typeface="+mj-lt"/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B10A571E-E0DD-4A66-ACA5-069159201497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23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2D70DCF-724D-464C-8646-F75211BE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DE3A9F-F15B-4E0B-A25C-E8B00A3B360D}"/>
              </a:ext>
            </a:extLst>
          </p:cNvPr>
          <p:cNvSpPr/>
          <p:nvPr/>
        </p:nvSpPr>
        <p:spPr>
          <a:xfrm>
            <a:off x="217242" y="1480498"/>
            <a:ext cx="8644370" cy="435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  <a:tabLst>
                <a:tab pos="90170" algn="l"/>
              </a:tabLst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Черемисин О.П., Пантюхин Д.В., </a:t>
            </a:r>
            <a:r>
              <a:rPr lang="ru-RU" dirty="0" err="1">
                <a:solidFill>
                  <a:srgbClr val="000066"/>
                </a:solidFill>
                <a:latin typeface="+mj-lt"/>
                <a:cs typeface="+mj-lt"/>
              </a:rPr>
              <a:t>Подложнюк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В.Д. Оценка технической эффективности применения современных графических ускорителей в задаче обнаружения целей на фоне помех в автоматизированных фазированных антенных решетках // Информатизация и связь. 2009, № 1, С. 151–153.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  <a:tabLst>
                <a:tab pos="90170" algn="l"/>
              </a:tabLst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S. Swapna Kumar, S. V. B. </a:t>
            </a:r>
            <a:r>
              <a:rPr lang="en-US" dirty="0" err="1">
                <a:solidFill>
                  <a:srgbClr val="000066"/>
                </a:solidFill>
                <a:latin typeface="+mj-lt"/>
                <a:cs typeface="+mj-lt"/>
              </a:rPr>
              <a:t>Lenina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. MATLAB: Easy Way of Learning, 2016, 452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Bridge Command //URL: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https://www.bridgecommand.co.uk/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(Дата обращения: 26.05.2020,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LIGHTMASTER CRT RADAR SIMULATOR //URL: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https://www.libramar.net/news/lightmaster_crt_radar_simulator/2017-10-29-999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(Дата обращения: 26.05.2020, режим доступа: свободный)</a:t>
            </a:r>
            <a:endParaRPr lang="en-US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0066"/>
                </a:solidFill>
                <a:latin typeface="+mj-lt"/>
                <a:cs typeface="+mj-lt"/>
              </a:rPr>
              <a:t>Starpath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 Radar Trainer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and Radar Simulator //URL: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https://www.starpath.com/catalog/software/1801.htm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(Дата обращения: 26.05.2020, режим доступа: свободный)</a:t>
            </a:r>
            <a:endParaRPr lang="en-US" dirty="0">
              <a:solidFill>
                <a:srgbClr val="000066"/>
              </a:solidFill>
              <a:latin typeface="+mj-lt"/>
              <a:cs typeface="+mj-lt"/>
            </a:endParaRPr>
          </a:p>
          <a:p>
            <a:endParaRPr lang="ru-RU" dirty="0"/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  <a:tabLst>
                <a:tab pos="90170" algn="l"/>
              </a:tabLst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CC60AAD8-ECE9-4DE9-9749-65ED652F133A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24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400" dirty="0">
                <a:solidFill>
                  <a:srgbClr val="000066"/>
                </a:solidFill>
                <a:latin typeface="+mj-lt"/>
                <a:cs typeface="+mj-lt"/>
              </a:rPr>
              <a:t>Зубарева Наталия Дмитриевна,</a:t>
            </a:r>
            <a:endParaRPr lang="en-US" sz="1400" dirty="0">
              <a:solidFill>
                <a:srgbClr val="000066"/>
              </a:solidFill>
              <a:latin typeface="+mj-lt"/>
              <a:cs typeface="+mj-lt"/>
            </a:endParaRPr>
          </a:p>
          <a:p>
            <a:r>
              <a:rPr lang="en-US" sz="1400" dirty="0">
                <a:solidFill>
                  <a:srgbClr val="000066"/>
                </a:solidFill>
                <a:latin typeface="+mj-lt"/>
                <a:cs typeface="+mj-lt"/>
              </a:rPr>
              <a:t>ndzubareva@edu.hse.ru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400" dirty="0">
                <a:solidFill>
                  <a:srgbClr val="000066"/>
                </a:solidFill>
                <a:latin typeface="+mj-lt"/>
                <a:cs typeface="+mj-lt"/>
              </a:rPr>
              <a:t>Москва - 2020</a:t>
            </a:r>
            <a:endParaRPr lang="en-US" altLang="ru-RU" sz="1400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r>
              <a:rPr lang="ru-RU" sz="1800" dirty="0">
                <a:solidFill>
                  <a:schemeClr val="bg1"/>
                </a:solidFill>
              </a:rPr>
              <a:t>25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ТЕРМИНЫ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Корреляционная матрица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- это матрица, составленная из попарных ковариаций элементов векторов наблюдений.</a:t>
            </a:r>
          </a:p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Наблюдения и предположения</a:t>
            </a:r>
            <a:r>
              <a:rPr lang="ru-RU" b="1" dirty="0"/>
              <a:t>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- это сформированные предположения о сигнале по углам, предположения о сигнале по времени и сгенерированная на основе параметров симуляции матрица наблюдений.</a:t>
            </a:r>
          </a:p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Параметры симуляции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- это набор переменных, используемых в качестве входных данных для симуляции работы радиолокатора.</a:t>
            </a:r>
          </a:p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Пороговое значение сигнала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– это значение сигнала в области, превышение значения статистики над которым означает наличие сигнала в предполагаемой точке, начинающегося в предполагаемое время.</a:t>
            </a:r>
          </a:p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Радиолокатор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– устройство для обнаружения воздушных, морских и наземных объектов, а также для определения их дальности, скорости и геометрических параметров. Использует метод радиолокации, основанный на излучении радиоволн и регистрации их отражений от объектов.</a:t>
            </a:r>
          </a:p>
          <a:p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Статистика наблюдений 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- это статистика всех предположений о наличии сигнала в области, вычисляемая как трехмерная функция, зависящая от двух углов прихода сигнала и времени задержки.</a:t>
            </a:r>
            <a:endParaRPr lang="ru-RU" b="1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D42280-A9FE-4718-909C-CB69A802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FD0DA42F-6218-44A8-9B8E-A6C9D1D11E1C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3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0139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Цель работы</a:t>
            </a:r>
          </a:p>
          <a:p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Разработать программу, которая будет проводить симуляцию и визуализацию работы радиолокатора.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Задачи работы</a:t>
            </a:r>
            <a:endParaRPr lang="ru-RU" sz="1600" b="1" dirty="0">
              <a:solidFill>
                <a:srgbClr val="003F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Изучить принципы симуляции работы радиолокатора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Реализовать программу, симулирующую работу радиолокатора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Реализовать визуализацию этой симуляции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Создать удобный пользовательский интерфейс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Разработать программную документацию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BA1B664-132A-4754-976E-9884E99B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C09A77B1-5104-4ED2-8EC2-983AFC5909AF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4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5067E87-AAE2-476A-A444-90C1625B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E1227B-19A0-4E0E-8688-C8F9FD2085B5}"/>
              </a:ext>
            </a:extLst>
          </p:cNvPr>
          <p:cNvSpPr/>
          <p:nvPr/>
        </p:nvSpPr>
        <p:spPr>
          <a:xfrm>
            <a:off x="255588" y="1384916"/>
            <a:ext cx="8431212" cy="479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Ближайший аналог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Набор скриптов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MATLAB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[1], используемых на дисциплине «Применение </a:t>
            </a:r>
            <a:r>
              <a:rPr lang="ru-RU" dirty="0" err="1">
                <a:solidFill>
                  <a:srgbClr val="000066"/>
                </a:solidFill>
                <a:latin typeface="+mj-lt"/>
                <a:cs typeface="+mj-lt"/>
              </a:rPr>
              <a:t>нейросетевых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 технологий»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Не обладает наглядным пользовательским интерфейсом;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Требует установки системы 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MATLAB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Позволяет задавать меньшее число параметров.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Похожие программы</a:t>
            </a:r>
            <a:endParaRPr lang="en-US" b="1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Bridge Command</a:t>
            </a:r>
          </a:p>
          <a:p>
            <a:r>
              <a:rPr lang="en-US" dirty="0">
                <a:hlinkClick r:id="rId3"/>
              </a:rPr>
              <a:t>https://www.bridgecommand.co.uk/</a:t>
            </a:r>
            <a:endParaRPr lang="ru-RU" dirty="0"/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Узко ориентированное на морскую навигацию;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Меньшая параметризация симуляции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Визуализация в 2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d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формате.</a:t>
            </a:r>
            <a:endParaRPr lang="en-US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28575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ru-RU" dirty="0">
              <a:solidFill>
                <a:srgbClr val="000066"/>
              </a:solidFill>
              <a:cs typeface="+mj-lt"/>
            </a:endParaRPr>
          </a:p>
          <a:p>
            <a:pPr>
              <a:lnSpc>
                <a:spcPct val="107000"/>
              </a:lnSpc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pic>
        <p:nvPicPr>
          <p:cNvPr id="2050" name="Picture 2" descr="Bridge Command">
            <a:extLst>
              <a:ext uri="{FF2B5EF4-FFF2-40B4-BE49-F238E27FC236}">
                <a16:creationId xmlns:a16="http://schemas.microsoft.com/office/drawing/2014/main" id="{CAEF8D34-BCCA-4B0A-8C19-60967793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36" y="3720780"/>
            <a:ext cx="3136576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2951F061-D485-4B5B-823F-CB87986CC68C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5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466376" y="2070894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5067E87-AAE2-476A-A444-90C1625B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E1227B-19A0-4E0E-8688-C8F9FD2085B5}"/>
              </a:ext>
            </a:extLst>
          </p:cNvPr>
          <p:cNvSpPr/>
          <p:nvPr/>
        </p:nvSpPr>
        <p:spPr>
          <a:xfrm>
            <a:off x="255588" y="1320611"/>
            <a:ext cx="5332062" cy="5380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Похожие программы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LIGHTMASTER CRT RADAR SIMULATOR</a:t>
            </a:r>
          </a:p>
          <a:p>
            <a:r>
              <a:rPr lang="en-US" dirty="0">
                <a:hlinkClick r:id="rId3"/>
              </a:rPr>
              <a:t>https://www.libramar.net/news/lightmaster_crt_radar_simulator/2017-10-29-999</a:t>
            </a:r>
            <a:endParaRPr lang="en-US" dirty="0"/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Узко ориентированное на морскую навигацию;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Визуализация в 2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d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формате.</a:t>
            </a:r>
          </a:p>
          <a:p>
            <a:endParaRPr lang="en-US" dirty="0">
              <a:solidFill>
                <a:srgbClr val="000066"/>
              </a:solidFill>
              <a:cs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66"/>
                </a:solidFill>
                <a:latin typeface="+mj-lt"/>
                <a:cs typeface="+mj-lt"/>
              </a:rPr>
              <a:t>Starpath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 Radar Trainer</a:t>
            </a:r>
          </a:p>
          <a:p>
            <a:r>
              <a:rPr lang="en-US" dirty="0">
                <a:hlinkClick r:id="rId4"/>
              </a:rPr>
              <a:t>https://www.starpath.com/catalog/software/1801.htm</a:t>
            </a:r>
            <a:endParaRPr lang="en-US" dirty="0">
              <a:solidFill>
                <a:srgbClr val="000066"/>
              </a:solidFill>
              <a:cs typeface="+mj-lt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Платное;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Узко ориентированное на морскую навигацию;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Меньшая параметризация симуляции;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Визуализация в 2</a:t>
            </a:r>
            <a:r>
              <a:rPr lang="en-US" dirty="0">
                <a:solidFill>
                  <a:srgbClr val="000066"/>
                </a:solidFill>
                <a:latin typeface="+mj-lt"/>
                <a:cs typeface="+mj-lt"/>
              </a:rPr>
              <a:t>d </a:t>
            </a: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формате.</a:t>
            </a:r>
            <a:endParaRPr lang="en-US" dirty="0">
              <a:solidFill>
                <a:srgbClr val="000066"/>
              </a:solidFill>
              <a:latin typeface="+mj-lt"/>
              <a:cs typeface="+mj-lt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66"/>
              </a:solidFill>
              <a:cs typeface="+mj-lt"/>
            </a:endParaRPr>
          </a:p>
          <a:p>
            <a:pPr>
              <a:lnSpc>
                <a:spcPct val="107000"/>
              </a:lnSpc>
            </a:pPr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</p:txBody>
      </p:sp>
      <p:pic>
        <p:nvPicPr>
          <p:cNvPr id="1026" name="Picture 2" descr="My EZS Studying Board (KZV / GZV) - Starpath Radar Trainer ...">
            <a:extLst>
              <a:ext uri="{FF2B5EF4-FFF2-40B4-BE49-F238E27FC236}">
                <a16:creationId xmlns:a16="http://schemas.microsoft.com/office/drawing/2014/main" id="{0C7C65FA-7405-4199-B53D-C7764BCA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41" y="3910029"/>
            <a:ext cx="2615824" cy="24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Master CRT Radar Simulator Controls">
            <a:extLst>
              <a:ext uri="{FF2B5EF4-FFF2-40B4-BE49-F238E27FC236}">
                <a16:creationId xmlns:a16="http://schemas.microsoft.com/office/drawing/2014/main" id="{BA0D2FB1-F234-426D-9AD1-06253CDE8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1826" r="21503" b="2787"/>
          <a:stretch/>
        </p:blipFill>
        <p:spPr bwMode="auto">
          <a:xfrm>
            <a:off x="5587650" y="1400502"/>
            <a:ext cx="3113615" cy="22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1A813745-5485-4A84-9CC4-BEB30F1E0384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6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ФУНКЦИОНАЛЬНЫЕ ТРЕБОВАНИЯ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46039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Программа должна: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Давать возможность пользователю задавать параметры сигналов целей и помех посредством интерфейса пользователя и загрузки из файла;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Генерировать сигналы от целей и помех с заданными параметрами;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Визуализировать результаты работы.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Формировать выходные данные в графическом виде и в формате текстового файла.</a:t>
            </a:r>
          </a:p>
          <a:p>
            <a:pPr lvl="0"/>
            <a:endParaRPr lang="ru-RU" sz="16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solidFill>
                  <a:srgbClr val="000066"/>
                </a:solidFill>
                <a:latin typeface="+mj-lt"/>
                <a:cs typeface="+mj-lt"/>
              </a:rPr>
              <a:t>Интерфейс должен содержать: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Поля ввода параметров целей и помех (с опцией ввода данных из файла);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Кнопки для загрузки и сохранения результатов работы;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Поле с графическим отображением симуляции помех, сигналов целей.</a:t>
            </a:r>
          </a:p>
          <a:p>
            <a:endParaRPr lang="ru-RU" dirty="0"/>
          </a:p>
          <a:p>
            <a:endParaRPr lang="ru-RU" dirty="0"/>
          </a:p>
          <a:p>
            <a:pPr lvl="0"/>
            <a:endParaRPr lang="ru-RU" sz="1600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CA65CE79-B82C-44A9-BD27-CD10D725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FE064574-33CD-47D6-8EF2-6907774BD5B0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7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ОБЩАЯ СХЕМА РАБОТЫ ПРОГРАММЫ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72846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4E23857-E68D-442C-A3AD-C24598050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Номер слайда 2">
            <a:extLst>
              <a:ext uri="{FF2B5EF4-FFF2-40B4-BE49-F238E27FC236}">
                <a16:creationId xmlns:a16="http://schemas.microsoft.com/office/drawing/2014/main" id="{26473508-475B-4A07-84FF-20571A63B47D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8</a:t>
            </a:r>
            <a:endParaRPr lang="en-US" sz="1800" dirty="0">
              <a:solidFill>
                <a:srgbClr val="003F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0D8BA4-1AC1-4C49-812D-4A312C6AA353}"/>
              </a:ext>
            </a:extLst>
          </p:cNvPr>
          <p:cNvSpPr/>
          <p:nvPr/>
        </p:nvSpPr>
        <p:spPr>
          <a:xfrm>
            <a:off x="134563" y="1501349"/>
            <a:ext cx="8606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При последовательной симуляции работы радиолокатора схема выглядит так:</a:t>
            </a:r>
          </a:p>
          <a:p>
            <a:endParaRPr lang="ru-RU" dirty="0">
              <a:solidFill>
                <a:srgbClr val="000066"/>
              </a:solidFill>
              <a:latin typeface="+mj-lt"/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endParaRPr lang="ru-RU" dirty="0">
              <a:solidFill>
                <a:srgbClr val="000066"/>
              </a:solidFill>
              <a:cs typeface="+mj-lt"/>
            </a:endParaRPr>
          </a:p>
          <a:p>
            <a:r>
              <a:rPr lang="ru-RU" dirty="0">
                <a:solidFill>
                  <a:srgbClr val="000066"/>
                </a:solidFill>
                <a:latin typeface="+mj-lt"/>
                <a:cs typeface="+mj-lt"/>
              </a:rPr>
              <a:t>В программе реализована возможность добавления готовых файлов вместо расчета, поэтому в действительности схема выглядит не так линейно.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042362-6B1A-4F50-84CF-6D00D134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3" y="2255838"/>
            <a:ext cx="8047532" cy="1053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РАСЧЕТ ПРЕДПОЛОЖЕНИЙ О СИГНАЛЕ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2250" y="1479550"/>
                <a:ext cx="8766302" cy="48161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На этом этапе вычисляются комплексные матрицы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U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(гипотезы по углам) и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S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(гипотезы по времени)</a:t>
                </a: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Матрица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U</m:t>
                    </m:r>
                    <m:r>
                      <a:rPr lang="ru-RU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cs typeface="+mj-lt"/>
                              </a:rPr>
                              <m:t>,...,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cs typeface="+mj-lt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задается элементами: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𝑚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𝑚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𝑢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𝑣</m:t>
                          </m:r>
                        </m:e>
                        <m:sub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)=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𝑔</m:t>
                          </m:r>
                        </m:e>
                        <m:sub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∗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𝑗</m:t>
                          </m:r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𝜋</m:t>
                          </m:r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(</m:t>
                          </m:r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𝑞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где</a:t>
                </a:r>
              </a:p>
              <a:p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M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– количество блоков, на которые разбивается вся антенная решетка,</a:t>
                </a:r>
              </a:p>
              <a:p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m 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= 1,…,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M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</a:t>
                </a: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p, q – индексы блока антенной решетки при нумерации блоков по строкам, </a:t>
                </a: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p = 1,…,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radPr>
                      <m:deg/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q = 1,…,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radPr>
                      <m:deg/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m = (p-1)*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radPr>
                      <m:deg/>
                      <m:e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+ </a:t>
                </a:r>
                <a:r>
                  <a:rPr lang="en-US" dirty="0">
                    <a:solidFill>
                      <a:srgbClr val="000066"/>
                    </a:solidFill>
                    <a:latin typeface="+mj-lt"/>
                    <a:cs typeface="+mj-lt"/>
                  </a:rPr>
                  <a:t>q</a:t>
                </a:r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𝑢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𝑣</m:t>
                        </m:r>
                      </m:e>
                      <m:sub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предполагаемое положение сигнала по углам,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𝑢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𝑣</m:t>
                        </m:r>
                      </m:e>
                      <m:sub>
                        <m:r>
                          <a:rPr lang="ru-RU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cs typeface="+mj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ширина главного лепестка диаграммы направленности модуля по углам,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𝑔</m:t>
                          </m:r>
                        </m:e>
                        <m:sub>
                          <m:r>
                            <a:rPr lang="ru-RU" b="0" i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 </m:t>
                          </m:r>
                        </m:sub>
                      </m:sSub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uncPr>
                            <m:fName>
                              <m:r>
                                <a:rPr lang="en-US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(</m:t>
                              </m:r>
                            </m:e>
                          </m:func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𝜋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𝜋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ru-RU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cs typeface="+mj-lt"/>
                        </a:rPr>
                        <m:t>∗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uncPr>
                            <m:fName>
                              <m:r>
                                <a:rPr lang="en-US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ru-RU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  <m:t>(</m:t>
                              </m:r>
                            </m:e>
                          </m:func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𝜋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cs typeface="+mj-lt"/>
                            </a:rPr>
                            <m:t>𝜋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  <a:cs typeface="+mj-lt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ru-RU" dirty="0">
                  <a:solidFill>
                    <a:srgbClr val="000066"/>
                  </a:solidFill>
                  <a:latin typeface="+mj-lt"/>
                  <a:cs typeface="+mj-lt"/>
                </a:endParaRPr>
              </a:p>
              <a:p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- диаграмма направленности модуля,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000066"/>
                        </a:solidFill>
                        <a:latin typeface="Cambria Math" panose="02040503050406030204" pitchFamily="18" charset="0"/>
                        <a:cs typeface="+mj-lt"/>
                      </a:rPr>
                      <m:t>𝜋</m:t>
                    </m:r>
                  </m:oMath>
                </a14:m>
                <a:r>
                  <a:rPr lang="ru-RU" dirty="0">
                    <a:solidFill>
                      <a:srgbClr val="000066"/>
                    </a:solidFill>
                    <a:latin typeface="+mj-lt"/>
                    <a:cs typeface="+mj-lt"/>
                  </a:rPr>
                  <a:t> – математическая константа.</a:t>
                </a:r>
              </a:p>
            </p:txBody>
          </p:sp>
        </mc:Choice>
        <mc:Fallback xmlns=""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1479550"/>
                <a:ext cx="8766302" cy="4816190"/>
              </a:xfrm>
              <a:prstGeom prst="rect">
                <a:avLst/>
              </a:prstGeom>
              <a:blipFill>
                <a:blip r:embed="rId3"/>
                <a:stretch>
                  <a:fillRect l="-556" t="-759" r="-139" b="-50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2">
            <a:extLst>
              <a:ext uri="{FF2B5EF4-FFF2-40B4-BE49-F238E27FC236}">
                <a16:creationId xmlns:a16="http://schemas.microsoft.com/office/drawing/2014/main" id="{79A25924-D95D-4D99-88EB-79896084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600186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Зубарева Н.Д., БПИ 199, курсовая работа, Программа симуляции и визуализации работы радиолокатора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FFD69D44-88D7-4162-A5D7-97108548CCF9}"/>
              </a:ext>
            </a:extLst>
          </p:cNvPr>
          <p:cNvSpPr txBox="1">
            <a:spLocks/>
          </p:cNvSpPr>
          <p:nvPr/>
        </p:nvSpPr>
        <p:spPr>
          <a:xfrm>
            <a:off x="8417858" y="6452534"/>
            <a:ext cx="6454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ru-RU" sz="1800" dirty="0">
                <a:solidFill>
                  <a:srgbClr val="003F82"/>
                </a:solidFill>
              </a:rPr>
              <a:t>9</a:t>
            </a:r>
            <a:endParaRPr lang="en-US" sz="18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2044</Words>
  <Application>Microsoft Office PowerPoint</Application>
  <PresentationFormat>Экран (4:3)</PresentationFormat>
  <Paragraphs>298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Office Theme</vt:lpstr>
      <vt:lpstr>Факультет компьютерных наук Образовательная программа  09.03.04 Программная инженерия Курсовая работа Программа симуляции и визуализации работы радиолокатора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Наталия Зубарева</cp:lastModifiedBy>
  <cp:revision>101</cp:revision>
  <dcterms:created xsi:type="dcterms:W3CDTF">2010-09-30T06:45:00Z</dcterms:created>
  <dcterms:modified xsi:type="dcterms:W3CDTF">2020-05-26T20:55:16Z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