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02cufWQ9JV8jFcyEMnuHyAUi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1EA59-1915-47AF-BACE-D90C3D306E24}">
  <a:tblStyle styleId="{4971EA59-1915-47AF-BACE-D90C3D306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customschemas.google.com/relationships/presentationmetadata" Target="metadata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4e48f76c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dc4e48f7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dc4e48f76c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c4e48f76c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dc4e48f76c_2_5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c4e48f76c_2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dc4e48f76c_2_6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c4e48f76c_2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dc4e48f76c_2_6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c4e48f76c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dc4e48f76c_2_7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c4e48f76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c4e48f76c_2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Это можно проиллюстрировать ситуацией, когда, например, крайний срок выполнения плана назначен на воскресенье текущей недели, а дата выполнения – на понедельник, у пользователя есть неделя на выполнение плана, но пользователь не приступает к работе до тех пор, пока не наступит суббота – в таком случае, если у плана настроен перенос на следующий день, дата его выполнения будет перемещаться по всем дням недели, пока, наконец, в субботу пользователь не выполнит план, и тогда его перенос прекратится.</a:t>
            </a:r>
            <a:endParaRPr/>
          </a:p>
        </p:txBody>
      </p:sp>
      <p:sp>
        <p:nvSpPr>
          <p:cNvPr id="351" name="Google Shape;3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Это можно проиллюстрировать как еженедельное задание, которое открывается в понедельник и закрывается во вторник – как только пользователь выполняет текущий план, появляется такой же на следующей неделе.</a:t>
            </a:r>
            <a:endParaRPr/>
          </a:p>
        </p:txBody>
      </p:sp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c4e48f76c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dc4e48f76c_2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c4e48f76c_2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c4e48f76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c4e48f76c_2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c4e48f76c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dc4e48f76c_2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c4e48f76c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dc4e48f76c_2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c4e48f76c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dc4e48f76c_2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c4e48f76c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dc4e48f76c_2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c4e48f76c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dc4e48f76c_2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c4e48f76c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dc4e48f76c_2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c4e48f76c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dc4e48f76c_2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c4e48f76c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dc4e48f76c_2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c4e48f76c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dc4e48f76c_2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4e48f76c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dc4e48f76c_2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4e48f76c_2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dc4e48f76c_2_9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c4e48f76c_2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dc4e48f76c_2_7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4e48f76c_2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dc4e48f76c_2_4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4e48f76c_2_36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c4e48f76c_2_3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dc4e48f76c_2_3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dc4e48f76c_2_3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dc4e48f76c_2_3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4e48f76c_2_3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c4e48f76c_2_3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dc4e48f76c_2_3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dc4e48f76c_2_3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dc4e48f76c_2_3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4e48f76c_2_37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c4e48f76c_2_37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dc4e48f76c_2_3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dc4e48f76c_2_3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dc4e48f76c_2_3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4e48f76c_2_3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dc4e48f76c_2_38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dc4e48f76c_2_38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dc4e48f76c_2_3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dc4e48f76c_2_3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c4e48f76c_2_3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4e48f76c_2_3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dc4e48f76c_2_38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dc4e48f76c_2_38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dc4e48f76c_2_38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dc4e48f76c_2_38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dc4e48f76c_2_3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dc4e48f76c_2_3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dc4e48f76c_2_3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4e48f76c_2_3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dc4e48f76c_2_3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c4e48f76c_2_39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dc4e48f76c_2_3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c4e48f76c_2_40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c4e48f76c_2_40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dc4e48f76c_2_4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4e48f76c_2_40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c4e48f76c_2_40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dc4e48f76c_2_40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gdc4e48f76c_2_40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c4e48f76c_2_40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dc4e48f76c_2_4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4e48f76c_2_41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c4e48f76c_2_4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dc4e48f76c_2_41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gdc4e48f76c_2_4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c4e48f76c_2_4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dc4e48f76c_2_4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4e48f76c_2_4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dc4e48f76c_2_420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dc4e48f76c_2_4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c4e48f76c_2_4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dc4e48f76c_2_4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4e48f76c_2_426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dc4e48f76c_2_42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dc4e48f76c_2_4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dc4e48f76c_2_4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dc4e48f76c_2_4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4e48f76c_2_3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gdc4e48f76c_2_3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dc4e48f76c_2_3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dc4e48f76c_2_3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dc4e48f76c_2_3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Relationship Id="rId4" Type="http://schemas.openxmlformats.org/officeDocument/2006/relationships/hyperlink" Target="https://www.smashingmagazine.com/2018/02/comprehensive-guide-to-mobile-app-design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Relationship Id="rId4" Type="http://schemas.openxmlformats.org/officeDocument/2006/relationships/hyperlink" Target="https://developer.android.com/docs?hl=ru/" TargetMode="External"/><Relationship Id="rId5" Type="http://schemas.openxmlformats.org/officeDocument/2006/relationships/hyperlink" Target="https://developer.android.com/guide/fragment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Relationship Id="rId4" Type="http://schemas.openxmlformats.org/officeDocument/2006/relationships/hyperlink" Target="https://play.google.com/store/apps/details?id=com.deji" TargetMode="External"/><Relationship Id="rId10" Type="http://schemas.openxmlformats.org/officeDocument/2006/relationships/hyperlink" Target="https://play.google.com/store/apps/details?id=org.todobit.android" TargetMode="External"/><Relationship Id="rId9" Type="http://schemas.openxmlformats.org/officeDocument/2006/relationships/hyperlink" Target="https://play.google.com/store/apps/details?id=com.ticktick.task" TargetMode="External"/><Relationship Id="rId5" Type="http://schemas.openxmlformats.org/officeDocument/2006/relationships/hyperlink" Target="https://play.google.com/store/apps/details?id=com.google.android.calendar" TargetMode="External"/><Relationship Id="rId6" Type="http://schemas.openxmlformats.org/officeDocument/2006/relationships/hyperlink" Target="https://play.google.com/store/apps/details?id=com.chichkanov.hseapp" TargetMode="External"/><Relationship Id="rId7" Type="http://schemas.openxmlformats.org/officeDocument/2006/relationships/hyperlink" Target="https://play.google.com/store/apps/details?id" TargetMode="External"/><Relationship Id="rId8" Type="http://schemas.openxmlformats.org/officeDocument/2006/relationships/hyperlink" Target="https://play.google.com/store/apps/details?id=com.chichkanov.hseap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Relationship Id="rId4" Type="http://schemas.openxmlformats.org/officeDocument/2006/relationships/hyperlink" Target="https://www.ozon.ru/publisher/alpina-pablisher-859012/" TargetMode="External"/><Relationship Id="rId5" Type="http://schemas.openxmlformats.org/officeDocument/2006/relationships/hyperlink" Target="http://powerbranding.ru/marketing-strategy/smart-celi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4e48f76c_2_0"/>
          <p:cNvSpPr txBox="1"/>
          <p:nvPr>
            <p:ph type="ctrTitle"/>
          </p:nvPr>
        </p:nvSpPr>
        <p:spPr>
          <a:xfrm>
            <a:off x="685800" y="2046689"/>
            <a:ext cx="77724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2800">
                <a:solidFill>
                  <a:srgbClr val="000066"/>
                </a:solidFill>
              </a:rPr>
              <a:t>Факультет компьютерных наук</a:t>
            </a:r>
            <a:br>
              <a:rPr b="1" lang="ru-RU" sz="2800">
                <a:solidFill>
                  <a:srgbClr val="000066"/>
                </a:solidFill>
              </a:rPr>
            </a:br>
            <a:r>
              <a:rPr b="1" lang="ru-RU" sz="2800">
                <a:solidFill>
                  <a:srgbClr val="000066"/>
                </a:solidFill>
              </a:rPr>
              <a:t>Образовательная программа </a:t>
            </a:r>
            <a:br>
              <a:rPr b="1" lang="ru-RU" sz="2800">
                <a:solidFill>
                  <a:srgbClr val="000066"/>
                </a:solidFill>
              </a:rPr>
            </a:br>
            <a:r>
              <a:rPr b="1" lang="ru-RU" sz="2800">
                <a:solidFill>
                  <a:srgbClr val="000066"/>
                </a:solidFill>
              </a:rPr>
              <a:t>09.03.04 Программная инженерия</a:t>
            </a:r>
            <a:br>
              <a:rPr b="1" lang="ru-RU" sz="2800">
                <a:solidFill>
                  <a:srgbClr val="000066"/>
                </a:solidFill>
              </a:rPr>
            </a:br>
            <a:r>
              <a:rPr b="1" lang="ru-RU" sz="2800">
                <a:solidFill>
                  <a:srgbClr val="000066"/>
                </a:solidFill>
              </a:rPr>
              <a:t>Курсовая работа</a:t>
            </a:r>
            <a:br>
              <a:rPr b="1" lang="ru-RU" sz="2800">
                <a:solidFill>
                  <a:srgbClr val="000066"/>
                </a:solidFill>
              </a:rPr>
            </a:br>
            <a:r>
              <a:rPr b="1" lang="ru-RU" sz="2800">
                <a:solidFill>
                  <a:srgbClr val="000066"/>
                </a:solidFill>
              </a:rPr>
              <a:t>Клиент-серверное мобильное приложение для планирования дедлайнов</a:t>
            </a:r>
            <a:endParaRPr b="1" sz="2800">
              <a:solidFill>
                <a:srgbClr val="000066"/>
              </a:solidFill>
            </a:endParaRPr>
          </a:p>
        </p:txBody>
      </p:sp>
      <p:sp>
        <p:nvSpPr>
          <p:cNvPr id="165" name="Google Shape;165;gdc4e48f76c_2_0"/>
          <p:cNvSpPr txBox="1"/>
          <p:nvPr>
            <p:ph idx="1" type="subTitle"/>
          </p:nvPr>
        </p:nvSpPr>
        <p:spPr>
          <a:xfrm>
            <a:off x="2761129" y="4830543"/>
            <a:ext cx="64008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Выполнили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студент группы БПИ-19</a:t>
            </a:r>
            <a:r>
              <a:rPr lang="ru-RU" sz="1800">
                <a:solidFill>
                  <a:srgbClr val="000066"/>
                </a:solidFill>
              </a:rPr>
              <a:t>5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</a:rPr>
              <a:t>студент группы БПИ-199</a:t>
            </a:r>
            <a:r>
              <a:rPr lang="ru-RU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000066"/>
              </a:solidFill>
            </a:endParaRPr>
          </a:p>
          <a:p>
            <a:pPr indent="0" lvl="0" marL="0" rtl="0" algn="r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lang="ru-RU" sz="1800">
                <a:solidFill>
                  <a:srgbClr val="000066"/>
                </a:solidFill>
              </a:rPr>
              <a:t>Ризоева Амина Фазлиддиновна</a:t>
            </a:r>
            <a:endParaRPr/>
          </a:p>
        </p:txBody>
      </p:sp>
      <p:sp>
        <p:nvSpPr>
          <p:cNvPr id="166" name="Google Shape;166;gdc4e48f76c_2_0"/>
          <p:cNvSpPr txBox="1"/>
          <p:nvPr/>
        </p:nvSpPr>
        <p:spPr>
          <a:xfrm>
            <a:off x="1371600" y="6467475"/>
            <a:ext cx="6400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Высшая школа экономики, Москва,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www.hse.ru 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c4e48f76c_2_0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dc4e48f76c_2_0"/>
          <p:cNvSpPr txBox="1"/>
          <p:nvPr/>
        </p:nvSpPr>
        <p:spPr>
          <a:xfrm>
            <a:off x="0" y="5000625"/>
            <a:ext cx="584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факультета компьютерных наук департамента «Программная инженерия»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Шадрин Михаил Дмитриевич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c4e48f76c_2_519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dc4e48f76c_2_519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dc4e48f76c_2_519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c4e48f76c_2_519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c4e48f76c_2_519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dc4e48f76c_2_519"/>
          <p:cNvSpPr/>
          <p:nvPr/>
        </p:nvSpPr>
        <p:spPr>
          <a:xfrm>
            <a:off x="222250" y="14033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Выполнять следующие действия с планами: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Создать новый план;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Редактировать план;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Удалить план;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Отображать планы пользователя в виде: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списка;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календаря на месяц;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матрицы Эйзенхауэра;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Настраивать отображение планов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сортировать по сроку выполнения и по важности;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отображать выполненные планы отдельно;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скрывать и показывать выполненные планы.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dc4e48f76c_2_519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dc4e48f76c_2_519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c4e48f76c_2_605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dc4e48f76c_2_605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dc4e48f76c_2_605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dc4e48f76c_2_605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dc4e48f76c_2_605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dc4e48f76c_2_605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параметры плана: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название плана;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дата, время выполнения;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дата, время крайнего срока выполнения;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важность как целое число на отрезке от 0 до 5;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отметка о статусе выполнения плана;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подзадачи;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повторяемость плана;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перенос плана по выполнении;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категория плана.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c4e48f76c_2_605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dc4e48f76c_2_605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c4e48f76c_2_69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dc4e48f76c_2_69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dc4e48f76c_2_692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dc4e48f76c_2_692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dc4e48f76c_2_692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dc4e48f76c_2_692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параметры подзадачи: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название подзадачи;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отметка о статусе выполнения подзадачи.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параметры категории: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название категории.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параметры отметки о выполнении плана и подзадачи: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true;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false.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dc4e48f76c_2_692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dc4e48f76c_2_692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c4e48f76c_2_70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dc4e48f76c_2_704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dc4e48f76c_2_70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dc4e48f76c_2_704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dc4e48f76c_2_70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dc4e48f76c_2_704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возможные значения повторения плана:</a:t>
            </a:r>
            <a:endParaRPr sz="11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 повторять;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ежедневно;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еженедельно;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ежемесячно;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ежегодно.</a:t>
            </a:r>
            <a:endParaRPr sz="1100">
              <a:solidFill>
                <a:schemeClr val="dk1"/>
              </a:solidFill>
            </a:endParaRPr>
          </a:p>
          <a:p>
            <a:pPr indent="-1371600" lvl="0" marL="1371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700">
                <a:solidFill>
                  <a:schemeClr val="dk1"/>
                </a:solidFill>
              </a:rPr>
              <a:t>                                   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возможные значения переноса плана: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 переносить;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 следующий день;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 следующую неделю;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 следующий месяц;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 следующий год;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dc4e48f76c_2_70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dc4e48f76c_2_70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ДИАГРАММА КЛАССОВ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00" y="1426325"/>
            <a:ext cx="7732025" cy="49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c4e48f76c_2_9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ТРЕБОВАНИЯ </a:t>
            </a:r>
            <a:r>
              <a:rPr b="1" lang="ru-RU" sz="2400">
                <a:solidFill>
                  <a:schemeClr val="lt1"/>
                </a:solidFill>
              </a:rPr>
              <a:t>К ИНТЕРФЕЙСУ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c4e48f76c_2_9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c4e48f76c_2_93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dc4e48f76c_2_9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dc4e48f76c_2_93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Интерфейс должен содержать элементы для реализации указанных в предыдущем пункте функций: </a:t>
            </a:r>
            <a:endParaRPr sz="11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регистрации и авторизации пользователя;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Меню навигации;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списка планов;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календаря планов;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визуализации списка дедлайнов через матрицу Эйзенхауэра; 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настроек;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настроек категорий планов;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настроек учетной записи;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редактирования плана;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Экран редактирования категории.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Для каждой указанной функции на экране должны присутствовать элементы контроля в формате кнопок, списков, полей для ввода, картинок, реализующие эту функцию.</a:t>
            </a:r>
            <a:endParaRPr b="1" sz="1800">
              <a:solidFill>
                <a:srgbClr val="00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dc4e48f76c_2_93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dc4e48f76c_2_9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dc4e48f76c_2_93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ОБЩАЯ СХЕМА РАБОТЫ ПРОГРАММЫ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7300913" y="3967163"/>
            <a:ext cx="72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575" y="1497292"/>
            <a:ext cx="7432850" cy="495523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ПЕРЕНОС ПЛАНА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152400" y="1364650"/>
            <a:ext cx="89364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Происходит, если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перенос задан, дата и время выполнения плана истекли, а план не выполнен: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plan.isPutOffable	&amp;&amp;	dateTime.now() &gt; plan.date	&amp;&amp;	!plan.isFinished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Реализовано как: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выполнения плана откладывается - к ней прибавляется то число дней, которое указано в опции переноса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plan.date += plan.putOff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При этом крайний срок выполнения не меняется.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Обновляется, когда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пользователь входит в приложение - автоматически пытаются перенестись все планы, для которых это нужно.</a:t>
            </a:r>
            <a:endParaRPr b="1"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ПОВТОРЕНИЕ ПЛАНА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 txBox="1"/>
          <p:nvPr/>
        </p:nvSpPr>
        <p:spPr>
          <a:xfrm>
            <a:off x="179400" y="1435325"/>
            <a:ext cx="84918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Происходит, если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повторение задано и план выполнен: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plan.isRepeatable	&amp;&amp;	plan.isFinished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Реализовано как: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дата выполнения и крайний срок выполнения увеличиваются на то число дней, которое указано в опции повторения, выполненность отменяется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plan.date += plan.repeat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plan.deadline += plan.repeat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plan.isFinished = false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Обновляется, когда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план отмечается как выполненный.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c4e48f76c_2_216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РЕДАКТИРОВАНИЯ ПЛАНА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c4e48f76c_2_216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c4e48f76c_2_216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dc4e48f76c_2_216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dc4e48f76c_2_21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dc4e48f76c_2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4875"/>
            <a:ext cx="2640425" cy="46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dc4e48f76c_2_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475" y="1464875"/>
            <a:ext cx="2640425" cy="470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dc4e48f76c_2_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275" y="1436964"/>
            <a:ext cx="2640425" cy="47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dc4e48f76c_2_216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4e48f76c_2_84"/>
          <p:cNvSpPr txBox="1"/>
          <p:nvPr>
            <p:ph type="ctrTitle"/>
          </p:nvPr>
        </p:nvSpPr>
        <p:spPr>
          <a:xfrm>
            <a:off x="685800" y="2046689"/>
            <a:ext cx="77724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2800">
                <a:solidFill>
                  <a:srgbClr val="000066"/>
                </a:solidFill>
              </a:rPr>
              <a:t>Клиентская часть мобильного приложения для планирования дедлайнов</a:t>
            </a:r>
            <a:endParaRPr b="1" sz="2800">
              <a:solidFill>
                <a:srgbClr val="000066"/>
              </a:solidFill>
            </a:endParaRPr>
          </a:p>
        </p:txBody>
      </p:sp>
      <p:sp>
        <p:nvSpPr>
          <p:cNvPr id="175" name="Google Shape;175;gdc4e48f76c_2_84"/>
          <p:cNvSpPr txBox="1"/>
          <p:nvPr>
            <p:ph idx="1" type="subTitle"/>
          </p:nvPr>
        </p:nvSpPr>
        <p:spPr>
          <a:xfrm>
            <a:off x="2743200" y="5381622"/>
            <a:ext cx="64008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Выполнил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студент группы БПИ-19</a:t>
            </a:r>
            <a:r>
              <a:rPr lang="ru-RU" sz="1800">
                <a:solidFill>
                  <a:srgbClr val="000066"/>
                </a:solidFill>
              </a:rPr>
              <a:t>5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</a:t>
            </a:r>
            <a:endParaRPr/>
          </a:p>
        </p:txBody>
      </p:sp>
      <p:sp>
        <p:nvSpPr>
          <p:cNvPr id="176" name="Google Shape;176;gdc4e48f76c_2_84"/>
          <p:cNvSpPr txBox="1"/>
          <p:nvPr/>
        </p:nvSpPr>
        <p:spPr>
          <a:xfrm>
            <a:off x="1371600" y="6467475"/>
            <a:ext cx="6400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Высшая школа экономики, Москва,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www.hse.ru 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c4e48f76c_2_8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c4e48f76c_2_84"/>
          <p:cNvSpPr txBox="1"/>
          <p:nvPr/>
        </p:nvSpPr>
        <p:spPr>
          <a:xfrm>
            <a:off x="0" y="5000625"/>
            <a:ext cx="584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факультета компьютерных наук департамента «Программная инженерия»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Шадрин Михаил Дмитриевич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СОРТИРОВКИ СПИСКОВ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222250" y="1479550"/>
            <a:ext cx="8766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62112" y="1391834"/>
            <a:ext cx="8826440" cy="403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Планы отображаются в двух раздельных списках: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текущие дела (планы не выполнены, plan.isFinished == false)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выполненные дела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(планы выполнены, plan.isFinished == true)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Планы в списках сортируются по: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важности - по убыванию целочисленного значения оценки важности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срочности - по возвастанию даты крайнего срока выполнения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ри равенстве сравниваемых параметров планы сортируются по времени создания.</a:t>
            </a:r>
            <a:endParaRPr/>
          </a:p>
        </p:txBody>
      </p:sp>
      <p:sp>
        <p:nvSpPr>
          <p:cNvPr id="394" name="Google Shape;394;p11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СПИСКОВ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75" y="1387125"/>
            <a:ext cx="2619375" cy="466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350" y="1387125"/>
            <a:ext cx="2619375" cy="466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350" y="1357960"/>
            <a:ext cx="2619375" cy="4660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КАЛЕНДАРНОЕ ОТОБРАЖЕНИЕ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255600" y="1469425"/>
            <a:ext cx="86061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При выборе даты в отображении календаря: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 списке будут показаны только планы, дата выполнения которых равна выбранной дате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при создании нового плана его дата и крайний срок выполнения будут выставлены равными выбранной дате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2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c4e48f76c_2_189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КАЛЕНДАРЯ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c4e48f76c_2_189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c4e48f76c_2_189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dc4e48f76c_2_189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dc4e48f76c_2_189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dc4e48f76c_2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0" y="1474400"/>
            <a:ext cx="2573144" cy="45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dc4e48f76c_2_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150" y="1475262"/>
            <a:ext cx="2573150" cy="45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dc4e48f76c_2_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200" y="1475278"/>
            <a:ext cx="2615186" cy="46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dc4e48f76c_2_189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МАТРИЦА ЭЙЗЕНХАУЭРА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3"/>
          <p:cNvSpPr txBox="1"/>
          <p:nvPr/>
        </p:nvSpPr>
        <p:spPr>
          <a:xfrm>
            <a:off x="0" y="1403825"/>
            <a:ext cx="8949600" cy="5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Невыполненные планы разделяются на 4 списка: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срочные и важные;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 срочные и важные;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срочные и не важные;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 срочные и не важные;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Критерии:</a:t>
            </a:r>
            <a:endParaRPr sz="11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 важный - план с оценкой важности [0; 2]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важный - план с оценкой важности [3; 5] 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 срочный - план, до крайнего срока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выполнения которого остается не менее двух дней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срочный - план, до крайнего срока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выполнения которого остается менее двух дней.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3" name="Google Shape;44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452" y="1403836"/>
            <a:ext cx="4043573" cy="3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3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c4e48f76c_2_198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МАТРИЦЫ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dc4e48f76c_2_198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dc4e48f76c_2_198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dc4e48f76c_2_198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dc4e48f76c_2_19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dc4e48f76c_2_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25" y="1519350"/>
            <a:ext cx="2536500" cy="45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dc4e48f76c_2_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475" y="1519350"/>
            <a:ext cx="2536500" cy="451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dc4e48f76c_2_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2450" y="1481659"/>
            <a:ext cx="2536500" cy="452116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dc4e48f76c_2_198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c4e48f76c_2_207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НАСТРОЕК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dc4e48f76c_2_207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dc4e48f76c_2_207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dc4e48f76c_2_207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dc4e48f76c_2_207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dc4e48f76c_2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453124"/>
            <a:ext cx="2705375" cy="48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dc4e48f76c_2_207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c4e48f76c_2_225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НАСТРОЕК КАТЕГОРИЙ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dc4e48f76c_2_225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dc4e48f76c_2_225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dc4e48f76c_2_225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dc4e48f76c_2_225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dc4e48f76c_2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75" y="1525100"/>
            <a:ext cx="2483515" cy="44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dc4e48f76c_2_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001" y="1526200"/>
            <a:ext cx="2483525" cy="4434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dc4e48f76c_2_225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c4e48f76c_2_243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РЕДАКТИРОВАНИЯ КАТЕГОРИИ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dc4e48f76c_2_24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dc4e48f76c_2_24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dc4e48f76c_2_243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dc4e48f76c_2_24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gdc4e48f76c_2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425" y="1514475"/>
            <a:ext cx="2562500" cy="45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dc4e48f76c_2_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962" y="1524362"/>
            <a:ext cx="2560875" cy="455003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dc4e48f76c_2_243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c4e48f76c_2_23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</a:rPr>
              <a:t>ЭКРАН НАСТРОЕК УЧЕТНОЙ ЗАПИСИ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dc4e48f76c_2_23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dc4e48f76c_2_23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dc4e48f76c_2_23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dc4e48f76c_2_23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dc4e48f76c_2_23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gdc4e48f76c_2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575" y="1310450"/>
            <a:ext cx="2532938" cy="50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ПРЕДМЕТНОЙ ОБЛАСТИ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22250" y="1479550"/>
            <a:ext cx="8746259" cy="1722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Предметная область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– утилиты для планирования и организации деятельности.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3F82"/>
              </a:solidFill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Неформальная постановка задачи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Изучить методологии планирования, систематизации и визуализации планов и задач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программу, которая бы помогала это осуществлять</a:t>
            </a:r>
            <a:br>
              <a:rPr b="0" i="1" lang="ru-RU" sz="2000" u="none" cap="none" strike="noStrike">
                <a:solidFill>
                  <a:srgbClr val="003F8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200" u="none" cap="none" strike="noStrike">
              <a:solidFill>
                <a:srgbClr val="003F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u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sz="1800" u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ТЕХНОЛОГИИ И ИНСТРУМЕНТЫ РЕАЛИЗАЦИИ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8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255600" y="1516250"/>
            <a:ext cx="59358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Язык Kotlin + XML (Android Studio)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GitHub https://github.com/HowToCodeWithPaws/Coursework2-PossumPlaner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370" y="5118468"/>
            <a:ext cx="1315310" cy="131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294" y="3782660"/>
            <a:ext cx="1315309" cy="13153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8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00" y="3954463"/>
            <a:ext cx="4740500" cy="2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010" y="1097502"/>
            <a:ext cx="2555124" cy="286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8975" y="3370824"/>
            <a:ext cx="1701378" cy="1561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РЕЗУЛЬТАТЫ РАБОТЫ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685800" y="2046689"/>
            <a:ext cx="7772400" cy="220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Демонстрация работы программы</a:t>
            </a:r>
            <a:endParaRPr b="1" sz="20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ВЫВОДЫ ПО РАБОТЕ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194628" y="1511665"/>
            <a:ext cx="8606024" cy="1599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Практическая значимость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Программа ориентирована на эксплуатацию отдельными пользователями, имеющими мобильное устройство и желание заняться систематизацией своих планов.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ПУТИ ДАЛЬНЕЙШЕЙ РАБОТЫ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255588" y="1517174"/>
            <a:ext cx="8611032" cy="187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Дальнейшие пути развития:</a:t>
            </a:r>
            <a:endParaRPr/>
          </a:p>
          <a:p>
            <a: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Улучшение дизайна приложения;</a:t>
            </a:r>
            <a:endParaRPr sz="1800">
              <a:solidFill>
                <a:srgbClr val="00006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Настройка более информативного отображения планов;</a:t>
            </a:r>
            <a:endParaRPr sz="1800">
              <a:solidFill>
                <a:srgbClr val="00006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Добавление других видов визуализации планов (например диаграммы Ганта);</a:t>
            </a:r>
            <a:endParaRPr sz="1800">
              <a:solidFill>
                <a:srgbClr val="00006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Добавление большего числа настраиваемых параметров приложения.</a:t>
            </a:r>
            <a:endParaRPr>
              <a:highlight>
                <a:schemeClr val="lt1"/>
              </a:highlight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Activity [Электронный ресурс] //URL:  https://developer.android.com/reference/kotlin/android/app/Activity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Android Bottom Navigation Example in Kotlin [Электронный ресурс] //URL:  https://blog.mindorks.com/android-bottom-navigationview-in-kotlin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Babich, Nick. A Comprehensive Guide To Mobile App Design [Электронный ресурс] // 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https://www.smashingmagazine.com/2018/02/comprehensive-guide-to-mobile-app-design/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DatePicker in Kotlin [Электронный ресурс] //URL: https://www.geeksforgeeks.org/datepicker-in-kotlin/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c4e48f76c_2_15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dc4e48f76c_2_15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dc4e48f76c_2_15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dc4e48f76c_2_15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Documentation for app developers [Электронный ресурс] // 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https://developer.android.com/docs?hl=ru/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Fragments [Электронный ресурс] //URL: 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https://developer.android.com/guide/fragments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RecyclerView [Электронный ресурс] //URL:  https://developer.android.com/reference/androidx/recyclerview/widget/RecyclerView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Save key-value data [Электронный ресурс] // URL: https://developer.android.com/training/data-storage/shared-preferences 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Spinners [Электронный ресурс] // URL: https://developer.android.com/guide/topics/ui/controls/spinner 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dc4e48f76c_2_15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dc4e48f76c_2_15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dc4e48f76c_2_15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c4e48f76c_2_17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dc4e48f76c_2_17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dc4e48f76c_2_17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dc4e48f76c_2_17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dc4e48f76c_2_17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dc4e48f76c_2_174"/>
          <p:cNvSpPr txBox="1"/>
          <p:nvPr/>
        </p:nvSpPr>
        <p:spPr>
          <a:xfrm>
            <a:off x="64950" y="1233150"/>
            <a:ext cx="93000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0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4.Do 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[Электронный ресурс] //URL:</a:t>
            </a: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https://play.google.com/store/apps/details?id=com.deji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apps.a4do&amp;hl=en_US&amp;gl=US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0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Google-календарь [Электронный ресурс]  //URL: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https://play.google.com/store/apps/details?id=com.google.android.calendar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0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HSE App [Электронный ресурс] //URL: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https://play.google.com/store/apps/details?id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=com.chichkanov.hseapp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0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TickTick [Электронный ресурс] //URL: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https://play.google.com/store/apps/details?id=com.ticktick.task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0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Todobit [Электронный ресурс] //URL: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https://play.google.com/store/apps/details?id=org. todobit.android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dc4e48f76c_2_17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c4e48f76c_2_16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dc4e48f76c_2_16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dc4e48f76c_2_16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dc4e48f76c_2_16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6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Кови, Р.С., 1989. Семь навыков высокоэффективных людей. – М.: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Альпина Паблишер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, 2019.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6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Цели по SMART: подробный обзор [Электронный ресурс] //URL:</a:t>
            </a:r>
            <a:r>
              <a:rPr lang="ru-RU" sz="1800">
                <a:solidFill>
                  <a:srgbClr val="00006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http://powerbranding.ru/marketing-strategy/smart-celi/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16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LMS [Электронный ресурс] //URL: https://lms.hse.ru (Дата обращения: 01.04.2021, режим доступа: свободный)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dc4e48f76c_2_16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dc4e48f76c_2_16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dc4e48f76c_2_16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/>
          <p:nvPr>
            <p:ph idx="1" type="subTitle"/>
          </p:nvPr>
        </p:nvSpPr>
        <p:spPr>
          <a:xfrm>
            <a:off x="1371600" y="4468813"/>
            <a:ext cx="64008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Дмитриевна,</a:t>
            </a:r>
            <a:endParaRPr sz="14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ndzubareva@edu.hse.ru</a:t>
            </a:r>
            <a:endParaRPr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t/>
            </a:r>
            <a:endParaRPr sz="1200">
              <a:solidFill>
                <a:srgbClr val="003F8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Москва - 202</a:t>
            </a:r>
            <a:r>
              <a:rPr lang="ru-RU" sz="1400">
                <a:solidFill>
                  <a:srgbClr val="000066"/>
                </a:solidFill>
              </a:rPr>
              <a:t>1</a:t>
            </a:r>
            <a:endParaRPr sz="14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5"/>
          <p:cNvSpPr txBox="1"/>
          <p:nvPr>
            <p:ph idx="12" type="sldNum"/>
          </p:nvPr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</a:rPr>
              <a:t>38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ТЕРМИНЫ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222250" y="1479550"/>
            <a:ext cx="857552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Дедлайн, план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это некоторая задача, которую пользователь хочет выполнить, в приложении она описывается экземпляром класса Plan.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Подзадача, подплан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это подзадача, этап выполнения какого-либо плана, в приложении описывается классом Subplan.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Категория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это тематическая категория для задач, в приложении она описывается экземпляром класса Category.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Матрица Эйзенхауэра</a:t>
            </a: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это стратегия систематизации задач (описана в [16]), разделяющая их на 4 категории в соответствии с их важностью и срочностью. В случае нашего приложения это матрица с двумя столбцами и двумя колонками, в которой в соответствии с разделением на категории записаны планы пользователя.</a:t>
            </a:r>
            <a:endParaRPr b="1" sz="1800">
              <a:solidFill>
                <a:srgbClr val="00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ЦЕЛЬ И ЗАДАЧИ РАБОТЫ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22250" y="1479550"/>
            <a:ext cx="8738870" cy="3013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Цель работы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создать мобильное приложение на базе Android, помогающее пользователю работать с планами, задачами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F82"/>
              </a:solidFill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Задачи работы</a:t>
            </a:r>
            <a:endParaRPr b="1" sz="1600">
              <a:solidFill>
                <a:srgbClr val="003F82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Изучить методологии планирования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Изучить аналоги в предметной области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Определить требования к программе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Изучить принципы Android разработки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Разработать клиентскую часть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Разработать пользовательский интерфейс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Протестировать и отладить приложение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Разработать программную документацию</a:t>
            </a:r>
            <a:endParaRPr b="1" sz="1800">
              <a:solidFill>
                <a:srgbClr val="00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c4e48f76c_2_34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dc4e48f76c_2_348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dc4e48f76c_2_348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dc4e48f76c_2_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0" y="1745300"/>
            <a:ext cx="1301949" cy="13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dc4e48f76c_2_3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325" y="3367175"/>
            <a:ext cx="1095400" cy="10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dc4e48f76c_2_3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0275" y="1464031"/>
            <a:ext cx="1279761" cy="127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dc4e48f76c_2_3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5148" y="4654375"/>
            <a:ext cx="1621325" cy="16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dc4e48f76c_2_3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2025" y="4654374"/>
            <a:ext cx="1584275" cy="15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dc4e48f76c_2_348"/>
          <p:cNvSpPr txBox="1"/>
          <p:nvPr/>
        </p:nvSpPr>
        <p:spPr>
          <a:xfrm>
            <a:off x="1974475" y="2275388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Todobit [14]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dc4e48f76c_2_348"/>
          <p:cNvSpPr txBox="1"/>
          <p:nvPr/>
        </p:nvSpPr>
        <p:spPr>
          <a:xfrm>
            <a:off x="6487225" y="1889150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Google calendar [11]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dc4e48f76c_2_348"/>
          <p:cNvSpPr txBox="1"/>
          <p:nvPr/>
        </p:nvSpPr>
        <p:spPr>
          <a:xfrm>
            <a:off x="4572000" y="3637650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HSE App [12]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dc4e48f76c_2_348"/>
          <p:cNvSpPr txBox="1"/>
          <p:nvPr/>
        </p:nvSpPr>
        <p:spPr>
          <a:xfrm>
            <a:off x="2681550" y="5239350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Tick Tick [13]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dc4e48f76c_2_348"/>
          <p:cNvSpPr txBox="1"/>
          <p:nvPr/>
        </p:nvSpPr>
        <p:spPr>
          <a:xfrm>
            <a:off x="7430625" y="5375200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4.Do [10]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dc4e48f76c_2_348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4e48f76c_2_92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dc4e48f76c_2_926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c4e48f76c_2_926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c4e48f76c_2_926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gdc4e48f76c_2_926"/>
          <p:cNvGraphicFramePr/>
          <p:nvPr/>
        </p:nvGraphicFramePr>
        <p:xfrm>
          <a:off x="286725" y="194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{4971EA59-1915-47AF-BACE-D90C3D306E24}</a:tableStyleId>
              </a:tblPr>
              <a:tblGrid>
                <a:gridCol w="1584275"/>
                <a:gridCol w="1272575"/>
                <a:gridCol w="1558300"/>
                <a:gridCol w="1012800"/>
                <a:gridCol w="1714175"/>
                <a:gridCol w="1428425"/>
              </a:tblGrid>
              <a:tr h="110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Подзадачи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Повторяемость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Важность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Свои категории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Две даты: дата выполнения и дата крайнего срока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Todobit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HSE App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Google календарь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TickTick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4.Do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PossumPlanner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gdc4e48f76c_2_926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c4e48f76c_2_75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dc4e48f76c_2_75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c4e48f76c_2_752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c4e48f76c_2_752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gdc4e48f76c_2_752"/>
          <p:cNvGraphicFramePr/>
          <p:nvPr/>
        </p:nvGraphicFramePr>
        <p:xfrm>
          <a:off x="365038" y="20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{4971EA59-1915-47AF-BACE-D90C3D306E24}</a:tableStyleId>
              </a:tblPr>
              <a:tblGrid>
                <a:gridCol w="1458925"/>
                <a:gridCol w="1248700"/>
                <a:gridCol w="1326225"/>
                <a:gridCol w="1314375"/>
                <a:gridCol w="1340425"/>
                <a:gridCol w="188127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Сортировка по важности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Сортировка по срочности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Отображение планов списком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Отображение планов календарём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Матрица Эйзенхауэра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Todobit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HSEApp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календарь Google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TickTick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4.Do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PossumPlanner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2" name="Google Shape;252;gdc4e48f76c_2_752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c4e48f76c_2_43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c4e48f76c_2_43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c4e48f76c_2_43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c4e48f76c_2_433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c4e48f76c_2_43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dc4e48f76c_2_433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</a:t>
            </a: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иложение</a:t>
            </a:r>
            <a:r>
              <a:rPr b="1" i="0" lang="ru-RU" sz="1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должн</a:t>
            </a:r>
            <a:r>
              <a:rPr b="1"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b="1" i="0" lang="ru-RU" sz="1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18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Выполнять следующие действия с категориями планов:         	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Создать категорию планов;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Редактировать категорию планов;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Удалить категорию планов;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Показать все планы категории;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Выполнять следующие действия с подзадачами: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Создать новую подзадачу;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Редактировать подзадачу;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Удалить подзадачу;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c4e48f76c_2_433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dc4e48f76c_2_433"/>
          <p:cNvSpPr/>
          <p:nvPr/>
        </p:nvSpPr>
        <p:spPr>
          <a:xfrm>
            <a:off x="25560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Клиент-серверное моби</a:t>
            </a:r>
            <a:r>
              <a:rPr lang="ru-RU" sz="1100">
                <a:solidFill>
                  <a:srgbClr val="93B3D7"/>
                </a:solidFill>
              </a:rPr>
              <a:t>льное приложение для планирования дедлайнов </a:t>
            </a:r>
            <a:r>
              <a:rPr b="0" i="0" lang="ru-RU" sz="11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ru-RU" sz="1100">
                <a:solidFill>
                  <a:srgbClr val="93B3D7"/>
                </a:solidFill>
              </a:rPr>
              <a:t>1</a:t>
            </a:r>
            <a:endParaRPr b="0" i="0" sz="950" u="none" cap="none" strike="noStrike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2010-09-30T06:45:00Z</dcterms:created>
  <dc:creator>Р.З. Ахметсафина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