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02cufWQ9JV8jFcyEMnuHyAUi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1EA59-1915-47AF-BACE-D90C3D306E24}">
  <a:tblStyle styleId="{4971EA59-1915-47AF-BACE-D90C3D306E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54963" autoAdjust="0"/>
  </p:normalViewPr>
  <p:slideViewPr>
    <p:cSldViewPr snapToGrid="0">
      <p:cViewPr varScale="1">
        <p:scale>
          <a:sx n="40" d="100"/>
          <a:sy n="40" d="100"/>
        </p:scale>
        <p:origin x="218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4e48f76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dc4e48f76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dc4e48f76c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c4e48f76c_2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dc4e48f76c_2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c4e48f76c_2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dc4e48f76c_2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c4e48f76c_2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dc4e48f76c_2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c4e48f76c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dc4e48f76c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c4e48f76c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dc4e48f76c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445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51" name="Google Shape;3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445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62" name="Google Shape;3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c4e48f76c_2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dc4e48f76c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c4e48f76c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dc4e48f76c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dc4e48f76c_2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c4e48f76c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dc4e48f76c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c4e48f76c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dc4e48f76c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c4e48f76c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dc4e48f76c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c4e48f76c_2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dc4e48f76c_2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4e48f76c_2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dc4e48f76c_2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c4e48f76c_2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dc4e48f76c_2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4e48f76c_2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dc4e48f76c_2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4e48f76c_2_36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c4e48f76c_2_36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dc4e48f76c_2_3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c4e48f76c_2_3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c4e48f76c_2_3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4e48f76c_2_3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c4e48f76c_2_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c4e48f76c_2_3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c4e48f76c_2_3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c4e48f76c_2_3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4e48f76c_2_37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c4e48f76c_2_37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c4e48f76c_2_3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c4e48f76c_2_3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c4e48f76c_2_3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4e48f76c_2_3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c4e48f76c_2_3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gdc4e48f76c_2_38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gdc4e48f76c_2_3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c4e48f76c_2_3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c4e48f76c_2_3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4e48f76c_2_3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c4e48f76c_2_38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c4e48f76c_2_3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gdc4e48f76c_2_38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c4e48f76c_2_38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gdc4e48f76c_2_3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c4e48f76c_2_3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c4e48f76c_2_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4e48f76c_2_3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c4e48f76c_2_3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c4e48f76c_2_3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c4e48f76c_2_3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c4e48f76c_2_40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c4e48f76c_2_4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dc4e48f76c_2_4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4e48f76c_2_40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c4e48f76c_2_40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dc4e48f76c_2_40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gdc4e48f76c_2_4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c4e48f76c_2_4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dc4e48f76c_2_4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4e48f76c_2_4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c4e48f76c_2_4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gdc4e48f76c_2_4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gdc4e48f76c_2_4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c4e48f76c_2_4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dc4e48f76c_2_4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4e48f76c_2_4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dc4e48f76c_2_420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dc4e48f76c_2_4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c4e48f76c_2_4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dc4e48f76c_2_4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4e48f76c_2_426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dc4e48f76c_2_4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dc4e48f76c_2_4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dc4e48f76c_2_4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dc4e48f76c_2_4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4e48f76c_2_3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gdc4e48f76c_2_3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dc4e48f76c_2_3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gdc4e48f76c_2_3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dc4e48f76c_2_3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com.baviux.voicechanger&amp;hl=en_US&amp;gl=U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4e48f76c_2_0"/>
          <p:cNvSpPr txBox="1">
            <a:spLocks noGrp="1"/>
          </p:cNvSpPr>
          <p:nvPr>
            <p:ph type="ctrTitle"/>
          </p:nvPr>
        </p:nvSpPr>
        <p:spPr>
          <a:xfrm>
            <a:off x="685800" y="2046689"/>
            <a:ext cx="7772400" cy="2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 b="1" dirty="0">
                <a:solidFill>
                  <a:srgbClr val="000066"/>
                </a:solidFill>
              </a:rPr>
              <a:t>Факультет компьютерных наук</a:t>
            </a:r>
            <a:br>
              <a:rPr lang="ru-RU" sz="2800" b="1" dirty="0">
                <a:solidFill>
                  <a:srgbClr val="000066"/>
                </a:solidFill>
              </a:rPr>
            </a:br>
            <a:r>
              <a:rPr lang="ru-RU" sz="2800" b="1" dirty="0">
                <a:solidFill>
                  <a:srgbClr val="000066"/>
                </a:solidFill>
              </a:rPr>
              <a:t>Образовательная программа </a:t>
            </a:r>
            <a:br>
              <a:rPr lang="ru-RU" sz="2800" b="1" dirty="0">
                <a:solidFill>
                  <a:srgbClr val="000066"/>
                </a:solidFill>
              </a:rPr>
            </a:br>
            <a:r>
              <a:rPr lang="ru-RU" sz="2800" b="1" dirty="0">
                <a:solidFill>
                  <a:srgbClr val="000066"/>
                </a:solidFill>
              </a:rPr>
              <a:t>09.03.04 Программная инженерия</a:t>
            </a:r>
            <a:br>
              <a:rPr lang="ru-RU" sz="2800" b="1" dirty="0">
                <a:solidFill>
                  <a:srgbClr val="000066"/>
                </a:solidFill>
              </a:rPr>
            </a:br>
            <a:r>
              <a:rPr lang="ru-RU" sz="2800" b="1" dirty="0">
                <a:solidFill>
                  <a:srgbClr val="000066"/>
                </a:solidFill>
              </a:rPr>
              <a:t>Курсовой проект</a:t>
            </a:r>
            <a:br>
              <a:rPr lang="ru-RU" sz="2800" b="1" dirty="0">
                <a:solidFill>
                  <a:srgbClr val="000066"/>
                </a:solidFill>
              </a:rPr>
            </a:br>
            <a:r>
              <a:rPr lang="ru-RU" sz="2800" b="1" dirty="0">
                <a:solidFill>
                  <a:srgbClr val="000066"/>
                </a:solidFill>
              </a:rPr>
              <a:t>Клиент-серверное мобильное приложение для конвертации голоса речи в аудиозаписях</a:t>
            </a:r>
            <a:endParaRPr sz="2800" b="1" dirty="0">
              <a:solidFill>
                <a:srgbClr val="000066"/>
              </a:solidFill>
            </a:endParaRPr>
          </a:p>
        </p:txBody>
      </p:sp>
      <p:sp>
        <p:nvSpPr>
          <p:cNvPr id="165" name="Google Shape;165;gdc4e48f76c_2_0"/>
          <p:cNvSpPr txBox="1">
            <a:spLocks noGrp="1"/>
          </p:cNvSpPr>
          <p:nvPr>
            <p:ph type="subTitle" idx="1"/>
          </p:nvPr>
        </p:nvSpPr>
        <p:spPr>
          <a:xfrm>
            <a:off x="2761129" y="4830543"/>
            <a:ext cx="64008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Выполнили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студент группы БПИ-19</a:t>
            </a:r>
            <a:r>
              <a:rPr lang="ru-RU" sz="1800" dirty="0">
                <a:solidFill>
                  <a:srgbClr val="000066"/>
                </a:solidFill>
              </a:rPr>
              <a:t>5</a:t>
            </a:r>
            <a:r>
              <a:rPr lang="ru-RU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Зубарева Наталия Дмитриевна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dirty="0">
                <a:solidFill>
                  <a:srgbClr val="000066"/>
                </a:solidFill>
              </a:rPr>
              <a:t>студент группы БПИ-193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endParaRPr sz="1800" dirty="0">
              <a:solidFill>
                <a:srgbClr val="000066"/>
              </a:solidFill>
            </a:endParaRPr>
          </a:p>
          <a:p>
            <a:pPr marL="0" lvl="0" indent="0" algn="r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b="1" dirty="0">
                <a:solidFill>
                  <a:srgbClr val="000066"/>
                </a:solidFill>
              </a:rPr>
              <a:t>Меньщиков Дмитрий Александрович</a:t>
            </a:r>
            <a:endParaRPr dirty="0"/>
          </a:p>
        </p:txBody>
      </p:sp>
      <p:sp>
        <p:nvSpPr>
          <p:cNvPr id="166" name="Google Shape;166;gdc4e48f76c_2_0"/>
          <p:cNvSpPr txBox="1"/>
          <p:nvPr/>
        </p:nvSpPr>
        <p:spPr>
          <a:xfrm>
            <a:off x="1371600" y="6467475"/>
            <a:ext cx="6400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Высшая школа экономики, Москва, 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www.hse.ru </a:t>
            </a:r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dc4e48f76c_2_0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dc4e48f76c_2_0"/>
          <p:cNvSpPr txBox="1"/>
          <p:nvPr/>
        </p:nvSpPr>
        <p:spPr>
          <a:xfrm>
            <a:off x="0" y="5014992"/>
            <a:ext cx="5845200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</a:t>
            </a:r>
            <a:endParaRPr sz="3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Аспирант факультета компьютерных наук департамента больших данных и информационного поиска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Аланов </a:t>
            </a:r>
            <a:r>
              <a:rPr lang="ru-RU" sz="1800" b="1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Айбек</a:t>
            </a: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c4e48f76c_2_519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dc4e48f76c_2_519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dc4e48f76c_2_519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c4e48f76c_2_519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dc4e48f76c_2_519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dc4e48f76c_2_519"/>
          <p:cNvSpPr/>
          <p:nvPr/>
        </p:nvSpPr>
        <p:spPr>
          <a:xfrm>
            <a:off x="222250" y="14033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Выполнять следующие действия с аудио-источниками:         	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*Записывать;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*Загружать из памяти устройства;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*Прослушивать;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*Сохранять на устройство;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Добавлять в библиотеку приложения;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Выполнять следующие действия с аудио-голосами: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Прослушивать;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Выбирать;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Выполнять следующие действия с аудио-результатами:</a:t>
            </a:r>
            <a:endParaRPr lang="ru-RU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Получать с сервера;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Прослушивать;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Сохранять на устройство;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Добавлять в библиотеку приложения;</a:t>
            </a: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dc4e48f76c_2_519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EE71C126-A8F7-315B-2EFA-A7F620551DEE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c4e48f76c_2_605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dc4e48f76c_2_605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dc4e48f76c_2_605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dc4e48f76c_2_605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dc4e48f76c_2_605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dc4e48f76c_2_605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Библиотека приложения должна:</a:t>
            </a:r>
            <a:endParaRPr lang="ru-RU" sz="1800" dirty="0">
              <a:solidFill>
                <a:srgbClr val="000066"/>
              </a:solidFill>
              <a:latin typeface="Calibri"/>
              <a:cs typeface="Calibri"/>
              <a:sym typeface="Times New Roman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Отображать добавленные аудио-источники и аудио-результаты;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Позволять их проигрывать;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Давать возможность скрывать тот или другой список;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Сортировать аудио в списках по различным параметрам;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endParaRPr lang="ru-RU"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Позволять авторизованному пользователю:         	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Выходить из аккаунта;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Просматривать аудио в библиотеке приложения;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Настраивать автозагрузку аудиозаписей;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Очищать библиотеку;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Отправлять заявку на обработку голоса с аудиозаписью либо с архивом.</a:t>
            </a:r>
            <a:endParaRPr lang="ru-RU" sz="1800" b="1" i="0" u="none" strike="noStrike" cap="none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endParaRPr sz="1800" dirty="0">
              <a:solidFill>
                <a:srgbClr val="000066"/>
              </a:solidFill>
              <a:latin typeface="Calibri"/>
              <a:cs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c4e48f76c_2_605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39A002A4-63FC-D8E5-4058-306D8B6F2035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c4e48f76c_2_692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dc4e48f76c_2_692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dc4e48f76c_2_692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dc4e48f76c_2_692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dc4e48f76c_2_692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dc4e48f76c_2_692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Информация об аудиозаписях: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Название + идентификатор;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Происхождение (источник или результат)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Длительность;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создания.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Параметры сортировки аудио: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Название;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Длительность;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создания;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dc4e48f76c_2_692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320D5B79-4272-1006-7CE5-24D12161193A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c4e48f76c_2_70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dc4e48f76c_2_704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dc4e48f76c_2_70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dc4e48f76c_2_704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dc4e48f76c_2_70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dc4e48f76c_2_704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Действия с аудио при их создании:</a:t>
            </a:r>
            <a:endParaRPr sz="1100" dirty="0">
              <a:solidFill>
                <a:schemeClr val="dk1"/>
              </a:solidFill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Добавление в библиотеку;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Загрузка в память устройства;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Отправка в другие приложения;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endParaRPr lang="ru-RU"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5715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</a:pPr>
            <a:r>
              <a:rPr lang="ru-RU" sz="700" dirty="0">
                <a:solidFill>
                  <a:schemeClr val="dk1"/>
                </a:solidFill>
              </a:rPr>
              <a:t>                                    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Действия с аудио в библиотеке:</a:t>
            </a:r>
            <a:endParaRPr lang="ru-RU" sz="1100" dirty="0">
              <a:solidFill>
                <a:schemeClr val="dk1"/>
              </a:solidFill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Удаление из библиотеки;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Загрузка в память устройства;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Отправка в другие приложения;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dc4e48f76c_2_70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A77359C9-68F4-96DB-F398-81552F810D05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СХЕМА ОБРАБОТКИ АУДИО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48723E63-4FB4-97A8-A574-4283B77DA335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788061-5990-89E9-8CC8-2ABA5BB7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" y="1871154"/>
            <a:ext cx="9126656" cy="3585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c4e48f76c_2_93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ТРЕБОВАНИЯ </a:t>
            </a:r>
            <a:r>
              <a:rPr lang="ru-RU" sz="2400" b="1">
                <a:solidFill>
                  <a:schemeClr val="lt1"/>
                </a:solidFill>
              </a:rPr>
              <a:t>К ИНТЕРФЕЙСУ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dc4e48f76c_2_93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dc4e48f76c_2_93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dc4e48f76c_2_93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dc4e48f76c_2_93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Интерфейс должен содержать элементы для реализации указанных в предыдущем пункте функций: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Экран регистрации и авторизации пользователя;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Экран обработки аудиозаписей;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Меню навигации;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Экран сохраненных в приложении аудиозаписей;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Экран заявки; 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Экран настроек учетной записи.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endParaRPr lang="ru-RU" sz="1800" dirty="0">
              <a:solidFill>
                <a:srgbClr val="000066"/>
              </a:solidFill>
              <a:latin typeface="Calibri"/>
              <a:cs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Для каждой указанной функции на экране должны присутствовать элементы контроля в формате кнопок, списков, полей для ввода, картинок, реализующие эту функцию.</a:t>
            </a:r>
            <a:endParaRPr sz="1800" b="1" dirty="0">
              <a:solidFill>
                <a:srgbClr val="00006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dc4e48f76c_2_93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dc4e48f76c_2_9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193EAD5F-FE0C-F07D-E093-05460A533DED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ОБЩАЯ СХЕМА РАБОТЫ ПРОГРАММЫ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7300913" y="3967163"/>
            <a:ext cx="7284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F36006C5-DBC9-6A8A-075F-4C884079F33F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E03032-F8C7-7D04-8034-36902F7D7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98" y="1549067"/>
            <a:ext cx="8345395" cy="48361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ВХОД В ПРИЛОЖЕНИЕ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"/>
          <p:cNvSpPr txBox="1"/>
          <p:nvPr/>
        </p:nvSpPr>
        <p:spPr>
          <a:xfrm>
            <a:off x="363600" y="1437167"/>
            <a:ext cx="8699717" cy="589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Описание проблемы: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пользователь должен иметь возможность входить в приложение с помощью логина и пароля, либо без данных авторизации.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Выбранный метод: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авторизованный и неавторизованный вход, в случае первого – использование 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okhttp3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, регистрация и авторизация на сервере. Для возможности входа по сохраненным данным используются </a:t>
            </a:r>
            <a:r>
              <a:rPr lang="en-US" sz="1800" dirty="0" err="1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SharedPreferences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[10].</a:t>
            </a:r>
            <a:endParaRPr lang="ru-RU" sz="1800" b="1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Описание алгоритма: 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Пользователь вводит данные для входа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При выборе входа или регистрации данные отправляются на сервер (аутентификация осуществляется использованием токенов)</a:t>
            </a:r>
            <a:endParaRPr lang="en-US"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При наличии на устройстве сохраненных данных авторизации пользователя запрос на вход осуществляется автоматически 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При выборе гостевого входа пользователь входит в приложение без подключения к серверу и без возможности использовать серверные функции в этом сеансе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endParaRPr lang="ru-RU"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ru-RU" sz="1800" b="1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54328270-DE3C-C16F-CB76-4A3D58DD66F4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lt1"/>
                </a:solidFill>
              </a:rPr>
              <a:t>ОБЩЕНИЕ С СЕРВЕРОМ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0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B604CDB9-01FB-C99A-A325-4F1FA5BDEAC0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  <p:sp>
        <p:nvSpPr>
          <p:cNvPr id="3" name="Google Shape;358;p9">
            <a:extLst>
              <a:ext uri="{FF2B5EF4-FFF2-40B4-BE49-F238E27FC236}">
                <a16:creationId xmlns:a16="http://schemas.microsoft.com/office/drawing/2014/main" id="{3DB68F03-DF66-F614-326F-DBF191DF9175}"/>
              </a:ext>
            </a:extLst>
          </p:cNvPr>
          <p:cNvSpPr txBox="1"/>
          <p:nvPr/>
        </p:nvSpPr>
        <p:spPr>
          <a:xfrm>
            <a:off x="375476" y="1591547"/>
            <a:ext cx="8388514" cy="287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Описание проблемы: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функции приложения (загрузка голосов, обработка аудио, хранение библиотеки) происходят на сервере. Нужно с ним наладить связь.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Выбранный метод: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использование</a:t>
            </a: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okhttp3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 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retrofit2[9]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, аутентификация по токену, хранимому в течение сеанса.</a:t>
            </a:r>
            <a:endParaRPr lang="ru-RU" sz="1800" b="1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Описание алгоритма: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 запросы, описанные в интерфейсе </a:t>
            </a:r>
            <a:r>
              <a:rPr lang="en-US" sz="1800" dirty="0" err="1">
                <a:solidFill>
                  <a:srgbClr val="000066"/>
                </a:solidFill>
                <a:latin typeface="Calibri"/>
                <a:cs typeface="Calibri"/>
              </a:rPr>
              <a:t>AudioApiService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, 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</a:rPr>
              <a:t>retrofit2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 для создания запросов, подключение через локальную сеть. Для получения ответов от сервера используется </a:t>
            </a:r>
            <a:r>
              <a:rPr lang="en-US" sz="1800" dirty="0" err="1">
                <a:solidFill>
                  <a:srgbClr val="000066"/>
                </a:solidFill>
                <a:latin typeface="Calibri"/>
                <a:cs typeface="Calibri"/>
              </a:rPr>
              <a:t>LiveData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и ее 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</a:rPr>
              <a:t>observe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 методы.</a:t>
            </a:r>
            <a:endParaRPr lang="en-US" sz="1800" b="1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c4e48f76c_2_216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</a:t>
            </a:r>
            <a:r>
              <a:rPr lang="ru-RU" sz="2400" b="1" dirty="0">
                <a:solidFill>
                  <a:schemeClr val="lt1"/>
                </a:solidFill>
              </a:rPr>
              <a:t>НИЕ И РАБОТА С АУДИО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c4e48f76c_2_216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c4e48f76c_2_216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dc4e48f76c_2_216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dc4e48f76c_2_216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0;p2">
            <a:extLst>
              <a:ext uri="{FF2B5EF4-FFF2-40B4-BE49-F238E27FC236}">
                <a16:creationId xmlns:a16="http://schemas.microsoft.com/office/drawing/2014/main" id="{36D56770-2C52-62AA-CD9D-B9AE52D73BDE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  <p:sp>
        <p:nvSpPr>
          <p:cNvPr id="2" name="Google Shape;358;p9">
            <a:extLst>
              <a:ext uri="{FF2B5EF4-FFF2-40B4-BE49-F238E27FC236}">
                <a16:creationId xmlns:a16="http://schemas.microsoft.com/office/drawing/2014/main" id="{225F2889-2BC6-1918-2139-103E2118BF24}"/>
              </a:ext>
            </a:extLst>
          </p:cNvPr>
          <p:cNvSpPr txBox="1"/>
          <p:nvPr/>
        </p:nvSpPr>
        <p:spPr>
          <a:xfrm>
            <a:off x="375476" y="1591546"/>
            <a:ext cx="8329137" cy="41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Описание проблемы: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пользователь должен иметь возможность создавать аудио-источник, прослушивать аудио-голоса и результат. 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Выбранный метод: </a:t>
            </a:r>
            <a:r>
              <a:rPr lang="en-US" sz="1800" dirty="0" err="1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MediaRecorder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[7], </a:t>
            </a:r>
            <a:r>
              <a:rPr lang="en-US" sz="1800" dirty="0" err="1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MediaPlayer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[6], </a:t>
            </a:r>
            <a:r>
              <a:rPr lang="en-US" sz="1800" dirty="0" err="1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MediaStore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[5]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 библиотек 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Android</a:t>
            </a:r>
            <a:endParaRPr lang="ru-RU"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Описание алгоритма:</a:t>
            </a:r>
            <a:endParaRPr lang="en-US" sz="1800" b="1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Аудио-источник записывается с помощью </a:t>
            </a:r>
            <a:r>
              <a:rPr lang="en-US" sz="1800" dirty="0" err="1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MediaRecorder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-а и записывается в локальную память приложения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Альтернативно, пользователь выбирает файл из памяти устройства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Голоса, результат и аудио в библиотеке сохраняются в память приложения при загрузке с сервера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Все аудиозаписи проигрываются с помощью </a:t>
            </a:r>
            <a:r>
              <a:rPr lang="en-US" sz="1800" dirty="0" err="1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MediaPlayer</a:t>
            </a:r>
            <a:endParaRPr lang="en-US"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4e48f76c_2_84"/>
          <p:cNvSpPr txBox="1">
            <a:spLocks noGrp="1"/>
          </p:cNvSpPr>
          <p:nvPr>
            <p:ph type="ctrTitle"/>
          </p:nvPr>
        </p:nvSpPr>
        <p:spPr>
          <a:xfrm>
            <a:off x="685800" y="2046689"/>
            <a:ext cx="7772400" cy="2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 b="1" dirty="0">
                <a:solidFill>
                  <a:srgbClr val="000066"/>
                </a:solidFill>
              </a:rPr>
              <a:t>Клиентская часть мобильного приложения для конвертации голоса речи в аудиозаписях</a:t>
            </a:r>
            <a:endParaRPr sz="2800" b="1" dirty="0">
              <a:solidFill>
                <a:srgbClr val="000066"/>
              </a:solidFill>
            </a:endParaRPr>
          </a:p>
        </p:txBody>
      </p:sp>
      <p:sp>
        <p:nvSpPr>
          <p:cNvPr id="175" name="Google Shape;175;gdc4e48f76c_2_84"/>
          <p:cNvSpPr txBox="1">
            <a:spLocks noGrp="1"/>
          </p:cNvSpPr>
          <p:nvPr>
            <p:ph type="subTitle" idx="1"/>
          </p:nvPr>
        </p:nvSpPr>
        <p:spPr>
          <a:xfrm>
            <a:off x="2743200" y="5381622"/>
            <a:ext cx="6400800" cy="10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Выполнил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студент группы БПИ-19</a:t>
            </a:r>
            <a:r>
              <a:rPr lang="ru-RU" sz="1800">
                <a:solidFill>
                  <a:srgbClr val="000066"/>
                </a:solidFill>
              </a:rPr>
              <a:t>5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Зубарева Наталия Дмитриевна</a:t>
            </a:r>
            <a:endParaRPr/>
          </a:p>
        </p:txBody>
      </p:sp>
      <p:sp>
        <p:nvSpPr>
          <p:cNvPr id="176" name="Google Shape;176;gdc4e48f76c_2_84"/>
          <p:cNvSpPr txBox="1"/>
          <p:nvPr/>
        </p:nvSpPr>
        <p:spPr>
          <a:xfrm>
            <a:off x="1371600" y="6467475"/>
            <a:ext cx="6400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Высшая школа экономики, Москва, 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www.hse.ru </a:t>
            </a:r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dc4e48f76c_2_84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dc4e48f76c_2_84"/>
          <p:cNvSpPr txBox="1"/>
          <p:nvPr/>
        </p:nvSpPr>
        <p:spPr>
          <a:xfrm>
            <a:off x="0" y="5000625"/>
            <a:ext cx="5845200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</a:t>
            </a:r>
            <a:endParaRPr sz="3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Аспирант факультета компьютерных наук департамента больших данных и информационного поиска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Аланов </a:t>
            </a:r>
            <a:r>
              <a:rPr lang="ru-RU" sz="1800" b="1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Айбек</a:t>
            </a: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u-RU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ХРАНЕНИЕ АУДИО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222250" y="1479550"/>
            <a:ext cx="87663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1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333E92D1-A8E9-636A-B1E6-27DD42A26769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  <p:sp>
        <p:nvSpPr>
          <p:cNvPr id="3" name="Google Shape;358;p9">
            <a:extLst>
              <a:ext uri="{FF2B5EF4-FFF2-40B4-BE49-F238E27FC236}">
                <a16:creationId xmlns:a16="http://schemas.microsoft.com/office/drawing/2014/main" id="{ECA1C4DC-5ADC-CF8D-01C5-A2B168B8E8A8}"/>
              </a:ext>
            </a:extLst>
          </p:cNvPr>
          <p:cNvSpPr txBox="1"/>
          <p:nvPr/>
        </p:nvSpPr>
        <p:spPr>
          <a:xfrm>
            <a:off x="375476" y="1591547"/>
            <a:ext cx="8486136" cy="494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Описание проблемы:</a:t>
            </a:r>
            <a:r>
              <a:rPr lang="en-US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экономия памяти, синхронизация и доступность данных для пользователя требуют разных режимов хранения аудиофайлов. 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Выбранный метод: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хранение данных на сервере и в памяти устройства, относящейся к приложению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Описание алгоритма: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Опция загрузки аудио-источника и аудио-результата в папку загрузок устройства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Опция сохранения аудио-источника и аудио-результата в библиотеку приложения, хранимую на сервере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Загрузка библиотеки с сервера при каждом входе на экран библиотеки 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Возможность сохранения как на экране обработки аудио, так и на экране библиотеки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ТЕХНОЛОГИИ И ИНСТРУМЕНТЫ РЕАЛИЗАЦИИ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8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255600" y="1516250"/>
            <a:ext cx="5935800" cy="15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Язык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+ XML (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Studio)</a:t>
            </a:r>
          </a:p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Trello 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https://github.com/HowToCodeWithPaws/Coursework3-VoiceVersa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9490" y="5120049"/>
            <a:ext cx="1315310" cy="131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6303" y="3716927"/>
            <a:ext cx="1315309" cy="131530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8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00" y="3954463"/>
            <a:ext cx="4740500" cy="23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8038" y="984391"/>
            <a:ext cx="2555124" cy="286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2334" y="3237680"/>
            <a:ext cx="1701378" cy="1561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8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DF4D29F4-EE8D-C16D-3992-CEACCCD0008E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  <p:pic>
        <p:nvPicPr>
          <p:cNvPr id="1026" name="Picture 2" descr="Trello – Бесплатные иконки: логотип">
            <a:extLst>
              <a:ext uri="{FF2B5EF4-FFF2-40B4-BE49-F238E27FC236}">
                <a16:creationId xmlns:a16="http://schemas.microsoft.com/office/drawing/2014/main" id="{82804D2E-9ACF-0F8F-EC5F-46880909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49" y="5350467"/>
            <a:ext cx="1046284" cy="10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ОСНОВНЫЕ РЕЗУЛЬТАТЫ РАБОТЫ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685800" y="2046689"/>
            <a:ext cx="7772400" cy="220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Демонстрация работы программы</a:t>
            </a:r>
            <a:endParaRPr sz="2000" b="1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1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78FD4F03-E880-3561-0CED-077AD11FCE1C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ВЫВОДЫ ПО РАБОТЕ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194628" y="1511665"/>
            <a:ext cx="8606024" cy="275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Академическая значимость</a:t>
            </a:r>
            <a:endParaRPr lang="ru-RU" sz="1800" dirty="0"/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Изучена андроид разработка</a:t>
            </a: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В частности работа с аудиофайлами</a:t>
            </a: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Изучено взаимодействие с сервером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Практическая значимость</a:t>
            </a:r>
            <a:endParaRPr dirty="0"/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Создано приложение, наглядно показывающее потенциал </a:t>
            </a:r>
            <a:r>
              <a:rPr lang="ru-RU" sz="1800" dirty="0" err="1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нейросетевых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 технологий в обработке аудио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Может быть использовано как в обучающих целях, так и в развлекательных</a:t>
            </a:r>
            <a:endParaRPr lang="ru-RU" sz="18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F90B5079-1B73-457A-6690-FE145CA69F3E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ПУТИ ДАЛЬНЕЙШЕЙ РАБОТЫ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255588" y="1517174"/>
            <a:ext cx="8611032" cy="266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Дальнейшие пути развития: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Настройка более эффективного хранения данных, обмена информацией с серверной частью;</a:t>
            </a:r>
            <a:endParaRPr sz="1800" dirty="0">
              <a:solidFill>
                <a:srgbClr val="00006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Добавление большего числа возможностей в гостевом режиме;</a:t>
            </a:r>
            <a:endParaRPr sz="1800" dirty="0">
              <a:solidFill>
                <a:srgbClr val="00006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Проведение более детального анализа потребностей пользователей;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(Развертывание модели локально);</a:t>
            </a:r>
            <a:endParaRPr sz="1800" dirty="0">
              <a:solidFill>
                <a:srgbClr val="00006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(Улучшение модели).</a:t>
            </a:r>
            <a:endParaRPr dirty="0">
              <a:highlight>
                <a:schemeClr val="lt1"/>
              </a:highlight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rgbClr val="0000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813B39C6-C22E-293F-430C-8D3E1A61A3ED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4"/>
          <p:cNvSpPr/>
          <p:nvPr/>
        </p:nvSpPr>
        <p:spPr>
          <a:xfrm>
            <a:off x="217242" y="1480498"/>
            <a:ext cx="8644500" cy="4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ВКонтакте [Электронный ресурс] //URL: https://play.google.com/store/apps/details?id=com.vkontakte.android (Дата обращения: 26.01.2022, режим доступа: свободный)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Телеграм [Электронный ресурс] //URL: https://play.google.com/store/apps/details?id=org.telegram.messenger (Дата обращения: 26.01.2022, режим доступа: свободный)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/>
            </a:pP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Babich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Nick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. A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Comprehensive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Guide To Mobile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Design [Электронный ресурс] // URL: https://www.smashingmagazine.com/2018/02/comprehensive-guide-to-mobile-app-design/ (Дата обращения: 01.04.2022, режим доступа: свободный)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[Электронный ресурс] // URL: https://developer.android.com/training/data-storage (Дата обращения: 01.04.2021, режим доступа: свободный)</a:t>
            </a:r>
          </a:p>
        </p:txBody>
      </p:sp>
      <p:sp>
        <p:nvSpPr>
          <p:cNvPr id="563" name="Google Shape;563;p2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17500F17-339E-30D3-40DD-9CABF76914DB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c4e48f76c_2_15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dc4e48f76c_2_15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dc4e48f76c_2_15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dc4e48f76c_2_154"/>
          <p:cNvSpPr/>
          <p:nvPr/>
        </p:nvSpPr>
        <p:spPr>
          <a:xfrm>
            <a:off x="217242" y="1480498"/>
            <a:ext cx="8644500" cy="4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MediaMetadataRetriever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[Электронный ресурс] // URL: https://developer.android.com/reference/android/media/MediaMetadataRetriever (Дата обращения: 01.05.2022, режим доступа: свободный)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MediaPlayer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[Электронный ресурс] // URL: https://developer.android.com/reference/android/media/MediaPlayer (Дата обращения: 01.05.2022, режим доступа: свободный)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MediaRecorder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[Электронный ресурс] // URL: https://developer.android.com/guide/topics/media/mediarecorder(Дата обращения: 01.05.2022, режим доступа: свободный)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AutoNum type="arabicPeriod" startAt="5"/>
            </a:pP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Narrator’s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Voice [Электронный ресурс] //URL:  https://play.google.com/store/apps/details?id=br.com.escolhatecnologia.vozdonarrador&amp;hl=en_US&amp;gl=US (Дата обращения: 26.01.2022, режим доступа: свободный)</a:t>
            </a:r>
          </a:p>
        </p:txBody>
      </p:sp>
      <p:sp>
        <p:nvSpPr>
          <p:cNvPr id="574" name="Google Shape;574;gdc4e48f76c_2_15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dc4e48f76c_2_15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22F48378-44EC-5FB3-1BDD-8AFCFFDE0D4D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c4e48f76c_2_17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dc4e48f76c_2_17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dc4e48f76c_2_17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dc4e48f76c_2_17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dc4e48f76c_2_17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dc4e48f76c_2_174"/>
          <p:cNvSpPr txBox="1"/>
          <p:nvPr/>
        </p:nvSpPr>
        <p:spPr>
          <a:xfrm>
            <a:off x="64950" y="1167161"/>
            <a:ext cx="8928221" cy="588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+mj-lt"/>
              <a:buAutoNum type="arabicPeriod" startAt="9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Retrofit 2 — How to Download Files from Server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 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https://futurestud.io/tutorials/retrofit-2-how-to-download-files-from-server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01.08.2022, режим доступа: свободный)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+mj-lt"/>
              <a:buAutoNum type="arabicPeriod" startAt="9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Save key-value data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 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https://developer.android.com/training/data-storage/shared-preferences 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01.09.2022, режим доступа: свободный)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+mj-lt"/>
              <a:buAutoNum type="arabicPeriod" startAt="9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StarGANv2-VC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 https://github.com/yl4579/StarGANv2-VC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26.01.2022, режим доступа: свободный)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+mj-lt"/>
              <a:buAutoNum type="arabicPeriod" startAt="9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StarGANv2-VC: A Diverse, Unsupervised, Non-parallel Framework for Natural-Sounding Voice Conversion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 https://arxiv.org/abs/2107.10394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26.01.2022, режим доступа: свободный)</a:t>
            </a:r>
            <a:endParaRPr lang="en-US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buClr>
                <a:srgbClr val="000066"/>
              </a:buClr>
              <a:buSzPts val="1800"/>
              <a:buFont typeface="+mj-lt"/>
              <a:buAutoNum type="arabicPeriod" startAt="9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Talking Tom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 https://play.google.com/store/apps/details?id=com.outfit7.mytalkingtomfree&amp;hl=ru&amp;gl=US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15.08.2022, режим доступа: свободный)</a:t>
            </a:r>
            <a:endParaRPr lang="en-US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</a:pPr>
            <a:endParaRPr lang="ru-RU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13CCFB71-FD86-D5E5-7C69-E1CB4DC2B1C0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c4e48f76c_2_16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dc4e48f76c_2_16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dc4e48f76c_2_16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dc4e48f76c_2_164"/>
          <p:cNvSpPr/>
          <p:nvPr/>
        </p:nvSpPr>
        <p:spPr>
          <a:xfrm>
            <a:off x="217242" y="1480498"/>
            <a:ext cx="8644500" cy="4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 algn="just">
              <a:lnSpc>
                <a:spcPct val="115000"/>
              </a:lnSpc>
              <a:spcBef>
                <a:spcPts val="1200"/>
              </a:spcBef>
              <a:buClr>
                <a:srgbClr val="000066"/>
              </a:buClr>
              <a:buSzPts val="1800"/>
              <a:buFont typeface="+mj-lt"/>
              <a:buAutoNum type="arabicPeriod" startAt="14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Upload file via Multipart POST method in Kotlin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 https://medium.com/@Tarek360/upload-file-via-multipart-post-method-in-kotlin-d43d3f025670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15.08.2022, режим доступа: свободный)</a:t>
            </a:r>
          </a:p>
          <a:p>
            <a:pPr marL="457200" indent="-342900" algn="just">
              <a:lnSpc>
                <a:spcPct val="115000"/>
              </a:lnSpc>
              <a:spcBef>
                <a:spcPts val="1200"/>
              </a:spcBef>
              <a:buClr>
                <a:srgbClr val="000066"/>
              </a:buClr>
              <a:buSzPts val="1800"/>
              <a:buFont typeface="+mj-lt"/>
              <a:buAutoNum type="arabicPeriod" startAt="14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Voice Changer with Effects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https://play.google.com/store/apps/details?id=com.baviux.voicechanger&amp;hl=en_US&amp;gl=US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26.01.2022, режим доступа: свободный)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+mj-lt"/>
              <a:buAutoNum type="arabicPeriod" startAt="14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Voice FX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 https://play.google.com/store/apps/details?id=com.mobzapp.voicefx&amp;hl=ru&amp;gl=US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26.01.2022, режим доступа: свободный)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+mj-lt"/>
              <a:buAutoNum type="arabicPeriod" startAt="14"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Voice Recorder [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Электронный ресурс] //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URL:  https://play.google.com/store/apps/details?id=com.splendapps.voicerec&amp;hl=ru&amp;gl=US (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Дата обращения: 26.01.2022, режим доступа: свободный)</a:t>
            </a:r>
          </a:p>
        </p:txBody>
      </p:sp>
      <p:sp>
        <p:nvSpPr>
          <p:cNvPr id="596" name="Google Shape;596;gdc4e48f76c_2_16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dc4e48f76c_2_16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DCB19BB6-30C0-BD61-E890-921CFA875E0A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 txBox="1"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Зубарева Наталия Дмитриевна,</a:t>
            </a:r>
            <a:endParaRPr sz="14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ndzubareva@edu.hse.ru</a:t>
            </a:r>
            <a:endParaRPr dirty="0"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rgbClr val="003F8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Москва - 2022</a:t>
            </a:r>
            <a:endParaRPr sz="14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5"/>
          <p:cNvSpPr txBox="1">
            <a:spLocks noGrp="1"/>
          </p:cNvSpPr>
          <p:nvPr>
            <p:ph type="sldNum" idx="12"/>
          </p:nvPr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</a:rPr>
              <a:t>29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ПРЕДМЕТНОЙ ОБЛАСТИ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22250" y="1479550"/>
            <a:ext cx="8746259" cy="207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Предметная область 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– мультимедийное программное обеспечение.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03F82"/>
              </a:solidFill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Неформальная постановка задачи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Изучить методологии конвертации голоса в аудиозаписях, работы с аудиозаписями в мобильных приложениях</a:t>
            </a: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Написать программу, которая бы их реализовывала</a:t>
            </a:r>
            <a:br>
              <a:rPr lang="ru-RU" sz="2000" b="0" i="1" u="none" strike="noStrike" cap="none" dirty="0">
                <a:solidFill>
                  <a:srgbClr val="003F8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1" u="none" strike="noStrike" cap="none" dirty="0">
              <a:solidFill>
                <a:srgbClr val="003F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8459769" y="6331005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u="none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u="none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ОСНОВНЫЕ ТЕРМИНЫ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222250" y="1479550"/>
            <a:ext cx="8575521" cy="487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Речь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а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удиозапись с произнесенными вслух словами. Состоит из текста – словесной составляющей - и голоса - совокупности уникальных звуковых характеристик аудиозаписи.</a:t>
            </a:r>
            <a:endParaRPr lang="ru-RU"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Конвертации голоса речи, перенос стиля речи, окрашивание аудиозаписи -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это процесс обработки аудиозаписей, при котором голос из одной аудиозаписи совмещается с текстом из другой аудиозаписи (с изначально другим голосом), тем самым производя новую аудиозапись с ранее не существовавшей комбинацией голоса и текста.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Аудиозапись-источник, источник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- речь, которая обрабатывается с целью извлечения из нее текста.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Аудиозапись-голос, голос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р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ечь, которая обрабатывается с целью извлечения из нее голоса.</a:t>
            </a: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Результат -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р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ечь, получаемая в результате переноса стиля речи. Содержит текст источника и голос голоса.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6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8417858" y="6339411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EE609412-1096-40B4-DD6D-092D278754BD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ЦЕЛЬ И ЗАДАЧИ РАБОТЫ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22250" y="1479550"/>
            <a:ext cx="8738870" cy="412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Цель работы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Создание приложения для разнообразной конвертации голоса в аудиозаписях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ru-RU" sz="1200" dirty="0">
              <a:solidFill>
                <a:srgbClr val="003F82"/>
              </a:solidFill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Задачи работы</a:t>
            </a:r>
            <a:endParaRPr sz="1600" b="1" dirty="0">
              <a:solidFill>
                <a:srgbClr val="003F82"/>
              </a:solidFill>
            </a:endParaRP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Изучить обработку аудио (конкретно перенос стиля)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Изучить работу с аудиозаписями в мобильных приложениях</a:t>
            </a:r>
            <a:endParaRPr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Провести обзор аналогов</a:t>
            </a:r>
            <a:endParaRPr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Определить функциональные требования к програм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ме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Изучить принципы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разработки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Разработать клиентскую часть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Разработать пользовательский интерфейс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Интегрировать клиентскую и серверную части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Протестировать и отладить приложение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Разработать программную документацию</a:t>
            </a:r>
          </a:p>
        </p:txBody>
      </p:sp>
      <p:sp>
        <p:nvSpPr>
          <p:cNvPr id="212" name="Google Shape;212;p4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0ADA1ADA-EF1C-0F6A-41FA-CDFC079E0178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c4e48f76c_2_348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dc4e48f76c_2_348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dc4e48f76c_2_348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dc4e48f76c_2_348"/>
          <p:cNvSpPr txBox="1"/>
          <p:nvPr/>
        </p:nvSpPr>
        <p:spPr>
          <a:xfrm>
            <a:off x="407542" y="2765512"/>
            <a:ext cx="733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ВКонтакте [1]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dc4e48f76c_2_348"/>
          <p:cNvSpPr txBox="1"/>
          <p:nvPr/>
        </p:nvSpPr>
        <p:spPr>
          <a:xfrm>
            <a:off x="3558166" y="2789038"/>
            <a:ext cx="733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Телеграм[2]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dc4e48f76c_2_348"/>
          <p:cNvSpPr txBox="1"/>
          <p:nvPr/>
        </p:nvSpPr>
        <p:spPr>
          <a:xfrm>
            <a:off x="6708317" y="4050746"/>
            <a:ext cx="213045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Narrator’s Voice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dc4e48f76c_2_348"/>
          <p:cNvSpPr txBox="1"/>
          <p:nvPr/>
        </p:nvSpPr>
        <p:spPr>
          <a:xfrm>
            <a:off x="210602" y="4008306"/>
            <a:ext cx="158427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Voice FX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[1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dc4e48f76c_2_348"/>
          <p:cNvSpPr txBox="1"/>
          <p:nvPr/>
        </p:nvSpPr>
        <p:spPr>
          <a:xfrm>
            <a:off x="6228675" y="2862229"/>
            <a:ext cx="733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</a:rPr>
              <a:t>Voice Recorder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 [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17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]</a:t>
            </a:r>
            <a:endParaRPr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5A5C8253-75FC-2C73-4202-0C47E73DCFAA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  <p:pic>
        <p:nvPicPr>
          <p:cNvPr id="1026" name="Picture 2" descr="ВКонтакте">
            <a:extLst>
              <a:ext uri="{FF2B5EF4-FFF2-40B4-BE49-F238E27FC236}">
                <a16:creationId xmlns:a16="http://schemas.microsoft.com/office/drawing/2014/main" id="{7EA2224A-510E-290F-70D3-24BEE5166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2" y="1511287"/>
            <a:ext cx="1279765" cy="127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— Википедия">
            <a:extLst>
              <a:ext uri="{FF2B5EF4-FFF2-40B4-BE49-F238E27FC236}">
                <a16:creationId xmlns:a16="http://schemas.microsoft.com/office/drawing/2014/main" id="{6A2A2617-7549-4ADE-2A21-A4CF390E3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34" y="1534430"/>
            <a:ext cx="1279765" cy="127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ложения в Google Play – Narrator's Voice - TTS">
            <a:extLst>
              <a:ext uri="{FF2B5EF4-FFF2-40B4-BE49-F238E27FC236}">
                <a16:creationId xmlns:a16="http://schemas.microsoft.com/office/drawing/2014/main" id="{D240A757-C232-D35B-5085-035EF53A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4" y="3437090"/>
            <a:ext cx="1346958" cy="134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риложения в Google Play – VoiceFX — изменение голоса с п">
            <a:extLst>
              <a:ext uri="{FF2B5EF4-FFF2-40B4-BE49-F238E27FC236}">
                <a16:creationId xmlns:a16="http://schemas.microsoft.com/office/drawing/2014/main" id="{2C7F9CB2-075D-68F9-BA29-0C1D35B1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33" y="3047929"/>
            <a:ext cx="1878094" cy="18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oice Recorder – Apps on Google Play">
            <a:extLst>
              <a:ext uri="{FF2B5EF4-FFF2-40B4-BE49-F238E27FC236}">
                <a16:creationId xmlns:a16="http://schemas.microsoft.com/office/drawing/2014/main" id="{EF94F7C2-DFC7-5841-3980-BDC50C40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72" y="1579944"/>
            <a:ext cx="1347488" cy="13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lking Tom for Messenger для Android - Скачайте APK с Uptodown">
            <a:extLst>
              <a:ext uri="{FF2B5EF4-FFF2-40B4-BE49-F238E27FC236}">
                <a16:creationId xmlns:a16="http://schemas.microsoft.com/office/drawing/2014/main" id="{6E9AA98C-BA3E-1004-3AB9-817B55FB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180" y="4922508"/>
            <a:ext cx="1470221" cy="14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29;gdc4e48f76c_2_348">
            <a:extLst>
              <a:ext uri="{FF2B5EF4-FFF2-40B4-BE49-F238E27FC236}">
                <a16:creationId xmlns:a16="http://schemas.microsoft.com/office/drawing/2014/main" id="{C8A85798-467E-31CA-B4BD-2F90A68FE45A}"/>
              </a:ext>
            </a:extLst>
          </p:cNvPr>
          <p:cNvSpPr txBox="1"/>
          <p:nvPr/>
        </p:nvSpPr>
        <p:spPr>
          <a:xfrm>
            <a:off x="61496" y="4761958"/>
            <a:ext cx="2747692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Honorable mentions: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                  Talking Tom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0" name="Picture 16" descr="Voice Changer With Effects для Android - Скачайте APK с Uptodown">
            <a:extLst>
              <a:ext uri="{FF2B5EF4-FFF2-40B4-BE49-F238E27FC236}">
                <a16:creationId xmlns:a16="http://schemas.microsoft.com/office/drawing/2014/main" id="{CCF5D9D8-2C33-CB59-F22F-7B5D1330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28" y="4959153"/>
            <a:ext cx="1470221" cy="14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2DEC0-3BD4-43CF-915E-CDB28CC017B8}"/>
              </a:ext>
            </a:extLst>
          </p:cNvPr>
          <p:cNvSpPr txBox="1"/>
          <p:nvPr/>
        </p:nvSpPr>
        <p:spPr>
          <a:xfrm>
            <a:off x="5976864" y="6045756"/>
            <a:ext cx="678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Voice Changer with Effects [15]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c4e48f76c_2_926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dc4e48f76c_2_926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c4e48f76c_2_926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c4e48f76c_2_926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gdc4e48f76c_2_926"/>
          <p:cNvGraphicFramePr/>
          <p:nvPr>
            <p:extLst>
              <p:ext uri="{D42A27DB-BD31-4B8C-83A1-F6EECF244321}">
                <p14:modId xmlns:p14="http://schemas.microsoft.com/office/powerpoint/2010/main" val="2668967818"/>
              </p:ext>
            </p:extLst>
          </p:nvPr>
        </p:nvGraphicFramePr>
        <p:xfrm>
          <a:off x="286725" y="1945216"/>
          <a:ext cx="7556376" cy="3010221"/>
        </p:xfrm>
        <a:graphic>
          <a:graphicData uri="http://schemas.openxmlformats.org/drawingml/2006/table">
            <a:tbl>
              <a:tblPr>
                <a:noFill/>
                <a:tableStyleId>{4971EA59-1915-47AF-BACE-D90C3D306E24}</a:tableStyleId>
              </a:tblPr>
              <a:tblGrid>
                <a:gridCol w="133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83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Выбор голосов из </a:t>
                      </a:r>
                      <a:r>
                        <a:rPr lang="ru-RU" dirty="0" err="1"/>
                        <a:t>пресетов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Реалистично звучащие голоса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Развлекательные голоса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/>
                        <a:t>Нейросетевая</a:t>
                      </a:r>
                      <a:r>
                        <a:rPr lang="ru-RU" dirty="0"/>
                        <a:t> обработка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Narrator’s Voice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Voice FX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Talking Tom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Voice Changer with Effects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9363D749-D740-BD7E-C6FF-F580FE5FE880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76DBE77-84D2-686D-16AD-544CC7E9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8677"/>
              </p:ext>
            </p:extLst>
          </p:nvPr>
        </p:nvGraphicFramePr>
        <p:xfrm>
          <a:off x="286725" y="4956680"/>
          <a:ext cx="7556376" cy="441930"/>
        </p:xfrm>
        <a:graphic>
          <a:graphicData uri="http://schemas.openxmlformats.org/drawingml/2006/table">
            <a:tbl>
              <a:tblPr>
                <a:noFill/>
                <a:tableStyleId>{4971EA59-1915-47AF-BACE-D90C3D306E24}</a:tableStyleId>
              </a:tblPr>
              <a:tblGrid>
                <a:gridCol w="1334685">
                  <a:extLst>
                    <a:ext uri="{9D8B030D-6E8A-4147-A177-3AD203B41FA5}">
                      <a16:colId xmlns:a16="http://schemas.microsoft.com/office/drawing/2014/main" val="2448618492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val="2001916702"/>
                    </a:ext>
                  </a:extLst>
                </a:gridCol>
                <a:gridCol w="1696825">
                  <a:extLst>
                    <a:ext uri="{9D8B030D-6E8A-4147-A177-3AD203B41FA5}">
                      <a16:colId xmlns:a16="http://schemas.microsoft.com/office/drawing/2014/main" val="3979952088"/>
                    </a:ext>
                  </a:extLst>
                </a:gridCol>
                <a:gridCol w="1668544">
                  <a:extLst>
                    <a:ext uri="{9D8B030D-6E8A-4147-A177-3AD203B41FA5}">
                      <a16:colId xmlns:a16="http://schemas.microsoft.com/office/drawing/2014/main" val="1001373034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1659064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</a:rPr>
                        <a:t>VoiceVersa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187507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c4e48f76c_2_752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dc4e48f76c_2_752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c4e48f76c_2_752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dc4e48f76c_2_752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gdc4e48f76c_2_752"/>
          <p:cNvGraphicFramePr/>
          <p:nvPr>
            <p:extLst>
              <p:ext uri="{D42A27DB-BD31-4B8C-83A1-F6EECF244321}">
                <p14:modId xmlns:p14="http://schemas.microsoft.com/office/powerpoint/2010/main" val="1186081164"/>
              </p:ext>
            </p:extLst>
          </p:nvPr>
        </p:nvGraphicFramePr>
        <p:xfrm>
          <a:off x="365037" y="1881510"/>
          <a:ext cx="8569925" cy="3659504"/>
        </p:xfrm>
        <a:graphic>
          <a:graphicData uri="http://schemas.openxmlformats.org/drawingml/2006/table">
            <a:tbl>
              <a:tblPr>
                <a:noFill/>
                <a:tableStyleId>{4971EA59-1915-47AF-BACE-D90C3D306E24}</a:tableStyleId>
              </a:tblPr>
              <a:tblGrid>
                <a:gridCol w="136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26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Библиотека приложения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Скачивание записанного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Выбор аудио с устройства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Преобразование аудио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Скачивание преобразованного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ВКонтакте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Телеграм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VoiceRecorder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Voice FX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Narrator’s Voice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-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VoiceVersa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+</a:t>
                      </a:r>
                      <a:endParaRPr sz="1700" dirty="0">
                        <a:solidFill>
                          <a:schemeClr val="tx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ADA89756-00C0-3147-5257-5BAC75BE8829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c4e48f76c_2_43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2022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dc4e48f76c_2_433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dc4e48f76c_2_433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c4e48f76c_2_433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dc4e48f76c_2_433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dc4e48f76c_2_433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Пр</a:t>
            </a: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иложение</a:t>
            </a:r>
            <a:r>
              <a:rPr lang="ru-RU" sz="1800" b="1" i="0" u="none" strike="noStrike" cap="none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должн</a:t>
            </a: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lang="ru-RU" sz="1800" b="1" i="0" u="none" strike="noStrike" cap="none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800" b="1" i="0" u="none" strike="noStrike" cap="none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Позволять пользователю осуществлять вход по данным:         	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Нового созданного аккаунта;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Созданного ранее аккаунта;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Сохраненного на устройстве аккаунта;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Гостевого аккаунта;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endParaRPr lang="ru-RU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</a:pPr>
            <a:endParaRPr lang="ru-RU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</a:pPr>
            <a:endParaRPr lang="ru-RU"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* При входе в авторизованном режиме (регистрация, авторизация или авторизация по сохраненным данным) функциональность приложения больше, чем при входе в гостевом режиме.</a:t>
            </a:r>
          </a:p>
          <a:p>
            <a:pPr marL="5715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</a:pPr>
            <a:endParaRPr sz="1800" b="1" i="0" u="none" strike="noStrike" cap="none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800" b="1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dc4e48f76c_2_433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0;p2">
            <a:extLst>
              <a:ext uri="{FF2B5EF4-FFF2-40B4-BE49-F238E27FC236}">
                <a16:creationId xmlns:a16="http://schemas.microsoft.com/office/drawing/2014/main" id="{7A203761-2FF3-B7D0-7572-220003B860B8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 курсовая работа, Клиентская часть моби</a:t>
            </a:r>
            <a:r>
              <a:rPr lang="ru-RU" sz="1100" dirty="0">
                <a:solidFill>
                  <a:srgbClr val="93B3D7"/>
                </a:solidFill>
              </a:rPr>
              <a:t>льного приложения для конвертации голоса речи в аудиозаписях 2022</a:t>
            </a:r>
            <a:endParaRPr sz="11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2827</Words>
  <Application>Microsoft Office PowerPoint</Application>
  <PresentationFormat>Экран (4:3)</PresentationFormat>
  <Paragraphs>429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Impact</vt:lpstr>
      <vt:lpstr>Noto Sans Symbols</vt:lpstr>
      <vt:lpstr>Times New Roman</vt:lpstr>
      <vt:lpstr>Office Theme</vt:lpstr>
      <vt:lpstr>Office Theme</vt:lpstr>
      <vt:lpstr>Факультет компьютерных наук Образовательная программа  09.03.04 Программная инженерия Курсовой проект Клиент-серверное мобильное приложение для конвертации голоса речи в аудиозаписях</vt:lpstr>
      <vt:lpstr>Клиентская часть мобильного приложения для конвертации голоса речи в аудиозаписях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Факультет компьютерных наук Образовательная программа  09.03.04 Программная инженерия Курсовая работа Клиент-серверное мобильное приложение для конвертации голоса речи в аудиозаписях</dc:title>
  <dc:creator>Р.З. Ахметсафина</dc:creator>
  <cp:lastModifiedBy>Наталия Зубарева</cp:lastModifiedBy>
  <cp:revision>7</cp:revision>
  <dcterms:created xsi:type="dcterms:W3CDTF">2010-09-30T06:45:00Z</dcterms:created>
  <dcterms:modified xsi:type="dcterms:W3CDTF">2022-09-26T16:19:34Z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