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94" r:id="rId18"/>
    <p:sldId id="272" r:id="rId19"/>
    <p:sldId id="273" r:id="rId20"/>
    <p:sldId id="274" r:id="rId21"/>
    <p:sldId id="275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02cufWQ9JV8jFcyEMnuHyAUi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1EA59-1915-47AF-BACE-D90C3D306E24}">
  <a:tblStyle styleId="{4971EA59-1915-47AF-BACE-D90C3D306E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3797" autoAdjust="0"/>
  </p:normalViewPr>
  <p:slideViewPr>
    <p:cSldViewPr snapToGrid="0">
      <p:cViewPr varScale="1">
        <p:scale>
          <a:sx n="73" d="100"/>
          <a:sy n="73" d="100"/>
        </p:scale>
        <p:origin x="12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4e48f76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dc4e48f76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dc4e48f76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4e48f76c_2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dc4e48f76c_2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c4e48f76c_2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dc4e48f76c_2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c4e48f76c_2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dc4e48f76c_2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c4e48f76c_2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dc4e48f76c_2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c4e48f76c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dc4e48f76c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99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51" name="Google Shape;3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4450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62" name="Google Shape;3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c4e48f76c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gdc4e48f76c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c4e48f76c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dc4e48f76c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c4e48f76c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dc4e48f76c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c4e48f76c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dc4e48f76c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4e48f76c_2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dc4e48f76c_2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4e48f76c_2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dc4e48f76c_2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c4e48f76c_2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dc4e48f76c_2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4e48f76c_2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dc4e48f76c_2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4e48f76c_2_3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c4e48f76c_2_3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dc4e48f76c_2_3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c4e48f76c_2_3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c4e48f76c_2_3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4e48f76c_2_3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c4e48f76c_2_3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c4e48f76c_2_3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c4e48f76c_2_3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c4e48f76c_2_3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4e48f76c_2_37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c4e48f76c_2_37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c4e48f76c_2_3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c4e48f76c_2_3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c4e48f76c_2_3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4e48f76c_2_3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c4e48f76c_2_3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gdc4e48f76c_2_38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gdc4e48f76c_2_3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c4e48f76c_2_3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c4e48f76c_2_3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c4e48f76c_2_3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c4e48f76c_2_38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c4e48f76c_2_38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gdc4e48f76c_2_38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c4e48f76c_2_38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gdc4e48f76c_2_3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c4e48f76c_2_3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c4e48f76c_2_3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c4e48f76c_2_3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c4e48f76c_2_3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c4e48f76c_2_3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c4e48f76c_2_3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c4e48f76c_2_4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c4e48f76c_2_4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dc4e48f76c_2_4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4e48f76c_2_40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c4e48f76c_2_40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dc4e48f76c_2_40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dc4e48f76c_2_40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c4e48f76c_2_4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dc4e48f76c_2_4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4e48f76c_2_4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c4e48f76c_2_4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dc4e48f76c_2_4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dc4e48f76c_2_4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c4e48f76c_2_4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dc4e48f76c_2_4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4e48f76c_2_4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dc4e48f76c_2_420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dc4e48f76c_2_4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c4e48f76c_2_4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dc4e48f76c_2_4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4e48f76c_2_426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dc4e48f76c_2_426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dc4e48f76c_2_4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dc4e48f76c_2_4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dc4e48f76c_2_4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c4e48f76c_2_3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dc4e48f76c_2_3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dc4e48f76c_2_3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dc4e48f76c_2_3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dc4e48f76c_2_3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7650/1683-3295-2019-21-3-37-4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4e48f76c_2_0"/>
          <p:cNvSpPr txBox="1">
            <a:spLocks noGrp="1"/>
          </p:cNvSpPr>
          <p:nvPr>
            <p:ph type="ctrTitle"/>
          </p:nvPr>
        </p:nvSpPr>
        <p:spPr>
          <a:xfrm>
            <a:off x="113211" y="2219055"/>
            <a:ext cx="8874035" cy="2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b="1" dirty="0">
                <a:solidFill>
                  <a:srgbClr val="000066"/>
                </a:solidFill>
              </a:rPr>
              <a:t>Факультет компьютерных наук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Образовательная программа 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09.03.04 Программная инженерия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Выпускная квалификационная работа</a:t>
            </a:r>
            <a:br>
              <a:rPr lang="ru-RU" sz="2800" b="1" dirty="0">
                <a:solidFill>
                  <a:srgbClr val="000066"/>
                </a:solidFill>
              </a:rPr>
            </a:br>
            <a:r>
              <a:rPr lang="ru-RU" sz="2800" b="1" dirty="0">
                <a:solidFill>
                  <a:srgbClr val="000066"/>
                </a:solidFill>
              </a:rPr>
              <a:t>Мобильное приложение для проведения </a:t>
            </a:r>
            <a:r>
              <a:rPr lang="ru-RU" sz="2800" b="1" dirty="0" err="1">
                <a:solidFill>
                  <a:srgbClr val="000066"/>
                </a:solidFill>
              </a:rPr>
              <a:t>мультилингвального</a:t>
            </a:r>
            <a:r>
              <a:rPr lang="ru-RU" sz="2800" b="1" dirty="0">
                <a:solidFill>
                  <a:srgbClr val="000066"/>
                </a:solidFill>
              </a:rPr>
              <a:t> теста для </a:t>
            </a:r>
            <a:r>
              <a:rPr lang="ru-RU" sz="2800" b="1" dirty="0" err="1">
                <a:solidFill>
                  <a:srgbClr val="000066"/>
                </a:solidFill>
              </a:rPr>
              <a:t>интраоперационного</a:t>
            </a:r>
            <a:r>
              <a:rPr lang="ru-RU" sz="2800" b="1" dirty="0">
                <a:solidFill>
                  <a:srgbClr val="000066"/>
                </a:solidFill>
              </a:rPr>
              <a:t> картирования речи на национальных языках России </a:t>
            </a:r>
            <a:endParaRPr sz="2800" b="1" dirty="0">
              <a:solidFill>
                <a:srgbClr val="000066"/>
              </a:solidFill>
            </a:endParaRPr>
          </a:p>
        </p:txBody>
      </p:sp>
      <p:sp>
        <p:nvSpPr>
          <p:cNvPr id="165" name="Google Shape;165;gdc4e48f76c_2_0"/>
          <p:cNvSpPr txBox="1">
            <a:spLocks noGrp="1"/>
          </p:cNvSpPr>
          <p:nvPr>
            <p:ph type="subTitle" idx="1"/>
          </p:nvPr>
        </p:nvSpPr>
        <p:spPr>
          <a:xfrm>
            <a:off x="2761129" y="4830543"/>
            <a:ext cx="64008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Выполнила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студентка группы БПИ-19</a:t>
            </a:r>
            <a:r>
              <a:rPr lang="ru-RU" sz="1800" dirty="0">
                <a:solidFill>
                  <a:srgbClr val="000066"/>
                </a:solidFill>
              </a:rPr>
              <a:t>5</a:t>
            </a:r>
            <a:r>
              <a:rPr lang="ru-RU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</a:t>
            </a:r>
            <a:endParaRPr dirty="0"/>
          </a:p>
        </p:txBody>
      </p:sp>
      <p:sp>
        <p:nvSpPr>
          <p:cNvPr id="166" name="Google Shape;166;gdc4e48f76c_2_0"/>
          <p:cNvSpPr txBox="1"/>
          <p:nvPr/>
        </p:nvSpPr>
        <p:spPr>
          <a:xfrm>
            <a:off x="1371600" y="6467475"/>
            <a:ext cx="6400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Высшая школа экономики, Москва,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www.hse.ru </a:t>
            </a:r>
            <a:endParaRPr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c4e48f76c_2_0"/>
          <p:cNvSpPr txBox="1"/>
          <p:nvPr/>
        </p:nvSpPr>
        <p:spPr>
          <a:xfrm>
            <a:off x="8417858" y="645253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dc4e48f76c_2_0"/>
          <p:cNvSpPr txBox="1"/>
          <p:nvPr/>
        </p:nvSpPr>
        <p:spPr>
          <a:xfrm>
            <a:off x="5" y="4797990"/>
            <a:ext cx="5059679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  <a:endParaRPr sz="3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ДПМ МИЭМ НИУ ВШЭ им. </a:t>
            </a:r>
            <a:r>
              <a:rPr lang="ru-RU" sz="1800" dirty="0" err="1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А.Н.Тихонова</a:t>
            </a:r>
            <a:r>
              <a:rPr lang="ru-RU" sz="18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, программист Центра языка и мозга НИУ ВШЭ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Зонтов Юрий Владимирович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c4e48f76c_2_519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dc4e48f76c_2_519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c4e48f76c_2_519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c4e48f76c_2_519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dc4e48f76c_2_519"/>
          <p:cNvSpPr/>
          <p:nvPr/>
        </p:nvSpPr>
        <p:spPr>
          <a:xfrm>
            <a:off x="222250" y="14033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наблюдать стадии тестирования пациента для каждого теста, отображаемые как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тест создан,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начато предоперационное тестирование,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завершено предоперационное тестирование,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начата проверка предоперационного тестирования,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завершена проверка предоперационного тестирования,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начато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интраоперационное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тестирование,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завершено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интраоперационное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тестирование.</a:t>
            </a: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проводить предоперационное тестирование,</a:t>
            </a: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оценивать ответы пациента на задания предоперационного тестирования,</a:t>
            </a: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выбирать пробы для включения в </a:t>
            </a:r>
            <a:r>
              <a:rPr lang="ru-RU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интраоперационное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тестирование,</a:t>
            </a: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проводить </a:t>
            </a:r>
            <a:r>
              <a:rPr lang="ru-RU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интраоперационное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тестирование,</a:t>
            </a:r>
          </a:p>
          <a:p>
            <a:pPr marL="4572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выгружать данные пациентов, в том числе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заполненные данные всех пациентов в формате таблицы,</a:t>
            </a:r>
          </a:p>
          <a:p>
            <a:pPr marL="914400" lvl="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аудио ответы конкретного пациента в формате архива аудиофайлов.</a:t>
            </a:r>
          </a:p>
          <a:p>
            <a:pPr marL="9144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dc4e48f76c_2_519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D99BC77-AF69-192E-9D4D-8E5972A7F4EA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47999767-BCDF-D62E-6C10-20EE8A34ABF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c4e48f76c_2_605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dc4e48f76c_2_605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dc4e48f76c_2_605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c4e48f76c_2_605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dc4e48f76c_2_605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fontAlgn="base"/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Во время процедуры показа пробы приложение должно: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выводить звуковой сигнал о начале пробы,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отображать изображение для называния,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записывать аудио-ответ пациента,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предъявлять пробу в течение 40 секунд.</a:t>
            </a:r>
            <a:endParaRPr lang="en-US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571500" lvl="0" algn="just" fontAlgn="base">
              <a:lnSpc>
                <a:spcPct val="115000"/>
              </a:lnSpc>
              <a:buClr>
                <a:srgbClr val="000066"/>
              </a:buClr>
              <a:buSzPts val="1800"/>
            </a:pPr>
            <a:endParaRPr lang="en-US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571500" lvl="0" algn="just" fontAlgn="base">
              <a:lnSpc>
                <a:spcPct val="115000"/>
              </a:lnSpc>
              <a:buClr>
                <a:srgbClr val="000066"/>
              </a:buClr>
              <a:buSzPts val="1800"/>
            </a:pPr>
            <a:endParaRPr lang="en-US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Во время предоперационного тестирования приложение должно: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осуществлять процедуру показа пробы для всех проб в каждом предъявлении,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осуществлять показ двух предъявлений,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генерировать предъявления со случайным порядком расположения проб внутри.</a:t>
            </a:r>
          </a:p>
          <a:p>
            <a:pPr marL="571500" lvl="0" algn="just" fontAlgn="base">
              <a:lnSpc>
                <a:spcPct val="115000"/>
              </a:lnSpc>
              <a:buClr>
                <a:srgbClr val="000066"/>
              </a:buClr>
              <a:buSzPts val="1800"/>
            </a:pPr>
            <a:endParaRPr lang="ru-RU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228600" algn="just" fontAlgn="base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c4e48f76c_2_605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2819BFED-7CBB-61E0-A41C-8CE4C2D821C5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5EA2F5C1-4B48-254D-DE0A-1DC6486D4621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c4e48f76c_2_69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dc4e48f76c_2_692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dc4e48f76c_2_69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dc4e48f76c_2_692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dc4e48f76c_2_692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fontAlgn="base"/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Во время оценки пользователем правильности ответов приложение должно для каждой пробы в тестировании: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отображать изображение из пробы, 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выводить целевое название, соответствующее картинке, 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предъявлять две аудиозаписи с ответами пациента с возможностью их прослушивания, 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позволять пользователю отмечать правильность или неправильность ответов,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позволять пользователю отмечать добавление или исключение пробы из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</a:rPr>
              <a:t>интраоперационного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 теста,</a:t>
            </a:r>
          </a:p>
          <a:p>
            <a:pPr marL="91440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автоматически отмечать пробу, отмеченную как верную в обоих предъявлениях, как добавленную в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</a:rPr>
              <a:t>интраоперационный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 тест.</a:t>
            </a:r>
          </a:p>
          <a:p>
            <a:pPr marL="9144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c4e48f76c_2_69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 b="0" i="0" u="none" strike="noStrike" cap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6B1A8E3E-18C5-6341-AD36-C6234C4745D9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35C533B4-B7E3-230E-D474-6A4D9E6E50F7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c4e48f76c_2_704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dc4e48f76c_2_70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c4e48f76c_2_704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dc4e48f76c_2_70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dc4e48f76c_2_704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</a:pPr>
            <a:r>
              <a:rPr lang="ru-RU" sz="700" dirty="0">
                <a:solidFill>
                  <a:schemeClr val="bg2"/>
                </a:solidFill>
              </a:rPr>
              <a:t>                              </a:t>
            </a:r>
            <a:endParaRPr sz="1800" dirty="0">
              <a:solidFill>
                <a:schemeClr val="bg2"/>
              </a:solidFill>
            </a:endParaRP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Во время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</a:rPr>
              <a:t>интраоперационного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 тестирования приложение должно: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перед началом теста предъявлять поле для заполнения данных о силе тока “Сила тока (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</a:rPr>
              <a:t>mA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)” (необязательно для заполнения),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осуществлять процедуру показа пробы для всех проб в каждом предъявлении,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генерировать предъявления со случайным порядком расположения проб внутри,</a:t>
            </a:r>
          </a:p>
          <a:p>
            <a:pPr marL="914400" lvl="1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осуществлять генерацию и показ нового предъявления по окончании текущего предъявления и по запросу пользователя на продолжение теста, 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позволять пользователю </a:t>
            </a:r>
          </a:p>
          <a:p>
            <a:pPr marL="9144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dc4e48f76c_2_70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21621C00-0D80-05D2-2224-B96F08F5C9C9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DC0148DE-AFD8-2155-A917-3305088881F2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39D9C-8066-6891-92FE-E6AA1E721AAB}"/>
              </a:ext>
            </a:extLst>
          </p:cNvPr>
          <p:cNvSpPr txBox="1"/>
          <p:nvPr/>
        </p:nvSpPr>
        <p:spPr>
          <a:xfrm>
            <a:off x="766796" y="4731202"/>
            <a:ext cx="4650376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8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поставить тестирование на паузу, </a:t>
            </a:r>
          </a:p>
          <a:p>
            <a:pPr marL="914400" lvl="3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продолжить с момента остановки, </a:t>
            </a:r>
          </a:p>
          <a:p>
            <a:pPr marL="914400" lvl="2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завершить тестирование,</a:t>
            </a:r>
          </a:p>
          <a:p>
            <a:pPr marL="914400" lvl="2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продолжить тест с новым предъявлением.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c4e48f76c_2_9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ТРЕБОВАНИЯ </a:t>
            </a:r>
            <a:r>
              <a:rPr lang="ru-RU" sz="2400" b="1">
                <a:solidFill>
                  <a:schemeClr val="lt1"/>
                </a:solidFill>
              </a:rPr>
              <a:t>К ИНТЕРФЕЙСУ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c4e48f76c_2_9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dc4e48f76c_2_9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dc4e48f76c_2_9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dc4e48f76c_2_9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Интерфейс должен позволять пользователю вносить данные пациентов и проводить действия для проведения </a:t>
            </a:r>
            <a:r>
              <a:rPr lang="ru-RU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интраоперационного</a:t>
            </a: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картирования речи и ассоциированных процедур.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Интерфейс должен содержать элементы для реализации указанных в предыдущем пункте функций: 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Приветственный экран приложения;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Экран списка пациентов;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Экран пациента;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Экран тестирования;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Экран проверки теста;</a:t>
            </a:r>
          </a:p>
          <a:p>
            <a:pPr marL="914400" lvl="0" indent="-342900" algn="just" fontAlgn="base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Экран проверки пробы.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Для каждой указанной функции на экране должны присутствовать элементы контроля в формате кнопок, списков, полей для ввода, изображений, реализующие эту функцию.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4" name="Google Shape;334;gdc4e48f76c_2_93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8C37C1F4-C034-E936-91DA-C9D5F3C0C294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DA76D5FF-C8BA-E5DF-23BE-5CF7FF0CC71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</a:rPr>
              <a:t>ДИАГРАММА КЛАССОВ ПРИЛОЖЕНИЯ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ACD9B24B-6743-A66B-F5B5-329F022B52F5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92CF3800-B9AE-DF3E-F45F-CC571E5C9852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348055-5F9B-8608-C241-5A5DFBA44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313276"/>
            <a:ext cx="5507045" cy="4957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</a:rPr>
              <a:t>СХЕМЫ РАБОТЫ ПРИЛОЖЕНИЯ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ACD9B24B-6743-A66B-F5B5-329F022B52F5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92CF3800-B9AE-DF3E-F45F-CC571E5C9852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A1D1F-392D-9DC0-F0B7-4238E514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794" y="1408296"/>
            <a:ext cx="5070676" cy="16616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30695F-8828-233C-7A6D-FB6D815AF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16" y="3362000"/>
            <a:ext cx="3653434" cy="30171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ADB285-D7D0-1ABB-899A-2EDF36039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052" y="3181352"/>
            <a:ext cx="3622930" cy="3233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96998C-D5B4-96E8-A1FB-51E1AF015E69}"/>
              </a:ext>
            </a:extLst>
          </p:cNvPr>
          <p:cNvSpPr txBox="1"/>
          <p:nvPr/>
        </p:nvSpPr>
        <p:spPr>
          <a:xfrm>
            <a:off x="255588" y="1340612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Общая схема работы приложения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3D8FF-3A0E-2D14-A325-A15759046007}"/>
              </a:ext>
            </a:extLst>
          </p:cNvPr>
          <p:cNvSpPr txBox="1"/>
          <p:nvPr/>
        </p:nvSpPr>
        <p:spPr>
          <a:xfrm>
            <a:off x="4289711" y="3429000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141446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ПОКАЗ ПРОБЫ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0" y="1107159"/>
            <a:ext cx="9063317" cy="492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требуется демонстрировать пробу, сопровождая ее звуковым сигналом и записью аудио.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плагины </a:t>
            </a:r>
            <a:r>
              <a:rPr lang="en-US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SimpleAudioPlayer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AudioRecorder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нативные элементы </a:t>
            </a:r>
            <a:r>
              <a:rPr lang="en-US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ImageView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Device.Timer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Xamarin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.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Хранение всех ассоциированных с пробой данных в объекте модели.</a:t>
            </a:r>
            <a:endParaRPr lang="ru-RU" sz="1800" b="1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алгоритма: 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Из списка извлекается объект текущей пробы;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Запускается таймер на 4 секунды;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Начинается запись звука с сохранением в директорию теста пациента;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Проигрывается сигнал о показе пробы;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Демонстрируется ассоциированное с пробой изображение;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По истечение таймера завершается запись звука, аудио освобождается;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Если тест не завершен, обновляется индекс текущей пробы, рекурсия метода;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Если тест завершен, активируется кнопка повторения.</a:t>
            </a: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224983B0-9B17-EC6D-C4BA-847910F9ED7A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BBC68C82-0B6E-C17C-3B77-D7CC7503A426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ГИБКОСТЬ ПРОВЕДЕНИЯ ТЕСТИРОВАНИЙ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58;p9">
            <a:extLst>
              <a:ext uri="{FF2B5EF4-FFF2-40B4-BE49-F238E27FC236}">
                <a16:creationId xmlns:a16="http://schemas.microsoft.com/office/drawing/2014/main" id="{3DB68F03-DF66-F614-326F-DBF191DF9175}"/>
              </a:ext>
            </a:extLst>
          </p:cNvPr>
          <p:cNvSpPr txBox="1"/>
          <p:nvPr/>
        </p:nvSpPr>
        <p:spPr>
          <a:xfrm>
            <a:off x="0" y="1020666"/>
            <a:ext cx="8976231" cy="615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должен проходить показ набора проб в случайном порядке, при этом с возможностью покинуть тест и продолжить его позже с момента остановки, поставить на паузу и продолжить и так далее.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хранение текущей перестановки индексов проб отдельном поле объекта теста и текущего индекса в перестановке, генерация новой перестановки один раз в начале каждого нового теста для реализации случайности. Хранение стадий прохождения этапов теста в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ENUM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формате, сверка и обновление при начале теста.</a:t>
            </a:r>
            <a:endParaRPr lang="ru-RU" sz="1800" b="1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алгоритма: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При входе на страницу теста </a:t>
            </a:r>
            <a:r>
              <a:rPr lang="en-US" sz="1800" dirty="0" err="1">
                <a:solidFill>
                  <a:schemeClr val="bg2"/>
                </a:solidFill>
                <a:latin typeface="Calibri"/>
                <a:cs typeface="Calibri"/>
              </a:rPr>
              <a:t>enum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стадии тестирований пациента обновляется на «в процессе»;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Если последовательности еще нет - генерируется и сохраняется новая последовательность;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Продолжается показ последовательности, на каждой пробе обновляется индекс до тех пор, пока пользователь не прервет показ, либо пока индекс не достигнет конца;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При покидании страницы вся информация о текущем состоянии тестов пациента сохраняется.</a:t>
            </a: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endParaRPr lang="ru-RU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45720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endParaRPr lang="en-US" sz="180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D13F7BD7-F56E-6ECC-5058-2690C802C07E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178A06FF-4E07-8EEB-BC68-AF9FF160C2B7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c4e48f76c_2_216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</a:rPr>
              <a:t>ИМПОРТ СТОРОННИХ ДАННЫХ ИЗ </a:t>
            </a:r>
            <a:r>
              <a:rPr lang="en-US" sz="2400" b="1" dirty="0">
                <a:solidFill>
                  <a:schemeClr val="bg1"/>
                </a:solidFill>
              </a:rPr>
              <a:t>JSON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c4e48f76c_2_216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c4e48f76c_2_216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dc4e48f76c_2_216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58;p9">
            <a:extLst>
              <a:ext uri="{FF2B5EF4-FFF2-40B4-BE49-F238E27FC236}">
                <a16:creationId xmlns:a16="http://schemas.microsoft.com/office/drawing/2014/main" id="{225F2889-2BC6-1918-2139-103E2118BF24}"/>
              </a:ext>
            </a:extLst>
          </p:cNvPr>
          <p:cNvSpPr txBox="1"/>
          <p:nvPr/>
        </p:nvSpPr>
        <p:spPr>
          <a:xfrm>
            <a:off x="0" y="1025882"/>
            <a:ext cx="8978537" cy="556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проблемы: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пользователь должен иметь возможность импортировать данные, в том числе с добавлением новых пациентов, обновлением данных существующих пациентов, без потери имеющихся данных, без добавления некорректных данных и с минимальным количеством перезаписывания информации. Формат должен быть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человекочитаемый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, но емкий.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JSON-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сериализация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данных сессии приложения, добавление данных только при удачном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парсинге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, сравнение по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пациентов.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алгоритма: 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Файл считывается и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десериализуется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в список пациентов;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Для каждого пациента в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десериализованном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списке,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Если его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не присутствует в списке пациентов, он добавляется в список;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Иначе, если его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присутствует, если существующий пациент с таким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имеет такую же информацию, ничего не происходит,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Иначе пациент в списке пациентов приложения перезаписывается данными считанного из файла пациента с таким же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;</a:t>
            </a:r>
            <a:endParaRPr lang="en-US" sz="180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*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 планах добавить диалоговое окно с уточнением о перезаписи.</a:t>
            </a: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0F077CCD-FD88-A137-3EA7-6494F36AE6E5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30DF8D9E-2D34-0D32-651C-3D8CE86547DF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ТЕРМИНЫ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222250" y="1479550"/>
            <a:ext cx="8575521" cy="518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Интраоперационное</a:t>
            </a: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картирование речи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процедура проведения языковых тестов при воздействии на зоны мозга для определения функционально значимых для речи зон, с целью минимизации потери речевых функций после операций на мозге.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Тест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набор заданий, используемых при картировании. Существуют различные виды тестов (например, тест на называние, тест на повторение </a:t>
            </a:r>
            <a:r>
              <a:rPr lang="ru-RU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псевдослов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и т.д.)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Тест на называние (объектов)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рассматриваемый в этой работе вид теста, состоит из называния пациентом объекта на предъявляемых изображениях. База заданий состоит из изображений и целевых названий.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Предъявление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набор проб конкретного вида теста, участвующий в тестировании, содержит каждую пробу только один раз.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Проба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одно задание какого-либо вида теста, содержит стимул.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Кроссплатформенность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- способность программного обеспечения работать с несколькими аппаратными платформами или операционными системами.</a:t>
            </a:r>
          </a:p>
          <a:p>
            <a:pPr algn="just">
              <a:lnSpc>
                <a:spcPct val="115000"/>
              </a:lnSpc>
            </a:pPr>
            <a:r>
              <a:rPr lang="ru-RU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– операционная система от компании Google, устанавливается в том числе и на смартфоны.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8417858" y="6339411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F9E52C6-6FC7-B2E5-0C55-3F3EFA04E50F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876187FD-B2A3-85BC-2BB2-AC7CAF76BE9F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/>
        </p:nvSpPr>
        <p:spPr>
          <a:xfrm>
            <a:off x="1428749" y="386723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ХРАНЕНИЕ ДАННЫХ</a:t>
            </a:r>
          </a:p>
        </p:txBody>
      </p:sp>
      <p:sp>
        <p:nvSpPr>
          <p:cNvPr id="389" name="Google Shape;389;p1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222250" y="1479550"/>
            <a:ext cx="87663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1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58;p9">
            <a:extLst>
              <a:ext uri="{FF2B5EF4-FFF2-40B4-BE49-F238E27FC236}">
                <a16:creationId xmlns:a16="http://schemas.microsoft.com/office/drawing/2014/main" id="{ECA1C4DC-5ADC-CF8D-01C5-A2B168B8E8A8}"/>
              </a:ext>
            </a:extLst>
          </p:cNvPr>
          <p:cNvSpPr txBox="1"/>
          <p:nvPr/>
        </p:nvSpPr>
        <p:spPr>
          <a:xfrm>
            <a:off x="0" y="1073630"/>
            <a:ext cx="9144000" cy="549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проблемы:</a:t>
            </a:r>
            <a:r>
              <a:rPr lang="en-US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необходимо хранить данные пациентов и их аудио ответов в доступной памяти, структурированным образом. 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Выбранный метод: </a:t>
            </a:r>
            <a:r>
              <a:rPr lang="en-US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Xamarin.Essentials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Prefernces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для хранения данных пациентов, создание своей директории приложения, упорядочивание файлов в поддиректориях.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Описание алгоритма: 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Preferences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(не удаляются между сессиями) хранятся </a:t>
            </a:r>
            <a:r>
              <a:rPr lang="ru-RU" sz="1800" dirty="0" err="1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сериализованные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списки пациентов и их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ID;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Папка приложения называется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MINT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 располагается в папке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Download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устройства;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Для каждого пациента внутри создается папка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Patient_&lt;ID&gt;;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Для каждого теста пациента внутри папки пациента создается папка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Test_&lt;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Язык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&gt;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_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&lt;Pre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или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Intra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 в зависимости от вида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&gt;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Каждое аудио сохраняется в соответствующую папку с именем, содержащим индекс пробы в языковом наборе и текущее число показов данной пробы;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Данные пациентов можно выгружать таблицей или, более полно, </a:t>
            </a: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JSON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файлом;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Есть доступ в памяти к аудиозаписям;</a:t>
            </a:r>
          </a:p>
          <a:p>
            <a:pPr marL="457200" lvl="0" indent="-342900" fontAlgn="base">
              <a:lnSpc>
                <a:spcPct val="107000"/>
              </a:lnSpc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* </a:t>
            </a: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в планах добавить возможность выгрузки аудио пациента архивом и сжатие аудио.</a:t>
            </a: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E7CB8FF6-9E7B-B926-4155-E17CAA29725A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C9E88C44-EB42-0FCB-9713-558C6636DD00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ТЕХНОЛОГИИ И ИНСТРУМЕНТЫ РЕАЛИЗАЦИИ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8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255600" y="1516250"/>
            <a:ext cx="5935800" cy="275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Xamarin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для кроссплатформенности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Xamarin Forms &amp; C# &amp; XML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для интерфейса и внутренней логики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en-US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SimpleAudioPlayer</a:t>
            </a: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AudioRecorder</a:t>
            </a: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плагины для работы со звуком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RESX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формат добавляемых в сборку ресурсов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Среда разработки </a:t>
            </a: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Система контроля версий </a:t>
            </a:r>
            <a:r>
              <a:rPr lang="en-U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Git &amp; GitHub </a:t>
            </a:r>
          </a:p>
          <a:p>
            <a:pPr marL="4572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•"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Платформа </a:t>
            </a:r>
            <a:r>
              <a:rPr lang="en-US" sz="180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Kaiten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для управления заданиями</a:t>
            </a:r>
            <a:endParaRPr lang="en-US"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5646" y="4412198"/>
            <a:ext cx="1560284" cy="147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2947" y="2638789"/>
            <a:ext cx="1315309" cy="13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8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F52EBCA-707C-48C3-DBE1-15A2D8F6A43F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4EE26F95-39AE-ECD4-0553-12FD31E6B819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E4B065-75D5-9315-0DA4-43418293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0" y="4441823"/>
            <a:ext cx="1149352" cy="114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D53B4887-4F36-7C57-9005-EFB5EE72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85" y="4399881"/>
            <a:ext cx="2489461" cy="24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5CCAC4-5F94-970B-BBF3-9417EDA7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442" y="1426613"/>
            <a:ext cx="1477875" cy="131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FBBDAAC-34B5-095C-015A-49B17164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50" y="4061035"/>
            <a:ext cx="4110126" cy="256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РЕЗУЛЬТАТЫ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685800" y="2046689"/>
            <a:ext cx="7772400" cy="220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Демонстрация работы программы</a:t>
            </a:r>
            <a:endParaRPr sz="2000" b="1" dirty="0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9921BC46-3039-F0A3-D156-5DC9B824D17A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6146BB9F-3395-B0C8-8385-5102643998F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2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ВЫВОДЫ ПО РАБОТЕ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194628" y="1511665"/>
            <a:ext cx="8606024" cy="453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Академическая значимость</a:t>
            </a:r>
            <a:endParaRPr lang="ru-RU" sz="1800" b="1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Изучена разработка на </a:t>
            </a:r>
            <a:r>
              <a:rPr lang="en-US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Xamarin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В частности работа с мультимедиа;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Изучена предметная область картирования речи;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Потенциально, приложением могут быть собраны новые данные для дальнейших исследований.</a:t>
            </a:r>
          </a:p>
          <a:p>
            <a:pPr marL="285750" marR="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07000"/>
              </a:lnSpc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Практическая значимость</a:t>
            </a:r>
            <a:endParaRPr sz="1800" b="1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Создано приложение, позволяющее проводить картирование речи на всех стадиях;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Оно может быть полезно как в медицинских целях, так и в научных;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Повышена легкость проведения процедуры;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Процедура теперь объединяет некоторое количество языков;</a:t>
            </a:r>
            <a:endParaRPr lang="en-US" sz="1800" dirty="0">
              <a:solidFill>
                <a:srgbClr val="000066"/>
              </a:solidFill>
              <a:latin typeface="Calibri"/>
              <a:cs typeface="Calibri"/>
              <a:sym typeface="Calibri"/>
            </a:endParaRPr>
          </a:p>
          <a:p>
            <a:pPr marL="285750" indent="-285750" algn="just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Прецедент создания такого программного обеспечения.</a:t>
            </a:r>
            <a:endParaRPr lang="en-US"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41" name="Google Shape;541;p2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22BF0765-564C-A1AB-E45E-600402D92D6B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DA012E83-BCD0-403D-0C69-C9B95C6B467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ПУТИ ДАЛЬНЕЙШЕЙ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255588" y="1517174"/>
            <a:ext cx="8611032" cy="434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Дальнейшие пути развития: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Адаптация системы для платформы IOS;</a:t>
            </a: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Создание ассоциированного приложения для специалиста, сверяющего ответы пациента с протоколом;</a:t>
            </a: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Добавление других видов тестирования, с рекомендацией видов в зависимости от области поражения мозга;</a:t>
            </a: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Добавление других языков;</a:t>
            </a: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Адаптация к другим процедурам картирования речи;</a:t>
            </a:r>
          </a:p>
          <a:p>
            <a:pPr marL="457200" marR="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Добавление модуля, использующего методы машинного обучения или искусственный интеллект для автоматизированного распознавания правильности ответов, типа ошибки.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000066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555E2A8-7D1F-4C79-D0BB-F7825A15FC49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B219B292-CEB2-ACF1-3119-E7F84477EFA2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217242" y="1480498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Code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,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.,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Hemsley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,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.,  &amp;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Herrmann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,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 (1999).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The emotional impact of  aphasia. In Seminars in  speech and language, Vol. 20. (pp. 19–31). doi:10.1055/s-2008-1064006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[2] Vickers, C.P. (2010). Social networks after the  onset of  aphasia: The impact of aphasia group attendance. Aphasiology, 24(6-- 8), 902–913. doi:10.1080/02687030903438532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[3]Bello, L.,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Acerbi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, F., Giussani, C.,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Baratta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, P.,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Taccone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, P.,  &amp;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Songa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, V. (2006). Intraoperative language localization in  multilingual patients with gliomas. Neurosurgery, 59(1), 115–125. doi:10.1227/01.neu.0000219241.92246.fb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[4] Brennan, N.M.P., Whalen, S., de Morales Branco, D., O'Shea, J.P., Norton, I.H., &amp;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Golby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, A.J. (2007). Object naming is a more sensitive measure of speech localization than number counting: converging evidence from direct cortical stimulation and fMRI. Neuroimage, 37(Supplement 1), S100  –  S108. doi:10.1016/j.neuroimage.2007.04.052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[5] Serafini S,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Gururangan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S, Friedman A, Haglund M. Identification of distinct and overlapping cortical areas for bilingual naming and reading using cortical stimulation. Case report. J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Neurosurg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Pediatr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. 2008 Mar;1(3):247-54.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doi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: 10.3171/PED/2008/1/3/247. PMID: 18352772; PMCID: PMC2706700.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63" name="Google Shape;563;p2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568800D1-7387-383F-6666-CBB897AC27AD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6A97F00B-1E39-6DC2-7828-BCF004ADA117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c4e48f76c_2_15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dc4e48f76c_2_15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dc4e48f76c_2_15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c4e48f76c_2_154"/>
          <p:cNvSpPr/>
          <p:nvPr/>
        </p:nvSpPr>
        <p:spPr>
          <a:xfrm>
            <a:off x="217242" y="1480498"/>
            <a:ext cx="8846216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[6]Драгой О.В.,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Крабис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А.В., Толкачева В.А.,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Буклина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С.Б. (2016). Русский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интраоперационный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тест на называние: стандартизированный инструмент для картирования функции называния существительных и глаголов во время нейрохирургических операций в сознании. Российский журнал когнитивной науки,  3 (4), 4-25.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[7]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Синкин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М.В., Осадчий А.Е., Лебедев М.А., Волкова К.В., Кондратова М.С., Трифонов И.С., Крылов В.В. Пассивное речевое картирование высокой точности во время операций по поводу глиом доминантного полушария. Нейрохирургия. 2019;21(3):37-43.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/10.17650/1683-3295-2019-21-3-37-43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[8] RAVLT [Электронный ресурс] //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github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URL: https://github.com/yzontov/ravlt (дата обращения: 01.04.2023, режим доступа: ограничен).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[9]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Karasik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[Электронный ресурс] //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github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URL: https://github.com/HowToCodeWithPaws/Karasik (дата обращения: 01.04.2023, режим доступа: ограничен).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[10] RAT [Электронный ресурс] // 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github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URL: https://github.com/yzontov/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auto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rat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(дата обращения: 01.04.2023, режим доступа: ограничен).</a:t>
            </a:r>
          </a:p>
        </p:txBody>
      </p:sp>
      <p:sp>
        <p:nvSpPr>
          <p:cNvPr id="574" name="Google Shape;574;gdc4e48f76c_2_15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808E7555-A436-D02D-22C3-761B97406A23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EA376FFD-AF14-B256-2588-4458F2C09198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c4e48f76c_2_17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dc4e48f76c_2_17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dc4e48f76c_2_17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dc4e48f76c_2_17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dc4e48f76c_2_174"/>
          <p:cNvSpPr txBox="1"/>
          <p:nvPr/>
        </p:nvSpPr>
        <p:spPr>
          <a:xfrm>
            <a:off x="195585" y="1289087"/>
            <a:ext cx="8928221" cy="497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[11]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Duolingo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[Электронный ресурс] // Play Store URL: https://play.google.com/store/apps/details?id=com.duolingo (дата обращения: 01.04.2023, режим доступа: свободный).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[12]</a:t>
            </a:r>
            <a:r>
              <a:rPr lang="ru-RU" sz="1600" dirty="0" err="1">
                <a:solidFill>
                  <a:srgbClr val="000066"/>
                </a:solidFill>
                <a:latin typeface="Calibri"/>
                <a:cs typeface="Calibri"/>
              </a:rPr>
              <a:t>Quizlet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[Электронный ресурс] // Play Store URL: https://play.google.com/store/apps/details?id=com.quizlet.quizletandroid (дата обращения: 01.04.2023, режим доступа: свободный).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[13] "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Kotlin Multiplatform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" [Электронный ресурс] //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Kotlin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kotlinlang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org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docs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multiplatform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html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(дата обращения: 01.07.2022).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[14]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Xamarin Forms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[Электронный ресурс] //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Microsoft Build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learn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microsoft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ru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ru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xamarin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xamarin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forms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 (дата обращения: 20.04.2023).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[15] Cross-platform with Xamarin [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Электронный ресурс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] // Microsoft URL: https://dotnet.microsoft.com/en-us/apps/xamarin/cross-platform (retrieval date: 10.03.2023).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[16] Adding Sound to a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Xamarin.Forms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App [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Электронный ресурс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] // Microsoft URL: https://devblogs.microsoft.com/xamarin/adding-sound-xamarin-forms-app/ (retrieval date: 10.03.2023).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81F132A2-BE1C-42B9-301F-4133B8DA6406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B01F89A2-892A-6737-BD15-9A7DBE716665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c4e48f76c_2_164"/>
          <p:cNvSpPr txBox="1"/>
          <p:nvPr/>
        </p:nvSpPr>
        <p:spPr>
          <a:xfrm>
            <a:off x="1428749" y="428625"/>
            <a:ext cx="74328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СПИСОК ИСПОЛЬЗОВАННЫХ ИСТОЧНИКОВ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dc4e48f76c_2_164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dc4e48f76c_2_164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dc4e48f76c_2_164"/>
          <p:cNvSpPr/>
          <p:nvPr/>
        </p:nvSpPr>
        <p:spPr>
          <a:xfrm>
            <a:off x="217242" y="1375991"/>
            <a:ext cx="8644500" cy="4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[17] Images in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Xamarin.Forms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[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Электронный ресурс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] // Microsoft URL: https://learn.microsoft.com/en-us/xamarin/xamarin-forms/user-interface/images?tabs=windows (retrieval date: 10.03.2023).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[18]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Read RESX File in C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# [Электронный ресурс] //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#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Corner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www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sharpcorner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UploadFile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/65794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how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to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read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resx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file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in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sharp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 (дата обращения: 15/01/2023).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[19]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What is Visual Studio 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[Электронный ресурс] //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Hubspot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blog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hubspot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website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what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is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visual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studio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(дата обращения: 20.04.2023). 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[20]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What is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Github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[Электронный ресурс] //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Codeinstitute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codeinstitute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net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global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blog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github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might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benefit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using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 (дата обращения: 20.04.2023).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[21]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Kaiten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[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Электронный ресурс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] //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Kaiten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URL: https://kaiten.ru/ (retrieval date: 10.02.2023).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[22] MVC Design Pattern [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Электронный ресурс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] //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GeeksForGeeks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URL: https://www.geeksforgeeks.org/mvc-design-pattern/ (retrieval date: 10.02.2023).</a:t>
            </a:r>
            <a:endParaRPr lang="ru-RU" sz="1600" dirty="0">
              <a:solidFill>
                <a:srgbClr val="000066"/>
              </a:solidFill>
              <a:latin typeface="Calibri"/>
              <a:cs typeface="Calibri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[23]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JSON vs XML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 [Электронный ресурс] // 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Imaginarycloud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 URL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 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https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://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www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imaginarycloud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com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blog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</a:t>
            </a:r>
            <a:r>
              <a:rPr lang="en-US" sz="1600" dirty="0" err="1">
                <a:solidFill>
                  <a:srgbClr val="000066"/>
                </a:solidFill>
                <a:latin typeface="Calibri"/>
                <a:cs typeface="Calibri"/>
              </a:rPr>
              <a:t>json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vs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-</a:t>
            </a:r>
            <a:r>
              <a:rPr lang="en-US" sz="1600" dirty="0">
                <a:solidFill>
                  <a:srgbClr val="000066"/>
                </a:solidFill>
                <a:latin typeface="Calibri"/>
                <a:cs typeface="Calibri"/>
              </a:rPr>
              <a:t>xml</a:t>
            </a:r>
            <a:r>
              <a:rPr lang="ru-RU" sz="1600" dirty="0">
                <a:solidFill>
                  <a:srgbClr val="000066"/>
                </a:solidFill>
                <a:latin typeface="Calibri"/>
                <a:cs typeface="Calibri"/>
              </a:rPr>
              <a:t>/ (дата обращения: 20.04.2023).</a:t>
            </a:r>
          </a:p>
        </p:txBody>
      </p:sp>
      <p:sp>
        <p:nvSpPr>
          <p:cNvPr id="596" name="Google Shape;596;gdc4e48f76c_2_164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9B3F702-E3ED-72D7-82AE-6DBD39ED9E4A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5B44A081-594D-58C4-F4F7-ED5FC626FB4F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Зубарева Наталия Дмитриевна,</a:t>
            </a:r>
            <a:endParaRPr sz="14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ndzubareva@edu.hse.ru</a:t>
            </a:r>
            <a:endParaRPr dirty="0"/>
          </a:p>
          <a:p>
            <a:pPr marL="0" lvl="0" indent="0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dirty="0">
              <a:solidFill>
                <a:srgbClr val="003F8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280"/>
              </a:spcBef>
              <a:spcAft>
                <a:spcPts val="0"/>
              </a:spcAft>
              <a:buClr>
                <a:srgbClr val="000066"/>
              </a:buClr>
              <a:buSzPts val="1400"/>
              <a:buNone/>
            </a:pPr>
            <a:r>
              <a:rPr lang="ru-RU" sz="1400" dirty="0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Москва - 2023</a:t>
            </a:r>
            <a:endParaRPr sz="1400" dirty="0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5"/>
          <p:cNvSpPr txBox="1">
            <a:spLocks noGrp="1"/>
          </p:cNvSpPr>
          <p:nvPr>
            <p:ph type="sldNum" idx="12"/>
          </p:nvPr>
        </p:nvSpPr>
        <p:spPr>
          <a:xfrm>
            <a:off x="8417858" y="645253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lt1"/>
                </a:solidFill>
              </a:rPr>
              <a:t>29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ПРЕДМЕТНОЙ ОБЛАСТИ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22250" y="1479550"/>
            <a:ext cx="8746259" cy="401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Предметная область 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– программное обеспечение для медицины и научных исследований, нейролингвистика. </a:t>
            </a:r>
            <a:endParaRPr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endParaRPr lang="en-US" sz="18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</a:rPr>
              <a:t>Проблема</a:t>
            </a: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</a:rPr>
              <a:t> – процедура картирования речи сейчас осуществляется вручную, это неудобно, требует большого вложения времени, сил и внимания, а также уровня квалификации от специалистов.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Решение</a:t>
            </a:r>
            <a:r>
              <a:rPr lang="ru-RU" sz="180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создание приложения для осуществления всех этапов этой процедуры и облегчения медицинской и научной деятельности </a:t>
            </a:r>
            <a:r>
              <a:rPr lang="ru-RU" sz="180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нейролингвистов</a:t>
            </a:r>
            <a:r>
              <a:rPr lang="ru-RU" sz="180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sz="1200" i="1" dirty="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Неформальная постановка задачи</a:t>
            </a:r>
            <a:endParaRPr sz="1800" b="1" dirty="0">
              <a:solidFill>
                <a:srgbClr val="000066"/>
              </a:solidFill>
              <a:latin typeface="Calibri"/>
              <a:cs typeface="Calibri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Изучить процедуру картирования речи, теста на называние предметов</a:t>
            </a: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rgbClr val="000066"/>
                </a:solidFill>
                <a:latin typeface="Calibri"/>
                <a:cs typeface="Calibri"/>
                <a:sym typeface="Calibri"/>
              </a:rPr>
              <a:t>Написать программу, которая бы ее реализовывала</a:t>
            </a:r>
            <a:br>
              <a:rPr lang="ru-RU" sz="20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8459769" y="6331005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u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u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/>
        </p:nvSpPr>
        <p:spPr>
          <a:xfrm>
            <a:off x="1428749" y="428625"/>
            <a:ext cx="6894979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ЦЕЛЬ И ЗАДАЧИ РАБОТЫ</a:t>
            </a: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22250" y="1479550"/>
            <a:ext cx="8738870" cy="495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Цель работы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Создание мобильного приложения для проведения процедуры </a:t>
            </a:r>
            <a:r>
              <a:rPr lang="ru-RU" sz="1800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интраоперационного</a:t>
            </a:r>
            <a:r>
              <a:rPr lang="ru-RU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картирования речи и сопутствующих процессов, с помощью теста на называние объектов.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ru-RU" sz="1200" dirty="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Задачи работы</a:t>
            </a:r>
            <a:endParaRPr sz="1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Изучение предметной области, интервьюирование заказчиков;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Анализ существующих решений для проведения картирования речи;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Анализ существующих косвенных аналогов;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Определение требований к программе, разработка технического задания;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Определение стадий, этапов и сроков разработки программы и документации;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Выбор языка программирования и технических инструментов, их изучение;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Прототипирование интерфейса приложения;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Разработка приложения;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Тестирование и отладка приложения;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Эксплуатационное тестирование приложения;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Разработка программной документации.</a:t>
            </a:r>
          </a:p>
        </p:txBody>
      </p:sp>
      <p:sp>
        <p:nvSpPr>
          <p:cNvPr id="212" name="Google Shape;212;p4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E0FB30B0-EC38-199A-4BD2-B8964AAEC265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503C1BD8-F9FD-ABD6-9365-927125CA737C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c4e48f76c_2_348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dc4e48f76c_2_348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495F2BE8-5C1A-420F-687A-34A8BA9D21DE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0;p2">
            <a:extLst>
              <a:ext uri="{FF2B5EF4-FFF2-40B4-BE49-F238E27FC236}">
                <a16:creationId xmlns:a16="http://schemas.microsoft.com/office/drawing/2014/main" id="{DBBFA5CF-CD14-3DFB-9B34-95B2110A545A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9BDA0-A5FA-2482-21C5-916CA3F81B2A}"/>
              </a:ext>
            </a:extLst>
          </p:cNvPr>
          <p:cNvSpPr txBox="1"/>
          <p:nvPr/>
        </p:nvSpPr>
        <p:spPr>
          <a:xfrm>
            <a:off x="255588" y="1404078"/>
            <a:ext cx="86184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Clr>
                <a:srgbClr val="000066"/>
              </a:buClr>
              <a:buSzPts val="1800"/>
            </a:pPr>
            <a:r>
              <a:rPr lang="ru-RU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*Прямые аналоги: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*Протокол проведения </a:t>
            </a:r>
            <a:r>
              <a:rPr lang="ru-RU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интраоперационного</a:t>
            </a: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картирования речи Центра Языка и Мозга [6],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Аппаратное и программное решение для проведения пассивного картирования речи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[7]</a:t>
            </a: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;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14300">
              <a:buClr>
                <a:srgbClr val="000066"/>
              </a:buClr>
              <a:buSzPts val="1800"/>
            </a:pPr>
            <a:r>
              <a:rPr lang="ru-RU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Функциональные аналоги: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Мобильное приложение “RAVLT” (разработка Центра языка и мозга) [8]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Мобильное приложение “Карасик” (разработка Центра языка и мозга) [9]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Мобильное приложение “RAT” (разработка Центра языка и мозга) [10]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Мобильное приложение “</a:t>
            </a:r>
            <a:r>
              <a:rPr lang="ru-RU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Duolingo</a:t>
            </a: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” [11]</a:t>
            </a:r>
          </a:p>
          <a:p>
            <a:pPr marL="457200" indent="-342900"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Мобильное приложение “</a:t>
            </a:r>
            <a:r>
              <a:rPr lang="ru-RU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Quizlet</a:t>
            </a:r>
            <a:r>
              <a:rPr lang="ru-RU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”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[12]</a:t>
            </a:r>
            <a:endParaRPr lang="ru-RU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c4e48f76c_2_926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c4e48f76c_2_926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67348C6B-CD88-E6FB-E3F1-710BCB6CF169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A0B03F83-A1C6-3261-89C2-EC8929CC7354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07C77DB-44D9-BDB4-84E2-4C55490CC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73288"/>
              </p:ext>
            </p:extLst>
          </p:nvPr>
        </p:nvGraphicFramePr>
        <p:xfrm>
          <a:off x="40270" y="1315001"/>
          <a:ext cx="8982915" cy="4019146"/>
        </p:xfrm>
        <a:graphic>
          <a:graphicData uri="http://schemas.openxmlformats.org/drawingml/2006/table">
            <a:tbl>
              <a:tblPr firstRow="1" firstCol="1" bandRow="1">
                <a:tableStyleId>{4971EA59-1915-47AF-BACE-D90C3D306E24}</a:tableStyleId>
              </a:tblPr>
              <a:tblGrid>
                <a:gridCol w="2214078">
                  <a:extLst>
                    <a:ext uri="{9D8B030D-6E8A-4147-A177-3AD203B41FA5}">
                      <a16:colId xmlns:a16="http://schemas.microsoft.com/office/drawing/2014/main" val="395983194"/>
                    </a:ext>
                  </a:extLst>
                </a:gridCol>
                <a:gridCol w="1441357">
                  <a:extLst>
                    <a:ext uri="{9D8B030D-6E8A-4147-A177-3AD203B41FA5}">
                      <a16:colId xmlns:a16="http://schemas.microsoft.com/office/drawing/2014/main" val="2384571605"/>
                    </a:ext>
                  </a:extLst>
                </a:gridCol>
                <a:gridCol w="1497874">
                  <a:extLst>
                    <a:ext uri="{9D8B030D-6E8A-4147-A177-3AD203B41FA5}">
                      <a16:colId xmlns:a16="http://schemas.microsoft.com/office/drawing/2014/main" val="222257248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9705769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3202074894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338864506"/>
                    </a:ext>
                  </a:extLst>
                </a:gridCol>
                <a:gridCol w="755723">
                  <a:extLst>
                    <a:ext uri="{9D8B030D-6E8A-4147-A177-3AD203B41FA5}">
                      <a16:colId xmlns:a16="http://schemas.microsoft.com/office/drawing/2014/main" val="328839490"/>
                    </a:ext>
                  </a:extLst>
                </a:gridCol>
                <a:gridCol w="766111">
                  <a:extLst>
                    <a:ext uri="{9D8B030D-6E8A-4147-A177-3AD203B41FA5}">
                      <a16:colId xmlns:a16="http://schemas.microsoft.com/office/drawing/2014/main" val="4110775253"/>
                    </a:ext>
                  </a:extLst>
                </a:gridCol>
              </a:tblGrid>
              <a:tr h="569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Картирование 1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Картирование 2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RAVLT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Karasik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Duolingo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Quizlet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2790241242"/>
                  </a:ext>
                </a:extLst>
              </a:tr>
              <a:tr h="569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Целостное мобильное приложение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910803684"/>
                  </a:ext>
                </a:extLst>
              </a:tr>
              <a:tr h="569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Кроссплатформенная реализация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1776956063"/>
                  </a:ext>
                </a:extLst>
              </a:tr>
              <a:tr h="569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Корпоративный дизайн Центра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1418623792"/>
                  </a:ext>
                </a:extLst>
              </a:tr>
              <a:tr h="6673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Полнота и достаточность личных данных пациента  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 (избыточно)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653410086"/>
                  </a:ext>
                </a:extLst>
              </a:tr>
              <a:tr h="56912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Просмотр всех пациентов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2604493688"/>
                  </a:ext>
                </a:extLst>
              </a:tr>
              <a:tr h="3438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Задания - картинки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57" marR="8157" marT="8157" marB="8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378" marR="54378" marT="54378" marB="54378"/>
                </a:tc>
                <a:extLst>
                  <a:ext uri="{0D108BD9-81ED-4DB2-BD59-A6C34878D82A}">
                    <a16:rowId xmlns:a16="http://schemas.microsoft.com/office/drawing/2014/main" val="23956422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507ED0-A596-4463-E995-8A7BFACD07A2}"/>
              </a:ext>
            </a:extLst>
          </p:cNvPr>
          <p:cNvSpPr txBox="1"/>
          <p:nvPr/>
        </p:nvSpPr>
        <p:spPr>
          <a:xfrm>
            <a:off x="2" y="5454926"/>
            <a:ext cx="4531726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 – решение, на которое стоит ориентироваться, так как оно наиболее удачно;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+- – решение присутствует, но не отвечает предпочтениям заказчика, либо присутствует неполностью;</a:t>
            </a:r>
            <a:endParaRPr lang="en-US" sz="1000" dirty="0">
              <a:solidFill>
                <a:schemeClr val="bg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– решение отсутствует;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ru-RU" sz="1000" dirty="0">
              <a:solidFill>
                <a:schemeClr val="bg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020D9-2375-50B6-4C07-BBD91549BF96}"/>
              </a:ext>
            </a:extLst>
          </p:cNvPr>
          <p:cNvSpPr txBox="1"/>
          <p:nvPr/>
        </p:nvSpPr>
        <p:spPr>
          <a:xfrm>
            <a:off x="4650000" y="5434976"/>
            <a:ext cx="4328159" cy="689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– решение присутствует, но не представляет особого интереса;</a:t>
            </a:r>
            <a:endParaRPr lang="en-US" sz="1000" dirty="0">
              <a:solidFill>
                <a:schemeClr val="bg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ru-RU" sz="1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 – решение либо не релевантно для конкретного приложения, либо информации о его реализации нет.</a:t>
            </a:r>
            <a:endParaRPr lang="en-US" sz="1000" dirty="0">
              <a:solidFill>
                <a:schemeClr val="bg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c4e48f76c_2_752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СУЩЕСТВУЮЩИХ РЕШЕНИЙ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c4e48f76c_2_752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dc4e48f76c_2_752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AA2D271C-3636-654E-5906-FD181EF09A20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A2705556-67D9-C13C-7A8D-78786F4BCA8E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2AAA76C-88BD-E43C-BD11-CA73D45F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65127"/>
              </p:ext>
            </p:extLst>
          </p:nvPr>
        </p:nvGraphicFramePr>
        <p:xfrm>
          <a:off x="52795" y="1306361"/>
          <a:ext cx="8985082" cy="4245278"/>
        </p:xfrm>
        <a:graphic>
          <a:graphicData uri="http://schemas.openxmlformats.org/drawingml/2006/table">
            <a:tbl>
              <a:tblPr firstRow="1" firstCol="1" bandRow="1">
                <a:tableStyleId>{4971EA59-1915-47AF-BACE-D90C3D306E24}</a:tableStyleId>
              </a:tblPr>
              <a:tblGrid>
                <a:gridCol w="2346458">
                  <a:extLst>
                    <a:ext uri="{9D8B030D-6E8A-4147-A177-3AD203B41FA5}">
                      <a16:colId xmlns:a16="http://schemas.microsoft.com/office/drawing/2014/main" val="408653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41669698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34327525"/>
                    </a:ext>
                  </a:extLst>
                </a:gridCol>
                <a:gridCol w="722811">
                  <a:extLst>
                    <a:ext uri="{9D8B030D-6E8A-4147-A177-3AD203B41FA5}">
                      <a16:colId xmlns:a16="http://schemas.microsoft.com/office/drawing/2014/main" val="1102273360"/>
                    </a:ext>
                  </a:extLst>
                </a:gridCol>
                <a:gridCol w="844732">
                  <a:extLst>
                    <a:ext uri="{9D8B030D-6E8A-4147-A177-3AD203B41FA5}">
                      <a16:colId xmlns:a16="http://schemas.microsoft.com/office/drawing/2014/main" val="1384221945"/>
                    </a:ext>
                  </a:extLst>
                </a:gridCol>
                <a:gridCol w="583474">
                  <a:extLst>
                    <a:ext uri="{9D8B030D-6E8A-4147-A177-3AD203B41FA5}">
                      <a16:colId xmlns:a16="http://schemas.microsoft.com/office/drawing/2014/main" val="108485919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145848576"/>
                    </a:ext>
                  </a:extLst>
                </a:gridCol>
                <a:gridCol w="694522">
                  <a:extLst>
                    <a:ext uri="{9D8B030D-6E8A-4147-A177-3AD203B41FA5}">
                      <a16:colId xmlns:a16="http://schemas.microsoft.com/office/drawing/2014/main" val="3211856821"/>
                    </a:ext>
                  </a:extLst>
                </a:gridCol>
              </a:tblGrid>
              <a:tr h="5042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Картирование 1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Картирование 2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RAVLT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500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Karasik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Duolingo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Quizlet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619560216"/>
                  </a:ext>
                </a:extLst>
              </a:tr>
              <a:tr h="5042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Запись аудио ответов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 (микрофон)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 (микрофон)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464432588"/>
                  </a:ext>
                </a:extLst>
              </a:tr>
              <a:tr h="236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Случайный порядок заданий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25351944"/>
                  </a:ext>
                </a:extLst>
              </a:tr>
              <a:tr h="236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Просмотр всех заданий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586271112"/>
                  </a:ext>
                </a:extLst>
              </a:tr>
              <a:tr h="236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Формирование заданий и тестов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060647069"/>
                  </a:ext>
                </a:extLst>
              </a:tr>
              <a:tr h="236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Ручная проверка тестов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2548764324"/>
                  </a:ext>
                </a:extLst>
              </a:tr>
              <a:tr h="236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Экспорт данных пациентов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65721435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Доступ и экспорт ответов на задания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3046471025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Добавление нового языка для тестирования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5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855" marR="4855" marT="4855" marB="485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5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5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364" marR="32364" marT="32364" marB="32364"/>
                </a:tc>
                <a:extLst>
                  <a:ext uri="{0D108BD9-81ED-4DB2-BD59-A6C34878D82A}">
                    <a16:rowId xmlns:a16="http://schemas.microsoft.com/office/drawing/2014/main" val="1046658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1428749" y="428625"/>
            <a:ext cx="7432863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СХЕМА АЛГОРИТМА КАРТИРОВАНИЯ РЕЧИ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7300913" y="2255838"/>
            <a:ext cx="6746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7300913" y="3967163"/>
            <a:ext cx="674687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7300913" y="5591175"/>
            <a:ext cx="674687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8417858" y="6358264"/>
            <a:ext cx="645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2">
            <a:extLst>
              <a:ext uri="{FF2B5EF4-FFF2-40B4-BE49-F238E27FC236}">
                <a16:creationId xmlns:a16="http://schemas.microsoft.com/office/drawing/2014/main" id="{E1C41161-8258-5B15-920C-758F3751845F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0;p2">
            <a:extLst>
              <a:ext uri="{FF2B5EF4-FFF2-40B4-BE49-F238E27FC236}">
                <a16:creationId xmlns:a16="http://schemas.microsoft.com/office/drawing/2014/main" id="{DB931D30-D035-0342-D034-CCCF7C1ED01C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54F8DE-8A17-350D-75D3-919BDBF52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7" y="1764322"/>
            <a:ext cx="8859486" cy="3743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c4e48f76c_2_433"/>
          <p:cNvSpPr txBox="1"/>
          <p:nvPr/>
        </p:nvSpPr>
        <p:spPr>
          <a:xfrm>
            <a:off x="1428749" y="428625"/>
            <a:ext cx="68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ФУНКЦИОНАЛЬНЫЕ ТРЕБОВАНИЯ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c4e48f76c_2_433"/>
          <p:cNvSpPr/>
          <p:nvPr/>
        </p:nvSpPr>
        <p:spPr>
          <a:xfrm>
            <a:off x="7300913" y="2255838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c4e48f76c_2_433"/>
          <p:cNvSpPr/>
          <p:nvPr/>
        </p:nvSpPr>
        <p:spPr>
          <a:xfrm>
            <a:off x="7300913" y="3967163"/>
            <a:ext cx="6747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c4e48f76c_2_433"/>
          <p:cNvSpPr/>
          <p:nvPr/>
        </p:nvSpPr>
        <p:spPr>
          <a:xfrm>
            <a:off x="7300913" y="5591175"/>
            <a:ext cx="6747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фото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dc4e48f76c_2_433"/>
          <p:cNvSpPr/>
          <p:nvPr/>
        </p:nvSpPr>
        <p:spPr>
          <a:xfrm>
            <a:off x="222250" y="1479550"/>
            <a:ext cx="8739000" cy="46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Программа должна позволять оператору:</a:t>
            </a:r>
          </a:p>
          <a:p>
            <a:pPr marL="285750" indent="-342900" algn="just">
              <a:lnSpc>
                <a:spcPct val="115000"/>
              </a:lnSpc>
              <a:spcBef>
                <a:spcPts val="0"/>
              </a:spcBef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создавать и удалять пациента,</a:t>
            </a:r>
          </a:p>
          <a:p>
            <a:pPr marL="285750" indent="-342900" algn="just">
              <a:lnSpc>
                <a:spcPct val="115000"/>
              </a:lnSpc>
              <a:spcBef>
                <a:spcPts val="0"/>
              </a:spcBef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просматривать и вносить данные пациента в текстовом виде, а именно</a:t>
            </a:r>
            <a:endParaRPr lang="en-US" sz="180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 marL="914400" lvl="4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идентификатор (запрещены отсутствующие и повторяющиеся значения),</a:t>
            </a:r>
          </a:p>
          <a:p>
            <a:pPr marL="914400" lvl="4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инициалы,</a:t>
            </a:r>
          </a:p>
          <a:p>
            <a:pPr marL="914400" lvl="4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дополнительную информацию,</a:t>
            </a:r>
          </a:p>
          <a:p>
            <a:pPr marL="914400" lvl="4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дату рождения,</a:t>
            </a:r>
          </a:p>
          <a:p>
            <a:pPr marL="914400" lvl="4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пол,</a:t>
            </a:r>
          </a:p>
          <a:p>
            <a:pPr marL="914400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дату тестирования,</a:t>
            </a:r>
          </a:p>
          <a:p>
            <a:pPr marL="914400" lvl="1" indent="-342900" algn="just">
              <a:lnSpc>
                <a:spcPct val="115000"/>
              </a:lnSpc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  <a:sym typeface="Calibri"/>
              </a:rPr>
              <a:t>дату операции.</a:t>
            </a:r>
            <a:endParaRPr lang="en-US" sz="1800" dirty="0">
              <a:solidFill>
                <a:schemeClr val="bg2"/>
              </a:solidFill>
              <a:latin typeface="Calibri"/>
              <a:cs typeface="Calibri"/>
              <a:sym typeface="Calibri"/>
            </a:endParaRPr>
          </a:p>
          <a:p>
            <a:pPr marL="285750" indent="-342900" algn="just">
              <a:lnSpc>
                <a:spcPct val="115000"/>
              </a:lnSpc>
              <a:spcBef>
                <a:spcPts val="0"/>
              </a:spcBef>
              <a:buClr>
                <a:srgbClr val="000066"/>
              </a:buClr>
              <a:buSzPts val="1800"/>
              <a:buFont typeface="Calibri"/>
              <a:buChar char="●"/>
            </a:pPr>
            <a:r>
              <a:rPr lang="ru-RU" sz="1800" dirty="0">
                <a:solidFill>
                  <a:schemeClr val="bg2"/>
                </a:solidFill>
                <a:latin typeface="Calibri"/>
                <a:cs typeface="Calibri"/>
              </a:rPr>
              <a:t>выбирать языки для тестирования пациента (с возможностью проводить несколько тестирований на разных языках для одного пациента),</a:t>
            </a:r>
            <a:endParaRPr lang="en-US" sz="1800" dirty="0">
              <a:solidFill>
                <a:schemeClr val="bg2"/>
              </a:solidFill>
              <a:latin typeface="Calibri"/>
              <a:cs typeface="Calibri"/>
            </a:endParaRPr>
          </a:p>
          <a:p>
            <a:pPr marL="285750" indent="-342900" algn="just">
              <a:lnSpc>
                <a:spcPct val="115000"/>
              </a:lnSpc>
              <a:spcBef>
                <a:spcPts val="0"/>
              </a:spcBef>
              <a:buClr>
                <a:srgbClr val="000066"/>
              </a:buClr>
              <a:buSzPts val="1800"/>
              <a:buFont typeface="Calibri"/>
              <a:buChar char="●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3" name="Google Shape;263;gdc4e48f76c_2_433"/>
          <p:cNvSpPr txBox="1"/>
          <p:nvPr/>
        </p:nvSpPr>
        <p:spPr>
          <a:xfrm>
            <a:off x="8417858" y="6358264"/>
            <a:ext cx="64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3F8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rgbClr val="003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3;p2">
            <a:extLst>
              <a:ext uri="{FF2B5EF4-FFF2-40B4-BE49-F238E27FC236}">
                <a16:creationId xmlns:a16="http://schemas.microsoft.com/office/drawing/2014/main" id="{245EDA6E-296F-E2F4-F3D5-AE43D6C0590F}"/>
              </a:ext>
            </a:extLst>
          </p:cNvPr>
          <p:cNvSpPr txBox="1"/>
          <p:nvPr/>
        </p:nvSpPr>
        <p:spPr>
          <a:xfrm>
            <a:off x="255588" y="6415088"/>
            <a:ext cx="4143375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Высшая школа экономики, Москва, 2023</a:t>
            </a: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2">
            <a:extLst>
              <a:ext uri="{FF2B5EF4-FFF2-40B4-BE49-F238E27FC236}">
                <a16:creationId xmlns:a16="http://schemas.microsoft.com/office/drawing/2014/main" id="{41F006E9-C7E9-4965-1DA2-99A92201CCE2}"/>
              </a:ext>
            </a:extLst>
          </p:cNvPr>
          <p:cNvSpPr/>
          <p:nvPr/>
        </p:nvSpPr>
        <p:spPr>
          <a:xfrm>
            <a:off x="0" y="6581100"/>
            <a:ext cx="93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Зубарева Н.Д., БПИ 195, </a:t>
            </a:r>
            <a:r>
              <a:rPr lang="ru-RU" sz="800" dirty="0">
                <a:solidFill>
                  <a:srgbClr val="93B3D7"/>
                </a:solidFill>
              </a:rPr>
              <a:t>ВКР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, Мобильное приложение для проведения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мультилингвального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теста для </a:t>
            </a:r>
            <a:r>
              <a:rPr lang="ru-RU" sz="800" b="0" i="0" u="none" strike="noStrike" cap="none" dirty="0" err="1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интраоперационного</a:t>
            </a:r>
            <a:r>
              <a:rPr lang="ru-RU" sz="800" b="0" i="0" u="none" strike="noStrike" cap="none" dirty="0">
                <a:solidFill>
                  <a:srgbClr val="93B3D7"/>
                </a:solidFill>
                <a:latin typeface="Arial"/>
                <a:ea typeface="Arial"/>
                <a:cs typeface="Arial"/>
                <a:sym typeface="Arial"/>
              </a:rPr>
              <a:t> картирования речи на национальных языках России </a:t>
            </a:r>
            <a:r>
              <a:rPr lang="ru-RU" sz="800" dirty="0">
                <a:solidFill>
                  <a:srgbClr val="93B3D7"/>
                </a:solidFill>
              </a:rPr>
              <a:t>2023</a:t>
            </a:r>
            <a:endParaRPr sz="800" dirty="0">
              <a:solidFill>
                <a:srgbClr val="93B3D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4002</Words>
  <Application>Microsoft Office PowerPoint</Application>
  <PresentationFormat>Экран (4:3)</PresentationFormat>
  <Paragraphs>514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Office Theme</vt:lpstr>
      <vt:lpstr>Office Theme</vt:lpstr>
      <vt:lpstr>Факультет компьютерных наук Образовательная программа  09.03.04 Программная инженерия Выпускная квалификационная работа Мобильное приложение для проведения мультилингвального теста для интраоперационного картирования речи на национальных языках России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Факультет компьютерных наук Образовательная программа  09.03.04 Программная инженерия Курсовая работа Клиент-серверное мобильное приложение для конвертации голоса речи в аудиозаписях</dc:title>
  <dc:creator>Р.З. Ахметсафина</dc:creator>
  <cp:lastModifiedBy>Наталия Зубарева</cp:lastModifiedBy>
  <cp:revision>20</cp:revision>
  <dcterms:created xsi:type="dcterms:W3CDTF">2010-09-30T06:45:00Z</dcterms:created>
  <dcterms:modified xsi:type="dcterms:W3CDTF">2023-04-25T19:30:22Z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