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814179f6a_7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2814179f6a_7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8bb958e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28bb958e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814179f6a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2814179f6a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814179f6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000066"/>
              </a:solidFill>
            </a:endParaRPr>
          </a:p>
        </p:txBody>
      </p:sp>
      <p:sp>
        <p:nvSpPr>
          <p:cNvPr id="328" name="Google Shape;328;g22814179f6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814179f6a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000066"/>
              </a:solidFill>
            </a:endParaRPr>
          </a:p>
        </p:txBody>
      </p:sp>
      <p:sp>
        <p:nvSpPr>
          <p:cNvPr id="337" name="Google Shape;337;g22814179f6a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14179f6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2814179f6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814179f6a_7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2814179f6a_7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814179f6a_7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2814179f6a_7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814179f6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814179f6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814179f6a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2814179f6a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814179f6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0066"/>
                </a:solidFill>
              </a:rPr>
              <a:t>Ручное проведение:</a:t>
            </a:r>
            <a:endParaRPr b="1" sz="1600">
              <a:solidFill>
                <a:srgbClr val="0000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00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000066"/>
                </a:solidFill>
              </a:rPr>
              <a:t>тестирование - Power Point презентация;</a:t>
            </a:r>
            <a:endParaRPr sz="1600">
              <a:solidFill>
                <a:srgbClr val="0000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000066"/>
                </a:solidFill>
              </a:rPr>
              <a:t>необходимость использования дополнительных устройств (микрофон);</a:t>
            </a:r>
            <a:endParaRPr sz="1600">
              <a:solidFill>
                <a:srgbClr val="0000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000066"/>
                </a:solidFill>
              </a:rPr>
              <a:t>организация базы данных пациентов</a:t>
            </a:r>
            <a:endParaRPr sz="1600">
              <a:solidFill>
                <a:srgbClr val="0000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66"/>
                </a:solidFill>
              </a:rPr>
              <a:t>=&gt; неудобство в операционной, в обработке результатов</a:t>
            </a:r>
            <a:endParaRPr/>
          </a:p>
        </p:txBody>
      </p:sp>
      <p:sp>
        <p:nvSpPr>
          <p:cNvPr id="256" name="Google Shape;256;g22814179f6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814179f6a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2814179f6a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814179f6a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2814179f6a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814179f6a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2814179f6a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814179f6a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2814179f6a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94" y="721630"/>
            <a:ext cx="664874" cy="664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4"/>
          <p:cNvCxnSpPr/>
          <p:nvPr/>
        </p:nvCxnSpPr>
        <p:spPr>
          <a:xfrm>
            <a:off x="4567659" y="739002"/>
            <a:ext cx="0" cy="6301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14"/>
          <p:cNvCxnSpPr/>
          <p:nvPr/>
        </p:nvCxnSpPr>
        <p:spPr>
          <a:xfrm>
            <a:off x="6481936" y="739002"/>
            <a:ext cx="0" cy="6301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4"/>
          <p:cNvCxnSpPr/>
          <p:nvPr/>
        </p:nvCxnSpPr>
        <p:spPr>
          <a:xfrm>
            <a:off x="8384285" y="739002"/>
            <a:ext cx="0" cy="63013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770975" y="1803503"/>
            <a:ext cx="5725544" cy="1483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1556210" y="890881"/>
            <a:ext cx="2886538" cy="326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694565" y="880372"/>
            <a:ext cx="1708547" cy="34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body"/>
          </p:nvPr>
        </p:nvSpPr>
        <p:spPr>
          <a:xfrm>
            <a:off x="6590040" y="880372"/>
            <a:ext cx="1663304" cy="34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4" type="body"/>
          </p:nvPr>
        </p:nvSpPr>
        <p:spPr>
          <a:xfrm>
            <a:off x="770975" y="3618685"/>
            <a:ext cx="5718950" cy="489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5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15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5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5"/>
          <p:cNvSpPr/>
          <p:nvPr>
            <p:ph idx="2" type="pic"/>
          </p:nvPr>
        </p:nvSpPr>
        <p:spPr>
          <a:xfrm>
            <a:off x="5013490" y="1085842"/>
            <a:ext cx="3243875" cy="3243830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439424" y="1085843"/>
            <a:ext cx="3934170" cy="5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39423" y="1784747"/>
            <a:ext cx="3934171" cy="25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439424" y="1085843"/>
            <a:ext cx="3241898" cy="5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39424" y="1784747"/>
            <a:ext cx="3241898" cy="1799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39423" y="3887437"/>
            <a:ext cx="2950759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6"/>
          <p:cNvSpPr/>
          <p:nvPr>
            <p:ph idx="3" type="chart"/>
          </p:nvPr>
        </p:nvSpPr>
        <p:spPr>
          <a:xfrm>
            <a:off x="3954073" y="1085843"/>
            <a:ext cx="4778826" cy="32170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4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5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6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39423" y="3887437"/>
            <a:ext cx="2950759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7"/>
          <p:cNvSpPr/>
          <p:nvPr>
            <p:ph idx="2" type="chart"/>
          </p:nvPr>
        </p:nvSpPr>
        <p:spPr>
          <a:xfrm>
            <a:off x="3954073" y="1085843"/>
            <a:ext cx="4778826" cy="32170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body"/>
          </p:nvPr>
        </p:nvSpPr>
        <p:spPr>
          <a:xfrm>
            <a:off x="439341" y="1085298"/>
            <a:ext cx="3242072" cy="5274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body"/>
          </p:nvPr>
        </p:nvSpPr>
        <p:spPr>
          <a:xfrm>
            <a:off x="439424" y="1784747"/>
            <a:ext cx="3241898" cy="1799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7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8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39340" y="1085299"/>
            <a:ext cx="8293549" cy="2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39341" y="4304392"/>
            <a:ext cx="5118227" cy="527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8"/>
          <p:cNvSpPr/>
          <p:nvPr>
            <p:ph idx="3" type="tbl"/>
          </p:nvPr>
        </p:nvSpPr>
        <p:spPr>
          <a:xfrm>
            <a:off x="439340" y="1488057"/>
            <a:ext cx="8293895" cy="2639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5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6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39340" y="1085298"/>
            <a:ext cx="5713408" cy="402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39341" y="4304392"/>
            <a:ext cx="5118227" cy="527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/>
          <p:nvPr>
            <p:ph idx="3" type="tbl"/>
          </p:nvPr>
        </p:nvSpPr>
        <p:spPr>
          <a:xfrm>
            <a:off x="439340" y="1656271"/>
            <a:ext cx="5713421" cy="24714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6515105" y="1656272"/>
            <a:ext cx="2197999" cy="19280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5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6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7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20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0"/>
          <p:cNvSpPr txBox="1"/>
          <p:nvPr>
            <p:ph type="title"/>
          </p:nvPr>
        </p:nvSpPr>
        <p:spPr>
          <a:xfrm>
            <a:off x="439424" y="1085843"/>
            <a:ext cx="3241898" cy="5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39424" y="1784747"/>
            <a:ext cx="3241898" cy="1799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0"/>
          <p:cNvSpPr/>
          <p:nvPr/>
        </p:nvSpPr>
        <p:spPr>
          <a:xfrm>
            <a:off x="4044736" y="1085843"/>
            <a:ext cx="623248" cy="623248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057194" y="1085843"/>
            <a:ext cx="623248" cy="623248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069651" y="1085843"/>
            <a:ext cx="623248" cy="623248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082108" y="1085843"/>
            <a:ext cx="623248" cy="623248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094566" y="1085843"/>
            <a:ext cx="623248" cy="623248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044736" y="2031524"/>
            <a:ext cx="623248" cy="623248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057194" y="2031524"/>
            <a:ext cx="623248" cy="623248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6069651" y="2031524"/>
            <a:ext cx="623248" cy="623248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082108" y="2031524"/>
            <a:ext cx="623248" cy="623248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8094566" y="2031524"/>
            <a:ext cx="623248" cy="623248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044736" y="2977207"/>
            <a:ext cx="623248" cy="623248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057194" y="2977207"/>
            <a:ext cx="623248" cy="623248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069651" y="2977207"/>
            <a:ext cx="623248" cy="623248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7082108" y="2977207"/>
            <a:ext cx="623248" cy="623248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8094566" y="2977207"/>
            <a:ext cx="623248" cy="623248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4044736" y="3937327"/>
            <a:ext cx="623248" cy="623248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057194" y="3937327"/>
            <a:ext cx="623248" cy="623248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069651" y="3937327"/>
            <a:ext cx="623248" cy="623248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7082108" y="3937327"/>
            <a:ext cx="623248" cy="623248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8094566" y="3937327"/>
            <a:ext cx="623248" cy="623248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4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1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2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3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A20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circle with white text&#10;&#10;Description automatically generated with low confidence"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107" y="1982857"/>
            <a:ext cx="1177787" cy="117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3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3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3"/>
          <p:cNvSpPr txBox="1"/>
          <p:nvPr>
            <p:ph type="title"/>
          </p:nvPr>
        </p:nvSpPr>
        <p:spPr>
          <a:xfrm>
            <a:off x="439423" y="1085843"/>
            <a:ext cx="8293466" cy="5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39423" y="1784747"/>
            <a:ext cx="8293478" cy="28088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2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3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4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4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439424" y="1784747"/>
            <a:ext cx="3241898" cy="1799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2" type="body"/>
          </p:nvPr>
        </p:nvSpPr>
        <p:spPr>
          <a:xfrm>
            <a:off x="439423" y="3887437"/>
            <a:ext cx="2950759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3" type="body"/>
          </p:nvPr>
        </p:nvSpPr>
        <p:spPr>
          <a:xfrm>
            <a:off x="4694919" y="1784747"/>
            <a:ext cx="4037976" cy="2588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439423" y="1085843"/>
            <a:ext cx="8293466" cy="5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7" name="Google Shape;197;p24"/>
          <p:cNvSpPr txBox="1"/>
          <p:nvPr>
            <p:ph idx="4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5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6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348272"/>
            <a:ext cx="336207" cy="336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>
            <a:off x="2474015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25"/>
          <p:cNvCxnSpPr/>
          <p:nvPr/>
        </p:nvCxnSpPr>
        <p:spPr>
          <a:xfrm>
            <a:off x="4574562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25"/>
          <p:cNvCxnSpPr/>
          <p:nvPr/>
        </p:nvCxnSpPr>
        <p:spPr>
          <a:xfrm>
            <a:off x="770781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5"/>
          <p:cNvSpPr txBox="1"/>
          <p:nvPr/>
        </p:nvSpPr>
        <p:spPr>
          <a:xfrm>
            <a:off x="7807651" y="399208"/>
            <a:ext cx="5039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5"/>
          <p:cNvCxnSpPr/>
          <p:nvPr/>
        </p:nvCxnSpPr>
        <p:spPr>
          <a:xfrm>
            <a:off x="8732901" y="348272"/>
            <a:ext cx="0" cy="439695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5"/>
          <p:cNvSpPr txBox="1"/>
          <p:nvPr>
            <p:ph type="title"/>
          </p:nvPr>
        </p:nvSpPr>
        <p:spPr>
          <a:xfrm>
            <a:off x="439423" y="1085843"/>
            <a:ext cx="8293466" cy="5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431307" y="3077996"/>
            <a:ext cx="2068607" cy="1177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3035255" y="3077996"/>
            <a:ext cx="2068209" cy="1177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body"/>
          </p:nvPr>
        </p:nvSpPr>
        <p:spPr>
          <a:xfrm>
            <a:off x="5639204" y="3077996"/>
            <a:ext cx="2068209" cy="1177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4" type="body"/>
          </p:nvPr>
        </p:nvSpPr>
        <p:spPr>
          <a:xfrm>
            <a:off x="431307" y="2032676"/>
            <a:ext cx="2068607" cy="8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5"/>
          <p:cNvSpPr txBox="1"/>
          <p:nvPr>
            <p:ph idx="5" type="body"/>
          </p:nvPr>
        </p:nvSpPr>
        <p:spPr>
          <a:xfrm>
            <a:off x="3035255" y="2032676"/>
            <a:ext cx="2068607" cy="8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6" type="body"/>
          </p:nvPr>
        </p:nvSpPr>
        <p:spPr>
          <a:xfrm>
            <a:off x="5639204" y="2032676"/>
            <a:ext cx="2068607" cy="8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5"/>
          <p:cNvSpPr txBox="1"/>
          <p:nvPr>
            <p:ph idx="7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8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25"/>
          <p:cNvSpPr txBox="1"/>
          <p:nvPr>
            <p:ph idx="9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hse.ru/en/" TargetMode="External"/><Relationship Id="rId4" Type="http://schemas.openxmlformats.org/officeDocument/2006/relationships/hyperlink" Target="https://www.hse.ru/en/news/science/205306446.html" TargetMode="External"/><Relationship Id="rId5" Type="http://schemas.openxmlformats.org/officeDocument/2006/relationships/hyperlink" Target="https://www.hse.ru/e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770975" y="1803503"/>
            <a:ext cx="5725544" cy="1483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</a:pPr>
            <a:r>
              <a:rPr lang="ru"/>
              <a:t>Mobile Application for Intraoperative Naming Test for National Languages of Russia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556210" y="890881"/>
            <a:ext cx="2886538" cy="326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"/>
              <a:t>Center for Language and Brain</a:t>
            </a:r>
            <a:endParaRPr/>
          </a:p>
        </p:txBody>
      </p:sp>
      <p:sp>
        <p:nvSpPr>
          <p:cNvPr id="223" name="Google Shape;223;p26"/>
          <p:cNvSpPr txBox="1"/>
          <p:nvPr>
            <p:ph idx="2" type="body"/>
          </p:nvPr>
        </p:nvSpPr>
        <p:spPr>
          <a:xfrm>
            <a:off x="4694565" y="880372"/>
            <a:ext cx="1708547" cy="34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Department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Software Engineering</a:t>
            </a:r>
            <a:endParaRPr/>
          </a:p>
        </p:txBody>
      </p:sp>
      <p:sp>
        <p:nvSpPr>
          <p:cNvPr id="224" name="Google Shape;224;p26"/>
          <p:cNvSpPr txBox="1"/>
          <p:nvPr>
            <p:ph idx="3" type="body"/>
          </p:nvPr>
        </p:nvSpPr>
        <p:spPr>
          <a:xfrm>
            <a:off x="6590040" y="880372"/>
            <a:ext cx="1663304" cy="34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Moscow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2023</a:t>
            </a:r>
            <a:endParaRPr/>
          </a:p>
        </p:txBody>
      </p:sp>
      <p:sp>
        <p:nvSpPr>
          <p:cNvPr id="225" name="Google Shape;225;p26"/>
          <p:cNvSpPr txBox="1"/>
          <p:nvPr>
            <p:ph idx="4" type="body"/>
          </p:nvPr>
        </p:nvSpPr>
        <p:spPr>
          <a:xfrm>
            <a:off x="770975" y="3618685"/>
            <a:ext cx="5718950" cy="489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b="1" lang="ru" sz="1900"/>
              <a:t>Zubareva Nataliia</a:t>
            </a:r>
            <a:endParaRPr b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b="1" lang="ru" sz="1900"/>
              <a:t>BSE195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Current stage</a:t>
            </a:r>
            <a:endParaRPr b="1" sz="2500"/>
          </a:p>
        </p:txBody>
      </p:sp>
      <p:sp>
        <p:nvSpPr>
          <p:cNvPr id="309" name="Google Shape;309;p35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63" y="1609244"/>
            <a:ext cx="1397951" cy="310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35" y="1609248"/>
            <a:ext cx="1397951" cy="310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512" y="1609250"/>
            <a:ext cx="1397951" cy="310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4150" y="1609275"/>
            <a:ext cx="1397951" cy="31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5725" y="1609280"/>
            <a:ext cx="1397951" cy="310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439426" y="1085850"/>
            <a:ext cx="6035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Expected results and conclusion</a:t>
            </a:r>
            <a:endParaRPr b="1" sz="2500"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439427" y="1784750"/>
            <a:ext cx="8271600" cy="29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b="1" lang="ru" sz="1600"/>
              <a:t>Expected product: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600"/>
              <a:t>Application that allows to perform the actions of language mapping procedure in multiple languages and stores results and other data in accessible format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b="1" lang="ru" sz="1600"/>
              <a:t>Practical impact: 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automation of the currently tedious process of language mapping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encouragement for other agents to develop their own software and collaborate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consequent higher efficiency of the procedure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additional languages available making the procedure suitable for their native speakers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improved life quality of the patients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b="1" lang="ru" sz="1600"/>
              <a:t>Potential scientific impact: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600"/>
              <a:t>The newly stored data, including that in the newly added languages, can be processed by neurolinguists and neuroscientists, which can lead to further discoveries.</a:t>
            </a:r>
            <a:endParaRPr sz="1600">
              <a:highlight>
                <a:srgbClr val="FBBA00"/>
              </a:highlight>
            </a:endParaRPr>
          </a:p>
        </p:txBody>
      </p:sp>
      <p:sp>
        <p:nvSpPr>
          <p:cNvPr id="323" name="Google Shape;323;p36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References: academic</a:t>
            </a:r>
            <a:endParaRPr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439425" y="1784750"/>
            <a:ext cx="84894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Dragoy, O., Chrabaszcz, A., Tolkacheva, V., &amp; Buklina, S.. (2016). Russian Intraoperative Naming Test: a Standardized Tool to Map Noun and Verb Production during Awake Neurosurgeries. The Russian Journal of Cognitive Science. 3. 4-26. 10.47010/16.4.1.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De Witte, E., Satoer, D., Robert, E., Colle, H., Verheyen, S., VischBrink, E., &amp; Mariën, P. (2015). The Dutch Linguistic Intraoperative Protocol: A valid linguistic approach to awake brain surgery. Brain and Language, 140, 35–48. doi:10.1016/j. bandl.2014.10.011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«Surgery Needs to Preserve Brain Tumour Patients' Speech in Native Language» // </a:t>
            </a:r>
            <a:r>
              <a:rPr lang="ru" sz="1600">
                <a:uFill>
                  <a:noFill/>
                </a:uFill>
                <a:hlinkClick r:id="rId3"/>
              </a:rPr>
              <a:t>HSE University</a:t>
            </a:r>
            <a:r>
              <a:rPr lang="ru" sz="1600"/>
              <a:t> URL: </a:t>
            </a:r>
            <a:r>
              <a:rPr lang="ru" sz="1600">
                <a:uFill>
                  <a:noFill/>
                </a:uFill>
                <a:hlinkClick r:id="rId4"/>
              </a:rPr>
              <a:t>https://www.hse.ru/en/news/science/205306446.html</a:t>
            </a:r>
            <a:r>
              <a:rPr lang="ru" sz="1600"/>
              <a:t> (retrieval date: 10.03.2023).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Language test for speech mapping in neurosurgery // </a:t>
            </a:r>
            <a:r>
              <a:rPr lang="ru" sz="1600">
                <a:uFill>
                  <a:noFill/>
                </a:uFill>
                <a:hlinkClick r:id="rId5"/>
              </a:rPr>
              <a:t>HSE University</a:t>
            </a:r>
            <a:r>
              <a:rPr lang="ru" sz="1600"/>
              <a:t>  URL: https://www.hse.ru/en/neuroling/research/neurosurgery (retrieval date: 10.03.2023).</a:t>
            </a:r>
            <a:endParaRPr sz="1600">
              <a:highlight>
                <a:schemeClr val="accent2"/>
              </a:highlight>
            </a:endParaRPr>
          </a:p>
        </p:txBody>
      </p:sp>
      <p:sp>
        <p:nvSpPr>
          <p:cNvPr id="332" name="Google Shape;332;p37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References: technical</a:t>
            </a:r>
            <a:endParaRPr/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439427" y="1784750"/>
            <a:ext cx="82755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Adding Sound to a Xamarin.Forms App // Microsoft URL: https://devblogs.microsoft.com/xamarin/adding-sound-xamarin-forms-app/ (retrieval date: 10.03.2023).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Cross-platform with Xamarin // Microsoft URL: https://dotnet.microsoft.com/en-us/apps/xamarin/cross-platform (retrieval date: 10.03.2023).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Images in Xamarin.Forms // Microsoft URL: https://learn.microsoft.com/en-us/xamarin/xamarin-forms/user-interface/images?tabs=windows (retrieval date: 10.03.2023).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Kaiten // Kaiten URL: https://kaiten.ru/ (retrieval date: 10.02.2023).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ru" sz="1600"/>
              <a:t>MVC Design Pattern // GeeksForGeeks URL: https://www.geeksforgeeks.org/mvc-design-pattern/ (retrieval date: 10.02.2023).</a:t>
            </a:r>
            <a:endParaRPr sz="1600"/>
          </a:p>
        </p:txBody>
      </p:sp>
      <p:sp>
        <p:nvSpPr>
          <p:cNvPr id="341" name="Google Shape;341;p38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770975" y="1803500"/>
            <a:ext cx="78201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ru"/>
              <a:t>Thank you for your attention!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ru"/>
              <a:t>Q&amp;A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>
            <p:ph idx="1" type="body"/>
          </p:nvPr>
        </p:nvSpPr>
        <p:spPr>
          <a:xfrm>
            <a:off x="1556210" y="890881"/>
            <a:ext cx="2886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"/>
              <a:t>Center for Language and Brain</a:t>
            </a:r>
            <a:endParaRPr/>
          </a:p>
        </p:txBody>
      </p:sp>
      <p:sp>
        <p:nvSpPr>
          <p:cNvPr id="350" name="Google Shape;350;p39"/>
          <p:cNvSpPr txBox="1"/>
          <p:nvPr>
            <p:ph idx="2" type="body"/>
          </p:nvPr>
        </p:nvSpPr>
        <p:spPr>
          <a:xfrm>
            <a:off x="4694565" y="880372"/>
            <a:ext cx="1708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Department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Software Engineering</a:t>
            </a:r>
            <a:endParaRPr/>
          </a:p>
        </p:txBody>
      </p:sp>
      <p:sp>
        <p:nvSpPr>
          <p:cNvPr id="351" name="Google Shape;351;p39"/>
          <p:cNvSpPr txBox="1"/>
          <p:nvPr>
            <p:ph idx="3" type="body"/>
          </p:nvPr>
        </p:nvSpPr>
        <p:spPr>
          <a:xfrm>
            <a:off x="6590040" y="880372"/>
            <a:ext cx="1663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Moscow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/>
              <a:t>2023</a:t>
            </a:r>
            <a:endParaRPr/>
          </a:p>
        </p:txBody>
      </p:sp>
      <p:sp>
        <p:nvSpPr>
          <p:cNvPr id="352" name="Google Shape;352;p39"/>
          <p:cNvSpPr txBox="1"/>
          <p:nvPr>
            <p:ph idx="4" type="body"/>
          </p:nvPr>
        </p:nvSpPr>
        <p:spPr>
          <a:xfrm>
            <a:off x="770975" y="3618686"/>
            <a:ext cx="5718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b="1" lang="ru" sz="1900"/>
              <a:t>Zubareva Nataliia</a:t>
            </a:r>
            <a:endParaRPr b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b="1" lang="ru" sz="1900"/>
              <a:t>BSE195</a:t>
            </a:r>
            <a:endParaRPr b="1"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439424" y="1085843"/>
            <a:ext cx="3934170" cy="5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Outline</a:t>
            </a:r>
            <a:endParaRPr b="1" sz="2500"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439423" y="1784747"/>
            <a:ext cx="3934171" cy="25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Terminology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Introduction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Problem and solution research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Proposed solution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Goals and methodology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Technological stack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Current stage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Expected results and conclusion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References</a:t>
            </a:r>
            <a:endParaRPr sz="1600"/>
          </a:p>
        </p:txBody>
      </p:sp>
      <p:sp>
        <p:nvSpPr>
          <p:cNvPr id="232" name="Google Shape;232;p27"/>
          <p:cNvSpPr txBox="1"/>
          <p:nvPr>
            <p:ph idx="3" type="body"/>
          </p:nvPr>
        </p:nvSpPr>
        <p:spPr>
          <a:xfrm>
            <a:off x="857767" y="405678"/>
            <a:ext cx="1426369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" type="body"/>
          </p:nvPr>
        </p:nvSpPr>
        <p:spPr>
          <a:xfrm>
            <a:off x="2594372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5" type="body"/>
          </p:nvPr>
        </p:nvSpPr>
        <p:spPr>
          <a:xfrm>
            <a:off x="4694919" y="411540"/>
            <a:ext cx="1552575" cy="30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Terminology</a:t>
            </a:r>
            <a:endParaRPr b="1" sz="2500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439425" y="1784750"/>
            <a:ext cx="8230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66"/>
                </a:solidFill>
              </a:rPr>
              <a:t>Intraoperative language mapping </a:t>
            </a:r>
            <a:r>
              <a:rPr lang="ru" sz="1600">
                <a:solidFill>
                  <a:srgbClr val="000066"/>
                </a:solidFill>
              </a:rPr>
              <a:t>-  procedure of language testing accompanied by electrical interference in brain regions aiming to locate brain areas relevant for speech </a:t>
            </a:r>
            <a:endParaRPr sz="1600">
              <a:solidFill>
                <a:srgbClr val="0000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66"/>
                </a:solidFill>
              </a:rPr>
              <a:t>Test </a:t>
            </a:r>
            <a:r>
              <a:rPr lang="ru" sz="1600">
                <a:solidFill>
                  <a:srgbClr val="000066"/>
                </a:solidFill>
              </a:rPr>
              <a:t>- a battery of testing tasks of specific type (object naming test, action naming test, pseudoword repetition, counting, prompted speech generation, etc) used for language mapping</a:t>
            </a:r>
            <a:endParaRPr sz="1600">
              <a:solidFill>
                <a:srgbClr val="0000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66"/>
                </a:solidFill>
              </a:rPr>
              <a:t>Object naming test </a:t>
            </a:r>
            <a:r>
              <a:rPr lang="ru" sz="1600">
                <a:solidFill>
                  <a:srgbClr val="000066"/>
                </a:solidFill>
              </a:rPr>
              <a:t>-  type of tests in which the participant is prompted to name objects depicted in images. The task battery consists of images and their objects’ target names</a:t>
            </a:r>
            <a:endParaRPr sz="1600">
              <a:solidFill>
                <a:srgbClr val="0000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66"/>
                </a:solidFill>
              </a:rPr>
              <a:t>Probe\stimulus </a:t>
            </a:r>
            <a:r>
              <a:rPr lang="ru" sz="1600">
                <a:solidFill>
                  <a:srgbClr val="000066"/>
                </a:solidFill>
              </a:rPr>
              <a:t>- one task of a certain type, for object naming test - one image</a:t>
            </a:r>
            <a:endParaRPr sz="1600"/>
          </a:p>
        </p:txBody>
      </p:sp>
      <p:sp>
        <p:nvSpPr>
          <p:cNvPr id="241" name="Google Shape;241;p28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439426" y="1085850"/>
            <a:ext cx="5304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Introduction: neurolinguistics</a:t>
            </a:r>
            <a:endParaRPr b="1" sz="2500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439425" y="1784750"/>
            <a:ext cx="81666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 fontScale="92500" lnSpcReduction="10000"/>
          </a:bodyPr>
          <a:lstStyle/>
          <a:p>
            <a:pPr indent="-322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600"/>
              <a:t>Speech </a:t>
            </a:r>
            <a:r>
              <a:rPr lang="ru" sz="1600"/>
              <a:t>is one of the cognitive </a:t>
            </a:r>
            <a:r>
              <a:rPr lang="ru" sz="1600"/>
              <a:t>functions</a:t>
            </a:r>
            <a:r>
              <a:rPr lang="ru" sz="1600"/>
              <a:t> most crucial for a person’s life quality</a:t>
            </a:r>
            <a:endParaRPr sz="1600"/>
          </a:p>
          <a:p>
            <a:pPr indent="-322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600"/>
              <a:t>Brain surgery </a:t>
            </a:r>
            <a:r>
              <a:rPr lang="ru" sz="1600"/>
              <a:t>often causes impairments to speech, unless effort is put into its preservation</a:t>
            </a:r>
            <a:endParaRPr sz="1600"/>
          </a:p>
          <a:p>
            <a:pPr indent="-322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600"/>
              <a:t>Language mapping</a:t>
            </a:r>
            <a:r>
              <a:rPr lang="ru" sz="1600"/>
              <a:t> allows to locate speech-relevant sites and 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avoid them during surgery: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62500"/>
              <a:buFont typeface="Arial"/>
              <a:buNone/>
            </a:pPr>
            <a:r>
              <a:t/>
            </a:r>
            <a:endParaRPr sz="1600">
              <a:highlight>
                <a:srgbClr val="FFD746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62500"/>
              <a:buFont typeface="Arial"/>
              <a:buNone/>
            </a:pPr>
            <a:r>
              <a:rPr lang="ru" sz="1600"/>
              <a:t>During open brain surgery the patient is prompted to produce speech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62500"/>
              <a:buFont typeface="Arial"/>
              <a:buNone/>
            </a:pPr>
            <a:r>
              <a:rPr lang="ru" sz="1600"/>
              <a:t>while areas of their brain are temporarily disabled via electric current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625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62500"/>
              <a:buFont typeface="Arial"/>
              <a:buNone/>
            </a:pPr>
            <a:r>
              <a:rPr b="1" lang="ru" sz="1600"/>
              <a:t>Importantly:</a:t>
            </a:r>
            <a:endParaRPr b="1" sz="1600"/>
          </a:p>
          <a:p>
            <a:pPr indent="-322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conducted in the patient’s mother tongue</a:t>
            </a:r>
            <a:endParaRPr sz="1600"/>
          </a:p>
          <a:p>
            <a:pPr indent="-322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must be standardized but tailored for each specific patient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625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62500"/>
              <a:buFont typeface="Arial"/>
              <a:buNone/>
            </a:pPr>
            <a:r>
              <a:rPr lang="ru" sz="1600"/>
              <a:t>The </a:t>
            </a:r>
            <a:r>
              <a:rPr lang="ru" sz="1600"/>
              <a:t>first standardized intraoperative naming test in Russian language was developed at the Center for Language and Brain, HSE</a:t>
            </a:r>
            <a:endParaRPr sz="1600"/>
          </a:p>
        </p:txBody>
      </p:sp>
      <p:sp>
        <p:nvSpPr>
          <p:cNvPr id="250" name="Google Shape;250;p29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00" y="2243150"/>
            <a:ext cx="2129850" cy="1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439425" y="1085850"/>
            <a:ext cx="4932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Problem and solution research</a:t>
            </a:r>
            <a:endParaRPr b="1" sz="2500"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439428" y="1784750"/>
            <a:ext cx="83319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b="1" lang="ru" sz="1600"/>
              <a:t>Issue: </a:t>
            </a:r>
            <a:r>
              <a:rPr lang="ru" sz="1600"/>
              <a:t>the current solution is carried out </a:t>
            </a:r>
            <a:r>
              <a:rPr b="1" lang="ru" sz="1600"/>
              <a:t>manually </a:t>
            </a:r>
            <a:r>
              <a:rPr lang="ru" sz="1600"/>
              <a:t>(using a power-point consisting of probe images, a voice recorder and a timer), which is inconvenient during surgery. Also, only available in Russian.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b="1" lang="ru" sz="1600"/>
              <a:t>The existing procedure: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test type choice based on the surgery site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preoperative testing, to determine </a:t>
            </a:r>
            <a:r>
              <a:rPr lang="ru" sz="1600"/>
              <a:t>stable</a:t>
            </a:r>
            <a:r>
              <a:rPr lang="ru" sz="1600"/>
              <a:t> stimuli for the patient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checking the preoperative testing and assembling the intraoperative test task battery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Inputs and outputs: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stimuli for tests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test results - audio recordings of patient’s answers</a:t>
            </a:r>
            <a:endParaRPr sz="1600"/>
          </a:p>
        </p:txBody>
      </p:sp>
      <p:sp>
        <p:nvSpPr>
          <p:cNvPr id="260" name="Google Shape;260;p30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Proposed solution</a:t>
            </a:r>
            <a:endParaRPr b="1" sz="2500"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439427" y="1784750"/>
            <a:ext cx="82680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" sz="1600"/>
              <a:t>Mobile application (currently for Android platform, but designed to be multiplatform) that will allow to: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create patient’s profile, input personal data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choose languages and tests for the patient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for each test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carry out preoperative stage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check preoperative stage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carry out intraoperative stage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store all the data in the procedure, including the recordings of the patient’s answers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import and export gathered data in accessible for researchers format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add new language testing batteries easily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69" name="Google Shape;269;p31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Goals and methodology</a:t>
            </a:r>
            <a:endParaRPr b="1" sz="2500"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439427" y="1784750"/>
            <a:ext cx="82953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75"/>
              <a:buFont typeface="Arial"/>
              <a:buNone/>
            </a:pPr>
            <a:r>
              <a:rPr b="1" lang="ru" sz="1617"/>
              <a:t>Goal:</a:t>
            </a:r>
            <a:endParaRPr b="1" sz="1617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75"/>
              <a:buFont typeface="Arial"/>
              <a:buNone/>
            </a:pPr>
            <a:r>
              <a:rPr lang="ru" sz="1617"/>
              <a:t>Development of an Android mobile application for intraoperative language mapping procedure using naming tests in multiple languages</a:t>
            </a:r>
            <a:endParaRPr sz="1617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75"/>
              <a:buFont typeface="Arial"/>
              <a:buNone/>
            </a:pPr>
            <a:r>
              <a:t/>
            </a:r>
            <a:endParaRPr sz="1617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75"/>
              <a:buFont typeface="Arial"/>
              <a:buNone/>
            </a:pPr>
            <a:r>
              <a:rPr b="1" lang="ru" sz="1617"/>
              <a:t>Milestones:</a:t>
            </a:r>
            <a:endParaRPr b="1"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subject area analysis, study of the procedure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development of the requirements for the application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choice of the initial technology and methodology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workload planning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implementation of the application’s baseline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implementation of the minimal viable product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implementation of the fully-functional product version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testing and correction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documentation development</a:t>
            </a:r>
            <a:endParaRPr sz="1617"/>
          </a:p>
          <a:p>
            <a:pPr indent="-3313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7"/>
              <a:buChar char="●"/>
            </a:pPr>
            <a:r>
              <a:rPr lang="ru" sz="1617"/>
              <a:t>incorporation of the application into the customer’s infrastructure</a:t>
            </a:r>
            <a:endParaRPr sz="960">
              <a:highlight>
                <a:srgbClr val="FBBA00"/>
              </a:highlight>
            </a:endParaRPr>
          </a:p>
        </p:txBody>
      </p:sp>
      <p:sp>
        <p:nvSpPr>
          <p:cNvPr id="278" name="Google Shape;278;p32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Technological stack</a:t>
            </a:r>
            <a:endParaRPr b="1" sz="2500"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439425" y="1784750"/>
            <a:ext cx="76566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rm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Xamarin </a:t>
            </a:r>
            <a:r>
              <a:rPr lang="ru" sz="1600"/>
              <a:t>platform for portability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Xamarin Forms</a:t>
            </a:r>
            <a:r>
              <a:rPr lang="ru" sz="1600"/>
              <a:t> &amp; </a:t>
            </a:r>
            <a:r>
              <a:rPr b="1" lang="ru" sz="1600"/>
              <a:t>C# </a:t>
            </a:r>
            <a:r>
              <a:rPr lang="ru" sz="1600"/>
              <a:t>&amp; </a:t>
            </a:r>
            <a:r>
              <a:rPr b="1" lang="ru" sz="1600"/>
              <a:t>XML</a:t>
            </a:r>
            <a:r>
              <a:rPr lang="ru" sz="1600"/>
              <a:t> for the mobile application interface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SimpleAudioPlayer </a:t>
            </a:r>
            <a:r>
              <a:rPr lang="ru" sz="1600"/>
              <a:t>&amp; </a:t>
            </a:r>
            <a:r>
              <a:rPr b="1" lang="ru" sz="1600"/>
              <a:t>AudioRecorder </a:t>
            </a:r>
            <a:r>
              <a:rPr lang="ru" sz="1600"/>
              <a:t>- plugins </a:t>
            </a:r>
            <a:r>
              <a:rPr lang="ru" sz="1600"/>
              <a:t>for multimedia processing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RESX </a:t>
            </a:r>
            <a:r>
              <a:rPr lang="ru" sz="1600"/>
              <a:t>resource incorporation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Visual Studio</a:t>
            </a:r>
            <a:r>
              <a:rPr lang="ru" sz="1600"/>
              <a:t> IDE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GitHub</a:t>
            </a:r>
            <a:r>
              <a:rPr lang="ru" sz="1600"/>
              <a:t> for version control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Kaiten </a:t>
            </a:r>
            <a:r>
              <a:rPr lang="ru" sz="1600"/>
              <a:t>for task management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t/>
            </a:r>
            <a:endParaRPr sz="1600">
              <a:highlight>
                <a:srgbClr val="FFD746"/>
              </a:highlight>
            </a:endParaRPr>
          </a:p>
        </p:txBody>
      </p:sp>
      <p:sp>
        <p:nvSpPr>
          <p:cNvPr id="287" name="Google Shape;287;p33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712" y="783750"/>
            <a:ext cx="1061825" cy="10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3800" y="1379913"/>
            <a:ext cx="1030950" cy="10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288" y="3590192"/>
            <a:ext cx="2214927" cy="1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125" y="2410877"/>
            <a:ext cx="2594851" cy="259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977" y="2670676"/>
            <a:ext cx="2331748" cy="207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500"/>
              <a:t>Current stage</a:t>
            </a:r>
            <a:endParaRPr b="1" sz="2500"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439428" y="1784750"/>
            <a:ext cx="83544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requirements gathered and analyzed, design of the system developed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minimal viable product version implemented: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input of patient’s information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adding tests in different languages and navigating between their stages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preoperative test showing &amp; checking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intraoperative test showing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recording and storing all the necessary data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storage of the standardized stimuli in easily expandable format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To be added: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pausing the tests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importing &amp; exporting patients’ data in the .csv format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34"/>
          <p:cNvSpPr txBox="1"/>
          <p:nvPr>
            <p:ph idx="3" type="body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Faculty of Computer Science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/>
              <a:t>Center for Language and Brain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>
            <p:ph idx="4" type="body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Department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rPr lang="ru"/>
              <a:t>Software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 txBox="1"/>
          <p:nvPr>
            <p:ph idx="5" type="body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Moscow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None/>
            </a:pPr>
            <a:r>
              <a:rPr lang="ru" sz="900"/>
              <a:t>2023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