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Maven Pro" panose="020B0604020202020204" charset="0"/>
      <p:regular r:id="rId17"/>
      <p:bold r:id="rId18"/>
    </p:embeddedFont>
    <p:embeddedFont>
      <p:font typeface="Nunito" pitchFamily="2" charset="-52"/>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560" y="4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1adfdb480c9_0_2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1adfdb480c9_0_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1adfdb480c9_0_2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1adfdb480c9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1adfdb480c9_0_2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1adfdb480c9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1adfdb480c9_0_3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1adfdb480c9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1adfdb480c9_0_3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1adfdb480c9_0_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1adfdb480c9_0_6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1adfdb480c9_0_6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1adfdb480c9_0_5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1adfdb480c9_0_5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1adfdb480c9_0_6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1adfdb480c9_0_6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1adfdb480c9_0_6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1adfdb480c9_0_6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1adfdb480c9_0_2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1adfdb480c9_0_2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1adfdb480c9_0_5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1adfdb480c9_0_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1adfdb480c9_0_2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1adfdb480c9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1adfdb480c9_0_6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1adfdb480c9_0_6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ru"/>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p:nvPr/>
        </p:nvSpPr>
        <p:spPr>
          <a:xfrm>
            <a:off x="386925" y="903575"/>
            <a:ext cx="8757000" cy="3334500"/>
          </a:xfrm>
          <a:prstGeom prst="rect">
            <a:avLst/>
          </a:prstGeom>
          <a:noFill/>
          <a:ln>
            <a:noFill/>
          </a:ln>
        </p:spPr>
        <p:txBody>
          <a:bodyPr spcFirstLastPara="1" wrap="square" lIns="91425" tIns="91425" rIns="91425" bIns="91425" anchor="ctr" anchorCtr="0">
            <a:normAutofit lnSpcReduction="20000"/>
          </a:bodyPr>
          <a:lstStyle/>
          <a:p>
            <a:pPr marL="0" lvl="0" indent="0" algn="l" rtl="0">
              <a:spcBef>
                <a:spcPts val="0"/>
              </a:spcBef>
              <a:spcAft>
                <a:spcPts val="0"/>
              </a:spcAft>
              <a:buNone/>
            </a:pPr>
            <a:r>
              <a:rPr lang="ru" sz="3600" b="1">
                <a:solidFill>
                  <a:srgbClr val="FFFFFF"/>
                </a:solidFill>
                <a:latin typeface="Maven Pro"/>
                <a:ea typeface="Maven Pro"/>
                <a:cs typeface="Maven Pro"/>
                <a:sym typeface="Maven Pro"/>
              </a:rPr>
              <a:t>Gravity Search Algorithm Implementation</a:t>
            </a:r>
            <a:endParaRPr sz="3600" b="1">
              <a:solidFill>
                <a:srgbClr val="FFFFFF"/>
              </a:solidFill>
              <a:latin typeface="Maven Pro"/>
              <a:ea typeface="Maven Pro"/>
              <a:cs typeface="Maven Pro"/>
              <a:sym typeface="Maven Pro"/>
            </a:endParaRPr>
          </a:p>
          <a:p>
            <a:pPr marL="0" lvl="0" indent="0" algn="l" rtl="0">
              <a:spcBef>
                <a:spcPts val="0"/>
              </a:spcBef>
              <a:spcAft>
                <a:spcPts val="0"/>
              </a:spcAft>
              <a:buNone/>
            </a:pPr>
            <a:endParaRPr sz="1711" b="1">
              <a:solidFill>
                <a:srgbClr val="FFFFFF"/>
              </a:solidFill>
              <a:latin typeface="Maven Pro"/>
              <a:ea typeface="Maven Pro"/>
              <a:cs typeface="Maven Pro"/>
              <a:sym typeface="Maven Pro"/>
            </a:endParaRPr>
          </a:p>
          <a:p>
            <a:pPr marL="0" lvl="0" indent="0" algn="l" rtl="0">
              <a:spcBef>
                <a:spcPts val="0"/>
              </a:spcBef>
              <a:spcAft>
                <a:spcPts val="0"/>
              </a:spcAft>
              <a:buNone/>
            </a:pPr>
            <a:r>
              <a:rPr lang="ru" sz="1711" b="1">
                <a:solidFill>
                  <a:srgbClr val="FFFFFF"/>
                </a:solidFill>
                <a:latin typeface="Maven Pro"/>
                <a:ea typeface="Maven Pro"/>
                <a:cs typeface="Maven Pro"/>
                <a:sym typeface="Maven Pro"/>
              </a:rPr>
              <a:t>by Nataliia Zubareva</a:t>
            </a:r>
            <a:endParaRPr sz="1711" b="1">
              <a:solidFill>
                <a:srgbClr val="FFFFFF"/>
              </a:solidFill>
              <a:latin typeface="Maven Pro"/>
              <a:ea typeface="Maven Pro"/>
              <a:cs typeface="Maven Pro"/>
              <a:sym typeface="Maven Pro"/>
            </a:endParaRPr>
          </a:p>
          <a:p>
            <a:pPr marL="0" lvl="0" indent="0" algn="l" rtl="0">
              <a:spcBef>
                <a:spcPts val="0"/>
              </a:spcBef>
              <a:spcAft>
                <a:spcPts val="0"/>
              </a:spcAft>
              <a:buNone/>
            </a:pPr>
            <a:endParaRPr sz="1711" b="1">
              <a:solidFill>
                <a:srgbClr val="FFFFFF"/>
              </a:solidFill>
              <a:latin typeface="Maven Pro"/>
              <a:ea typeface="Maven Pro"/>
              <a:cs typeface="Maven Pro"/>
              <a:sym typeface="Maven Pro"/>
            </a:endParaRPr>
          </a:p>
          <a:p>
            <a:pPr marL="0" lvl="0" indent="0" algn="l" rtl="0">
              <a:spcBef>
                <a:spcPts val="0"/>
              </a:spcBef>
              <a:spcAft>
                <a:spcPts val="0"/>
              </a:spcAft>
              <a:buNone/>
            </a:pPr>
            <a:r>
              <a:rPr lang="ru" sz="1700">
                <a:solidFill>
                  <a:srgbClr val="FFFFFF"/>
                </a:solidFill>
                <a:latin typeface="Maven Pro"/>
                <a:ea typeface="Maven Pro"/>
                <a:cs typeface="Maven Pro"/>
                <a:sym typeface="Maven Pro"/>
              </a:rPr>
              <a:t>inspired by </a:t>
            </a:r>
            <a:endParaRPr sz="1700">
              <a:solidFill>
                <a:srgbClr val="FFFFFF"/>
              </a:solidFill>
              <a:latin typeface="Maven Pro"/>
              <a:ea typeface="Maven Pro"/>
              <a:cs typeface="Maven Pro"/>
              <a:sym typeface="Maven Pro"/>
            </a:endParaRPr>
          </a:p>
          <a:p>
            <a:pPr marL="0" lvl="0" indent="0" algn="l" rtl="0">
              <a:spcBef>
                <a:spcPts val="0"/>
              </a:spcBef>
              <a:spcAft>
                <a:spcPts val="0"/>
              </a:spcAft>
              <a:buNone/>
            </a:pPr>
            <a:r>
              <a:rPr lang="ru" sz="1700">
                <a:solidFill>
                  <a:schemeClr val="lt1"/>
                </a:solidFill>
                <a:latin typeface="Maven Pro"/>
                <a:ea typeface="Maven Pro"/>
                <a:cs typeface="Maven Pro"/>
                <a:sym typeface="Maven Pro"/>
              </a:rPr>
              <a:t>GSA</a:t>
            </a:r>
            <a:r>
              <a:rPr lang="ru" sz="1700">
                <a:solidFill>
                  <a:srgbClr val="FFFFFF"/>
                </a:solidFill>
                <a:latin typeface="Maven Pro"/>
                <a:ea typeface="Maven Pro"/>
                <a:cs typeface="Maven Pro"/>
                <a:sym typeface="Maven Pro"/>
              </a:rPr>
              <a:t>: a gravitational search algorithm by Rashedi, Nezamabadi-pour, Saryazdi, 2009</a:t>
            </a:r>
            <a:endParaRPr sz="1700">
              <a:solidFill>
                <a:srgbClr val="FFFFFF"/>
              </a:solidFill>
              <a:latin typeface="Maven Pro"/>
              <a:ea typeface="Maven Pro"/>
              <a:cs typeface="Maven Pro"/>
              <a:sym typeface="Maven Pro"/>
            </a:endParaRPr>
          </a:p>
          <a:p>
            <a:pPr marL="0" lvl="0" indent="0" algn="l" rtl="0">
              <a:spcBef>
                <a:spcPts val="0"/>
              </a:spcBef>
              <a:spcAft>
                <a:spcPts val="0"/>
              </a:spcAft>
              <a:buNone/>
            </a:pPr>
            <a:r>
              <a:rPr lang="ru" sz="1700">
                <a:solidFill>
                  <a:srgbClr val="FFFFFF"/>
                </a:solidFill>
                <a:latin typeface="Maven Pro"/>
                <a:ea typeface="Maven Pro"/>
                <a:cs typeface="Maven Pro"/>
                <a:sym typeface="Maven Pro"/>
              </a:rPr>
              <a:t>Applications of gravitational search algorithm in engineering by Siddique, Nazmul &amp; Adelib, Hojjat, 2016</a:t>
            </a:r>
            <a:endParaRPr sz="1700">
              <a:solidFill>
                <a:srgbClr val="FFFFFF"/>
              </a:solidFill>
              <a:latin typeface="Maven Pro"/>
              <a:ea typeface="Maven Pro"/>
              <a:cs typeface="Maven Pro"/>
              <a:sym typeface="Maven Pro"/>
            </a:endParaRPr>
          </a:p>
          <a:p>
            <a:pPr marL="0" lvl="0" indent="0" algn="just" rtl="0">
              <a:lnSpc>
                <a:spcPct val="115000"/>
              </a:lnSpc>
              <a:spcBef>
                <a:spcPts val="0"/>
              </a:spcBef>
              <a:spcAft>
                <a:spcPts val="1200"/>
              </a:spcAft>
              <a:buNone/>
            </a:pPr>
            <a:r>
              <a:rPr lang="ru" sz="1700">
                <a:solidFill>
                  <a:srgbClr val="FFFFFF"/>
                </a:solidFill>
                <a:latin typeface="Maven Pro"/>
                <a:ea typeface="Maven Pro"/>
                <a:cs typeface="Maven Pro"/>
                <a:sym typeface="Maven Pro"/>
              </a:rPr>
              <a:t>Optimal power flow using gravitational search algorithm by Duman, Güvenç, Sönmez, Yörükeren, 2012</a:t>
            </a:r>
            <a:endParaRPr sz="1700" strike="sngStrike">
              <a:solidFill>
                <a:srgbClr val="FFFFFF"/>
              </a:solidFill>
              <a:latin typeface="Maven Pro"/>
              <a:ea typeface="Maven Pro"/>
              <a:cs typeface="Maven Pro"/>
              <a:sym typeface="Maven Pr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2"/>
          <p:cNvSpPr txBox="1"/>
          <p:nvPr/>
        </p:nvSpPr>
        <p:spPr>
          <a:xfrm>
            <a:off x="118500" y="0"/>
            <a:ext cx="6366900" cy="18633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None/>
            </a:pPr>
            <a:r>
              <a:rPr lang="ru" sz="3200" b="1">
                <a:solidFill>
                  <a:schemeClr val="lt1"/>
                </a:solidFill>
                <a:latin typeface="Maven Pro"/>
                <a:ea typeface="Maven Pro"/>
                <a:cs typeface="Maven Pro"/>
                <a:sym typeface="Maven Pro"/>
              </a:rPr>
              <a:t>During execution</a:t>
            </a:r>
            <a:endParaRPr sz="3200" b="1">
              <a:solidFill>
                <a:schemeClr val="lt1"/>
              </a:solidFill>
              <a:latin typeface="Maven Pro"/>
              <a:ea typeface="Maven Pro"/>
              <a:cs typeface="Maven Pro"/>
              <a:sym typeface="Maven Pro"/>
            </a:endParaRPr>
          </a:p>
        </p:txBody>
      </p:sp>
      <p:sp>
        <p:nvSpPr>
          <p:cNvPr id="348" name="Google Shape;348;p22"/>
          <p:cNvSpPr txBox="1"/>
          <p:nvPr/>
        </p:nvSpPr>
        <p:spPr>
          <a:xfrm>
            <a:off x="118500" y="625425"/>
            <a:ext cx="5632800" cy="4371300"/>
          </a:xfrm>
          <a:prstGeom prst="rect">
            <a:avLst/>
          </a:prstGeom>
          <a:noFill/>
          <a:ln>
            <a:noFill/>
          </a:ln>
        </p:spPr>
        <p:txBody>
          <a:bodyPr spcFirstLastPara="1" wrap="square" lIns="91425" tIns="91425" rIns="91425" bIns="91425" anchor="t" anchorCtr="0">
            <a:spAutoFit/>
          </a:bodyPr>
          <a:lstStyle/>
          <a:p>
            <a:pPr marL="457200" lvl="0" indent="-336550" algn="l" rtl="0">
              <a:spcBef>
                <a:spcPts val="0"/>
              </a:spcBef>
              <a:spcAft>
                <a:spcPts val="0"/>
              </a:spcAft>
              <a:buClr>
                <a:schemeClr val="lt1"/>
              </a:buClr>
              <a:buSzPts val="1700"/>
              <a:buFont typeface="Maven Pro"/>
              <a:buChar char="●"/>
            </a:pPr>
            <a:r>
              <a:rPr lang="ru" sz="1700">
                <a:solidFill>
                  <a:schemeClr val="lt1"/>
                </a:solidFill>
                <a:latin typeface="Maven Pro"/>
                <a:ea typeface="Maven Pro"/>
                <a:cs typeface="Maven Pro"/>
                <a:sym typeface="Maven Pro"/>
              </a:rPr>
              <a:t>initial listing of agents’ positions</a:t>
            </a:r>
            <a:endParaRPr sz="1700">
              <a:solidFill>
                <a:schemeClr val="lt1"/>
              </a:solidFill>
              <a:latin typeface="Maven Pro"/>
              <a:ea typeface="Maven Pro"/>
              <a:cs typeface="Maven Pro"/>
              <a:sym typeface="Maven Pro"/>
            </a:endParaRPr>
          </a:p>
          <a:p>
            <a:pPr marL="457200" lvl="0" indent="-336550" algn="l" rtl="0">
              <a:spcBef>
                <a:spcPts val="0"/>
              </a:spcBef>
              <a:spcAft>
                <a:spcPts val="0"/>
              </a:spcAft>
              <a:buClr>
                <a:schemeClr val="lt1"/>
              </a:buClr>
              <a:buSzPts val="1700"/>
              <a:buFont typeface="Maven Pro"/>
              <a:buChar char="●"/>
            </a:pPr>
            <a:r>
              <a:rPr lang="ru" sz="1700">
                <a:solidFill>
                  <a:schemeClr val="lt1"/>
                </a:solidFill>
                <a:latin typeface="Maven Pro"/>
                <a:ea typeface="Maven Pro"/>
                <a:cs typeface="Maven Pro"/>
                <a:sym typeface="Maven Pro"/>
              </a:rPr>
              <a:t>best and worst agents</a:t>
            </a:r>
            <a:endParaRPr sz="1700">
              <a:solidFill>
                <a:schemeClr val="lt1"/>
              </a:solidFill>
              <a:latin typeface="Maven Pro"/>
              <a:ea typeface="Maven Pro"/>
              <a:cs typeface="Maven Pro"/>
              <a:sym typeface="Maven Pro"/>
            </a:endParaRPr>
          </a:p>
          <a:p>
            <a:pPr marL="457200" lvl="0" indent="-336550" algn="l" rtl="0">
              <a:spcBef>
                <a:spcPts val="0"/>
              </a:spcBef>
              <a:spcAft>
                <a:spcPts val="0"/>
              </a:spcAft>
              <a:buClr>
                <a:schemeClr val="lt1"/>
              </a:buClr>
              <a:buSzPts val="1700"/>
              <a:buFont typeface="Maven Pro"/>
              <a:buChar char="●"/>
            </a:pPr>
            <a:r>
              <a:rPr lang="ru" sz="1700">
                <a:solidFill>
                  <a:schemeClr val="lt1"/>
                </a:solidFill>
                <a:latin typeface="Maven Pro"/>
                <a:ea typeface="Maven Pro"/>
                <a:cs typeface="Maven Pro"/>
                <a:sym typeface="Maven Pro"/>
              </a:rPr>
              <a:t>after each iteration:</a:t>
            </a:r>
            <a:endParaRPr sz="1700">
              <a:solidFill>
                <a:schemeClr val="lt1"/>
              </a:solidFill>
              <a:latin typeface="Maven Pro"/>
              <a:ea typeface="Maven Pro"/>
              <a:cs typeface="Maven Pro"/>
              <a:sym typeface="Maven Pro"/>
            </a:endParaRPr>
          </a:p>
          <a:p>
            <a:pPr marL="914400" lvl="1" indent="-336550" algn="l" rtl="0">
              <a:spcBef>
                <a:spcPts val="0"/>
              </a:spcBef>
              <a:spcAft>
                <a:spcPts val="0"/>
              </a:spcAft>
              <a:buClr>
                <a:schemeClr val="lt1"/>
              </a:buClr>
              <a:buSzPts val="1700"/>
              <a:buFont typeface="Maven Pro"/>
              <a:buChar char="○"/>
            </a:pPr>
            <a:r>
              <a:rPr lang="ru" sz="1700">
                <a:solidFill>
                  <a:schemeClr val="lt1"/>
                </a:solidFill>
                <a:latin typeface="Maven Pro"/>
                <a:ea typeface="Maven Pro"/>
                <a:cs typeface="Maven Pro"/>
                <a:sym typeface="Maven Pro"/>
              </a:rPr>
              <a:t>difference with the previous iteration</a:t>
            </a:r>
            <a:endParaRPr sz="1700">
              <a:solidFill>
                <a:schemeClr val="lt1"/>
              </a:solidFill>
              <a:latin typeface="Maven Pro"/>
              <a:ea typeface="Maven Pro"/>
              <a:cs typeface="Maven Pro"/>
              <a:sym typeface="Maven Pro"/>
            </a:endParaRPr>
          </a:p>
          <a:p>
            <a:pPr marL="914400" lvl="1" indent="-336550" algn="l" rtl="0">
              <a:spcBef>
                <a:spcPts val="0"/>
              </a:spcBef>
              <a:spcAft>
                <a:spcPts val="0"/>
              </a:spcAft>
              <a:buClr>
                <a:schemeClr val="lt1"/>
              </a:buClr>
              <a:buSzPts val="1700"/>
              <a:buFont typeface="Maven Pro"/>
              <a:buChar char="○"/>
            </a:pPr>
            <a:r>
              <a:rPr lang="ru" sz="1700">
                <a:solidFill>
                  <a:schemeClr val="lt1"/>
                </a:solidFill>
                <a:latin typeface="Maven Pro"/>
                <a:ea typeface="Maven Pro"/>
                <a:cs typeface="Maven Pro"/>
                <a:sym typeface="Maven Pro"/>
              </a:rPr>
              <a:t>current g constant value</a:t>
            </a:r>
            <a:endParaRPr sz="1700">
              <a:solidFill>
                <a:schemeClr val="lt1"/>
              </a:solidFill>
              <a:latin typeface="Maven Pro"/>
              <a:ea typeface="Maven Pro"/>
              <a:cs typeface="Maven Pro"/>
              <a:sym typeface="Maven Pro"/>
            </a:endParaRPr>
          </a:p>
          <a:p>
            <a:pPr marL="914400" lvl="1" indent="-336550" algn="l" rtl="0">
              <a:spcBef>
                <a:spcPts val="0"/>
              </a:spcBef>
              <a:spcAft>
                <a:spcPts val="0"/>
              </a:spcAft>
              <a:buClr>
                <a:schemeClr val="lt1"/>
              </a:buClr>
              <a:buSzPts val="1700"/>
              <a:buFont typeface="Maven Pro"/>
              <a:buChar char="○"/>
            </a:pPr>
            <a:r>
              <a:rPr lang="ru" sz="1700">
                <a:solidFill>
                  <a:schemeClr val="lt1"/>
                </a:solidFill>
                <a:latin typeface="Maven Pro"/>
                <a:ea typeface="Maven Pro"/>
                <a:cs typeface="Maven Pro"/>
                <a:sym typeface="Maven Pro"/>
              </a:rPr>
              <a:t>best and worst agents</a:t>
            </a:r>
            <a:endParaRPr sz="1700">
              <a:solidFill>
                <a:schemeClr val="lt1"/>
              </a:solidFill>
              <a:latin typeface="Maven Pro"/>
              <a:ea typeface="Maven Pro"/>
              <a:cs typeface="Maven Pro"/>
              <a:sym typeface="Maven Pro"/>
            </a:endParaRPr>
          </a:p>
          <a:p>
            <a:pPr marL="914400" lvl="1" indent="-336550" algn="l" rtl="0">
              <a:spcBef>
                <a:spcPts val="0"/>
              </a:spcBef>
              <a:spcAft>
                <a:spcPts val="0"/>
              </a:spcAft>
              <a:buClr>
                <a:schemeClr val="lt1"/>
              </a:buClr>
              <a:buSzPts val="1700"/>
              <a:buFont typeface="Maven Pro"/>
              <a:buChar char="○"/>
            </a:pPr>
            <a:r>
              <a:rPr lang="ru" sz="1700">
                <a:solidFill>
                  <a:schemeClr val="lt1"/>
                </a:solidFill>
                <a:latin typeface="Maven Pro"/>
                <a:ea typeface="Maven Pro"/>
                <a:cs typeface="Maven Pro"/>
                <a:sym typeface="Maven Pro"/>
              </a:rPr>
              <a:t>positions of all agents</a:t>
            </a:r>
            <a:endParaRPr sz="1700">
              <a:solidFill>
                <a:schemeClr val="lt1"/>
              </a:solidFill>
              <a:latin typeface="Maven Pro"/>
              <a:ea typeface="Maven Pro"/>
              <a:cs typeface="Maven Pro"/>
              <a:sym typeface="Maven Pro"/>
            </a:endParaRPr>
          </a:p>
          <a:p>
            <a:pPr marL="457200" lvl="0" indent="0" algn="l" rtl="0">
              <a:spcBef>
                <a:spcPts val="0"/>
              </a:spcBef>
              <a:spcAft>
                <a:spcPts val="0"/>
              </a:spcAft>
              <a:buNone/>
            </a:pPr>
            <a:endParaRPr sz="1700">
              <a:solidFill>
                <a:schemeClr val="lt1"/>
              </a:solidFill>
              <a:latin typeface="Maven Pro"/>
              <a:ea typeface="Maven Pro"/>
              <a:cs typeface="Maven Pro"/>
              <a:sym typeface="Maven Pro"/>
            </a:endParaRPr>
          </a:p>
          <a:p>
            <a:pPr marL="457200" lvl="0" indent="0" algn="l" rtl="0">
              <a:spcBef>
                <a:spcPts val="0"/>
              </a:spcBef>
              <a:spcAft>
                <a:spcPts val="0"/>
              </a:spcAft>
              <a:buNone/>
            </a:pPr>
            <a:endParaRPr sz="1700">
              <a:solidFill>
                <a:schemeClr val="lt1"/>
              </a:solidFill>
              <a:latin typeface="Maven Pro"/>
              <a:ea typeface="Maven Pro"/>
              <a:cs typeface="Maven Pro"/>
              <a:sym typeface="Maven Pro"/>
            </a:endParaRPr>
          </a:p>
          <a:p>
            <a:pPr marL="0" lvl="0" indent="0" algn="l" rtl="0">
              <a:spcBef>
                <a:spcPts val="0"/>
              </a:spcBef>
              <a:spcAft>
                <a:spcPts val="0"/>
              </a:spcAft>
              <a:buNone/>
            </a:pPr>
            <a:r>
              <a:rPr lang="ru" sz="1700">
                <a:solidFill>
                  <a:schemeClr val="lt1"/>
                </a:solidFill>
                <a:latin typeface="Maven Pro"/>
                <a:ea typeface="Maven Pro"/>
                <a:cs typeface="Maven Pro"/>
                <a:sym typeface="Maven Pro"/>
              </a:rPr>
              <a:t>behind the curtains:</a:t>
            </a:r>
            <a:endParaRPr sz="1700">
              <a:solidFill>
                <a:schemeClr val="lt1"/>
              </a:solidFill>
              <a:latin typeface="Maven Pro"/>
              <a:ea typeface="Maven Pro"/>
              <a:cs typeface="Maven Pro"/>
              <a:sym typeface="Maven Pro"/>
            </a:endParaRPr>
          </a:p>
          <a:p>
            <a:pPr marL="457200" lvl="0" indent="-336550" algn="l" rtl="0">
              <a:spcBef>
                <a:spcPts val="0"/>
              </a:spcBef>
              <a:spcAft>
                <a:spcPts val="0"/>
              </a:spcAft>
              <a:buClr>
                <a:schemeClr val="lt1"/>
              </a:buClr>
              <a:buSzPts val="1700"/>
              <a:buFont typeface="Maven Pro"/>
              <a:buChar char="●"/>
            </a:pPr>
            <a:r>
              <a:rPr lang="ru" sz="1700">
                <a:solidFill>
                  <a:schemeClr val="lt1"/>
                </a:solidFill>
                <a:latin typeface="Maven Pro"/>
                <a:ea typeface="Maven Pro"/>
                <a:cs typeface="Maven Pro"/>
                <a:sym typeface="Maven Pro"/>
              </a:rPr>
              <a:t>mass, gravity force, acceleration, velocity, new position, fitness is calculated for each agent</a:t>
            </a:r>
            <a:endParaRPr sz="1700">
              <a:solidFill>
                <a:schemeClr val="lt1"/>
              </a:solidFill>
              <a:latin typeface="Maven Pro"/>
              <a:ea typeface="Maven Pro"/>
              <a:cs typeface="Maven Pro"/>
              <a:sym typeface="Maven Pro"/>
            </a:endParaRPr>
          </a:p>
          <a:p>
            <a:pPr marL="457200" lvl="0" indent="-336550" algn="l" rtl="0">
              <a:spcBef>
                <a:spcPts val="0"/>
              </a:spcBef>
              <a:spcAft>
                <a:spcPts val="0"/>
              </a:spcAft>
              <a:buClr>
                <a:schemeClr val="lt1"/>
              </a:buClr>
              <a:buSzPts val="1700"/>
              <a:buFont typeface="Maven Pro"/>
              <a:buChar char="●"/>
            </a:pPr>
            <a:r>
              <a:rPr lang="ru" sz="1700">
                <a:solidFill>
                  <a:schemeClr val="lt1"/>
                </a:solidFill>
                <a:latin typeface="Maven Pro"/>
                <a:ea typeface="Maven Pro"/>
                <a:cs typeface="Maven Pro"/>
                <a:sym typeface="Maven Pro"/>
              </a:rPr>
              <a:t>difference between iterations is computed and logged</a:t>
            </a:r>
            <a:endParaRPr sz="1700">
              <a:solidFill>
                <a:schemeClr val="lt1"/>
              </a:solidFill>
              <a:latin typeface="Maven Pro"/>
              <a:ea typeface="Maven Pro"/>
              <a:cs typeface="Maven Pro"/>
              <a:sym typeface="Maven Pro"/>
            </a:endParaRPr>
          </a:p>
          <a:p>
            <a:pPr marL="457200" lvl="0" indent="-336550" algn="l" rtl="0">
              <a:spcBef>
                <a:spcPts val="0"/>
              </a:spcBef>
              <a:spcAft>
                <a:spcPts val="0"/>
              </a:spcAft>
              <a:buClr>
                <a:schemeClr val="lt1"/>
              </a:buClr>
              <a:buSzPts val="1700"/>
              <a:buFont typeface="Maven Pro"/>
              <a:buChar char="●"/>
            </a:pPr>
            <a:r>
              <a:rPr lang="ru" sz="1700">
                <a:solidFill>
                  <a:schemeClr val="lt1"/>
                </a:solidFill>
                <a:latin typeface="Maven Pro"/>
                <a:ea typeface="Maven Pro"/>
                <a:cs typeface="Maven Pro"/>
                <a:sym typeface="Maven Pro"/>
              </a:rPr>
              <a:t>best fitness of each iteration is computed and logged</a:t>
            </a:r>
            <a:endParaRPr sz="1700">
              <a:solidFill>
                <a:schemeClr val="lt1"/>
              </a:solidFill>
              <a:latin typeface="Maven Pro"/>
              <a:ea typeface="Maven Pro"/>
              <a:cs typeface="Maven Pro"/>
              <a:sym typeface="Maven Pro"/>
            </a:endParaRPr>
          </a:p>
        </p:txBody>
      </p:sp>
      <p:pic>
        <p:nvPicPr>
          <p:cNvPr id="349" name="Google Shape;349;p22"/>
          <p:cNvPicPr preferRelativeResize="0"/>
          <p:nvPr/>
        </p:nvPicPr>
        <p:blipFill>
          <a:blip r:embed="rId3">
            <a:alphaModFix/>
          </a:blip>
          <a:stretch>
            <a:fillRect/>
          </a:stretch>
        </p:blipFill>
        <p:spPr>
          <a:xfrm>
            <a:off x="5751300" y="215653"/>
            <a:ext cx="3294226" cy="4288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23"/>
          <p:cNvSpPr txBox="1"/>
          <p:nvPr/>
        </p:nvSpPr>
        <p:spPr>
          <a:xfrm>
            <a:off x="118500" y="0"/>
            <a:ext cx="6366900" cy="18633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None/>
            </a:pPr>
            <a:r>
              <a:rPr lang="ru" sz="3200" b="1">
                <a:solidFill>
                  <a:schemeClr val="lt1"/>
                </a:solidFill>
                <a:latin typeface="Maven Pro"/>
                <a:ea typeface="Maven Pro"/>
                <a:cs typeface="Maven Pro"/>
                <a:sym typeface="Maven Pro"/>
              </a:rPr>
              <a:t>Output</a:t>
            </a:r>
            <a:endParaRPr sz="3200" b="1">
              <a:solidFill>
                <a:schemeClr val="lt1"/>
              </a:solidFill>
              <a:latin typeface="Maven Pro"/>
              <a:ea typeface="Maven Pro"/>
              <a:cs typeface="Maven Pro"/>
              <a:sym typeface="Maven Pro"/>
            </a:endParaRPr>
          </a:p>
        </p:txBody>
      </p:sp>
      <p:sp>
        <p:nvSpPr>
          <p:cNvPr id="355" name="Google Shape;355;p23"/>
          <p:cNvSpPr txBox="1"/>
          <p:nvPr/>
        </p:nvSpPr>
        <p:spPr>
          <a:xfrm>
            <a:off x="183300" y="603850"/>
            <a:ext cx="8669700" cy="1493100"/>
          </a:xfrm>
          <a:prstGeom prst="rect">
            <a:avLst/>
          </a:prstGeom>
          <a:noFill/>
          <a:ln>
            <a:noFill/>
          </a:ln>
        </p:spPr>
        <p:txBody>
          <a:bodyPr spcFirstLastPara="1" wrap="square" lIns="91425" tIns="91425" rIns="91425" bIns="91425" anchor="t" anchorCtr="0">
            <a:spAutoFit/>
          </a:bodyPr>
          <a:lstStyle/>
          <a:p>
            <a:pPr marL="457200" lvl="0" indent="-336550" algn="l" rtl="0">
              <a:spcBef>
                <a:spcPts val="0"/>
              </a:spcBef>
              <a:spcAft>
                <a:spcPts val="0"/>
              </a:spcAft>
              <a:buClr>
                <a:schemeClr val="lt1"/>
              </a:buClr>
              <a:buSzPts val="1700"/>
              <a:buFont typeface="Maven Pro"/>
              <a:buChar char="●"/>
            </a:pPr>
            <a:r>
              <a:rPr lang="ru" sz="1700">
                <a:solidFill>
                  <a:schemeClr val="lt1"/>
                </a:solidFill>
                <a:latin typeface="Maven Pro"/>
                <a:ea typeface="Maven Pro"/>
                <a:cs typeface="Maven Pro"/>
                <a:sym typeface="Maven Pro"/>
              </a:rPr>
              <a:t>final best value</a:t>
            </a:r>
            <a:endParaRPr sz="1700">
              <a:solidFill>
                <a:schemeClr val="lt1"/>
              </a:solidFill>
              <a:latin typeface="Maven Pro"/>
              <a:ea typeface="Maven Pro"/>
              <a:cs typeface="Maven Pro"/>
              <a:sym typeface="Maven Pro"/>
            </a:endParaRPr>
          </a:p>
          <a:p>
            <a:pPr marL="457200" lvl="0" indent="-336550" algn="l" rtl="0">
              <a:spcBef>
                <a:spcPts val="0"/>
              </a:spcBef>
              <a:spcAft>
                <a:spcPts val="0"/>
              </a:spcAft>
              <a:buClr>
                <a:schemeClr val="lt1"/>
              </a:buClr>
              <a:buSzPts val="1700"/>
              <a:buFont typeface="Maven Pro"/>
              <a:buChar char="●"/>
            </a:pPr>
            <a:r>
              <a:rPr lang="ru" sz="1700">
                <a:solidFill>
                  <a:schemeClr val="lt1"/>
                </a:solidFill>
                <a:latin typeface="Maven Pro"/>
                <a:ea typeface="Maven Pro"/>
                <a:cs typeface="Maven Pro"/>
                <a:sym typeface="Maven Pro"/>
              </a:rPr>
              <a:t>files in the directory of the cpp file:</a:t>
            </a:r>
            <a:endParaRPr sz="1700">
              <a:solidFill>
                <a:schemeClr val="lt1"/>
              </a:solidFill>
              <a:latin typeface="Maven Pro"/>
              <a:ea typeface="Maven Pro"/>
              <a:cs typeface="Maven Pro"/>
              <a:sym typeface="Maven Pro"/>
            </a:endParaRPr>
          </a:p>
          <a:p>
            <a:pPr marL="914400" lvl="1" indent="-336550" algn="l" rtl="0">
              <a:spcBef>
                <a:spcPts val="0"/>
              </a:spcBef>
              <a:spcAft>
                <a:spcPts val="0"/>
              </a:spcAft>
              <a:buClr>
                <a:schemeClr val="lt1"/>
              </a:buClr>
              <a:buSzPts val="1700"/>
              <a:buFont typeface="Maven Pro"/>
              <a:buChar char="○"/>
            </a:pPr>
            <a:r>
              <a:rPr lang="ru" sz="1700">
                <a:solidFill>
                  <a:schemeClr val="lt1"/>
                </a:solidFill>
                <a:latin typeface="Maven Pro"/>
                <a:ea typeface="Maven Pro"/>
                <a:cs typeface="Maven Pro"/>
                <a:sym typeface="Maven Pro"/>
              </a:rPr>
              <a:t>txt file with data on difference between iterations</a:t>
            </a:r>
            <a:endParaRPr sz="1700">
              <a:solidFill>
                <a:schemeClr val="lt1"/>
              </a:solidFill>
              <a:latin typeface="Maven Pro"/>
              <a:ea typeface="Maven Pro"/>
              <a:cs typeface="Maven Pro"/>
              <a:sym typeface="Maven Pro"/>
            </a:endParaRPr>
          </a:p>
          <a:p>
            <a:pPr marL="914400" lvl="1" indent="-336550" algn="l" rtl="0">
              <a:spcBef>
                <a:spcPts val="0"/>
              </a:spcBef>
              <a:spcAft>
                <a:spcPts val="0"/>
              </a:spcAft>
              <a:buClr>
                <a:schemeClr val="lt1"/>
              </a:buClr>
              <a:buSzPts val="1700"/>
              <a:buFont typeface="Maven Pro"/>
              <a:buChar char="○"/>
            </a:pPr>
            <a:r>
              <a:rPr lang="ru" sz="1700">
                <a:solidFill>
                  <a:schemeClr val="lt1"/>
                </a:solidFill>
                <a:latin typeface="Maven Pro"/>
                <a:ea typeface="Maven Pro"/>
                <a:cs typeface="Maven Pro"/>
                <a:sym typeface="Maven Pro"/>
              </a:rPr>
              <a:t>txt file with data on best value of each iteration</a:t>
            </a:r>
            <a:endParaRPr sz="1700">
              <a:solidFill>
                <a:schemeClr val="lt1"/>
              </a:solidFill>
              <a:latin typeface="Maven Pro"/>
              <a:ea typeface="Maven Pro"/>
              <a:cs typeface="Maven Pro"/>
              <a:sym typeface="Maven Pro"/>
            </a:endParaRPr>
          </a:p>
          <a:p>
            <a:pPr marL="457200" lvl="0" indent="-336550" algn="l" rtl="0">
              <a:spcBef>
                <a:spcPts val="0"/>
              </a:spcBef>
              <a:spcAft>
                <a:spcPts val="0"/>
              </a:spcAft>
              <a:buClr>
                <a:schemeClr val="lt1"/>
              </a:buClr>
              <a:buSzPts val="1700"/>
              <a:buFont typeface="Maven Pro"/>
              <a:buChar char="●"/>
            </a:pPr>
            <a:r>
              <a:rPr lang="ru" sz="1700">
                <a:solidFill>
                  <a:schemeClr val="lt1"/>
                </a:solidFill>
                <a:latin typeface="Maven Pro"/>
                <a:ea typeface="Maven Pro"/>
                <a:cs typeface="Maven Pro"/>
                <a:sym typeface="Maven Pro"/>
              </a:rPr>
              <a:t>possibility to run the calculation with the same parameters again</a:t>
            </a:r>
            <a:endParaRPr sz="1700">
              <a:solidFill>
                <a:schemeClr val="lt1"/>
              </a:solidFill>
              <a:latin typeface="Maven Pro"/>
              <a:ea typeface="Maven Pro"/>
              <a:cs typeface="Maven Pro"/>
              <a:sym typeface="Maven Pro"/>
            </a:endParaRPr>
          </a:p>
        </p:txBody>
      </p:sp>
      <p:pic>
        <p:nvPicPr>
          <p:cNvPr id="356" name="Google Shape;356;p23"/>
          <p:cNvPicPr preferRelativeResize="0"/>
          <p:nvPr/>
        </p:nvPicPr>
        <p:blipFill rotWithShape="1">
          <a:blip r:embed="rId3">
            <a:alphaModFix/>
          </a:blip>
          <a:srcRect t="50951" r="54208"/>
          <a:stretch/>
        </p:blipFill>
        <p:spPr>
          <a:xfrm>
            <a:off x="4402800" y="3168125"/>
            <a:ext cx="3362875" cy="1256750"/>
          </a:xfrm>
          <a:prstGeom prst="rect">
            <a:avLst/>
          </a:prstGeom>
          <a:noFill/>
          <a:ln>
            <a:noFill/>
          </a:ln>
        </p:spPr>
      </p:pic>
      <p:pic>
        <p:nvPicPr>
          <p:cNvPr id="357" name="Google Shape;357;p23"/>
          <p:cNvPicPr preferRelativeResize="0"/>
          <p:nvPr/>
        </p:nvPicPr>
        <p:blipFill>
          <a:blip r:embed="rId4">
            <a:alphaModFix/>
          </a:blip>
          <a:stretch>
            <a:fillRect/>
          </a:stretch>
        </p:blipFill>
        <p:spPr>
          <a:xfrm>
            <a:off x="4402788" y="2406125"/>
            <a:ext cx="1666875" cy="685800"/>
          </a:xfrm>
          <a:prstGeom prst="rect">
            <a:avLst/>
          </a:prstGeom>
          <a:noFill/>
          <a:ln>
            <a:noFill/>
          </a:ln>
        </p:spPr>
      </p:pic>
      <p:pic>
        <p:nvPicPr>
          <p:cNvPr id="358" name="Google Shape;358;p23"/>
          <p:cNvPicPr preferRelativeResize="0"/>
          <p:nvPr/>
        </p:nvPicPr>
        <p:blipFill rotWithShape="1">
          <a:blip r:embed="rId5">
            <a:alphaModFix/>
          </a:blip>
          <a:srcRect t="2761" r="34503"/>
          <a:stretch/>
        </p:blipFill>
        <p:spPr>
          <a:xfrm>
            <a:off x="2372000" y="2020750"/>
            <a:ext cx="1952550" cy="2404125"/>
          </a:xfrm>
          <a:prstGeom prst="rect">
            <a:avLst/>
          </a:prstGeom>
          <a:noFill/>
          <a:ln>
            <a:noFill/>
          </a:ln>
        </p:spPr>
      </p:pic>
      <p:pic>
        <p:nvPicPr>
          <p:cNvPr id="359" name="Google Shape;359;p23"/>
          <p:cNvPicPr preferRelativeResize="0"/>
          <p:nvPr/>
        </p:nvPicPr>
        <p:blipFill rotWithShape="1">
          <a:blip r:embed="rId6">
            <a:alphaModFix/>
          </a:blip>
          <a:srcRect t="2294" b="16903"/>
          <a:stretch/>
        </p:blipFill>
        <p:spPr>
          <a:xfrm>
            <a:off x="228475" y="2020750"/>
            <a:ext cx="2065275" cy="2404125"/>
          </a:xfrm>
          <a:prstGeom prst="rect">
            <a:avLst/>
          </a:prstGeom>
          <a:noFill/>
          <a:ln>
            <a:noFill/>
          </a:ln>
        </p:spPr>
      </p:pic>
      <p:pic>
        <p:nvPicPr>
          <p:cNvPr id="360" name="Google Shape;360;p23"/>
          <p:cNvPicPr preferRelativeResize="0"/>
          <p:nvPr/>
        </p:nvPicPr>
        <p:blipFill rotWithShape="1">
          <a:blip r:embed="rId7">
            <a:alphaModFix/>
          </a:blip>
          <a:srcRect r="1409"/>
          <a:stretch/>
        </p:blipFill>
        <p:spPr>
          <a:xfrm>
            <a:off x="64638" y="4501075"/>
            <a:ext cx="9014724" cy="583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2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366" name="Google Shape;366;p2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367" name="Google Shape;367;p24"/>
          <p:cNvSpPr txBox="1"/>
          <p:nvPr/>
        </p:nvSpPr>
        <p:spPr>
          <a:xfrm>
            <a:off x="118500" y="0"/>
            <a:ext cx="6366900" cy="18633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None/>
            </a:pPr>
            <a:r>
              <a:rPr lang="ru" sz="3200" b="1">
                <a:solidFill>
                  <a:srgbClr val="424242"/>
                </a:solidFill>
                <a:latin typeface="Maven Pro"/>
                <a:ea typeface="Maven Pro"/>
                <a:cs typeface="Maven Pro"/>
                <a:sym typeface="Maven Pro"/>
              </a:rPr>
              <a:t>Demo</a:t>
            </a:r>
            <a:endParaRPr sz="3200" b="1">
              <a:solidFill>
                <a:srgbClr val="424242"/>
              </a:solidFill>
              <a:latin typeface="Maven Pro"/>
              <a:ea typeface="Maven Pro"/>
              <a:cs typeface="Maven Pro"/>
              <a:sym typeface="Maven Pr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25"/>
          <p:cNvSpPr txBox="1">
            <a:spLocks noGrp="1"/>
          </p:cNvSpPr>
          <p:nvPr>
            <p:ph type="title"/>
          </p:nvPr>
        </p:nvSpPr>
        <p:spPr>
          <a:xfrm>
            <a:off x="-986275" y="-243275"/>
            <a:ext cx="6366900" cy="18633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ru" sz="3200"/>
              <a:t>References</a:t>
            </a:r>
            <a:endParaRPr sz="3200"/>
          </a:p>
        </p:txBody>
      </p:sp>
      <p:sp>
        <p:nvSpPr>
          <p:cNvPr id="373" name="Google Shape;373;p25"/>
          <p:cNvSpPr txBox="1">
            <a:spLocks noGrp="1"/>
          </p:cNvSpPr>
          <p:nvPr>
            <p:ph type="body" idx="1"/>
          </p:nvPr>
        </p:nvSpPr>
        <p:spPr>
          <a:xfrm>
            <a:off x="652025" y="1150200"/>
            <a:ext cx="7323900" cy="1111200"/>
          </a:xfrm>
          <a:prstGeom prst="rect">
            <a:avLst/>
          </a:prstGeom>
        </p:spPr>
        <p:txBody>
          <a:bodyPr spcFirstLastPara="1" wrap="square" lIns="91425" tIns="91425" rIns="91425" bIns="91425" anchor="t" anchorCtr="0">
            <a:noAutofit/>
          </a:bodyPr>
          <a:lstStyle/>
          <a:p>
            <a:pPr marL="457200" lvl="0" indent="-323850" algn="just" rtl="0">
              <a:spcBef>
                <a:spcPts val="0"/>
              </a:spcBef>
              <a:spcAft>
                <a:spcPts val="0"/>
              </a:spcAft>
              <a:buSzPts val="1500"/>
              <a:buFont typeface="Arial"/>
              <a:buAutoNum type="arabicPeriod"/>
            </a:pPr>
            <a:r>
              <a:rPr lang="ru" sz="1500">
                <a:latin typeface="Arial"/>
                <a:ea typeface="Arial"/>
                <a:cs typeface="Arial"/>
                <a:sym typeface="Arial"/>
              </a:rPr>
              <a:t>Rashedi E., Nezamabadi-Pour H., Saryazdi S., GSA: a gravitational search algorithm //Information sciences. – 2009. – Т. 179. – №. 13. – С. 2232-2248.</a:t>
            </a:r>
            <a:endParaRPr sz="1500">
              <a:latin typeface="Arial"/>
              <a:ea typeface="Arial"/>
              <a:cs typeface="Arial"/>
              <a:sym typeface="Arial"/>
            </a:endParaRPr>
          </a:p>
          <a:p>
            <a:pPr marL="457200" lvl="0" indent="-323850" algn="just" rtl="0">
              <a:spcBef>
                <a:spcPts val="0"/>
              </a:spcBef>
              <a:spcAft>
                <a:spcPts val="0"/>
              </a:spcAft>
              <a:buSzPts val="1500"/>
              <a:buFont typeface="Arial"/>
              <a:buAutoNum type="arabicPeriod"/>
            </a:pPr>
            <a:r>
              <a:rPr lang="ru" sz="1500">
                <a:latin typeface="Arial"/>
                <a:ea typeface="Arial"/>
                <a:cs typeface="Arial"/>
                <a:sym typeface="Arial"/>
              </a:rPr>
              <a:t>Gravitational-Search-Algorithm // Github URL: https://github.com/himanshuRepo/Gravitational-Search-Algorithm (дата обращения: 01.12.2022).</a:t>
            </a:r>
            <a:endParaRPr sz="1500">
              <a:latin typeface="Arial"/>
              <a:ea typeface="Arial"/>
              <a:cs typeface="Arial"/>
              <a:sym typeface="Arial"/>
            </a:endParaRPr>
          </a:p>
          <a:p>
            <a:pPr marL="457200" lvl="0" indent="-323850" algn="just" rtl="0">
              <a:spcBef>
                <a:spcPts val="0"/>
              </a:spcBef>
              <a:spcAft>
                <a:spcPts val="0"/>
              </a:spcAft>
              <a:buSzPts val="1500"/>
              <a:buFont typeface="Arial"/>
              <a:buAutoNum type="arabicPeriod"/>
            </a:pPr>
            <a:r>
              <a:rPr lang="ru" sz="1500">
                <a:latin typeface="Arial"/>
                <a:ea typeface="Arial"/>
                <a:cs typeface="Arial"/>
                <a:sym typeface="Arial"/>
              </a:rPr>
              <a:t>Siddique, Nazmul &amp; Adelib, Hojjat. (2016). Applications of gravitational search algorithm in engineering. Journal of Civil Engineering and Management. 22. 981-990. 10.3846/13923730.2016.1232306. </a:t>
            </a:r>
            <a:endParaRPr sz="1500">
              <a:latin typeface="Arial"/>
              <a:ea typeface="Arial"/>
              <a:cs typeface="Arial"/>
              <a:sym typeface="Arial"/>
            </a:endParaRPr>
          </a:p>
          <a:p>
            <a:pPr marL="457200" lvl="0" indent="-323850" algn="just" rtl="0">
              <a:spcBef>
                <a:spcPts val="0"/>
              </a:spcBef>
              <a:spcAft>
                <a:spcPts val="0"/>
              </a:spcAft>
              <a:buSzPts val="1500"/>
              <a:buFont typeface="Arial"/>
              <a:buAutoNum type="arabicPeriod"/>
            </a:pPr>
            <a:r>
              <a:rPr lang="ru" sz="1500">
                <a:latin typeface="Arial"/>
                <a:ea typeface="Arial"/>
                <a:cs typeface="Arial"/>
                <a:sym typeface="Arial"/>
              </a:rPr>
              <a:t>Serhat Duman, Uğur Güvenç, Yusuf Sönmez, Nuran Yörükeren, Optimal power flow using gravitational search algorithm, Energy Conversion and Management, Volume 59, 2012, Pages 86-95, ISSN 0196-8904, https://doi.org/10.1016/j.enconman.2012.02.024.</a:t>
            </a:r>
            <a:endParaRPr sz="1500">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26"/>
          <p:cNvSpPr txBox="1">
            <a:spLocks noGrp="1"/>
          </p:cNvSpPr>
          <p:nvPr>
            <p:ph type="title"/>
          </p:nvPr>
        </p:nvSpPr>
        <p:spPr>
          <a:xfrm>
            <a:off x="1388625" y="1572825"/>
            <a:ext cx="6366900" cy="18633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ru" sz="4000"/>
              <a:t>Thank you for your attention!</a:t>
            </a:r>
            <a:endParaRPr sz="4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14"/>
          <p:cNvSpPr txBox="1">
            <a:spLocks noGrp="1"/>
          </p:cNvSpPr>
          <p:nvPr>
            <p:ph type="subTitle" idx="4294967295"/>
          </p:nvPr>
        </p:nvSpPr>
        <p:spPr>
          <a:xfrm>
            <a:off x="0" y="495000"/>
            <a:ext cx="8983800" cy="44484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ru" sz="1700">
                <a:solidFill>
                  <a:schemeClr val="lt1"/>
                </a:solidFill>
                <a:latin typeface="Maven Pro"/>
                <a:ea typeface="Maven Pro"/>
                <a:cs typeface="Maven Pro"/>
                <a:sym typeface="Maven Pro"/>
              </a:rPr>
              <a:t>An implementation of GSA with</a:t>
            </a:r>
            <a:endParaRPr sz="1700">
              <a:solidFill>
                <a:schemeClr val="lt1"/>
              </a:solidFill>
              <a:latin typeface="Maven Pro"/>
              <a:ea typeface="Maven Pro"/>
              <a:cs typeface="Maven Pro"/>
              <a:sym typeface="Maven Pro"/>
            </a:endParaRPr>
          </a:p>
          <a:p>
            <a:pPr marL="457200" lvl="0" indent="-336550" algn="l" rtl="0">
              <a:spcBef>
                <a:spcPts val="0"/>
              </a:spcBef>
              <a:spcAft>
                <a:spcPts val="0"/>
              </a:spcAft>
              <a:buClr>
                <a:schemeClr val="lt1"/>
              </a:buClr>
              <a:buSzPts val="1700"/>
              <a:buFont typeface="Maven Pro"/>
              <a:buChar char="●"/>
            </a:pPr>
            <a:r>
              <a:rPr lang="ru" sz="1700">
                <a:solidFill>
                  <a:schemeClr val="lt1"/>
                </a:solidFill>
                <a:latin typeface="Maven Pro"/>
                <a:ea typeface="Maven Pro"/>
                <a:cs typeface="Maven Pro"/>
                <a:sym typeface="Maven Pro"/>
              </a:rPr>
              <a:t>optimizations and features:</a:t>
            </a:r>
            <a:endParaRPr sz="1700">
              <a:solidFill>
                <a:schemeClr val="lt1"/>
              </a:solidFill>
              <a:latin typeface="Maven Pro"/>
              <a:ea typeface="Maven Pro"/>
              <a:cs typeface="Maven Pro"/>
              <a:sym typeface="Maven Pro"/>
            </a:endParaRPr>
          </a:p>
          <a:p>
            <a:pPr marL="914400" lvl="1" indent="-336550" algn="l" rtl="0">
              <a:spcBef>
                <a:spcPts val="0"/>
              </a:spcBef>
              <a:spcAft>
                <a:spcPts val="0"/>
              </a:spcAft>
              <a:buClr>
                <a:schemeClr val="lt1"/>
              </a:buClr>
              <a:buSzPts val="1700"/>
              <a:buFont typeface="Maven Pro"/>
              <a:buChar char="○"/>
            </a:pPr>
            <a:r>
              <a:rPr lang="ru" sz="1700">
                <a:solidFill>
                  <a:schemeClr val="lt1"/>
                </a:solidFill>
                <a:latin typeface="Maven Pro"/>
                <a:ea typeface="Maven Pro"/>
                <a:cs typeface="Maven Pro"/>
                <a:sym typeface="Maven Pro"/>
              </a:rPr>
              <a:t>elitism - gravity influence only from k best agents, k is calculated dynamically</a:t>
            </a:r>
            <a:endParaRPr sz="1700">
              <a:solidFill>
                <a:schemeClr val="lt1"/>
              </a:solidFill>
              <a:latin typeface="Maven Pro"/>
              <a:ea typeface="Maven Pro"/>
              <a:cs typeface="Maven Pro"/>
              <a:sym typeface="Maven Pro"/>
            </a:endParaRPr>
          </a:p>
          <a:p>
            <a:pPr marL="914400" lvl="1" indent="-336550" algn="l" rtl="0">
              <a:spcBef>
                <a:spcPts val="0"/>
              </a:spcBef>
              <a:spcAft>
                <a:spcPts val="0"/>
              </a:spcAft>
              <a:buClr>
                <a:schemeClr val="lt1"/>
              </a:buClr>
              <a:buSzPts val="1700"/>
              <a:buFont typeface="Maven Pro"/>
              <a:buChar char="○"/>
            </a:pPr>
            <a:r>
              <a:rPr lang="ru" sz="1700">
                <a:solidFill>
                  <a:schemeClr val="lt1"/>
                </a:solidFill>
                <a:latin typeface="Maven Pro"/>
                <a:ea typeface="Maven Pro"/>
                <a:cs typeface="Maven Pro"/>
                <a:sym typeface="Maven Pro"/>
              </a:rPr>
              <a:t>decaying gravity constant - transition from exploration to exploitation</a:t>
            </a:r>
            <a:endParaRPr sz="1700">
              <a:solidFill>
                <a:schemeClr val="lt1"/>
              </a:solidFill>
              <a:latin typeface="Maven Pro"/>
              <a:ea typeface="Maven Pro"/>
              <a:cs typeface="Maven Pro"/>
              <a:sym typeface="Maven Pro"/>
            </a:endParaRPr>
          </a:p>
          <a:p>
            <a:pPr marL="914400" lvl="1" indent="-336550" algn="l" rtl="0">
              <a:spcBef>
                <a:spcPts val="0"/>
              </a:spcBef>
              <a:spcAft>
                <a:spcPts val="0"/>
              </a:spcAft>
              <a:buClr>
                <a:schemeClr val="lt1"/>
              </a:buClr>
              <a:buSzPts val="1700"/>
              <a:buFont typeface="Maven Pro"/>
              <a:buChar char="○"/>
            </a:pPr>
            <a:r>
              <a:rPr lang="ru" sz="1700">
                <a:solidFill>
                  <a:schemeClr val="lt1"/>
                </a:solidFill>
                <a:latin typeface="Maven Pro"/>
                <a:ea typeface="Maven Pro"/>
                <a:cs typeface="Maven Pro"/>
                <a:sym typeface="Maven Pro"/>
              </a:rPr>
              <a:t>dimensionality - unlimited</a:t>
            </a:r>
            <a:endParaRPr sz="1700">
              <a:solidFill>
                <a:schemeClr val="lt1"/>
              </a:solidFill>
              <a:latin typeface="Maven Pro"/>
              <a:ea typeface="Maven Pro"/>
              <a:cs typeface="Maven Pro"/>
              <a:sym typeface="Maven Pro"/>
            </a:endParaRPr>
          </a:p>
          <a:p>
            <a:pPr marL="914400" lvl="1" indent="-336550" algn="l" rtl="0">
              <a:spcBef>
                <a:spcPts val="0"/>
              </a:spcBef>
              <a:spcAft>
                <a:spcPts val="0"/>
              </a:spcAft>
              <a:buClr>
                <a:schemeClr val="lt1"/>
              </a:buClr>
              <a:buSzPts val="1700"/>
              <a:buFont typeface="Maven Pro"/>
              <a:buChar char="○"/>
            </a:pPr>
            <a:r>
              <a:rPr lang="ru" sz="1700">
                <a:solidFill>
                  <a:schemeClr val="lt1"/>
                </a:solidFill>
                <a:latin typeface="Maven Pro"/>
                <a:ea typeface="Maven Pro"/>
                <a:cs typeface="Maven Pro"/>
                <a:sym typeface="Maven Pro"/>
              </a:rPr>
              <a:t>additional option of difference between iterations exit criterium</a:t>
            </a:r>
            <a:endParaRPr sz="1700">
              <a:solidFill>
                <a:schemeClr val="lt1"/>
              </a:solidFill>
              <a:latin typeface="Maven Pro"/>
              <a:ea typeface="Maven Pro"/>
              <a:cs typeface="Maven Pro"/>
              <a:sym typeface="Maven Pro"/>
            </a:endParaRPr>
          </a:p>
          <a:p>
            <a:pPr marL="914400" lvl="1" indent="-336550" algn="l" rtl="0">
              <a:spcBef>
                <a:spcPts val="0"/>
              </a:spcBef>
              <a:spcAft>
                <a:spcPts val="0"/>
              </a:spcAft>
              <a:buClr>
                <a:schemeClr val="lt1"/>
              </a:buClr>
              <a:buSzPts val="1700"/>
              <a:buFont typeface="Maven Pro"/>
              <a:buChar char="○"/>
            </a:pPr>
            <a:r>
              <a:rPr lang="ru" sz="1700">
                <a:solidFill>
                  <a:schemeClr val="lt1"/>
                </a:solidFill>
                <a:latin typeface="Maven Pro"/>
                <a:ea typeface="Maven Pro"/>
                <a:cs typeface="Maven Pro"/>
                <a:sym typeface="Maven Pro"/>
              </a:rPr>
              <a:t>logging of convergence and best values by iterations, written to files</a:t>
            </a:r>
            <a:endParaRPr sz="1700">
              <a:solidFill>
                <a:schemeClr val="lt1"/>
              </a:solidFill>
              <a:latin typeface="Maven Pro"/>
              <a:ea typeface="Maven Pro"/>
              <a:cs typeface="Maven Pro"/>
              <a:sym typeface="Maven Pro"/>
            </a:endParaRPr>
          </a:p>
          <a:p>
            <a:pPr marL="914400" lvl="1" indent="-336550" algn="l" rtl="0">
              <a:spcBef>
                <a:spcPts val="0"/>
              </a:spcBef>
              <a:spcAft>
                <a:spcPts val="0"/>
              </a:spcAft>
              <a:buClr>
                <a:schemeClr val="lt1"/>
              </a:buClr>
              <a:buSzPts val="1700"/>
              <a:buFont typeface="Maven Pro"/>
              <a:buChar char="○"/>
            </a:pPr>
            <a:r>
              <a:rPr lang="ru" sz="1700">
                <a:solidFill>
                  <a:schemeClr val="lt1"/>
                </a:solidFill>
                <a:latin typeface="Maven Pro"/>
                <a:ea typeface="Maven Pro"/>
                <a:cs typeface="Maven Pro"/>
                <a:sym typeface="Maven Pro"/>
              </a:rPr>
              <a:t>easy repeat of calculation from the interface</a:t>
            </a:r>
            <a:endParaRPr sz="1700">
              <a:solidFill>
                <a:schemeClr val="lt1"/>
              </a:solidFill>
              <a:latin typeface="Maven Pro"/>
              <a:ea typeface="Maven Pro"/>
              <a:cs typeface="Maven Pro"/>
              <a:sym typeface="Maven Pro"/>
            </a:endParaRPr>
          </a:p>
          <a:p>
            <a:pPr marL="457200" lvl="0" indent="-336550" algn="l" rtl="0">
              <a:spcBef>
                <a:spcPts val="0"/>
              </a:spcBef>
              <a:spcAft>
                <a:spcPts val="0"/>
              </a:spcAft>
              <a:buClr>
                <a:schemeClr val="lt1"/>
              </a:buClr>
              <a:buSzPts val="1700"/>
              <a:buFont typeface="Maven Pro"/>
              <a:buChar char="●"/>
            </a:pPr>
            <a:r>
              <a:rPr lang="ru" sz="1700">
                <a:solidFill>
                  <a:schemeClr val="lt1"/>
                </a:solidFill>
                <a:latin typeface="Maven Pro"/>
                <a:ea typeface="Maven Pro"/>
                <a:cs typeface="Maven Pro"/>
                <a:sym typeface="Maven Pro"/>
              </a:rPr>
              <a:t>functions</a:t>
            </a:r>
            <a:endParaRPr sz="1700">
              <a:solidFill>
                <a:schemeClr val="lt1"/>
              </a:solidFill>
              <a:latin typeface="Maven Pro"/>
              <a:ea typeface="Maven Pro"/>
              <a:cs typeface="Maven Pro"/>
              <a:sym typeface="Maven Pro"/>
            </a:endParaRPr>
          </a:p>
          <a:p>
            <a:pPr marL="914400" lvl="1" indent="-336550" algn="l" rtl="0">
              <a:spcBef>
                <a:spcPts val="0"/>
              </a:spcBef>
              <a:spcAft>
                <a:spcPts val="0"/>
              </a:spcAft>
              <a:buClr>
                <a:schemeClr val="lt1"/>
              </a:buClr>
              <a:buSzPts val="1700"/>
              <a:buFont typeface="Maven Pro"/>
              <a:buChar char="○"/>
            </a:pPr>
            <a:r>
              <a:rPr lang="ru" sz="1700">
                <a:solidFill>
                  <a:schemeClr val="lt1"/>
                </a:solidFill>
                <a:latin typeface="Maven Pro"/>
                <a:ea typeface="Maven Pro"/>
                <a:cs typeface="Maven Pro"/>
                <a:sym typeface="Maven Pro"/>
              </a:rPr>
              <a:t>simple y = x function to test</a:t>
            </a:r>
            <a:endParaRPr sz="1700">
              <a:solidFill>
                <a:schemeClr val="lt1"/>
              </a:solidFill>
              <a:latin typeface="Maven Pro"/>
              <a:ea typeface="Maven Pro"/>
              <a:cs typeface="Maven Pro"/>
              <a:sym typeface="Maven Pro"/>
            </a:endParaRPr>
          </a:p>
          <a:p>
            <a:pPr marL="914400" lvl="1" indent="-336550" algn="l" rtl="0">
              <a:spcBef>
                <a:spcPts val="0"/>
              </a:spcBef>
              <a:spcAft>
                <a:spcPts val="0"/>
              </a:spcAft>
              <a:buClr>
                <a:schemeClr val="lt1"/>
              </a:buClr>
              <a:buSzPts val="1700"/>
              <a:buFont typeface="Maven Pro"/>
              <a:buChar char="○"/>
            </a:pPr>
            <a:r>
              <a:rPr lang="ru" sz="1700">
                <a:solidFill>
                  <a:schemeClr val="lt1"/>
                </a:solidFill>
                <a:latin typeface="Maven Pro"/>
                <a:ea typeface="Maven Pro"/>
                <a:cs typeface="Maven Pro"/>
                <a:sym typeface="Maven Pro"/>
              </a:rPr>
              <a:t>square y = x**2 function - from the original paper, test purposes as well</a:t>
            </a:r>
            <a:endParaRPr sz="1700">
              <a:solidFill>
                <a:schemeClr val="lt1"/>
              </a:solidFill>
              <a:latin typeface="Maven Pro"/>
              <a:ea typeface="Maven Pro"/>
              <a:cs typeface="Maven Pro"/>
              <a:sym typeface="Maven Pro"/>
            </a:endParaRPr>
          </a:p>
          <a:p>
            <a:pPr marL="914400" lvl="1" indent="-336550" algn="l" rtl="0">
              <a:spcBef>
                <a:spcPts val="0"/>
              </a:spcBef>
              <a:spcAft>
                <a:spcPts val="0"/>
              </a:spcAft>
              <a:buClr>
                <a:schemeClr val="lt1"/>
              </a:buClr>
              <a:buSzPts val="1700"/>
              <a:buFont typeface="Maven Pro"/>
              <a:buChar char="○"/>
            </a:pPr>
            <a:r>
              <a:rPr lang="ru" sz="1700">
                <a:solidFill>
                  <a:schemeClr val="lt1"/>
                </a:solidFill>
                <a:latin typeface="Maven Pro"/>
                <a:ea typeface="Maven Pro"/>
                <a:cs typeface="Maven Pro"/>
                <a:sym typeface="Maven Pro"/>
              </a:rPr>
              <a:t>quadratic cost curve with valve point loadings - from the paper on optimal power flow, solution for a real-life problem</a:t>
            </a:r>
            <a:endParaRPr sz="1700">
              <a:solidFill>
                <a:schemeClr val="lt1"/>
              </a:solidFill>
              <a:latin typeface="Maven Pro"/>
              <a:ea typeface="Maven Pro"/>
              <a:cs typeface="Maven Pro"/>
              <a:sym typeface="Maven Pro"/>
            </a:endParaRPr>
          </a:p>
          <a:p>
            <a:pPr marL="457200" lvl="0" indent="-336550" algn="l" rtl="0">
              <a:spcBef>
                <a:spcPts val="0"/>
              </a:spcBef>
              <a:spcAft>
                <a:spcPts val="0"/>
              </a:spcAft>
              <a:buClr>
                <a:schemeClr val="lt1"/>
              </a:buClr>
              <a:buSzPts val="1700"/>
              <a:buFont typeface="Maven Pro"/>
              <a:buChar char="●"/>
            </a:pPr>
            <a:r>
              <a:rPr lang="ru" sz="1700">
                <a:solidFill>
                  <a:schemeClr val="lt1"/>
                </a:solidFill>
                <a:latin typeface="Maven Pro"/>
                <a:ea typeface="Maven Pro"/>
                <a:cs typeface="Maven Pro"/>
                <a:sym typeface="Maven Pro"/>
              </a:rPr>
              <a:t>technical details: console app, written in c++ in the OOP paradigm using standard c++ libraries, can be deployed on a PC with a c++ compiler, txt scripts for inputs</a:t>
            </a:r>
            <a:endParaRPr sz="1700">
              <a:solidFill>
                <a:schemeClr val="lt1"/>
              </a:solidFill>
              <a:latin typeface="Maven Pro"/>
              <a:ea typeface="Maven Pro"/>
              <a:cs typeface="Maven Pro"/>
              <a:sym typeface="Maven Pro"/>
            </a:endParaRPr>
          </a:p>
        </p:txBody>
      </p:sp>
      <p:sp>
        <p:nvSpPr>
          <p:cNvPr id="283" name="Google Shape;283;p14"/>
          <p:cNvSpPr txBox="1"/>
          <p:nvPr/>
        </p:nvSpPr>
        <p:spPr>
          <a:xfrm>
            <a:off x="118500" y="0"/>
            <a:ext cx="6366900" cy="7998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None/>
            </a:pPr>
            <a:r>
              <a:rPr lang="ru" sz="3200" b="1">
                <a:solidFill>
                  <a:schemeClr val="lt1"/>
                </a:solidFill>
                <a:latin typeface="Maven Pro"/>
                <a:ea typeface="Maven Pro"/>
                <a:cs typeface="Maven Pro"/>
                <a:sym typeface="Maven Pro"/>
              </a:rPr>
              <a:t>Provided solution:</a:t>
            </a:r>
            <a:endParaRPr sz="3200" b="1">
              <a:solidFill>
                <a:schemeClr val="lt1"/>
              </a:solidFill>
              <a:latin typeface="Maven Pro"/>
              <a:ea typeface="Maven Pro"/>
              <a:cs typeface="Maven Pro"/>
              <a:sym typeface="Maven Pr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15"/>
          <p:cNvSpPr txBox="1"/>
          <p:nvPr/>
        </p:nvSpPr>
        <p:spPr>
          <a:xfrm>
            <a:off x="40150" y="677100"/>
            <a:ext cx="8934900" cy="4388700"/>
          </a:xfrm>
          <a:prstGeom prst="rect">
            <a:avLst/>
          </a:prstGeom>
          <a:noFill/>
          <a:ln>
            <a:noFill/>
          </a:ln>
        </p:spPr>
        <p:txBody>
          <a:bodyPr spcFirstLastPara="1" wrap="square" lIns="91425" tIns="91425" rIns="91425" bIns="91425" anchor="t" anchorCtr="0">
            <a:normAutofit lnSpcReduction="20000"/>
          </a:bodyPr>
          <a:lstStyle/>
          <a:p>
            <a:pPr marL="0" lvl="0" indent="0" algn="just" rtl="0">
              <a:lnSpc>
                <a:spcPct val="115000"/>
              </a:lnSpc>
              <a:spcBef>
                <a:spcPts val="0"/>
              </a:spcBef>
              <a:spcAft>
                <a:spcPts val="0"/>
              </a:spcAft>
              <a:buNone/>
            </a:pPr>
            <a:r>
              <a:rPr lang="ru" sz="1700" b="1">
                <a:solidFill>
                  <a:schemeClr val="lt1"/>
                </a:solidFill>
                <a:latin typeface="Maven Pro"/>
                <a:ea typeface="Maven Pro"/>
                <a:cs typeface="Maven Pro"/>
                <a:sym typeface="Maven Pro"/>
              </a:rPr>
              <a:t>Optimal power flow</a:t>
            </a:r>
            <a:endParaRPr sz="1700" b="1">
              <a:solidFill>
                <a:schemeClr val="lt1"/>
              </a:solidFill>
              <a:latin typeface="Maven Pro"/>
              <a:ea typeface="Maven Pro"/>
              <a:cs typeface="Maven Pro"/>
              <a:sym typeface="Maven Pro"/>
            </a:endParaRPr>
          </a:p>
          <a:p>
            <a:pPr marL="0" lvl="0" indent="0" algn="just" rtl="0">
              <a:lnSpc>
                <a:spcPct val="115000"/>
              </a:lnSpc>
              <a:spcBef>
                <a:spcPts val="1200"/>
              </a:spcBef>
              <a:spcAft>
                <a:spcPts val="0"/>
              </a:spcAft>
              <a:buNone/>
            </a:pPr>
            <a:r>
              <a:rPr lang="ru" sz="1700">
                <a:solidFill>
                  <a:schemeClr val="lt1"/>
                </a:solidFill>
                <a:latin typeface="Maven Pro"/>
                <a:ea typeface="Maven Pro"/>
                <a:cs typeface="Maven Pro"/>
                <a:sym typeface="Maven Pro"/>
              </a:rPr>
              <a:t>- how to operate a grid of generators in the most efficient way? For example, we have buses with demand for power and generators attached to them, how much power should we generate at each generator?</a:t>
            </a:r>
            <a:endParaRPr sz="1700">
              <a:solidFill>
                <a:schemeClr val="lt1"/>
              </a:solidFill>
              <a:latin typeface="Maven Pro"/>
              <a:ea typeface="Maven Pro"/>
              <a:cs typeface="Maven Pro"/>
              <a:sym typeface="Maven Pro"/>
            </a:endParaRPr>
          </a:p>
          <a:p>
            <a:pPr marL="0" lvl="0" indent="0" algn="just" rtl="0">
              <a:lnSpc>
                <a:spcPct val="115000"/>
              </a:lnSpc>
              <a:spcBef>
                <a:spcPts val="1200"/>
              </a:spcBef>
              <a:spcAft>
                <a:spcPts val="0"/>
              </a:spcAft>
              <a:buNone/>
            </a:pPr>
            <a:r>
              <a:rPr lang="ru" sz="1700" b="1">
                <a:solidFill>
                  <a:schemeClr val="lt1"/>
                </a:solidFill>
                <a:latin typeface="Maven Pro"/>
                <a:ea typeface="Maven Pro"/>
                <a:cs typeface="Maven Pro"/>
                <a:sym typeface="Maven Pro"/>
              </a:rPr>
              <a:t>Reduction to mathematical statement</a:t>
            </a:r>
            <a:endParaRPr sz="1700" b="1">
              <a:solidFill>
                <a:schemeClr val="lt1"/>
              </a:solidFill>
              <a:latin typeface="Maven Pro"/>
              <a:ea typeface="Maven Pro"/>
              <a:cs typeface="Maven Pro"/>
              <a:sym typeface="Maven Pro"/>
            </a:endParaRPr>
          </a:p>
          <a:p>
            <a:pPr marL="457200" lvl="0" indent="-336550" algn="just" rtl="0">
              <a:lnSpc>
                <a:spcPct val="115000"/>
              </a:lnSpc>
              <a:spcBef>
                <a:spcPts val="1200"/>
              </a:spcBef>
              <a:spcAft>
                <a:spcPts val="0"/>
              </a:spcAft>
              <a:buClr>
                <a:schemeClr val="lt1"/>
              </a:buClr>
              <a:buSzPts val="1700"/>
              <a:buFont typeface="Maven Pro"/>
              <a:buChar char="●"/>
            </a:pPr>
            <a:r>
              <a:rPr lang="ru" sz="1700">
                <a:solidFill>
                  <a:schemeClr val="lt1"/>
                </a:solidFill>
                <a:latin typeface="Maven Pro"/>
                <a:ea typeface="Maven Pro"/>
                <a:cs typeface="Maven Pro"/>
                <a:sym typeface="Maven Pro"/>
              </a:rPr>
              <a:t>how = with what parameters </a:t>
            </a:r>
            <a:endParaRPr sz="1700">
              <a:solidFill>
                <a:schemeClr val="lt1"/>
              </a:solidFill>
              <a:latin typeface="Maven Pro"/>
              <a:ea typeface="Maven Pro"/>
              <a:cs typeface="Maven Pro"/>
              <a:sym typeface="Maven Pro"/>
            </a:endParaRPr>
          </a:p>
          <a:p>
            <a:pPr marL="914400" lvl="1" indent="-336550" algn="just" rtl="0">
              <a:lnSpc>
                <a:spcPct val="115000"/>
              </a:lnSpc>
              <a:spcBef>
                <a:spcPts val="0"/>
              </a:spcBef>
              <a:spcAft>
                <a:spcPts val="0"/>
              </a:spcAft>
              <a:buClr>
                <a:schemeClr val="lt1"/>
              </a:buClr>
              <a:buSzPts val="1700"/>
              <a:buFont typeface="Maven Pro"/>
              <a:buChar char="○"/>
            </a:pPr>
            <a:r>
              <a:rPr lang="ru" sz="1700">
                <a:solidFill>
                  <a:schemeClr val="lt1"/>
                </a:solidFill>
                <a:latin typeface="Maven Pro"/>
                <a:ea typeface="Maven Pro"/>
                <a:cs typeface="Maven Pro"/>
                <a:sym typeface="Maven Pro"/>
              </a:rPr>
              <a:t>and what values for them</a:t>
            </a:r>
            <a:endParaRPr sz="1700">
              <a:solidFill>
                <a:schemeClr val="lt1"/>
              </a:solidFill>
              <a:latin typeface="Maven Pro"/>
              <a:ea typeface="Maven Pro"/>
              <a:cs typeface="Maven Pro"/>
              <a:sym typeface="Maven Pro"/>
            </a:endParaRPr>
          </a:p>
          <a:p>
            <a:pPr marL="457200" lvl="0" indent="-336550" algn="just" rtl="0">
              <a:lnSpc>
                <a:spcPct val="115000"/>
              </a:lnSpc>
              <a:spcBef>
                <a:spcPts val="0"/>
              </a:spcBef>
              <a:spcAft>
                <a:spcPts val="0"/>
              </a:spcAft>
              <a:buClr>
                <a:schemeClr val="lt1"/>
              </a:buClr>
              <a:buSzPts val="1700"/>
              <a:buFont typeface="Maven Pro"/>
              <a:buChar char="●"/>
            </a:pPr>
            <a:r>
              <a:rPr lang="ru" sz="1700">
                <a:solidFill>
                  <a:schemeClr val="lt1"/>
                </a:solidFill>
                <a:latin typeface="Maven Pro"/>
                <a:ea typeface="Maven Pro"/>
                <a:cs typeface="Maven Pro"/>
                <a:sym typeface="Maven Pro"/>
              </a:rPr>
              <a:t>a grid of generators = {P</a:t>
            </a:r>
            <a:r>
              <a:rPr lang="ru" sz="1200">
                <a:solidFill>
                  <a:schemeClr val="lt1"/>
                </a:solidFill>
                <a:latin typeface="Maven Pro"/>
                <a:ea typeface="Maven Pro"/>
                <a:cs typeface="Maven Pro"/>
                <a:sym typeface="Maven Pro"/>
              </a:rPr>
              <a:t>1</a:t>
            </a:r>
            <a:r>
              <a:rPr lang="ru" sz="1700">
                <a:solidFill>
                  <a:schemeClr val="lt1"/>
                </a:solidFill>
                <a:latin typeface="Maven Pro"/>
                <a:ea typeface="Maven Pro"/>
                <a:cs typeface="Maven Pro"/>
                <a:sym typeface="Maven Pro"/>
              </a:rPr>
              <a:t>, P</a:t>
            </a:r>
            <a:r>
              <a:rPr lang="ru" sz="1200">
                <a:solidFill>
                  <a:schemeClr val="lt1"/>
                </a:solidFill>
                <a:latin typeface="Maven Pro"/>
                <a:ea typeface="Maven Pro"/>
                <a:cs typeface="Maven Pro"/>
                <a:sym typeface="Maven Pro"/>
              </a:rPr>
              <a:t>2</a:t>
            </a:r>
            <a:r>
              <a:rPr lang="ru" sz="1700">
                <a:solidFill>
                  <a:schemeClr val="lt1"/>
                </a:solidFill>
                <a:latin typeface="Maven Pro"/>
                <a:ea typeface="Maven Pro"/>
                <a:cs typeface="Maven Pro"/>
                <a:sym typeface="Maven Pro"/>
              </a:rPr>
              <a:t>, … P</a:t>
            </a:r>
            <a:r>
              <a:rPr lang="ru" sz="1200">
                <a:solidFill>
                  <a:schemeClr val="lt1"/>
                </a:solidFill>
                <a:latin typeface="Maven Pro"/>
                <a:ea typeface="Maven Pro"/>
                <a:cs typeface="Maven Pro"/>
                <a:sym typeface="Maven Pro"/>
              </a:rPr>
              <a:t>n</a:t>
            </a:r>
            <a:r>
              <a:rPr lang="ru" sz="1700">
                <a:solidFill>
                  <a:schemeClr val="lt1"/>
                </a:solidFill>
                <a:latin typeface="Maven Pro"/>
                <a:ea typeface="Maven Pro"/>
                <a:cs typeface="Maven Pro"/>
                <a:sym typeface="Maven Pro"/>
              </a:rPr>
              <a:t>} - power output of each generator in power units of choice</a:t>
            </a:r>
            <a:endParaRPr sz="1700">
              <a:solidFill>
                <a:schemeClr val="lt1"/>
              </a:solidFill>
              <a:latin typeface="Maven Pro"/>
              <a:ea typeface="Maven Pro"/>
              <a:cs typeface="Maven Pro"/>
              <a:sym typeface="Maven Pro"/>
            </a:endParaRPr>
          </a:p>
          <a:p>
            <a:pPr marL="457200" lvl="0" indent="-336550" algn="just" rtl="0">
              <a:lnSpc>
                <a:spcPct val="115000"/>
              </a:lnSpc>
              <a:spcBef>
                <a:spcPts val="0"/>
              </a:spcBef>
              <a:spcAft>
                <a:spcPts val="0"/>
              </a:spcAft>
              <a:buClr>
                <a:schemeClr val="lt1"/>
              </a:buClr>
              <a:buSzPts val="1700"/>
              <a:buFont typeface="Maven Pro"/>
              <a:buChar char="●"/>
            </a:pPr>
            <a:r>
              <a:rPr lang="ru" sz="1700">
                <a:solidFill>
                  <a:schemeClr val="lt1"/>
                </a:solidFill>
                <a:latin typeface="Maven Pro"/>
                <a:ea typeface="Maven Pro"/>
                <a:cs typeface="Maven Pro"/>
                <a:sym typeface="Maven Pro"/>
              </a:rPr>
              <a:t>constraints P</a:t>
            </a:r>
            <a:r>
              <a:rPr lang="ru" sz="1200">
                <a:solidFill>
                  <a:schemeClr val="lt1"/>
                </a:solidFill>
                <a:latin typeface="Maven Pro"/>
                <a:ea typeface="Maven Pro"/>
                <a:cs typeface="Maven Pro"/>
                <a:sym typeface="Maven Pro"/>
              </a:rPr>
              <a:t>i_min</a:t>
            </a:r>
            <a:r>
              <a:rPr lang="ru" sz="1700">
                <a:solidFill>
                  <a:schemeClr val="lt1"/>
                </a:solidFill>
                <a:latin typeface="Maven Pro"/>
                <a:ea typeface="Maven Pro"/>
                <a:cs typeface="Maven Pro"/>
                <a:sym typeface="Maven Pro"/>
              </a:rPr>
              <a:t> &lt;= P</a:t>
            </a:r>
            <a:r>
              <a:rPr lang="ru" sz="1200">
                <a:solidFill>
                  <a:schemeClr val="lt1"/>
                </a:solidFill>
                <a:latin typeface="Maven Pro"/>
                <a:ea typeface="Maven Pro"/>
                <a:cs typeface="Maven Pro"/>
                <a:sym typeface="Maven Pro"/>
              </a:rPr>
              <a:t>i</a:t>
            </a:r>
            <a:r>
              <a:rPr lang="ru" sz="1700">
                <a:solidFill>
                  <a:schemeClr val="lt1"/>
                </a:solidFill>
                <a:latin typeface="Maven Pro"/>
                <a:ea typeface="Maven Pro"/>
                <a:cs typeface="Maven Pro"/>
                <a:sym typeface="Maven Pro"/>
              </a:rPr>
              <a:t> &lt;= P</a:t>
            </a:r>
            <a:r>
              <a:rPr lang="ru" sz="1200">
                <a:solidFill>
                  <a:schemeClr val="lt1"/>
                </a:solidFill>
                <a:latin typeface="Maven Pro"/>
                <a:ea typeface="Maven Pro"/>
                <a:cs typeface="Maven Pro"/>
                <a:sym typeface="Maven Pro"/>
              </a:rPr>
              <a:t>i_max </a:t>
            </a:r>
            <a:r>
              <a:rPr lang="ru" sz="1700">
                <a:solidFill>
                  <a:schemeClr val="lt1"/>
                </a:solidFill>
                <a:latin typeface="Maven Pro"/>
                <a:ea typeface="Maven Pro"/>
                <a:cs typeface="Maven Pro"/>
                <a:sym typeface="Maven Pro"/>
              </a:rPr>
              <a:t>for i in 1...n, based on power demand, safety requirements, etc.</a:t>
            </a:r>
            <a:endParaRPr sz="1700">
              <a:solidFill>
                <a:schemeClr val="lt1"/>
              </a:solidFill>
              <a:latin typeface="Maven Pro"/>
              <a:ea typeface="Maven Pro"/>
              <a:cs typeface="Maven Pro"/>
              <a:sym typeface="Maven Pro"/>
            </a:endParaRPr>
          </a:p>
          <a:p>
            <a:pPr marL="457200" lvl="0" indent="-336550" algn="just" rtl="0">
              <a:lnSpc>
                <a:spcPct val="115000"/>
              </a:lnSpc>
              <a:spcBef>
                <a:spcPts val="0"/>
              </a:spcBef>
              <a:spcAft>
                <a:spcPts val="0"/>
              </a:spcAft>
              <a:buClr>
                <a:schemeClr val="lt1"/>
              </a:buClr>
              <a:buSzPts val="1700"/>
              <a:buFont typeface="Maven Pro"/>
              <a:buChar char="●"/>
            </a:pPr>
            <a:r>
              <a:rPr lang="ru" sz="1700">
                <a:solidFill>
                  <a:schemeClr val="lt1"/>
                </a:solidFill>
                <a:latin typeface="Maven Pro"/>
                <a:ea typeface="Maven Pro"/>
                <a:cs typeface="Maven Pro"/>
                <a:sym typeface="Maven Pro"/>
              </a:rPr>
              <a:t>in the most efficient way = with the smallest costs based on </a:t>
            </a:r>
            <a:endParaRPr sz="1700">
              <a:solidFill>
                <a:schemeClr val="lt1"/>
              </a:solidFill>
              <a:latin typeface="Maven Pro"/>
              <a:ea typeface="Maven Pro"/>
              <a:cs typeface="Maven Pro"/>
              <a:sym typeface="Maven Pro"/>
            </a:endParaRPr>
          </a:p>
          <a:p>
            <a:pPr marL="457200" lvl="0" indent="-336550" algn="just" rtl="0">
              <a:lnSpc>
                <a:spcPct val="115000"/>
              </a:lnSpc>
              <a:spcBef>
                <a:spcPts val="0"/>
              </a:spcBef>
              <a:spcAft>
                <a:spcPts val="0"/>
              </a:spcAft>
              <a:buClr>
                <a:schemeClr val="lt1"/>
              </a:buClr>
              <a:buSzPts val="1700"/>
              <a:buFont typeface="Maven Pro"/>
              <a:buChar char="●"/>
            </a:pPr>
            <a:r>
              <a:rPr lang="ru" sz="1700">
                <a:solidFill>
                  <a:schemeClr val="lt1"/>
                </a:solidFill>
                <a:latin typeface="Maven Pro"/>
                <a:ea typeface="Maven Pro"/>
                <a:cs typeface="Maven Pro"/>
                <a:sym typeface="Maven Pro"/>
              </a:rPr>
              <a:t>the fuel costs {c1, c2, … cn} for each generator, money/power_unit - possibly different fuels</a:t>
            </a:r>
            <a:endParaRPr sz="1700">
              <a:solidFill>
                <a:schemeClr val="lt1"/>
              </a:solidFill>
              <a:latin typeface="Maven Pro"/>
              <a:ea typeface="Maven Pro"/>
              <a:cs typeface="Maven Pro"/>
              <a:sym typeface="Maven Pro"/>
            </a:endParaRPr>
          </a:p>
          <a:p>
            <a:pPr marL="457200" lvl="0" indent="-336550" algn="just" rtl="0">
              <a:lnSpc>
                <a:spcPct val="115000"/>
              </a:lnSpc>
              <a:spcBef>
                <a:spcPts val="0"/>
              </a:spcBef>
              <a:spcAft>
                <a:spcPts val="0"/>
              </a:spcAft>
              <a:buClr>
                <a:schemeClr val="lt1"/>
              </a:buClr>
              <a:buSzPts val="1700"/>
              <a:buFont typeface="Maven Pro"/>
              <a:buChar char="●"/>
            </a:pPr>
            <a:r>
              <a:rPr lang="ru" sz="1700">
                <a:solidFill>
                  <a:schemeClr val="lt1"/>
                </a:solidFill>
                <a:latin typeface="Maven Pro"/>
                <a:ea typeface="Maven Pro"/>
                <a:cs typeface="Maven Pro"/>
                <a:sym typeface="Maven Pro"/>
              </a:rPr>
              <a:t>other effects of electric grid, i.e. valve point effects</a:t>
            </a:r>
            <a:endParaRPr sz="1700">
              <a:solidFill>
                <a:schemeClr val="lt1"/>
              </a:solidFill>
              <a:latin typeface="Maven Pro"/>
              <a:ea typeface="Maven Pro"/>
              <a:cs typeface="Maven Pro"/>
              <a:sym typeface="Maven Pro"/>
            </a:endParaRPr>
          </a:p>
        </p:txBody>
      </p:sp>
      <p:sp>
        <p:nvSpPr>
          <p:cNvPr id="289" name="Google Shape;289;p15"/>
          <p:cNvSpPr txBox="1"/>
          <p:nvPr/>
        </p:nvSpPr>
        <p:spPr>
          <a:xfrm>
            <a:off x="0" y="0"/>
            <a:ext cx="64158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ru" sz="3200" b="1">
                <a:solidFill>
                  <a:schemeClr val="lt1"/>
                </a:solidFill>
                <a:latin typeface="Maven Pro"/>
                <a:ea typeface="Maven Pro"/>
                <a:cs typeface="Maven Pro"/>
                <a:sym typeface="Maven Pro"/>
              </a:rPr>
              <a:t>Problem: real life statement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pic>
        <p:nvPicPr>
          <p:cNvPr id="294" name="Google Shape;294;p16"/>
          <p:cNvPicPr preferRelativeResize="0"/>
          <p:nvPr/>
        </p:nvPicPr>
        <p:blipFill>
          <a:blip r:embed="rId3">
            <a:alphaModFix/>
          </a:blip>
          <a:stretch>
            <a:fillRect/>
          </a:stretch>
        </p:blipFill>
        <p:spPr>
          <a:xfrm>
            <a:off x="162875" y="632891"/>
            <a:ext cx="2600200" cy="558475"/>
          </a:xfrm>
          <a:prstGeom prst="rect">
            <a:avLst/>
          </a:prstGeom>
          <a:noFill/>
          <a:ln>
            <a:noFill/>
          </a:ln>
        </p:spPr>
      </p:pic>
      <p:sp>
        <p:nvSpPr>
          <p:cNvPr id="295" name="Google Shape;295;p16"/>
          <p:cNvSpPr txBox="1"/>
          <p:nvPr/>
        </p:nvSpPr>
        <p:spPr>
          <a:xfrm>
            <a:off x="0" y="0"/>
            <a:ext cx="76020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ru" sz="3200" b="1">
                <a:solidFill>
                  <a:schemeClr val="dk2"/>
                </a:solidFill>
                <a:latin typeface="Maven Pro"/>
                <a:ea typeface="Maven Pro"/>
                <a:cs typeface="Maven Pro"/>
                <a:sym typeface="Maven Pro"/>
              </a:rPr>
              <a:t>Problem: mathematical statement</a:t>
            </a:r>
            <a:endParaRPr>
              <a:solidFill>
                <a:schemeClr val="dk2"/>
              </a:solidFill>
            </a:endParaRPr>
          </a:p>
        </p:txBody>
      </p:sp>
      <p:pic>
        <p:nvPicPr>
          <p:cNvPr id="296" name="Google Shape;296;p16"/>
          <p:cNvPicPr preferRelativeResize="0"/>
          <p:nvPr/>
        </p:nvPicPr>
        <p:blipFill>
          <a:blip r:embed="rId4">
            <a:alphaModFix/>
          </a:blip>
          <a:stretch>
            <a:fillRect/>
          </a:stretch>
        </p:blipFill>
        <p:spPr>
          <a:xfrm>
            <a:off x="6813956" y="1661361"/>
            <a:ext cx="2079400" cy="505825"/>
          </a:xfrm>
          <a:prstGeom prst="rect">
            <a:avLst/>
          </a:prstGeom>
          <a:noFill/>
          <a:ln>
            <a:noFill/>
          </a:ln>
        </p:spPr>
      </p:pic>
      <p:pic>
        <p:nvPicPr>
          <p:cNvPr id="297" name="Google Shape;297;p16"/>
          <p:cNvPicPr preferRelativeResize="0"/>
          <p:nvPr/>
        </p:nvPicPr>
        <p:blipFill>
          <a:blip r:embed="rId5">
            <a:alphaModFix/>
          </a:blip>
          <a:stretch>
            <a:fillRect/>
          </a:stretch>
        </p:blipFill>
        <p:spPr>
          <a:xfrm>
            <a:off x="2632761" y="2072087"/>
            <a:ext cx="3828139" cy="505825"/>
          </a:xfrm>
          <a:prstGeom prst="rect">
            <a:avLst/>
          </a:prstGeom>
          <a:noFill/>
          <a:ln>
            <a:noFill/>
          </a:ln>
        </p:spPr>
      </p:pic>
      <p:pic>
        <p:nvPicPr>
          <p:cNvPr id="298" name="Google Shape;298;p16"/>
          <p:cNvPicPr preferRelativeResize="0"/>
          <p:nvPr/>
        </p:nvPicPr>
        <p:blipFill>
          <a:blip r:embed="rId6">
            <a:alphaModFix/>
          </a:blip>
          <a:stretch>
            <a:fillRect/>
          </a:stretch>
        </p:blipFill>
        <p:spPr>
          <a:xfrm>
            <a:off x="6425549" y="2091699"/>
            <a:ext cx="1898138" cy="505825"/>
          </a:xfrm>
          <a:prstGeom prst="rect">
            <a:avLst/>
          </a:prstGeom>
          <a:noFill/>
          <a:ln>
            <a:noFill/>
          </a:ln>
        </p:spPr>
      </p:pic>
      <p:sp>
        <p:nvSpPr>
          <p:cNvPr id="299" name="Google Shape;299;p16"/>
          <p:cNvSpPr/>
          <p:nvPr/>
        </p:nvSpPr>
        <p:spPr>
          <a:xfrm>
            <a:off x="3135975" y="2082350"/>
            <a:ext cx="161700" cy="1509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6"/>
          <p:cNvSpPr txBox="1"/>
          <p:nvPr/>
        </p:nvSpPr>
        <p:spPr>
          <a:xfrm>
            <a:off x="3042225" y="2006150"/>
            <a:ext cx="3492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ru" sz="900">
                <a:latin typeface="Times New Roman"/>
                <a:ea typeface="Times New Roman"/>
                <a:cs typeface="Times New Roman"/>
                <a:sym typeface="Times New Roman"/>
              </a:rPr>
              <a:t>j</a:t>
            </a:r>
            <a:endParaRPr sz="900">
              <a:latin typeface="Times New Roman"/>
              <a:ea typeface="Times New Roman"/>
              <a:cs typeface="Times New Roman"/>
              <a:sym typeface="Times New Roman"/>
            </a:endParaRPr>
          </a:p>
        </p:txBody>
      </p:sp>
      <p:sp>
        <p:nvSpPr>
          <p:cNvPr id="301" name="Google Shape;301;p16"/>
          <p:cNvSpPr/>
          <p:nvPr/>
        </p:nvSpPr>
        <p:spPr>
          <a:xfrm>
            <a:off x="6869800" y="2446625"/>
            <a:ext cx="161700" cy="1509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6"/>
          <p:cNvSpPr txBox="1"/>
          <p:nvPr/>
        </p:nvSpPr>
        <p:spPr>
          <a:xfrm>
            <a:off x="6819925" y="2360525"/>
            <a:ext cx="3492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ru" sz="900">
                <a:latin typeface="Times New Roman"/>
                <a:ea typeface="Times New Roman"/>
                <a:cs typeface="Times New Roman"/>
                <a:sym typeface="Times New Roman"/>
              </a:rPr>
              <a:t>j</a:t>
            </a:r>
            <a:endParaRPr sz="900">
              <a:latin typeface="Times New Roman"/>
              <a:ea typeface="Times New Roman"/>
              <a:cs typeface="Times New Roman"/>
              <a:sym typeface="Times New Roman"/>
            </a:endParaRPr>
          </a:p>
        </p:txBody>
      </p:sp>
      <p:sp>
        <p:nvSpPr>
          <p:cNvPr id="303" name="Google Shape;303;p16"/>
          <p:cNvSpPr txBox="1"/>
          <p:nvPr/>
        </p:nvSpPr>
        <p:spPr>
          <a:xfrm>
            <a:off x="16074" y="747085"/>
            <a:ext cx="9127925" cy="4515000"/>
          </a:xfrm>
          <a:prstGeom prst="rect">
            <a:avLst/>
          </a:prstGeom>
          <a:noFill/>
          <a:ln>
            <a:noFill/>
          </a:ln>
        </p:spPr>
        <p:txBody>
          <a:bodyPr spcFirstLastPara="1" wrap="square" lIns="91425" tIns="91425" rIns="91425" bIns="91425" anchor="t" anchorCtr="0">
            <a:normAutofit lnSpcReduction="10000"/>
          </a:bodyPr>
          <a:lstStyle/>
          <a:p>
            <a:pPr marL="0" lvl="0" indent="0" algn="just" rtl="0">
              <a:lnSpc>
                <a:spcPct val="115000"/>
              </a:lnSpc>
              <a:spcBef>
                <a:spcPts val="0"/>
              </a:spcBef>
              <a:spcAft>
                <a:spcPts val="0"/>
              </a:spcAft>
              <a:buNone/>
            </a:pPr>
            <a:r>
              <a:rPr lang="ru" sz="1700" dirty="0">
                <a:solidFill>
                  <a:schemeClr val="dk2"/>
                </a:solidFill>
                <a:latin typeface="Maven Pro"/>
                <a:ea typeface="Maven Pro"/>
                <a:cs typeface="Maven Pro"/>
                <a:sym typeface="Maven Pro"/>
              </a:rPr>
              <a:t>			- cost function of fuel of i-th generator defined as quadratic function of power output (P</a:t>
            </a:r>
            <a:r>
              <a:rPr lang="ru" sz="1200" dirty="0">
                <a:solidFill>
                  <a:schemeClr val="dk2"/>
                </a:solidFill>
                <a:latin typeface="Maven Pro"/>
                <a:ea typeface="Maven Pro"/>
                <a:cs typeface="Maven Pro"/>
                <a:sym typeface="Maven Pro"/>
              </a:rPr>
              <a:t>Gi</a:t>
            </a:r>
            <a:r>
              <a:rPr lang="ru" sz="1700" dirty="0">
                <a:solidFill>
                  <a:schemeClr val="dk2"/>
                </a:solidFill>
                <a:latin typeface="Maven Pro"/>
                <a:ea typeface="Maven Pro"/>
                <a:cs typeface="Maven Pro"/>
                <a:sym typeface="Maven Pro"/>
              </a:rPr>
              <a:t>) with cost coefficients (a</a:t>
            </a:r>
            <a:r>
              <a:rPr lang="ru" sz="1200" dirty="0">
                <a:solidFill>
                  <a:schemeClr val="dk2"/>
                </a:solidFill>
                <a:latin typeface="Maven Pro"/>
                <a:ea typeface="Maven Pro"/>
                <a:cs typeface="Maven Pro"/>
                <a:sym typeface="Maven Pro"/>
              </a:rPr>
              <a:t>i</a:t>
            </a:r>
            <a:r>
              <a:rPr lang="ru" sz="1700" dirty="0">
                <a:solidFill>
                  <a:schemeClr val="dk2"/>
                </a:solidFill>
                <a:latin typeface="Maven Pro"/>
                <a:ea typeface="Maven Pro"/>
                <a:cs typeface="Maven Pro"/>
                <a:sym typeface="Maven Pro"/>
              </a:rPr>
              <a:t>, b</a:t>
            </a:r>
            <a:r>
              <a:rPr lang="ru" sz="1200" dirty="0">
                <a:solidFill>
                  <a:schemeClr val="dk2"/>
                </a:solidFill>
                <a:latin typeface="Maven Pro"/>
                <a:ea typeface="Maven Pro"/>
                <a:cs typeface="Maven Pro"/>
                <a:sym typeface="Maven Pro"/>
              </a:rPr>
              <a:t>i</a:t>
            </a:r>
            <a:r>
              <a:rPr lang="ru" sz="1700" dirty="0">
                <a:solidFill>
                  <a:schemeClr val="dk2"/>
                </a:solidFill>
                <a:latin typeface="Maven Pro"/>
                <a:ea typeface="Maven Pro"/>
                <a:cs typeface="Maven Pro"/>
                <a:sym typeface="Maven Pro"/>
              </a:rPr>
              <a:t>, c</a:t>
            </a:r>
            <a:r>
              <a:rPr lang="ru" sz="1200" dirty="0">
                <a:solidFill>
                  <a:schemeClr val="dk2"/>
                </a:solidFill>
                <a:latin typeface="Maven Pro"/>
                <a:ea typeface="Maven Pro"/>
                <a:cs typeface="Maven Pro"/>
                <a:sym typeface="Maven Pro"/>
              </a:rPr>
              <a:t>i</a:t>
            </a:r>
            <a:r>
              <a:rPr lang="ru" sz="1700" dirty="0">
                <a:solidFill>
                  <a:schemeClr val="dk2"/>
                </a:solidFill>
                <a:latin typeface="Maven Pro"/>
                <a:ea typeface="Maven Pro"/>
                <a:cs typeface="Maven Pro"/>
                <a:sym typeface="Maven Pro"/>
              </a:rPr>
              <a:t>), NG - number of all generators in the system</a:t>
            </a:r>
            <a:endParaRPr sz="1700" dirty="0">
              <a:solidFill>
                <a:schemeClr val="dk2"/>
              </a:solidFill>
              <a:latin typeface="Maven Pro"/>
              <a:ea typeface="Maven Pro"/>
              <a:cs typeface="Maven Pro"/>
              <a:sym typeface="Maven Pro"/>
            </a:endParaRPr>
          </a:p>
          <a:p>
            <a:pPr marL="0" lvl="0" indent="0" algn="just" rtl="0">
              <a:lnSpc>
                <a:spcPct val="115000"/>
              </a:lnSpc>
              <a:spcBef>
                <a:spcPts val="1200"/>
              </a:spcBef>
              <a:spcAft>
                <a:spcPts val="0"/>
              </a:spcAft>
              <a:buNone/>
            </a:pPr>
            <a:r>
              <a:rPr lang="ru" sz="1700" dirty="0">
                <a:solidFill>
                  <a:schemeClr val="dk2"/>
                </a:solidFill>
                <a:latin typeface="Maven Pro"/>
                <a:ea typeface="Maven Pro"/>
                <a:cs typeface="Maven Pro"/>
                <a:sym typeface="Maven Pro"/>
              </a:rPr>
              <a:t>also: valve point effect calculated on several buses with addition of </a:t>
            </a:r>
            <a:endParaRPr sz="1700" dirty="0">
              <a:solidFill>
                <a:schemeClr val="dk2"/>
              </a:solidFill>
              <a:latin typeface="Maven Pro"/>
              <a:ea typeface="Maven Pro"/>
              <a:cs typeface="Maven Pro"/>
              <a:sym typeface="Maven Pro"/>
            </a:endParaRPr>
          </a:p>
          <a:p>
            <a:pPr marL="0" lvl="0" indent="0" algn="just" rtl="0">
              <a:lnSpc>
                <a:spcPct val="115000"/>
              </a:lnSpc>
              <a:spcBef>
                <a:spcPts val="1200"/>
              </a:spcBef>
              <a:spcAft>
                <a:spcPts val="0"/>
              </a:spcAft>
              <a:buNone/>
            </a:pPr>
            <a:r>
              <a:rPr lang="ru" sz="1700" b="1" dirty="0">
                <a:solidFill>
                  <a:schemeClr val="dk2"/>
                </a:solidFill>
                <a:latin typeface="Maven Pro"/>
                <a:ea typeface="Maven Pro"/>
                <a:cs typeface="Maven Pro"/>
                <a:sym typeface="Maven Pro"/>
              </a:rPr>
              <a:t>Final objective function:</a:t>
            </a:r>
            <a:r>
              <a:rPr lang="ru" sz="1700" dirty="0">
                <a:solidFill>
                  <a:schemeClr val="dk2"/>
                </a:solidFill>
                <a:latin typeface="Maven Pro"/>
                <a:ea typeface="Maven Pro"/>
                <a:cs typeface="Maven Pro"/>
                <a:sym typeface="Maven Pro"/>
              </a:rPr>
              <a:t> 							 where j is the number of buses with valve-point effect, d</a:t>
            </a:r>
            <a:r>
              <a:rPr lang="ru" sz="1200" dirty="0">
                <a:solidFill>
                  <a:schemeClr val="dk2"/>
                </a:solidFill>
                <a:latin typeface="Maven Pro"/>
                <a:ea typeface="Maven Pro"/>
                <a:cs typeface="Maven Pro"/>
                <a:sym typeface="Maven Pro"/>
              </a:rPr>
              <a:t>i</a:t>
            </a:r>
            <a:r>
              <a:rPr lang="ru" sz="1700" dirty="0">
                <a:solidFill>
                  <a:schemeClr val="dk2"/>
                </a:solidFill>
                <a:latin typeface="Maven Pro"/>
                <a:ea typeface="Maven Pro"/>
                <a:cs typeface="Maven Pro"/>
                <a:sym typeface="Maven Pro"/>
              </a:rPr>
              <a:t> and e</a:t>
            </a:r>
            <a:r>
              <a:rPr lang="ru" sz="1200" dirty="0">
                <a:solidFill>
                  <a:schemeClr val="dk2"/>
                </a:solidFill>
                <a:latin typeface="Maven Pro"/>
                <a:ea typeface="Maven Pro"/>
                <a:cs typeface="Maven Pro"/>
                <a:sym typeface="Maven Pro"/>
              </a:rPr>
              <a:t>i</a:t>
            </a:r>
            <a:r>
              <a:rPr lang="ru" sz="1700" dirty="0">
                <a:solidFill>
                  <a:schemeClr val="dk2"/>
                </a:solidFill>
                <a:latin typeface="Maven Pro"/>
                <a:ea typeface="Maven Pro"/>
                <a:cs typeface="Maven Pro"/>
                <a:sym typeface="Maven Pro"/>
              </a:rPr>
              <a:t> are additional cost coefficients</a:t>
            </a:r>
            <a:endParaRPr sz="1700" dirty="0">
              <a:solidFill>
                <a:schemeClr val="dk2"/>
              </a:solidFill>
              <a:latin typeface="Maven Pro"/>
              <a:ea typeface="Maven Pro"/>
              <a:cs typeface="Maven Pro"/>
              <a:sym typeface="Maven Pro"/>
            </a:endParaRPr>
          </a:p>
          <a:p>
            <a:pPr marL="0" lvl="0" indent="0" algn="just" rtl="0">
              <a:lnSpc>
                <a:spcPct val="115000"/>
              </a:lnSpc>
              <a:spcBef>
                <a:spcPts val="1200"/>
              </a:spcBef>
              <a:spcAft>
                <a:spcPts val="0"/>
              </a:spcAft>
              <a:buNone/>
            </a:pPr>
            <a:r>
              <a:rPr lang="ru" sz="1700" b="1" dirty="0">
                <a:solidFill>
                  <a:schemeClr val="dk2"/>
                </a:solidFill>
                <a:latin typeface="Maven Pro"/>
                <a:ea typeface="Maven Pro"/>
                <a:cs typeface="Maven Pro"/>
                <a:sym typeface="Maven Pro"/>
              </a:rPr>
              <a:t>Task:</a:t>
            </a:r>
            <a:r>
              <a:rPr lang="ru" sz="1700" dirty="0">
                <a:solidFill>
                  <a:schemeClr val="dk2"/>
                </a:solidFill>
                <a:latin typeface="Maven Pro"/>
                <a:ea typeface="Maven Pro"/>
                <a:cs typeface="Maven Pro"/>
                <a:sym typeface="Maven Pro"/>
              </a:rPr>
              <a:t> </a:t>
            </a:r>
            <a:endParaRPr sz="1700" dirty="0">
              <a:solidFill>
                <a:schemeClr val="dk2"/>
              </a:solidFill>
              <a:latin typeface="Maven Pro"/>
              <a:ea typeface="Maven Pro"/>
              <a:cs typeface="Maven Pro"/>
              <a:sym typeface="Maven Pro"/>
            </a:endParaRPr>
          </a:p>
          <a:p>
            <a:pPr marL="0" lvl="0" indent="0" algn="just" rtl="0">
              <a:lnSpc>
                <a:spcPct val="115000"/>
              </a:lnSpc>
              <a:spcBef>
                <a:spcPts val="1200"/>
              </a:spcBef>
              <a:spcAft>
                <a:spcPts val="0"/>
              </a:spcAft>
              <a:buNone/>
            </a:pPr>
            <a:r>
              <a:rPr lang="ru" sz="1700" b="1" dirty="0">
                <a:solidFill>
                  <a:schemeClr val="dk2"/>
                </a:solidFill>
                <a:latin typeface="Maven Pro"/>
                <a:ea typeface="Maven Pro"/>
                <a:cs typeface="Maven Pro"/>
                <a:sym typeface="Maven Pro"/>
              </a:rPr>
              <a:t>minimize </a:t>
            </a:r>
            <a:r>
              <a:rPr lang="ru" sz="1700" dirty="0">
                <a:solidFill>
                  <a:schemeClr val="dk2"/>
                </a:solidFill>
                <a:latin typeface="Maven Pro"/>
                <a:ea typeface="Maven Pro"/>
                <a:cs typeface="Maven Pro"/>
                <a:sym typeface="Maven Pro"/>
              </a:rPr>
              <a:t>the objective function J - quadratic cost curve with valve point loadings</a:t>
            </a:r>
            <a:endParaRPr sz="1700" dirty="0">
              <a:solidFill>
                <a:schemeClr val="dk2"/>
              </a:solidFill>
              <a:latin typeface="Maven Pro"/>
              <a:ea typeface="Maven Pro"/>
              <a:cs typeface="Maven Pro"/>
              <a:sym typeface="Maven Pro"/>
            </a:endParaRPr>
          </a:p>
          <a:p>
            <a:pPr marL="0" lvl="0" indent="0" algn="just" rtl="0">
              <a:lnSpc>
                <a:spcPct val="115000"/>
              </a:lnSpc>
              <a:spcBef>
                <a:spcPts val="1200"/>
              </a:spcBef>
              <a:spcAft>
                <a:spcPts val="0"/>
              </a:spcAft>
              <a:buNone/>
            </a:pPr>
            <a:r>
              <a:rPr lang="ru" sz="1700" dirty="0">
                <a:solidFill>
                  <a:schemeClr val="dk2"/>
                </a:solidFill>
                <a:latin typeface="Maven Pro"/>
                <a:ea typeface="Maven Pro"/>
                <a:cs typeface="Maven Pro"/>
                <a:sym typeface="Maven Pro"/>
              </a:rPr>
              <a:t>by </a:t>
            </a:r>
            <a:r>
              <a:rPr lang="ru" sz="1700" b="1" dirty="0">
                <a:solidFill>
                  <a:schemeClr val="dk2"/>
                </a:solidFill>
                <a:latin typeface="Maven Pro"/>
                <a:ea typeface="Maven Pro"/>
                <a:cs typeface="Maven Pro"/>
                <a:sym typeface="Maven Pro"/>
              </a:rPr>
              <a:t>finding </a:t>
            </a:r>
            <a:r>
              <a:rPr lang="ru" sz="1700" dirty="0">
                <a:solidFill>
                  <a:schemeClr val="dk2"/>
                </a:solidFill>
                <a:latin typeface="Maven Pro"/>
                <a:ea typeface="Maven Pro"/>
                <a:cs typeface="Maven Pro"/>
                <a:sym typeface="Maven Pro"/>
              </a:rPr>
              <a:t>optimal P</a:t>
            </a:r>
            <a:r>
              <a:rPr lang="ru" sz="1200" dirty="0">
                <a:solidFill>
                  <a:schemeClr val="dk2"/>
                </a:solidFill>
                <a:latin typeface="Maven Pro"/>
                <a:ea typeface="Maven Pro"/>
                <a:cs typeface="Maven Pro"/>
                <a:sym typeface="Maven Pro"/>
              </a:rPr>
              <a:t>Gi </a:t>
            </a:r>
            <a:r>
              <a:rPr lang="ru" sz="1700" dirty="0">
                <a:solidFill>
                  <a:schemeClr val="dk2"/>
                </a:solidFill>
                <a:latin typeface="Maven Pro"/>
                <a:ea typeface="Maven Pro"/>
                <a:cs typeface="Maven Pro"/>
                <a:sym typeface="Maven Pro"/>
              </a:rPr>
              <a:t>for i in 1…NG</a:t>
            </a:r>
            <a:endParaRPr sz="1700" dirty="0">
              <a:solidFill>
                <a:schemeClr val="dk2"/>
              </a:solidFill>
              <a:latin typeface="Maven Pro"/>
              <a:ea typeface="Maven Pro"/>
              <a:cs typeface="Maven Pro"/>
              <a:sym typeface="Maven Pro"/>
            </a:endParaRPr>
          </a:p>
          <a:p>
            <a:pPr marL="0" lvl="0" indent="0" algn="just" rtl="0">
              <a:lnSpc>
                <a:spcPct val="115000"/>
              </a:lnSpc>
              <a:spcBef>
                <a:spcPts val="1200"/>
              </a:spcBef>
              <a:spcAft>
                <a:spcPts val="1200"/>
              </a:spcAft>
              <a:buNone/>
            </a:pPr>
            <a:r>
              <a:rPr lang="ru" sz="1700" b="1" dirty="0">
                <a:solidFill>
                  <a:schemeClr val="dk2"/>
                </a:solidFill>
                <a:latin typeface="Maven Pro"/>
                <a:ea typeface="Maven Pro"/>
                <a:cs typeface="Maven Pro"/>
                <a:sym typeface="Maven Pro"/>
              </a:rPr>
              <a:t>with given</a:t>
            </a:r>
            <a:r>
              <a:rPr lang="ru" sz="1700" dirty="0">
                <a:solidFill>
                  <a:schemeClr val="dk2"/>
                </a:solidFill>
                <a:latin typeface="Maven Pro"/>
                <a:ea typeface="Maven Pro"/>
                <a:cs typeface="Maven Pro"/>
                <a:sym typeface="Maven Pro"/>
              </a:rPr>
              <a:t> NG, number of VP buses, a</a:t>
            </a:r>
            <a:r>
              <a:rPr lang="ru" sz="1200" dirty="0">
                <a:solidFill>
                  <a:schemeClr val="dk2"/>
                </a:solidFill>
                <a:latin typeface="Maven Pro"/>
                <a:ea typeface="Maven Pro"/>
                <a:cs typeface="Maven Pro"/>
                <a:sym typeface="Maven Pro"/>
              </a:rPr>
              <a:t>i</a:t>
            </a:r>
            <a:r>
              <a:rPr lang="ru" sz="1700" dirty="0">
                <a:solidFill>
                  <a:schemeClr val="dk2"/>
                </a:solidFill>
                <a:latin typeface="Maven Pro"/>
                <a:ea typeface="Maven Pro"/>
                <a:cs typeface="Maven Pro"/>
                <a:sym typeface="Maven Pro"/>
              </a:rPr>
              <a:t>, b</a:t>
            </a:r>
            <a:r>
              <a:rPr lang="ru" sz="1200" dirty="0">
                <a:solidFill>
                  <a:schemeClr val="dk2"/>
                </a:solidFill>
                <a:latin typeface="Maven Pro"/>
                <a:ea typeface="Maven Pro"/>
                <a:cs typeface="Maven Pro"/>
                <a:sym typeface="Maven Pro"/>
              </a:rPr>
              <a:t>i</a:t>
            </a:r>
            <a:r>
              <a:rPr lang="ru" sz="1700" dirty="0">
                <a:solidFill>
                  <a:schemeClr val="dk2"/>
                </a:solidFill>
                <a:latin typeface="Maven Pro"/>
                <a:ea typeface="Maven Pro"/>
                <a:cs typeface="Maven Pro"/>
                <a:sym typeface="Maven Pro"/>
              </a:rPr>
              <a:t>, c</a:t>
            </a:r>
            <a:r>
              <a:rPr lang="ru" sz="1200" dirty="0">
                <a:solidFill>
                  <a:schemeClr val="dk2"/>
                </a:solidFill>
                <a:latin typeface="Maven Pro"/>
                <a:ea typeface="Maven Pro"/>
                <a:cs typeface="Maven Pro"/>
                <a:sym typeface="Maven Pro"/>
              </a:rPr>
              <a:t>i</a:t>
            </a:r>
            <a:r>
              <a:rPr lang="ru" sz="1700" dirty="0">
                <a:solidFill>
                  <a:schemeClr val="dk2"/>
                </a:solidFill>
                <a:latin typeface="Maven Pro"/>
                <a:ea typeface="Maven Pro"/>
                <a:cs typeface="Maven Pro"/>
                <a:sym typeface="Maven Pro"/>
              </a:rPr>
              <a:t>, d</a:t>
            </a:r>
            <a:r>
              <a:rPr lang="ru" sz="1200" dirty="0">
                <a:solidFill>
                  <a:schemeClr val="dk2"/>
                </a:solidFill>
                <a:latin typeface="Maven Pro"/>
                <a:ea typeface="Maven Pro"/>
                <a:cs typeface="Maven Pro"/>
                <a:sym typeface="Maven Pro"/>
              </a:rPr>
              <a:t>j</a:t>
            </a:r>
            <a:r>
              <a:rPr lang="ru" sz="1700" dirty="0">
                <a:solidFill>
                  <a:schemeClr val="dk2"/>
                </a:solidFill>
                <a:latin typeface="Maven Pro"/>
                <a:ea typeface="Maven Pro"/>
                <a:cs typeface="Maven Pro"/>
                <a:sym typeface="Maven Pro"/>
              </a:rPr>
              <a:t>, e</a:t>
            </a:r>
            <a:r>
              <a:rPr lang="ru" sz="1200" dirty="0">
                <a:solidFill>
                  <a:schemeClr val="dk2"/>
                </a:solidFill>
                <a:latin typeface="Maven Pro"/>
                <a:ea typeface="Maven Pro"/>
                <a:cs typeface="Maven Pro"/>
                <a:sym typeface="Maven Pro"/>
              </a:rPr>
              <a:t>j</a:t>
            </a:r>
            <a:r>
              <a:rPr lang="ru" sz="1700" dirty="0">
                <a:solidFill>
                  <a:schemeClr val="dk2"/>
                </a:solidFill>
                <a:latin typeface="Maven Pro"/>
                <a:ea typeface="Maven Pro"/>
                <a:cs typeface="Maven Pro"/>
                <a:sym typeface="Maven Pro"/>
              </a:rPr>
              <a:t>, P</a:t>
            </a:r>
            <a:r>
              <a:rPr lang="ru" sz="1200" dirty="0">
                <a:solidFill>
                  <a:schemeClr val="dk2"/>
                </a:solidFill>
                <a:latin typeface="Maven Pro"/>
                <a:ea typeface="Maven Pro"/>
                <a:cs typeface="Maven Pro"/>
                <a:sym typeface="Maven Pro"/>
              </a:rPr>
              <a:t>Gi_min</a:t>
            </a:r>
            <a:r>
              <a:rPr lang="ru" sz="1700" dirty="0">
                <a:solidFill>
                  <a:schemeClr val="dk2"/>
                </a:solidFill>
                <a:latin typeface="Maven Pro"/>
                <a:ea typeface="Maven Pro"/>
                <a:cs typeface="Maven Pro"/>
                <a:sym typeface="Maven Pro"/>
              </a:rPr>
              <a:t>, P</a:t>
            </a:r>
            <a:r>
              <a:rPr lang="ru" sz="1200" dirty="0">
                <a:solidFill>
                  <a:schemeClr val="dk2"/>
                </a:solidFill>
                <a:latin typeface="Maven Pro"/>
                <a:ea typeface="Maven Pro"/>
                <a:cs typeface="Maven Pro"/>
                <a:sym typeface="Maven Pro"/>
              </a:rPr>
              <a:t>Gi_max </a:t>
            </a:r>
            <a:r>
              <a:rPr lang="ru" sz="1700" dirty="0">
                <a:solidFill>
                  <a:schemeClr val="dk2"/>
                </a:solidFill>
                <a:latin typeface="Maven Pro"/>
                <a:ea typeface="Maven Pro"/>
                <a:cs typeface="Maven Pro"/>
                <a:sym typeface="Maven Pro"/>
              </a:rPr>
              <a:t>for i in 1…NG, j in 1… number of VP buses</a:t>
            </a:r>
            <a:endParaRPr sz="1700" dirty="0">
              <a:solidFill>
                <a:schemeClr val="dk2"/>
              </a:solidFill>
              <a:latin typeface="Maven Pro"/>
              <a:ea typeface="Maven Pro"/>
              <a:cs typeface="Maven Pro"/>
              <a:sym typeface="Maven Pr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17"/>
          <p:cNvSpPr txBox="1"/>
          <p:nvPr/>
        </p:nvSpPr>
        <p:spPr>
          <a:xfrm>
            <a:off x="0" y="0"/>
            <a:ext cx="63621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ru" sz="3200" b="1">
                <a:solidFill>
                  <a:schemeClr val="dk2"/>
                </a:solidFill>
                <a:latin typeface="Maven Pro"/>
                <a:ea typeface="Maven Pro"/>
                <a:cs typeface="Maven Pro"/>
                <a:sym typeface="Maven Pro"/>
              </a:rPr>
              <a:t>Problem: GSA adaptation</a:t>
            </a:r>
            <a:endParaRPr>
              <a:solidFill>
                <a:schemeClr val="dk2"/>
              </a:solidFill>
            </a:endParaRPr>
          </a:p>
        </p:txBody>
      </p:sp>
      <p:sp>
        <p:nvSpPr>
          <p:cNvPr id="309" name="Google Shape;309;p17"/>
          <p:cNvSpPr txBox="1"/>
          <p:nvPr/>
        </p:nvSpPr>
        <p:spPr>
          <a:xfrm>
            <a:off x="92275" y="677100"/>
            <a:ext cx="8868300" cy="4304700"/>
          </a:xfrm>
          <a:prstGeom prst="rect">
            <a:avLst/>
          </a:prstGeom>
          <a:noFill/>
          <a:ln>
            <a:noFill/>
          </a:ln>
        </p:spPr>
        <p:txBody>
          <a:bodyPr spcFirstLastPara="1" wrap="square" lIns="91425" tIns="91425" rIns="91425" bIns="91425" anchor="t" anchorCtr="0">
            <a:normAutofit/>
          </a:bodyPr>
          <a:lstStyle/>
          <a:p>
            <a:pPr marL="457200" lvl="0" indent="-317500" algn="just" rtl="0">
              <a:lnSpc>
                <a:spcPct val="115000"/>
              </a:lnSpc>
              <a:spcBef>
                <a:spcPts val="0"/>
              </a:spcBef>
              <a:spcAft>
                <a:spcPts val="0"/>
              </a:spcAft>
              <a:buClr>
                <a:schemeClr val="dk2"/>
              </a:buClr>
              <a:buSzPts val="1400"/>
              <a:buFont typeface="Maven Pro"/>
              <a:buChar char="●"/>
            </a:pPr>
            <a:r>
              <a:rPr lang="ru" sz="1700">
                <a:solidFill>
                  <a:schemeClr val="dk2"/>
                </a:solidFill>
                <a:latin typeface="Maven Pro"/>
                <a:ea typeface="Maven Pro"/>
                <a:cs typeface="Maven Pro"/>
                <a:sym typeface="Maven Pro"/>
              </a:rPr>
              <a:t>Each agent’s position is represented as {P</a:t>
            </a:r>
            <a:r>
              <a:rPr lang="ru" sz="1200">
                <a:solidFill>
                  <a:schemeClr val="dk2"/>
                </a:solidFill>
                <a:latin typeface="Maven Pro"/>
                <a:ea typeface="Maven Pro"/>
                <a:cs typeface="Maven Pro"/>
                <a:sym typeface="Maven Pro"/>
              </a:rPr>
              <a:t>G1</a:t>
            </a:r>
            <a:r>
              <a:rPr lang="ru" sz="1700">
                <a:solidFill>
                  <a:schemeClr val="dk2"/>
                </a:solidFill>
                <a:latin typeface="Maven Pro"/>
                <a:ea typeface="Maven Pro"/>
                <a:cs typeface="Maven Pro"/>
                <a:sym typeface="Maven Pro"/>
              </a:rPr>
              <a:t>, P</a:t>
            </a:r>
            <a:r>
              <a:rPr lang="ru" sz="1200">
                <a:solidFill>
                  <a:schemeClr val="dk2"/>
                </a:solidFill>
                <a:latin typeface="Maven Pro"/>
                <a:ea typeface="Maven Pro"/>
                <a:cs typeface="Maven Pro"/>
                <a:sym typeface="Maven Pro"/>
              </a:rPr>
              <a:t>G2</a:t>
            </a:r>
            <a:r>
              <a:rPr lang="ru" sz="1700">
                <a:solidFill>
                  <a:schemeClr val="dk2"/>
                </a:solidFill>
                <a:latin typeface="Maven Pro"/>
                <a:ea typeface="Maven Pro"/>
                <a:cs typeface="Maven Pro"/>
                <a:sym typeface="Maven Pro"/>
              </a:rPr>
              <a:t>, ... P</a:t>
            </a:r>
            <a:r>
              <a:rPr lang="ru" sz="1200">
                <a:solidFill>
                  <a:schemeClr val="dk2"/>
                </a:solidFill>
                <a:latin typeface="Maven Pro"/>
                <a:ea typeface="Maven Pro"/>
                <a:cs typeface="Maven Pro"/>
                <a:sym typeface="Maven Pro"/>
              </a:rPr>
              <a:t>Gn</a:t>
            </a:r>
            <a:r>
              <a:rPr lang="ru" sz="1700">
                <a:solidFill>
                  <a:schemeClr val="dk2"/>
                </a:solidFill>
                <a:latin typeface="Maven Pro"/>
                <a:ea typeface="Maven Pro"/>
                <a:cs typeface="Maven Pro"/>
                <a:sym typeface="Maven Pro"/>
              </a:rPr>
              <a:t>},</a:t>
            </a:r>
            <a:endParaRPr sz="1700">
              <a:solidFill>
                <a:schemeClr val="dk2"/>
              </a:solidFill>
              <a:latin typeface="Maven Pro"/>
              <a:ea typeface="Maven Pro"/>
              <a:cs typeface="Maven Pro"/>
              <a:sym typeface="Maven Pro"/>
            </a:endParaRPr>
          </a:p>
          <a:p>
            <a:pPr marL="457200" lvl="0" indent="-336550" algn="just" rtl="0">
              <a:lnSpc>
                <a:spcPct val="115000"/>
              </a:lnSpc>
              <a:spcBef>
                <a:spcPts val="0"/>
              </a:spcBef>
              <a:spcAft>
                <a:spcPts val="0"/>
              </a:spcAft>
              <a:buClr>
                <a:schemeClr val="dk2"/>
              </a:buClr>
              <a:buSzPts val="1700"/>
              <a:buFont typeface="Maven Pro"/>
              <a:buChar char="●"/>
            </a:pPr>
            <a:r>
              <a:rPr lang="ru" sz="1700">
                <a:solidFill>
                  <a:schemeClr val="dk2"/>
                </a:solidFill>
                <a:latin typeface="Maven Pro"/>
                <a:ea typeface="Maven Pro"/>
                <a:cs typeface="Maven Pro"/>
                <a:sym typeface="Maven Pro"/>
              </a:rPr>
              <a:t>n is the number of dimensions - and the number of generators\buses in the grid,</a:t>
            </a:r>
            <a:endParaRPr sz="1700">
              <a:solidFill>
                <a:schemeClr val="dk2"/>
              </a:solidFill>
              <a:latin typeface="Maven Pro"/>
              <a:ea typeface="Maven Pro"/>
              <a:cs typeface="Maven Pro"/>
              <a:sym typeface="Maven Pro"/>
            </a:endParaRPr>
          </a:p>
          <a:p>
            <a:pPr marL="457200" lvl="0" indent="-317500" algn="just" rtl="0">
              <a:lnSpc>
                <a:spcPct val="115000"/>
              </a:lnSpc>
              <a:spcBef>
                <a:spcPts val="0"/>
              </a:spcBef>
              <a:spcAft>
                <a:spcPts val="0"/>
              </a:spcAft>
              <a:buClr>
                <a:schemeClr val="dk2"/>
              </a:buClr>
              <a:buSzPts val="1400"/>
              <a:buFont typeface="Maven Pro"/>
              <a:buChar char="●"/>
            </a:pPr>
            <a:r>
              <a:rPr lang="ru" sz="1700">
                <a:solidFill>
                  <a:schemeClr val="dk2"/>
                </a:solidFill>
                <a:latin typeface="Maven Pro"/>
                <a:ea typeface="Maven Pro"/>
                <a:cs typeface="Maven Pro"/>
                <a:sym typeface="Maven Pro"/>
              </a:rPr>
              <a:t>the population is generated randomly with constraints of P</a:t>
            </a:r>
            <a:r>
              <a:rPr lang="ru" sz="1200">
                <a:solidFill>
                  <a:schemeClr val="dk2"/>
                </a:solidFill>
                <a:latin typeface="Maven Pro"/>
                <a:ea typeface="Maven Pro"/>
                <a:cs typeface="Maven Pro"/>
                <a:sym typeface="Maven Pro"/>
              </a:rPr>
              <a:t>i_min</a:t>
            </a:r>
            <a:r>
              <a:rPr lang="ru" sz="1700">
                <a:solidFill>
                  <a:schemeClr val="dk2"/>
                </a:solidFill>
                <a:latin typeface="Maven Pro"/>
                <a:ea typeface="Maven Pro"/>
                <a:cs typeface="Maven Pro"/>
                <a:sym typeface="Maven Pro"/>
              </a:rPr>
              <a:t> &lt;= P</a:t>
            </a:r>
            <a:r>
              <a:rPr lang="ru" sz="1200">
                <a:solidFill>
                  <a:schemeClr val="dk2"/>
                </a:solidFill>
                <a:latin typeface="Maven Pro"/>
                <a:ea typeface="Maven Pro"/>
                <a:cs typeface="Maven Pro"/>
                <a:sym typeface="Maven Pro"/>
              </a:rPr>
              <a:t>i</a:t>
            </a:r>
            <a:r>
              <a:rPr lang="ru" sz="1700">
                <a:solidFill>
                  <a:schemeClr val="dk2"/>
                </a:solidFill>
                <a:latin typeface="Maven Pro"/>
                <a:ea typeface="Maven Pro"/>
                <a:cs typeface="Maven Pro"/>
                <a:sym typeface="Maven Pro"/>
              </a:rPr>
              <a:t> &lt;= P</a:t>
            </a:r>
            <a:r>
              <a:rPr lang="ru" sz="1200">
                <a:solidFill>
                  <a:schemeClr val="dk2"/>
                </a:solidFill>
                <a:latin typeface="Maven Pro"/>
                <a:ea typeface="Maven Pro"/>
                <a:cs typeface="Maven Pro"/>
                <a:sym typeface="Maven Pro"/>
              </a:rPr>
              <a:t>i_max </a:t>
            </a:r>
            <a:r>
              <a:rPr lang="ru" sz="1700">
                <a:solidFill>
                  <a:schemeClr val="dk2"/>
                </a:solidFill>
                <a:latin typeface="Maven Pro"/>
                <a:ea typeface="Maven Pro"/>
                <a:cs typeface="Maven Pro"/>
                <a:sym typeface="Maven Pro"/>
              </a:rPr>
              <a:t>for i in 1...n,</a:t>
            </a:r>
            <a:endParaRPr sz="1700">
              <a:solidFill>
                <a:schemeClr val="dk2"/>
              </a:solidFill>
              <a:latin typeface="Maven Pro"/>
              <a:ea typeface="Maven Pro"/>
              <a:cs typeface="Maven Pro"/>
              <a:sym typeface="Maven Pro"/>
            </a:endParaRPr>
          </a:p>
          <a:p>
            <a:pPr marL="457200" lvl="0" indent="-336550" algn="just" rtl="0">
              <a:lnSpc>
                <a:spcPct val="115000"/>
              </a:lnSpc>
              <a:spcBef>
                <a:spcPts val="0"/>
              </a:spcBef>
              <a:spcAft>
                <a:spcPts val="0"/>
              </a:spcAft>
              <a:buClr>
                <a:schemeClr val="dk2"/>
              </a:buClr>
              <a:buSzPts val="1700"/>
              <a:buFont typeface="Maven Pro"/>
              <a:buChar char="●"/>
            </a:pPr>
            <a:r>
              <a:rPr lang="ru" sz="1700">
                <a:solidFill>
                  <a:schemeClr val="dk2"/>
                </a:solidFill>
                <a:latin typeface="Maven Pro"/>
                <a:ea typeface="Maven Pro"/>
                <a:cs typeface="Maven Pro"/>
                <a:sym typeface="Maven Pro"/>
              </a:rPr>
              <a:t>agents move in each dimension between these min and max constraints,</a:t>
            </a:r>
            <a:endParaRPr sz="1700">
              <a:solidFill>
                <a:schemeClr val="dk2"/>
              </a:solidFill>
              <a:latin typeface="Maven Pro"/>
              <a:ea typeface="Maven Pro"/>
              <a:cs typeface="Maven Pro"/>
              <a:sym typeface="Maven Pro"/>
            </a:endParaRPr>
          </a:p>
          <a:p>
            <a:pPr marL="457200" lvl="0" indent="-336550" algn="just" rtl="0">
              <a:lnSpc>
                <a:spcPct val="115000"/>
              </a:lnSpc>
              <a:spcBef>
                <a:spcPts val="0"/>
              </a:spcBef>
              <a:spcAft>
                <a:spcPts val="0"/>
              </a:spcAft>
              <a:buClr>
                <a:schemeClr val="dk2"/>
              </a:buClr>
              <a:buSzPts val="1700"/>
              <a:buFont typeface="Maven Pro"/>
              <a:buChar char="●"/>
            </a:pPr>
            <a:r>
              <a:rPr lang="ru" sz="1700">
                <a:solidFill>
                  <a:schemeClr val="dk2"/>
                </a:solidFill>
                <a:latin typeface="Maven Pro"/>
                <a:ea typeface="Maven Pro"/>
                <a:cs typeface="Maven Pro"/>
                <a:sym typeface="Maven Pro"/>
              </a:rPr>
              <a:t>the fitness function is calculated as J,</a:t>
            </a:r>
            <a:endParaRPr sz="1700">
              <a:solidFill>
                <a:schemeClr val="dk2"/>
              </a:solidFill>
              <a:latin typeface="Maven Pro"/>
              <a:ea typeface="Maven Pro"/>
              <a:cs typeface="Maven Pro"/>
              <a:sym typeface="Maven Pro"/>
            </a:endParaRPr>
          </a:p>
          <a:p>
            <a:pPr marL="457200" lvl="0" indent="-336550" algn="just" rtl="0">
              <a:lnSpc>
                <a:spcPct val="115000"/>
              </a:lnSpc>
              <a:spcBef>
                <a:spcPts val="0"/>
              </a:spcBef>
              <a:spcAft>
                <a:spcPts val="0"/>
              </a:spcAft>
              <a:buClr>
                <a:schemeClr val="dk2"/>
              </a:buClr>
              <a:buSzPts val="1700"/>
              <a:buFont typeface="Maven Pro"/>
              <a:buChar char="●"/>
            </a:pPr>
            <a:r>
              <a:rPr lang="ru" sz="1700">
                <a:solidFill>
                  <a:schemeClr val="dk2"/>
                </a:solidFill>
                <a:latin typeface="Maven Pro"/>
                <a:ea typeface="Maven Pro"/>
                <a:cs typeface="Maven Pro"/>
                <a:sym typeface="Maven Pro"/>
              </a:rPr>
              <a:t>the algorithm is set to find the minimum of the fitness function.</a:t>
            </a:r>
            <a:endParaRPr sz="1700">
              <a:solidFill>
                <a:schemeClr val="dk2"/>
              </a:solidFill>
              <a:latin typeface="Maven Pro"/>
              <a:ea typeface="Maven Pro"/>
              <a:cs typeface="Maven Pro"/>
              <a:sym typeface="Maven Pro"/>
            </a:endParaRPr>
          </a:p>
          <a:p>
            <a:pPr marL="0" lvl="0" indent="0" algn="just" rtl="0">
              <a:lnSpc>
                <a:spcPct val="115000"/>
              </a:lnSpc>
              <a:spcBef>
                <a:spcPts val="1200"/>
              </a:spcBef>
              <a:spcAft>
                <a:spcPts val="1200"/>
              </a:spcAft>
              <a:buNone/>
            </a:pPr>
            <a:endParaRPr sz="1700">
              <a:solidFill>
                <a:schemeClr val="dk2"/>
              </a:solidFill>
              <a:latin typeface="Maven Pro"/>
              <a:ea typeface="Maven Pro"/>
              <a:cs typeface="Maven Pro"/>
              <a:sym typeface="Maven Pr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18"/>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pic>
        <p:nvPicPr>
          <p:cNvPr id="315" name="Google Shape;315;p18"/>
          <p:cNvPicPr preferRelativeResize="0"/>
          <p:nvPr/>
        </p:nvPicPr>
        <p:blipFill>
          <a:blip r:embed="rId3">
            <a:alphaModFix/>
          </a:blip>
          <a:stretch>
            <a:fillRect/>
          </a:stretch>
        </p:blipFill>
        <p:spPr>
          <a:xfrm>
            <a:off x="0" y="295200"/>
            <a:ext cx="9144000" cy="4848305"/>
          </a:xfrm>
          <a:prstGeom prst="rect">
            <a:avLst/>
          </a:prstGeom>
          <a:noFill/>
          <a:ln>
            <a:noFill/>
          </a:ln>
        </p:spPr>
      </p:pic>
      <p:sp>
        <p:nvSpPr>
          <p:cNvPr id="316" name="Google Shape;316;p18"/>
          <p:cNvSpPr txBox="1"/>
          <p:nvPr/>
        </p:nvSpPr>
        <p:spPr>
          <a:xfrm>
            <a:off x="5422400" y="-76200"/>
            <a:ext cx="6366900" cy="18633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None/>
            </a:pPr>
            <a:r>
              <a:rPr lang="ru" sz="3200" b="1">
                <a:solidFill>
                  <a:srgbClr val="424242"/>
                </a:solidFill>
                <a:latin typeface="Maven Pro"/>
                <a:ea typeface="Maven Pro"/>
                <a:cs typeface="Maven Pro"/>
                <a:sym typeface="Maven Pro"/>
              </a:rPr>
              <a:t>Structure: classes</a:t>
            </a:r>
            <a:endParaRPr sz="3200" b="1">
              <a:solidFill>
                <a:srgbClr val="424242"/>
              </a:solidFill>
              <a:latin typeface="Maven Pro"/>
              <a:ea typeface="Maven Pro"/>
              <a:cs typeface="Maven Pro"/>
              <a:sym typeface="Maven Pr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19"/>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pic>
        <p:nvPicPr>
          <p:cNvPr id="322" name="Google Shape;322;p19"/>
          <p:cNvPicPr preferRelativeResize="0"/>
          <p:nvPr/>
        </p:nvPicPr>
        <p:blipFill>
          <a:blip r:embed="rId3">
            <a:alphaModFix/>
          </a:blip>
          <a:stretch>
            <a:fillRect/>
          </a:stretch>
        </p:blipFill>
        <p:spPr>
          <a:xfrm>
            <a:off x="152400" y="152400"/>
            <a:ext cx="8178575" cy="4939400"/>
          </a:xfrm>
          <a:prstGeom prst="rect">
            <a:avLst/>
          </a:prstGeom>
          <a:noFill/>
          <a:ln>
            <a:noFill/>
          </a:ln>
        </p:spPr>
      </p:pic>
      <p:sp>
        <p:nvSpPr>
          <p:cNvPr id="323" name="Google Shape;323;p19"/>
          <p:cNvSpPr txBox="1"/>
          <p:nvPr/>
        </p:nvSpPr>
        <p:spPr>
          <a:xfrm>
            <a:off x="5346200" y="-76200"/>
            <a:ext cx="6366900" cy="18633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None/>
            </a:pPr>
            <a:r>
              <a:rPr lang="ru" sz="3200" b="1">
                <a:solidFill>
                  <a:srgbClr val="424242"/>
                </a:solidFill>
                <a:latin typeface="Maven Pro"/>
                <a:ea typeface="Maven Pro"/>
                <a:cs typeface="Maven Pro"/>
                <a:sym typeface="Maven Pro"/>
              </a:rPr>
              <a:t>Structure: process</a:t>
            </a:r>
            <a:endParaRPr sz="3200" b="1">
              <a:solidFill>
                <a:srgbClr val="424242"/>
              </a:solidFill>
              <a:latin typeface="Maven Pro"/>
              <a:ea typeface="Maven Pro"/>
              <a:cs typeface="Maven Pro"/>
              <a:sym typeface="Maven Pr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20"/>
          <p:cNvSpPr txBox="1"/>
          <p:nvPr/>
        </p:nvSpPr>
        <p:spPr>
          <a:xfrm>
            <a:off x="118500" y="0"/>
            <a:ext cx="6366900" cy="18633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None/>
            </a:pPr>
            <a:r>
              <a:rPr lang="ru" sz="3200" b="1">
                <a:solidFill>
                  <a:schemeClr val="lt1"/>
                </a:solidFill>
                <a:latin typeface="Maven Pro"/>
                <a:ea typeface="Maven Pro"/>
                <a:cs typeface="Maven Pro"/>
                <a:sym typeface="Maven Pro"/>
              </a:rPr>
              <a:t>Input </a:t>
            </a:r>
            <a:endParaRPr sz="3200" b="1">
              <a:solidFill>
                <a:schemeClr val="lt1"/>
              </a:solidFill>
              <a:latin typeface="Maven Pro"/>
              <a:ea typeface="Maven Pro"/>
              <a:cs typeface="Maven Pro"/>
              <a:sym typeface="Maven Pro"/>
            </a:endParaRPr>
          </a:p>
        </p:txBody>
      </p:sp>
      <p:sp>
        <p:nvSpPr>
          <p:cNvPr id="329" name="Google Shape;329;p20"/>
          <p:cNvSpPr txBox="1"/>
          <p:nvPr/>
        </p:nvSpPr>
        <p:spPr>
          <a:xfrm>
            <a:off x="539150" y="1164575"/>
            <a:ext cx="6210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Nunito"/>
              <a:ea typeface="Nunito"/>
              <a:cs typeface="Nunito"/>
              <a:sym typeface="Nunito"/>
            </a:endParaRPr>
          </a:p>
        </p:txBody>
      </p:sp>
      <p:sp>
        <p:nvSpPr>
          <p:cNvPr id="330" name="Google Shape;330;p20"/>
          <p:cNvSpPr txBox="1"/>
          <p:nvPr/>
        </p:nvSpPr>
        <p:spPr>
          <a:xfrm>
            <a:off x="-53925" y="603850"/>
            <a:ext cx="8065800" cy="4669200"/>
          </a:xfrm>
          <a:prstGeom prst="rect">
            <a:avLst/>
          </a:prstGeom>
          <a:noFill/>
          <a:ln>
            <a:noFill/>
          </a:ln>
        </p:spPr>
        <p:txBody>
          <a:bodyPr spcFirstLastPara="1" wrap="square" lIns="91425" tIns="91425" rIns="91425" bIns="91425" anchor="t" anchorCtr="0">
            <a:normAutofit lnSpcReduction="10000"/>
          </a:bodyPr>
          <a:lstStyle/>
          <a:p>
            <a:pPr marL="457200" lvl="0" indent="-336550" algn="just" rtl="0">
              <a:lnSpc>
                <a:spcPct val="115000"/>
              </a:lnSpc>
              <a:spcBef>
                <a:spcPts val="0"/>
              </a:spcBef>
              <a:spcAft>
                <a:spcPts val="0"/>
              </a:spcAft>
              <a:buClr>
                <a:srgbClr val="FFFFFF"/>
              </a:buClr>
              <a:buSzPts val="1700"/>
              <a:buFont typeface="Maven Pro"/>
              <a:buChar char="●"/>
            </a:pPr>
            <a:r>
              <a:rPr lang="ru" sz="1700">
                <a:solidFill>
                  <a:srgbClr val="FFFFFF"/>
                </a:solidFill>
                <a:latin typeface="Maven Pro"/>
                <a:ea typeface="Maven Pro"/>
                <a:cs typeface="Maven Pro"/>
                <a:sym typeface="Maven Pro"/>
              </a:rPr>
              <a:t>type of function to optimize</a:t>
            </a:r>
            <a:endParaRPr sz="1700">
              <a:solidFill>
                <a:srgbClr val="FFFFFF"/>
              </a:solidFill>
              <a:latin typeface="Maven Pro"/>
              <a:ea typeface="Maven Pro"/>
              <a:cs typeface="Maven Pro"/>
              <a:sym typeface="Maven Pro"/>
            </a:endParaRPr>
          </a:p>
          <a:p>
            <a:pPr marL="914400" lvl="1" indent="-336550" algn="just" rtl="0">
              <a:lnSpc>
                <a:spcPct val="115000"/>
              </a:lnSpc>
              <a:spcBef>
                <a:spcPts val="0"/>
              </a:spcBef>
              <a:spcAft>
                <a:spcPts val="0"/>
              </a:spcAft>
              <a:buClr>
                <a:srgbClr val="FFFFFF"/>
              </a:buClr>
              <a:buSzPts val="1700"/>
              <a:buFont typeface="Maven Pro"/>
              <a:buChar char="○"/>
            </a:pPr>
            <a:r>
              <a:rPr lang="ru" sz="1700">
                <a:solidFill>
                  <a:srgbClr val="FFFFFF"/>
                </a:solidFill>
                <a:latin typeface="Maven Pro"/>
                <a:ea typeface="Maven Pro"/>
                <a:cs typeface="Maven Pro"/>
                <a:sym typeface="Maven Pro"/>
              </a:rPr>
              <a:t>y = x</a:t>
            </a:r>
            <a:endParaRPr sz="1700">
              <a:solidFill>
                <a:srgbClr val="FFFFFF"/>
              </a:solidFill>
              <a:latin typeface="Maven Pro"/>
              <a:ea typeface="Maven Pro"/>
              <a:cs typeface="Maven Pro"/>
              <a:sym typeface="Maven Pro"/>
            </a:endParaRPr>
          </a:p>
          <a:p>
            <a:pPr marL="914400" lvl="1" indent="-336550" algn="just" rtl="0">
              <a:lnSpc>
                <a:spcPct val="115000"/>
              </a:lnSpc>
              <a:spcBef>
                <a:spcPts val="0"/>
              </a:spcBef>
              <a:spcAft>
                <a:spcPts val="0"/>
              </a:spcAft>
              <a:buClr>
                <a:srgbClr val="FFFFFF"/>
              </a:buClr>
              <a:buSzPts val="1700"/>
              <a:buFont typeface="Maven Pro"/>
              <a:buChar char="○"/>
            </a:pPr>
            <a:r>
              <a:rPr lang="ru" sz="1700">
                <a:solidFill>
                  <a:srgbClr val="FFFFFF"/>
                </a:solidFill>
                <a:latin typeface="Maven Pro"/>
                <a:ea typeface="Maven Pro"/>
                <a:cs typeface="Maven Pro"/>
                <a:sym typeface="Maven Pro"/>
              </a:rPr>
              <a:t>y = x**2</a:t>
            </a:r>
            <a:endParaRPr sz="1700">
              <a:solidFill>
                <a:srgbClr val="FFFFFF"/>
              </a:solidFill>
              <a:latin typeface="Maven Pro"/>
              <a:ea typeface="Maven Pro"/>
              <a:cs typeface="Maven Pro"/>
              <a:sym typeface="Maven Pro"/>
            </a:endParaRPr>
          </a:p>
          <a:p>
            <a:pPr marL="914400" lvl="1" indent="-336550" algn="l" rtl="0">
              <a:lnSpc>
                <a:spcPct val="115000"/>
              </a:lnSpc>
              <a:spcBef>
                <a:spcPts val="0"/>
              </a:spcBef>
              <a:spcAft>
                <a:spcPts val="0"/>
              </a:spcAft>
              <a:buClr>
                <a:srgbClr val="FFFFFF"/>
              </a:buClr>
              <a:buSzPts val="1700"/>
              <a:buFont typeface="Maven Pro"/>
              <a:buChar char="○"/>
            </a:pPr>
            <a:r>
              <a:rPr lang="ru" sz="1700">
                <a:solidFill>
                  <a:schemeClr val="lt1"/>
                </a:solidFill>
                <a:latin typeface="Maven Pro"/>
                <a:ea typeface="Maven Pro"/>
                <a:cs typeface="Maven Pro"/>
                <a:sym typeface="Maven Pro"/>
              </a:rPr>
              <a:t>quadratic cost curve with vp loadings</a:t>
            </a:r>
            <a:endParaRPr sz="1700">
              <a:solidFill>
                <a:srgbClr val="FFFFFF"/>
              </a:solidFill>
              <a:latin typeface="Maven Pro"/>
              <a:ea typeface="Maven Pro"/>
              <a:cs typeface="Maven Pro"/>
              <a:sym typeface="Maven Pro"/>
            </a:endParaRPr>
          </a:p>
          <a:p>
            <a:pPr marL="457200" lvl="0" indent="-336550" algn="just" rtl="0">
              <a:lnSpc>
                <a:spcPct val="115000"/>
              </a:lnSpc>
              <a:spcBef>
                <a:spcPts val="0"/>
              </a:spcBef>
              <a:spcAft>
                <a:spcPts val="0"/>
              </a:spcAft>
              <a:buClr>
                <a:srgbClr val="FFFFFF"/>
              </a:buClr>
              <a:buSzPts val="1700"/>
              <a:buFont typeface="Maven Pro"/>
              <a:buChar char="●"/>
            </a:pPr>
            <a:r>
              <a:rPr lang="ru" sz="1700">
                <a:solidFill>
                  <a:srgbClr val="FFFFFF"/>
                </a:solidFill>
                <a:latin typeface="Maven Pro"/>
                <a:ea typeface="Maven Pro"/>
                <a:cs typeface="Maven Pro"/>
                <a:sym typeface="Maven Pro"/>
              </a:rPr>
              <a:t>type of optimum to find</a:t>
            </a:r>
            <a:endParaRPr sz="1700">
              <a:solidFill>
                <a:srgbClr val="FFFFFF"/>
              </a:solidFill>
              <a:latin typeface="Maven Pro"/>
              <a:ea typeface="Maven Pro"/>
              <a:cs typeface="Maven Pro"/>
              <a:sym typeface="Maven Pro"/>
            </a:endParaRPr>
          </a:p>
          <a:p>
            <a:pPr marL="914400" lvl="1" indent="-336550" algn="just" rtl="0">
              <a:lnSpc>
                <a:spcPct val="115000"/>
              </a:lnSpc>
              <a:spcBef>
                <a:spcPts val="0"/>
              </a:spcBef>
              <a:spcAft>
                <a:spcPts val="0"/>
              </a:spcAft>
              <a:buClr>
                <a:srgbClr val="FFFFFF"/>
              </a:buClr>
              <a:buSzPts val="1700"/>
              <a:buFont typeface="Maven Pro"/>
              <a:buChar char="○"/>
            </a:pPr>
            <a:r>
              <a:rPr lang="ru" sz="1700">
                <a:solidFill>
                  <a:srgbClr val="FFFFFF"/>
                </a:solidFill>
                <a:latin typeface="Maven Pro"/>
                <a:ea typeface="Maven Pro"/>
                <a:cs typeface="Maven Pro"/>
                <a:sym typeface="Maven Pro"/>
              </a:rPr>
              <a:t>minimum</a:t>
            </a:r>
            <a:endParaRPr sz="1700">
              <a:solidFill>
                <a:srgbClr val="FFFFFF"/>
              </a:solidFill>
              <a:latin typeface="Maven Pro"/>
              <a:ea typeface="Maven Pro"/>
              <a:cs typeface="Maven Pro"/>
              <a:sym typeface="Maven Pro"/>
            </a:endParaRPr>
          </a:p>
          <a:p>
            <a:pPr marL="914400" lvl="1" indent="-336550" algn="just" rtl="0">
              <a:lnSpc>
                <a:spcPct val="115000"/>
              </a:lnSpc>
              <a:spcBef>
                <a:spcPts val="0"/>
              </a:spcBef>
              <a:spcAft>
                <a:spcPts val="0"/>
              </a:spcAft>
              <a:buClr>
                <a:srgbClr val="FFFFFF"/>
              </a:buClr>
              <a:buSzPts val="1700"/>
              <a:buFont typeface="Maven Pro"/>
              <a:buChar char="○"/>
            </a:pPr>
            <a:r>
              <a:rPr lang="ru" sz="1700">
                <a:solidFill>
                  <a:srgbClr val="FFFFFF"/>
                </a:solidFill>
                <a:latin typeface="Maven Pro"/>
                <a:ea typeface="Maven Pro"/>
                <a:cs typeface="Maven Pro"/>
                <a:sym typeface="Maven Pro"/>
              </a:rPr>
              <a:t>maximum</a:t>
            </a:r>
            <a:endParaRPr sz="1700">
              <a:solidFill>
                <a:srgbClr val="FFFFFF"/>
              </a:solidFill>
              <a:latin typeface="Maven Pro"/>
              <a:ea typeface="Maven Pro"/>
              <a:cs typeface="Maven Pro"/>
              <a:sym typeface="Maven Pro"/>
            </a:endParaRPr>
          </a:p>
          <a:p>
            <a:pPr marL="457200" lvl="0" indent="-336550" algn="just" rtl="0">
              <a:lnSpc>
                <a:spcPct val="115000"/>
              </a:lnSpc>
              <a:spcBef>
                <a:spcPts val="0"/>
              </a:spcBef>
              <a:spcAft>
                <a:spcPts val="0"/>
              </a:spcAft>
              <a:buClr>
                <a:srgbClr val="FFFFFF"/>
              </a:buClr>
              <a:buSzPts val="1700"/>
              <a:buFont typeface="Maven Pro"/>
              <a:buChar char="●"/>
            </a:pPr>
            <a:r>
              <a:rPr lang="ru" sz="1700">
                <a:solidFill>
                  <a:srgbClr val="FFFFFF"/>
                </a:solidFill>
                <a:latin typeface="Maven Pro"/>
                <a:ea typeface="Maven Pro"/>
                <a:cs typeface="Maven Pro"/>
                <a:sym typeface="Maven Pro"/>
              </a:rPr>
              <a:t>number of dimensions between 1 and 10</a:t>
            </a:r>
            <a:endParaRPr sz="1700">
              <a:solidFill>
                <a:srgbClr val="FFFFFF"/>
              </a:solidFill>
              <a:latin typeface="Maven Pro"/>
              <a:ea typeface="Maven Pro"/>
              <a:cs typeface="Maven Pro"/>
              <a:sym typeface="Maven Pro"/>
            </a:endParaRPr>
          </a:p>
          <a:p>
            <a:pPr marL="457200" lvl="0" indent="-336550" algn="just" rtl="0">
              <a:lnSpc>
                <a:spcPct val="115000"/>
              </a:lnSpc>
              <a:spcBef>
                <a:spcPts val="0"/>
              </a:spcBef>
              <a:spcAft>
                <a:spcPts val="0"/>
              </a:spcAft>
              <a:buClr>
                <a:srgbClr val="FFFFFF"/>
              </a:buClr>
              <a:buSzPts val="1700"/>
              <a:buFont typeface="Maven Pro"/>
              <a:buChar char="●"/>
            </a:pPr>
            <a:r>
              <a:rPr lang="ru" sz="1700">
                <a:solidFill>
                  <a:srgbClr val="FFFFFF"/>
                </a:solidFill>
                <a:latin typeface="Maven Pro"/>
                <a:ea typeface="Maven Pro"/>
                <a:cs typeface="Maven Pro"/>
                <a:sym typeface="Maven Pro"/>
              </a:rPr>
              <a:t>min and max value for each dimension</a:t>
            </a:r>
            <a:endParaRPr sz="1700">
              <a:solidFill>
                <a:srgbClr val="FFFFFF"/>
              </a:solidFill>
              <a:latin typeface="Maven Pro"/>
              <a:ea typeface="Maven Pro"/>
              <a:cs typeface="Maven Pro"/>
              <a:sym typeface="Maven Pro"/>
            </a:endParaRPr>
          </a:p>
          <a:p>
            <a:pPr marL="457200" lvl="0" indent="-336550" algn="just" rtl="0">
              <a:lnSpc>
                <a:spcPct val="115000"/>
              </a:lnSpc>
              <a:spcBef>
                <a:spcPts val="0"/>
              </a:spcBef>
              <a:spcAft>
                <a:spcPts val="0"/>
              </a:spcAft>
              <a:buClr>
                <a:srgbClr val="FFFFFF"/>
              </a:buClr>
              <a:buSzPts val="1700"/>
              <a:buFont typeface="Maven Pro"/>
              <a:buChar char="●"/>
            </a:pPr>
            <a:r>
              <a:rPr lang="ru" sz="1700">
                <a:solidFill>
                  <a:srgbClr val="FFFFFF"/>
                </a:solidFill>
                <a:latin typeface="Maven Pro"/>
                <a:ea typeface="Maven Pro"/>
                <a:cs typeface="Maven Pro"/>
                <a:sym typeface="Maven Pro"/>
              </a:rPr>
              <a:t>number of agents between 2 and 2000</a:t>
            </a:r>
            <a:endParaRPr sz="1700">
              <a:solidFill>
                <a:srgbClr val="FFFFFF"/>
              </a:solidFill>
              <a:latin typeface="Maven Pro"/>
              <a:ea typeface="Maven Pro"/>
              <a:cs typeface="Maven Pro"/>
              <a:sym typeface="Maven Pro"/>
            </a:endParaRPr>
          </a:p>
          <a:p>
            <a:pPr marL="457200" lvl="0" indent="-336550" algn="just" rtl="0">
              <a:lnSpc>
                <a:spcPct val="115000"/>
              </a:lnSpc>
              <a:spcBef>
                <a:spcPts val="0"/>
              </a:spcBef>
              <a:spcAft>
                <a:spcPts val="0"/>
              </a:spcAft>
              <a:buClr>
                <a:srgbClr val="FFFFFF"/>
              </a:buClr>
              <a:buSzPts val="1700"/>
              <a:buFont typeface="Maven Pro"/>
              <a:buChar char="●"/>
            </a:pPr>
            <a:r>
              <a:rPr lang="ru" sz="1700">
                <a:solidFill>
                  <a:srgbClr val="FFFFFF"/>
                </a:solidFill>
                <a:latin typeface="Maven Pro"/>
                <a:ea typeface="Maven Pro"/>
                <a:cs typeface="Maven Pro"/>
                <a:sym typeface="Maven Pro"/>
              </a:rPr>
              <a:t>type of condition for conversion</a:t>
            </a:r>
            <a:endParaRPr sz="1700">
              <a:solidFill>
                <a:srgbClr val="FFFFFF"/>
              </a:solidFill>
              <a:latin typeface="Maven Pro"/>
              <a:ea typeface="Maven Pro"/>
              <a:cs typeface="Maven Pro"/>
              <a:sym typeface="Maven Pro"/>
            </a:endParaRPr>
          </a:p>
          <a:p>
            <a:pPr marL="914400" lvl="1" indent="-336550" algn="just" rtl="0">
              <a:lnSpc>
                <a:spcPct val="115000"/>
              </a:lnSpc>
              <a:spcBef>
                <a:spcPts val="0"/>
              </a:spcBef>
              <a:spcAft>
                <a:spcPts val="0"/>
              </a:spcAft>
              <a:buClr>
                <a:srgbClr val="FFFFFF"/>
              </a:buClr>
              <a:buSzPts val="1700"/>
              <a:buFont typeface="Maven Pro"/>
              <a:buChar char="○"/>
            </a:pPr>
            <a:r>
              <a:rPr lang="ru" sz="1700">
                <a:solidFill>
                  <a:srgbClr val="FFFFFF"/>
                </a:solidFill>
                <a:latin typeface="Maven Pro"/>
                <a:ea typeface="Maven Pro"/>
                <a:cs typeface="Maven Pro"/>
                <a:sym typeface="Maven Pro"/>
              </a:rPr>
              <a:t>by number of iterations</a:t>
            </a:r>
            <a:endParaRPr sz="1700">
              <a:solidFill>
                <a:srgbClr val="FFFFFF"/>
              </a:solidFill>
              <a:latin typeface="Maven Pro"/>
              <a:ea typeface="Maven Pro"/>
              <a:cs typeface="Maven Pro"/>
              <a:sym typeface="Maven Pro"/>
            </a:endParaRPr>
          </a:p>
          <a:p>
            <a:pPr marL="914400" lvl="1" indent="-336550" algn="just" rtl="0">
              <a:lnSpc>
                <a:spcPct val="115000"/>
              </a:lnSpc>
              <a:spcBef>
                <a:spcPts val="0"/>
              </a:spcBef>
              <a:spcAft>
                <a:spcPts val="0"/>
              </a:spcAft>
              <a:buClr>
                <a:srgbClr val="FFFFFF"/>
              </a:buClr>
              <a:buSzPts val="1700"/>
              <a:buFont typeface="Maven Pro"/>
              <a:buChar char="○"/>
            </a:pPr>
            <a:r>
              <a:rPr lang="ru" sz="1700">
                <a:solidFill>
                  <a:srgbClr val="FFFFFF"/>
                </a:solidFill>
                <a:latin typeface="Maven Pro"/>
                <a:ea typeface="Maven Pro"/>
                <a:cs typeface="Maven Pro"/>
                <a:sym typeface="Maven Pro"/>
              </a:rPr>
              <a:t>by difference between iterations</a:t>
            </a:r>
            <a:endParaRPr sz="1700">
              <a:solidFill>
                <a:srgbClr val="FFFFFF"/>
              </a:solidFill>
              <a:latin typeface="Maven Pro"/>
              <a:ea typeface="Maven Pro"/>
              <a:cs typeface="Maven Pro"/>
              <a:sym typeface="Maven Pro"/>
            </a:endParaRPr>
          </a:p>
          <a:p>
            <a:pPr marL="457200" lvl="0" indent="-336550" algn="just" rtl="0">
              <a:lnSpc>
                <a:spcPct val="115000"/>
              </a:lnSpc>
              <a:spcBef>
                <a:spcPts val="0"/>
              </a:spcBef>
              <a:spcAft>
                <a:spcPts val="0"/>
              </a:spcAft>
              <a:buClr>
                <a:srgbClr val="FFFFFF"/>
              </a:buClr>
              <a:buSzPts val="1700"/>
              <a:buFont typeface="Maven Pro"/>
              <a:buChar char="●"/>
            </a:pPr>
            <a:r>
              <a:rPr lang="ru" sz="1700">
                <a:solidFill>
                  <a:srgbClr val="FFFFFF"/>
                </a:solidFill>
                <a:latin typeface="Maven Pro"/>
                <a:ea typeface="Maven Pro"/>
                <a:cs typeface="Maven Pro"/>
                <a:sym typeface="Maven Pro"/>
              </a:rPr>
              <a:t>criterion for conversion according to previous choice</a:t>
            </a:r>
            <a:endParaRPr sz="1700">
              <a:solidFill>
                <a:srgbClr val="FFFFFF"/>
              </a:solidFill>
              <a:latin typeface="Maven Pro"/>
              <a:ea typeface="Maven Pro"/>
              <a:cs typeface="Maven Pro"/>
              <a:sym typeface="Maven Pro"/>
            </a:endParaRPr>
          </a:p>
          <a:p>
            <a:pPr marL="914400" lvl="1" indent="-336550" algn="just" rtl="0">
              <a:lnSpc>
                <a:spcPct val="115000"/>
              </a:lnSpc>
              <a:spcBef>
                <a:spcPts val="0"/>
              </a:spcBef>
              <a:spcAft>
                <a:spcPts val="0"/>
              </a:spcAft>
              <a:buClr>
                <a:srgbClr val="FFFFFF"/>
              </a:buClr>
              <a:buSzPts val="1700"/>
              <a:buFont typeface="Maven Pro"/>
              <a:buChar char="○"/>
            </a:pPr>
            <a:r>
              <a:rPr lang="ru" sz="1700">
                <a:solidFill>
                  <a:srgbClr val="FFFFFF"/>
                </a:solidFill>
                <a:latin typeface="Maven Pro"/>
                <a:ea typeface="Maven Pro"/>
                <a:cs typeface="Maven Pro"/>
                <a:sym typeface="Maven Pro"/>
              </a:rPr>
              <a:t>number of iterations between 1 and 1000 </a:t>
            </a:r>
            <a:endParaRPr sz="1700">
              <a:solidFill>
                <a:srgbClr val="FFFFFF"/>
              </a:solidFill>
              <a:latin typeface="Maven Pro"/>
              <a:ea typeface="Maven Pro"/>
              <a:cs typeface="Maven Pro"/>
              <a:sym typeface="Maven Pro"/>
            </a:endParaRPr>
          </a:p>
          <a:p>
            <a:pPr marL="914400" lvl="1" indent="-336550" algn="just" rtl="0">
              <a:lnSpc>
                <a:spcPct val="115000"/>
              </a:lnSpc>
              <a:spcBef>
                <a:spcPts val="0"/>
              </a:spcBef>
              <a:spcAft>
                <a:spcPts val="0"/>
              </a:spcAft>
              <a:buClr>
                <a:srgbClr val="FFFFFF"/>
              </a:buClr>
              <a:buSzPts val="1700"/>
              <a:buFont typeface="Maven Pro"/>
              <a:buChar char="○"/>
            </a:pPr>
            <a:r>
              <a:rPr lang="ru" sz="1700">
                <a:solidFill>
                  <a:srgbClr val="FFFFFF"/>
                </a:solidFill>
                <a:latin typeface="Maven Pro"/>
                <a:ea typeface="Maven Pro"/>
                <a:cs typeface="Maven Pro"/>
                <a:sym typeface="Maven Pro"/>
              </a:rPr>
              <a:t>difference between iterations between 0.0001 and 10</a:t>
            </a:r>
            <a:endParaRPr sz="1700">
              <a:solidFill>
                <a:schemeClr val="dk2"/>
              </a:solidFill>
              <a:latin typeface="Maven Pro"/>
              <a:ea typeface="Maven Pro"/>
              <a:cs typeface="Maven Pro"/>
              <a:sym typeface="Maven Pro"/>
            </a:endParaRPr>
          </a:p>
        </p:txBody>
      </p:sp>
      <p:pic>
        <p:nvPicPr>
          <p:cNvPr id="331" name="Google Shape;331;p20"/>
          <p:cNvPicPr preferRelativeResize="0"/>
          <p:nvPr/>
        </p:nvPicPr>
        <p:blipFill>
          <a:blip r:embed="rId3">
            <a:alphaModFix/>
          </a:blip>
          <a:stretch>
            <a:fillRect/>
          </a:stretch>
        </p:blipFill>
        <p:spPr>
          <a:xfrm>
            <a:off x="4822725" y="248225"/>
            <a:ext cx="4181099" cy="2817950"/>
          </a:xfrm>
          <a:prstGeom prst="rect">
            <a:avLst/>
          </a:prstGeom>
          <a:noFill/>
          <a:ln>
            <a:noFill/>
          </a:ln>
        </p:spPr>
      </p:pic>
      <p:sp>
        <p:nvSpPr>
          <p:cNvPr id="332" name="Google Shape;332;p20"/>
          <p:cNvSpPr txBox="1"/>
          <p:nvPr/>
        </p:nvSpPr>
        <p:spPr>
          <a:xfrm>
            <a:off x="5962800" y="3066175"/>
            <a:ext cx="3181200" cy="446400"/>
          </a:xfrm>
          <a:prstGeom prst="rect">
            <a:avLst/>
          </a:prstGeom>
          <a:noFill/>
          <a:ln>
            <a:noFill/>
          </a:ln>
        </p:spPr>
        <p:txBody>
          <a:bodyPr spcFirstLastPara="1" wrap="square" lIns="91425" tIns="91425" rIns="91425" bIns="91425" anchor="t" anchorCtr="0">
            <a:spAutoFit/>
          </a:bodyPr>
          <a:lstStyle/>
          <a:p>
            <a:pPr marL="457200" lvl="0" indent="-336550" algn="l" rtl="0">
              <a:spcBef>
                <a:spcPts val="0"/>
              </a:spcBef>
              <a:spcAft>
                <a:spcPts val="0"/>
              </a:spcAft>
              <a:buClr>
                <a:schemeClr val="lt1"/>
              </a:buClr>
              <a:buSzPts val="1700"/>
              <a:buFont typeface="Maven Pro"/>
              <a:buChar char="-"/>
            </a:pPr>
            <a:r>
              <a:rPr lang="ru" sz="1700">
                <a:solidFill>
                  <a:schemeClr val="lt1"/>
                </a:solidFill>
                <a:latin typeface="Maven Pro"/>
                <a:ea typeface="Maven Pro"/>
                <a:cs typeface="Maven Pro"/>
                <a:sym typeface="Maven Pro"/>
              </a:rPr>
              <a:t>console input example</a:t>
            </a:r>
            <a:endParaRPr sz="1700">
              <a:solidFill>
                <a:schemeClr val="lt1"/>
              </a:solidFill>
              <a:latin typeface="Maven Pro"/>
              <a:ea typeface="Maven Pro"/>
              <a:cs typeface="Maven Pro"/>
              <a:sym typeface="Maven Pr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21"/>
          <p:cNvSpPr txBox="1"/>
          <p:nvPr/>
        </p:nvSpPr>
        <p:spPr>
          <a:xfrm>
            <a:off x="118500" y="0"/>
            <a:ext cx="6366900" cy="18633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None/>
            </a:pPr>
            <a:r>
              <a:rPr lang="ru" sz="3200" b="1">
                <a:solidFill>
                  <a:schemeClr val="lt1"/>
                </a:solidFill>
                <a:latin typeface="Maven Pro"/>
                <a:ea typeface="Maven Pro"/>
                <a:cs typeface="Maven Pro"/>
                <a:sym typeface="Maven Pro"/>
              </a:rPr>
              <a:t>Input </a:t>
            </a:r>
            <a:endParaRPr sz="3200" b="1">
              <a:solidFill>
                <a:schemeClr val="lt1"/>
              </a:solidFill>
              <a:latin typeface="Maven Pro"/>
              <a:ea typeface="Maven Pro"/>
              <a:cs typeface="Maven Pro"/>
              <a:sym typeface="Maven Pro"/>
            </a:endParaRPr>
          </a:p>
        </p:txBody>
      </p:sp>
      <p:sp>
        <p:nvSpPr>
          <p:cNvPr id="338" name="Google Shape;338;p21"/>
          <p:cNvSpPr txBox="1"/>
          <p:nvPr/>
        </p:nvSpPr>
        <p:spPr>
          <a:xfrm>
            <a:off x="539150" y="1164575"/>
            <a:ext cx="6210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Nunito"/>
              <a:ea typeface="Nunito"/>
              <a:cs typeface="Nunito"/>
              <a:sym typeface="Nunito"/>
            </a:endParaRPr>
          </a:p>
        </p:txBody>
      </p:sp>
      <p:sp>
        <p:nvSpPr>
          <p:cNvPr id="339" name="Google Shape;339;p21"/>
          <p:cNvSpPr txBox="1"/>
          <p:nvPr/>
        </p:nvSpPr>
        <p:spPr>
          <a:xfrm>
            <a:off x="43500" y="614650"/>
            <a:ext cx="8960400" cy="1377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ru" sz="1550">
                <a:solidFill>
                  <a:schemeClr val="lt1"/>
                </a:solidFill>
                <a:latin typeface="Maven Pro"/>
                <a:ea typeface="Maven Pro"/>
                <a:cs typeface="Maven Pro"/>
                <a:sym typeface="Maven Pro"/>
              </a:rPr>
              <a:t>additionally in case of quadratic cost function:</a:t>
            </a:r>
            <a:endParaRPr sz="1550">
              <a:solidFill>
                <a:schemeClr val="lt1"/>
              </a:solidFill>
              <a:latin typeface="Maven Pro"/>
              <a:ea typeface="Maven Pro"/>
              <a:cs typeface="Maven Pro"/>
              <a:sym typeface="Maven Pro"/>
            </a:endParaRPr>
          </a:p>
          <a:p>
            <a:pPr marL="457200" lvl="0" indent="-327025" algn="l" rtl="0">
              <a:spcBef>
                <a:spcPts val="0"/>
              </a:spcBef>
              <a:spcAft>
                <a:spcPts val="0"/>
              </a:spcAft>
              <a:buClr>
                <a:schemeClr val="lt1"/>
              </a:buClr>
              <a:buSzPts val="1550"/>
              <a:buFont typeface="Maven Pro"/>
              <a:buChar char="●"/>
            </a:pPr>
            <a:r>
              <a:rPr lang="ru" sz="1550">
                <a:solidFill>
                  <a:schemeClr val="lt1"/>
                </a:solidFill>
                <a:latin typeface="Maven Pro"/>
                <a:ea typeface="Maven Pro"/>
                <a:cs typeface="Maven Pro"/>
                <a:sym typeface="Maven Pro"/>
              </a:rPr>
              <a:t>number of buses with valve-point effect between 0 and the number of dimensions</a:t>
            </a:r>
            <a:endParaRPr sz="1550">
              <a:solidFill>
                <a:schemeClr val="lt1"/>
              </a:solidFill>
              <a:latin typeface="Maven Pro"/>
              <a:ea typeface="Maven Pro"/>
              <a:cs typeface="Maven Pro"/>
              <a:sym typeface="Maven Pro"/>
            </a:endParaRPr>
          </a:p>
          <a:p>
            <a:pPr marL="457200" lvl="0" indent="-327025" algn="l" rtl="0">
              <a:spcBef>
                <a:spcPts val="0"/>
              </a:spcBef>
              <a:spcAft>
                <a:spcPts val="0"/>
              </a:spcAft>
              <a:buClr>
                <a:schemeClr val="lt1"/>
              </a:buClr>
              <a:buSzPts val="1550"/>
              <a:buFont typeface="Maven Pro"/>
              <a:buChar char="●"/>
            </a:pPr>
            <a:r>
              <a:rPr lang="ru" sz="1550">
                <a:solidFill>
                  <a:schemeClr val="lt1"/>
                </a:solidFill>
                <a:latin typeface="Maven Pro"/>
                <a:ea typeface="Maven Pro"/>
                <a:cs typeface="Maven Pro"/>
                <a:sym typeface="Maven Pro"/>
              </a:rPr>
              <a:t>coefficients a, b, c for all buses</a:t>
            </a:r>
            <a:endParaRPr sz="1550">
              <a:solidFill>
                <a:schemeClr val="lt1"/>
              </a:solidFill>
              <a:latin typeface="Maven Pro"/>
              <a:ea typeface="Maven Pro"/>
              <a:cs typeface="Maven Pro"/>
              <a:sym typeface="Maven Pro"/>
            </a:endParaRPr>
          </a:p>
          <a:p>
            <a:pPr marL="457200" lvl="0" indent="-327025" algn="l" rtl="0">
              <a:spcBef>
                <a:spcPts val="0"/>
              </a:spcBef>
              <a:spcAft>
                <a:spcPts val="0"/>
              </a:spcAft>
              <a:buClr>
                <a:schemeClr val="lt1"/>
              </a:buClr>
              <a:buSzPts val="1550"/>
              <a:buFont typeface="Maven Pro"/>
              <a:buChar char="●"/>
            </a:pPr>
            <a:r>
              <a:rPr lang="ru" sz="1550">
                <a:solidFill>
                  <a:schemeClr val="lt1"/>
                </a:solidFill>
                <a:latin typeface="Maven Pro"/>
                <a:ea typeface="Maven Pro"/>
                <a:cs typeface="Maven Pro"/>
                <a:sym typeface="Maven Pro"/>
              </a:rPr>
              <a:t>coefficients d and e for valve-point effect buses </a:t>
            </a:r>
            <a:endParaRPr sz="1550">
              <a:solidFill>
                <a:schemeClr val="lt1"/>
              </a:solidFill>
              <a:latin typeface="Maven Pro"/>
              <a:ea typeface="Maven Pro"/>
              <a:cs typeface="Maven Pro"/>
              <a:sym typeface="Maven Pro"/>
            </a:endParaRPr>
          </a:p>
          <a:p>
            <a:pPr marL="457200" lvl="0" indent="-327025" algn="l" rtl="0">
              <a:spcBef>
                <a:spcPts val="0"/>
              </a:spcBef>
              <a:spcAft>
                <a:spcPts val="0"/>
              </a:spcAft>
              <a:buClr>
                <a:schemeClr val="lt1"/>
              </a:buClr>
              <a:buSzPts val="1550"/>
              <a:buFont typeface="Maven Pro"/>
              <a:buChar char="●"/>
            </a:pPr>
            <a:r>
              <a:rPr lang="ru" sz="1550">
                <a:solidFill>
                  <a:schemeClr val="lt1"/>
                </a:solidFill>
                <a:latin typeface="Maven Pro"/>
                <a:ea typeface="Maven Pro"/>
                <a:cs typeface="Maven Pro"/>
                <a:sym typeface="Maven Pro"/>
              </a:rPr>
              <a:t>also, the min value for a dimension cannot be less than 0</a:t>
            </a:r>
            <a:endParaRPr sz="1550">
              <a:solidFill>
                <a:schemeClr val="lt1"/>
              </a:solidFill>
              <a:latin typeface="Maven Pro"/>
              <a:ea typeface="Maven Pro"/>
              <a:cs typeface="Maven Pro"/>
              <a:sym typeface="Maven Pro"/>
            </a:endParaRPr>
          </a:p>
        </p:txBody>
      </p:sp>
      <p:pic>
        <p:nvPicPr>
          <p:cNvPr id="340" name="Google Shape;340;p21"/>
          <p:cNvPicPr preferRelativeResize="0"/>
          <p:nvPr/>
        </p:nvPicPr>
        <p:blipFill>
          <a:blip r:embed="rId3">
            <a:alphaModFix/>
          </a:blip>
          <a:stretch>
            <a:fillRect/>
          </a:stretch>
        </p:blipFill>
        <p:spPr>
          <a:xfrm>
            <a:off x="152400" y="2015700"/>
            <a:ext cx="4122066" cy="2975400"/>
          </a:xfrm>
          <a:prstGeom prst="rect">
            <a:avLst/>
          </a:prstGeom>
          <a:noFill/>
          <a:ln>
            <a:noFill/>
          </a:ln>
        </p:spPr>
      </p:pic>
      <p:sp>
        <p:nvSpPr>
          <p:cNvPr id="341" name="Google Shape;341;p21"/>
          <p:cNvSpPr txBox="1"/>
          <p:nvPr/>
        </p:nvSpPr>
        <p:spPr>
          <a:xfrm>
            <a:off x="4399475" y="4283100"/>
            <a:ext cx="4453500" cy="708000"/>
          </a:xfrm>
          <a:prstGeom prst="rect">
            <a:avLst/>
          </a:prstGeom>
          <a:noFill/>
          <a:ln>
            <a:noFill/>
          </a:ln>
        </p:spPr>
        <p:txBody>
          <a:bodyPr spcFirstLastPara="1" wrap="square" lIns="91425" tIns="91425" rIns="91425" bIns="91425" anchor="t" anchorCtr="0">
            <a:spAutoFit/>
          </a:bodyPr>
          <a:lstStyle/>
          <a:p>
            <a:pPr marL="457200" lvl="0" indent="-336550" algn="l" rtl="0">
              <a:spcBef>
                <a:spcPts val="0"/>
              </a:spcBef>
              <a:spcAft>
                <a:spcPts val="0"/>
              </a:spcAft>
              <a:buClr>
                <a:schemeClr val="lt1"/>
              </a:buClr>
              <a:buSzPts val="1700"/>
              <a:buFont typeface="Maven Pro"/>
              <a:buChar char="-"/>
            </a:pPr>
            <a:r>
              <a:rPr lang="ru" sz="1700">
                <a:solidFill>
                  <a:schemeClr val="lt1"/>
                </a:solidFill>
                <a:latin typeface="Maven Pro"/>
                <a:ea typeface="Maven Pro"/>
                <a:cs typeface="Maven Pro"/>
                <a:sym typeface="Maven Pro"/>
              </a:rPr>
              <a:t>console input examples for optimal flow calculation</a:t>
            </a:r>
            <a:endParaRPr sz="1700">
              <a:solidFill>
                <a:schemeClr val="lt1"/>
              </a:solidFill>
              <a:latin typeface="Maven Pro"/>
              <a:ea typeface="Maven Pro"/>
              <a:cs typeface="Maven Pro"/>
              <a:sym typeface="Maven Pro"/>
            </a:endParaRPr>
          </a:p>
        </p:txBody>
      </p:sp>
      <p:pic>
        <p:nvPicPr>
          <p:cNvPr id="342" name="Google Shape;342;p21"/>
          <p:cNvPicPr preferRelativeResize="0"/>
          <p:nvPr/>
        </p:nvPicPr>
        <p:blipFill>
          <a:blip r:embed="rId4">
            <a:alphaModFix/>
          </a:blip>
          <a:stretch>
            <a:fillRect/>
          </a:stretch>
        </p:blipFill>
        <p:spPr>
          <a:xfrm>
            <a:off x="4399475" y="3665500"/>
            <a:ext cx="4550900" cy="556050"/>
          </a:xfrm>
          <a:prstGeom prst="rect">
            <a:avLst/>
          </a:prstGeom>
          <a:noFill/>
          <a:ln>
            <a:noFill/>
          </a:ln>
        </p:spPr>
      </p:pic>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1022</Words>
  <Application>Microsoft Office PowerPoint</Application>
  <PresentationFormat>Экран (16:9)</PresentationFormat>
  <Paragraphs>104</Paragraphs>
  <Slides>14</Slides>
  <Notes>14</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14</vt:i4>
      </vt:variant>
    </vt:vector>
  </HeadingPairs>
  <TitlesOfParts>
    <vt:vector size="19" baseType="lpstr">
      <vt:lpstr>Arial</vt:lpstr>
      <vt:lpstr>Maven Pro</vt:lpstr>
      <vt:lpstr>Nunito</vt:lpstr>
      <vt:lpstr>Times New Roman</vt:lpstr>
      <vt:lpstr>Momentum</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References</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cp:lastModifiedBy>Наталия Зубарева</cp:lastModifiedBy>
  <cp:revision>1</cp:revision>
  <dcterms:modified xsi:type="dcterms:W3CDTF">2022-12-10T18:54:25Z</dcterms:modified>
</cp:coreProperties>
</file>