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7C77B-4435-28F4-C904-71B53D765C3E}"/>
              </a:ext>
            </a:extLst>
          </p:cNvPr>
          <p:cNvSpPr>
            <a:spLocks noGrp="1"/>
          </p:cNvSpPr>
          <p:nvPr>
            <p:ph type="ctrTitle"/>
          </p:nvPr>
        </p:nvSpPr>
        <p:spPr>
          <a:xfrm>
            <a:off x="2295768" y="516631"/>
            <a:ext cx="7154863" cy="3403272"/>
          </a:xfrm>
        </p:spPr>
        <p:txBody>
          <a:bodyPr/>
          <a:lstStyle/>
          <a:p>
            <a:r>
              <a:rPr lang="es-ES" dirty="0"/>
              <a:t>¿Qué es una interfaz?</a:t>
            </a:r>
            <a:endParaRPr lang="es-US" dirty="0"/>
          </a:p>
        </p:txBody>
      </p:sp>
    </p:spTree>
    <p:extLst>
      <p:ext uri="{BB962C8B-B14F-4D97-AF65-F5344CB8AC3E}">
        <p14:creationId xmlns:p14="http://schemas.microsoft.com/office/powerpoint/2010/main" val="155762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01D7CF0-5F05-BA2D-23AA-768E3C1309A9}"/>
              </a:ext>
            </a:extLst>
          </p:cNvPr>
          <p:cNvSpPr txBox="1"/>
          <p:nvPr/>
        </p:nvSpPr>
        <p:spPr>
          <a:xfrm>
            <a:off x="3046779" y="901871"/>
            <a:ext cx="6093556" cy="5059142"/>
          </a:xfrm>
          <a:prstGeom prst="rect">
            <a:avLst/>
          </a:prstGeom>
          <a:noFill/>
        </p:spPr>
        <p:txBody>
          <a:bodyPr wrap="square">
            <a:spAutoFit/>
          </a:bodyPr>
          <a:lstStyle/>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Clases y tipos genéricos en la POO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En la programación orientada a objetos, las clases y tipos genéricos son aquellos que están diseñados para trabajar con cualquier tipo de dato. En lugar de definir explícitamente los tipos de datos que manejan, estas clases y tipos pueden aceptar parámetros de tipo que se determinan cuando se utilizan. Las clases genéricas en la programación orientada a objetos son plantillas que permiten definir comportamientos y estructuras de datos que pueden ser utilizados con diferentes tipos de datos. Por ejemplo, una clase lista genérica podría ser una clase que permite almacenar elementos de cualquier tipo de dato. En lugar de definir esta clase por separado para enteros, cadenas, objetos, etc., se puede crear una única clase genérica que funcione para cualquier tipo de datos.</a:t>
            </a:r>
            <a:endParaRPr lang="es-US" dirty="0"/>
          </a:p>
        </p:txBody>
      </p:sp>
    </p:spTree>
    <p:extLst>
      <p:ext uri="{BB962C8B-B14F-4D97-AF65-F5344CB8AC3E}">
        <p14:creationId xmlns:p14="http://schemas.microsoft.com/office/powerpoint/2010/main" val="51594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33017B1-36B5-38A2-8C67-8035C09C7594}"/>
              </a:ext>
            </a:extLst>
          </p:cNvPr>
          <p:cNvSpPr txBox="1"/>
          <p:nvPr/>
        </p:nvSpPr>
        <p:spPr>
          <a:xfrm>
            <a:off x="1878745" y="386205"/>
            <a:ext cx="8434509" cy="5827942"/>
          </a:xfrm>
          <a:prstGeom prst="rect">
            <a:avLst/>
          </a:prstGeom>
          <a:noFill/>
        </p:spPr>
        <p:txBody>
          <a:bodyPr wrap="square">
            <a:spAutoFit/>
          </a:bodyPr>
          <a:lstStyle/>
          <a:p>
            <a:pPr marL="0" marR="0" algn="just">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Métodos y constructores genéricos en la POO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Los métodos y constructores genéricos en la programación orientada a objetos (POO) son funciones y constructores que pueden aceptar y trabajar con diferentes tipos de datos mediante el uso de parámetros de tipo genérico. Esto permite crear funciones y constructores que son más flexibles y reutilizables, ya que no están limitados a un tipo específico de dato.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Parámetros genéricos en la POO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En la programación orientada a objetos, los parámetros genéricos se refieren a los tipos de datos que se utilizan en la definición de una clase, método, estructura o interfaz, y que pueden ser especificados posteriormente al utilizar esa clase, método, etc. Estos parámetros genéricos permiten la creación de componentes que pueden operar con cualquier tipo de dato, lo que aumenta la flexibilidad y la reutilización del código.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Los parámetros genéricos ofrecen una forma flexible de definir componentes que pueden operar con diferentes tipos de datos, lo que promueve la reutilización del código y la escritura de código más genérico y seguro.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17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907005E-752B-9AEE-EE5E-E5C4CC9BFAB3}"/>
              </a:ext>
            </a:extLst>
          </p:cNvPr>
          <p:cNvSpPr txBox="1"/>
          <p:nvPr/>
        </p:nvSpPr>
        <p:spPr>
          <a:xfrm>
            <a:off x="3049222" y="2611757"/>
            <a:ext cx="6093556" cy="1634486"/>
          </a:xfrm>
          <a:prstGeom prst="rect">
            <a:avLst/>
          </a:prstGeom>
          <a:noFill/>
        </p:spPr>
        <p:txBody>
          <a:bodyPr wrap="square">
            <a:spAutoFit/>
          </a:bodyPr>
          <a:lstStyle/>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FIN</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s-NI" sz="1800" i="1"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s-NI" sz="1800" i="1" dirty="0">
                <a:effectLst/>
                <a:latin typeface="Calibri" panose="020F0502020204030204" pitchFamily="34" charset="0"/>
                <a:ea typeface="Calibri" panose="020F0502020204030204" pitchFamily="34" charset="0"/>
                <a:cs typeface="Times New Roman" panose="02020603050405020304" pitchFamily="18" charset="0"/>
              </a:rPr>
              <a:t>Investigación basada por información buscada, de fuentes donde la rama principal es la programación.</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115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335F65A-DCBB-8BD1-8E53-870702902584}"/>
              </a:ext>
            </a:extLst>
          </p:cNvPr>
          <p:cNvSpPr txBox="1"/>
          <p:nvPr/>
        </p:nvSpPr>
        <p:spPr>
          <a:xfrm>
            <a:off x="300212" y="-225507"/>
            <a:ext cx="5324231" cy="7533152"/>
          </a:xfrm>
          <a:prstGeom prst="rect">
            <a:avLst/>
          </a:prstGeom>
          <a:noFill/>
        </p:spPr>
        <p:txBody>
          <a:bodyPr wrap="square">
            <a:spAutoFit/>
          </a:bodyPr>
          <a:lstStyle/>
          <a:p>
            <a:pPr marL="0" marR="0" algn="ctr">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00000000000000000" pitchFamily="2" charset="0"/>
              </a:rPr>
              <a:t> </a:t>
            </a:r>
            <a:endParaRPr lang="es-US" sz="2000" dirty="0">
              <a:effectLst/>
              <a:latin typeface="Calibri" panose="020F0502020204030204" pitchFamily="34" charset="0"/>
              <a:ea typeface="Calibri" panose="020F0502020204030204" pitchFamily="34" charset="0"/>
              <a:cs typeface="Times New Roman" panose="02000000000000000000" pitchFamily="2" charset="0"/>
            </a:endParaRPr>
          </a:p>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00000000000000000" pitchFamily="2" charset="0"/>
              </a:rPr>
              <a:t>Una interfaz es un punto de interacción entre dos sistemas, dispositivos o entidades diferentes. En informática, una interfaz puede referirse a la manera en que un usuario interactúa con un programa de computadora, un sistema operativo o un dispositivo electrónico. Puede manifestarse en forma de botones, menús, pantallas táctiles, comandos de voz, entre otros medios. En términos más generales, una interfaz puede ser física o digital, y su propósito es facilitar la comunicación y la interacción entre sistemas o entre humanos y sistemas. Por ejemplo, un teclado y un mouse son interfaces físicas comunes que permiten a los usuarios interactuar con una computadora, mientras que una interfaz de usuario gráfica (GUI) es una interfaz digital que permite a los usuarios interactuar con programas informáticos a través</a:t>
            </a:r>
            <a:r>
              <a:rPr lang="es-NI" sz="1800" dirty="0">
                <a:effectLst/>
                <a:latin typeface="Calibri" panose="020F0502020204030204" pitchFamily="34" charset="0"/>
                <a:ea typeface="Calibri" panose="020F0502020204030204" pitchFamily="34" charset="0"/>
                <a:cs typeface="Times New Roman" panose="02000000000000000000" pitchFamily="2" charset="0"/>
              </a:rPr>
              <a:t> de elementos visuales como ventanas, iconos y menús.</a:t>
            </a:r>
            <a:endParaRPr lang="es-US" sz="1600" dirty="0">
              <a:effectLst/>
              <a:latin typeface="Calibri" panose="020F0502020204030204" pitchFamily="34" charset="0"/>
              <a:ea typeface="Calibri" panose="020F0502020204030204" pitchFamily="34" charset="0"/>
              <a:cs typeface="Times New Roman" panose="02000000000000000000" pitchFamily="2"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00000000000000000" pitchFamily="2" charset="0"/>
              </a:rPr>
              <a:t> </a:t>
            </a:r>
            <a:endParaRPr lang="es-US" sz="1600" dirty="0">
              <a:effectLst/>
              <a:latin typeface="Calibri" panose="020F0502020204030204" pitchFamily="34" charset="0"/>
              <a:ea typeface="Calibri" panose="020F0502020204030204" pitchFamily="34" charset="0"/>
              <a:cs typeface="Times New Roman" panose="02000000000000000000" pitchFamily="2"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00000000000000000" pitchFamily="2" charset="0"/>
              </a:rPr>
              <a:t> </a:t>
            </a:r>
            <a:endParaRPr lang="es-US" sz="1600" dirty="0">
              <a:effectLst/>
              <a:latin typeface="Calibri" panose="020F0502020204030204" pitchFamily="34" charset="0"/>
              <a:ea typeface="Calibri" panose="020F0502020204030204" pitchFamily="34" charset="0"/>
              <a:cs typeface="Times New Roman" panose="02000000000000000000" pitchFamily="2" charset="0"/>
            </a:endParaRPr>
          </a:p>
        </p:txBody>
      </p:sp>
      <p:pic>
        <p:nvPicPr>
          <p:cNvPr id="8" name="Imagen 7">
            <a:extLst>
              <a:ext uri="{FF2B5EF4-FFF2-40B4-BE49-F238E27FC236}">
                <a16:creationId xmlns:a16="http://schemas.microsoft.com/office/drawing/2014/main" id="{36C2C675-D731-5A86-C3F5-B3F8ED1604BD}"/>
              </a:ext>
            </a:extLst>
          </p:cNvPr>
          <p:cNvPicPr>
            <a:picLocks noChangeAspect="1"/>
          </p:cNvPicPr>
          <p:nvPr/>
        </p:nvPicPr>
        <p:blipFill>
          <a:blip r:embed="rId2"/>
          <a:stretch>
            <a:fillRect/>
          </a:stretch>
        </p:blipFill>
        <p:spPr>
          <a:xfrm>
            <a:off x="6567559" y="1524000"/>
            <a:ext cx="4295775" cy="3810000"/>
          </a:xfrm>
          <a:prstGeom prst="rect">
            <a:avLst/>
          </a:prstGeom>
        </p:spPr>
      </p:pic>
    </p:spTree>
    <p:extLst>
      <p:ext uri="{BB962C8B-B14F-4D97-AF65-F5344CB8AC3E}">
        <p14:creationId xmlns:p14="http://schemas.microsoft.com/office/powerpoint/2010/main" val="238340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736CDA8-723D-4CEE-F2DA-E55DF0703736}"/>
              </a:ext>
            </a:extLst>
          </p:cNvPr>
          <p:cNvSpPr>
            <a:spLocks noGrp="1"/>
          </p:cNvSpPr>
          <p:nvPr>
            <p:ph idx="1"/>
          </p:nvPr>
        </p:nvSpPr>
        <p:spPr>
          <a:xfrm>
            <a:off x="5472724" y="1067452"/>
            <a:ext cx="10131425" cy="3649133"/>
          </a:xfrm>
        </p:spPr>
        <p:txBody>
          <a:bodyPr/>
          <a:lstStyle/>
          <a:p>
            <a:endParaRPr lang="es-ES" dirty="0"/>
          </a:p>
          <a:p>
            <a:endParaRPr lang="es-US" dirty="0"/>
          </a:p>
        </p:txBody>
      </p:sp>
      <p:sp>
        <p:nvSpPr>
          <p:cNvPr id="5" name="CuadroTexto 4">
            <a:extLst>
              <a:ext uri="{FF2B5EF4-FFF2-40B4-BE49-F238E27FC236}">
                <a16:creationId xmlns:a16="http://schemas.microsoft.com/office/drawing/2014/main" id="{D9C373C9-80C4-534D-D118-4F1A9945A847}"/>
              </a:ext>
            </a:extLst>
          </p:cNvPr>
          <p:cNvSpPr txBox="1"/>
          <p:nvPr/>
        </p:nvSpPr>
        <p:spPr>
          <a:xfrm rot="10800000" flipV="1">
            <a:off x="6235852" y="1057474"/>
            <a:ext cx="5425586" cy="1251561"/>
          </a:xfrm>
          <a:prstGeom prst="rect">
            <a:avLst/>
          </a:prstGeom>
          <a:noFill/>
        </p:spPr>
        <p:txBody>
          <a:bodyPr wrap="square">
            <a:spAutoFit/>
          </a:bodyPr>
          <a:lstStyle/>
          <a:p>
            <a:pPr marL="0" marR="0" algn="ctr">
              <a:lnSpc>
                <a:spcPct val="107000"/>
              </a:lnSpc>
              <a:spcBef>
                <a:spcPts val="0"/>
              </a:spcBef>
              <a:spcAft>
                <a:spcPts val="800"/>
              </a:spcAft>
            </a:pPr>
            <a:r>
              <a:rPr lang="es-NI" sz="3600" dirty="0">
                <a:effectLst/>
                <a:latin typeface="Calibri" panose="020F0502020204030204" pitchFamily="34" charset="0"/>
                <a:ea typeface="Calibri" panose="020F0502020204030204" pitchFamily="34" charset="0"/>
                <a:cs typeface="Times New Roman" panose="02020603050405020304" pitchFamily="18" charset="0"/>
              </a:rPr>
              <a:t>¿Qué es una interfaz en C Sharp?</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D65A6EBC-9B82-62A5-4FD5-96CE12A9F551}"/>
              </a:ext>
            </a:extLst>
          </p:cNvPr>
          <p:cNvSpPr txBox="1"/>
          <p:nvPr/>
        </p:nvSpPr>
        <p:spPr>
          <a:xfrm>
            <a:off x="251442" y="1067452"/>
            <a:ext cx="5425586" cy="4893391"/>
          </a:xfrm>
          <a:prstGeom prst="rect">
            <a:avLst/>
          </a:prstGeom>
          <a:noFill/>
        </p:spPr>
        <p:txBody>
          <a:bodyPr wrap="square">
            <a:spAutoFit/>
          </a:bodyPr>
          <a:lstStyle/>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En C#, una interfaz es un tipo de referencia que define un conjunto de miembros (métodos, propiedades, eventos y otros) que una clase concreta puede implementar. Las interfaces proporcionan un mecanismo para la implementación de múltiples herencias en C#, ya que una clase puede implementar varias interfaces. </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Las interfaces en C# se declaran utilizando la palabra clave interface y especifican la firma de los miembros que deben ser implementados por cualquier clase que implemente esa interfaz. </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Un ejemplo básico de cómo se declara una interfaz en C#:</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1A98D52B-2999-7E95-4B20-CD442EA971A0}"/>
              </a:ext>
            </a:extLst>
          </p:cNvPr>
          <p:cNvPicPr>
            <a:picLocks noChangeAspect="1"/>
          </p:cNvPicPr>
          <p:nvPr/>
        </p:nvPicPr>
        <p:blipFill>
          <a:blip r:embed="rId2"/>
          <a:stretch>
            <a:fillRect/>
          </a:stretch>
        </p:blipFill>
        <p:spPr>
          <a:xfrm>
            <a:off x="6926930" y="2476478"/>
            <a:ext cx="3611506" cy="3033330"/>
          </a:xfrm>
          <a:prstGeom prst="rect">
            <a:avLst/>
          </a:prstGeom>
        </p:spPr>
      </p:pic>
    </p:spTree>
    <p:extLst>
      <p:ext uri="{BB962C8B-B14F-4D97-AF65-F5344CB8AC3E}">
        <p14:creationId xmlns:p14="http://schemas.microsoft.com/office/powerpoint/2010/main" val="418249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1DAF16-4C63-EDC9-3A81-0CEFEF93885A}"/>
              </a:ext>
            </a:extLst>
          </p:cNvPr>
          <p:cNvSpPr>
            <a:spLocks noGrp="1"/>
          </p:cNvSpPr>
          <p:nvPr>
            <p:ph idx="1"/>
          </p:nvPr>
        </p:nvSpPr>
        <p:spPr>
          <a:xfrm>
            <a:off x="685801" y="2112596"/>
            <a:ext cx="10131425" cy="3649133"/>
          </a:xfrm>
        </p:spPr>
        <p:txBody>
          <a:bodyPr/>
          <a:lstStyle/>
          <a:p>
            <a:endParaRPr lang="es-ES" dirty="0"/>
          </a:p>
          <a:p>
            <a:endParaRPr lang="es-US" dirty="0"/>
          </a:p>
        </p:txBody>
      </p:sp>
      <p:sp>
        <p:nvSpPr>
          <p:cNvPr id="5" name="CuadroTexto 4">
            <a:extLst>
              <a:ext uri="{FF2B5EF4-FFF2-40B4-BE49-F238E27FC236}">
                <a16:creationId xmlns:a16="http://schemas.microsoft.com/office/drawing/2014/main" id="{F1B43096-9423-4617-8999-E52C9E494F00}"/>
              </a:ext>
            </a:extLst>
          </p:cNvPr>
          <p:cNvSpPr txBox="1"/>
          <p:nvPr/>
        </p:nvSpPr>
        <p:spPr>
          <a:xfrm>
            <a:off x="5179156" y="2517042"/>
            <a:ext cx="5249497" cy="743439"/>
          </a:xfrm>
          <a:prstGeom prst="rect">
            <a:avLst/>
          </a:prstGeom>
          <a:noFill/>
        </p:spPr>
        <p:txBody>
          <a:bodyPr wrap="square" rtlCol="0">
            <a:spAutoFit/>
          </a:bodyPr>
          <a:lstStyle/>
          <a:p>
            <a:pPr algn="l"/>
            <a:endParaRPr lang="es-US" dirty="0"/>
          </a:p>
        </p:txBody>
      </p:sp>
      <p:sp>
        <p:nvSpPr>
          <p:cNvPr id="7" name="CuadroTexto 6">
            <a:extLst>
              <a:ext uri="{FF2B5EF4-FFF2-40B4-BE49-F238E27FC236}">
                <a16:creationId xmlns:a16="http://schemas.microsoft.com/office/drawing/2014/main" id="{DEF02946-457C-D6E0-2642-DA0568EA38F8}"/>
              </a:ext>
            </a:extLst>
          </p:cNvPr>
          <p:cNvSpPr txBox="1"/>
          <p:nvPr/>
        </p:nvSpPr>
        <p:spPr>
          <a:xfrm>
            <a:off x="4595323" y="524523"/>
            <a:ext cx="6651503" cy="4728474"/>
          </a:xfrm>
          <a:prstGeom prst="rect">
            <a:avLst/>
          </a:prstGeom>
          <a:noFill/>
        </p:spPr>
        <p:txBody>
          <a:bodyPr wrap="square">
            <a:spAutoFit/>
          </a:bodyPr>
          <a:lstStyle/>
          <a:p>
            <a:pPr marL="0" marR="0" algn="just">
              <a:lnSpc>
                <a:spcPct val="107000"/>
              </a:lnSpc>
              <a:spcBef>
                <a:spcPts val="0"/>
              </a:spcBef>
              <a:spcAft>
                <a:spcPts val="800"/>
              </a:spcAft>
            </a:pPr>
            <a:r>
              <a:rPr lang="es-NI" sz="3600" dirty="0">
                <a:effectLst/>
                <a:latin typeface="Calibri" panose="020F0502020204030204" pitchFamily="34" charset="0"/>
                <a:ea typeface="Calibri" panose="020F0502020204030204" pitchFamily="34" charset="0"/>
                <a:cs typeface="Times New Roman" panose="02020603050405020304" pitchFamily="18" charset="0"/>
              </a:rPr>
              <a:t> </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br>
              <a:rPr lang="es-US" sz="3600" dirty="0">
                <a:effectLst/>
              </a:rPr>
            </a:br>
            <a:r>
              <a:rPr lang="en-US" sz="3600" dirty="0">
                <a:effectLst/>
                <a:latin typeface="Calibri" panose="020F0502020204030204" pitchFamily="34" charset="0"/>
                <a:ea typeface="Calibri" panose="020F0502020204030204" pitchFamily="34" charset="0"/>
                <a:cs typeface="Times New Roman" panose="02020603050405020304" pitchFamily="18" charset="0"/>
              </a:rPr>
              <a:t>interface IAnimal </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Times New Roman" panose="02020603050405020304" pitchFamily="18" charset="0"/>
              </a:rPr>
              <a:t>{</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Times New Roman" panose="02020603050405020304" pitchFamily="18" charset="0"/>
              </a:rPr>
              <a:t>    void MakeSound();</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Times New Roman" panose="02020603050405020304" pitchFamily="18" charset="0"/>
              </a:rPr>
              <a:t>    string GetSpecies();</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3600" dirty="0">
                <a:effectLst/>
                <a:latin typeface="Calibri" panose="020F0502020204030204" pitchFamily="34" charset="0"/>
                <a:ea typeface="Calibri" panose="020F0502020204030204" pitchFamily="34" charset="0"/>
                <a:cs typeface="Times New Roman" panose="02020603050405020304" pitchFamily="18" charset="0"/>
              </a:rPr>
              <a:t>}</a:t>
            </a:r>
            <a:endParaRPr lang="es-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lecha: a la derecha 8">
            <a:extLst>
              <a:ext uri="{FF2B5EF4-FFF2-40B4-BE49-F238E27FC236}">
                <a16:creationId xmlns:a16="http://schemas.microsoft.com/office/drawing/2014/main" id="{D689D0DC-EB1B-63FA-3CD3-D14496D85261}"/>
              </a:ext>
            </a:extLst>
          </p:cNvPr>
          <p:cNvSpPr/>
          <p:nvPr/>
        </p:nvSpPr>
        <p:spPr>
          <a:xfrm>
            <a:off x="551577" y="2592014"/>
            <a:ext cx="2110538" cy="1608756"/>
          </a:xfrm>
          <a:prstGeom prst="rightArrow">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76419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B9B602-A49F-F915-C2C1-000C5B8A32C5}"/>
              </a:ext>
            </a:extLst>
          </p:cNvPr>
          <p:cNvSpPr txBox="1"/>
          <p:nvPr/>
        </p:nvSpPr>
        <p:spPr>
          <a:xfrm>
            <a:off x="509270" y="392312"/>
            <a:ext cx="4152647" cy="3769878"/>
          </a:xfrm>
          <a:prstGeom prst="rect">
            <a:avLst/>
          </a:prstGeom>
          <a:noFill/>
        </p:spPr>
        <p:txBody>
          <a:bodyPr wrap="square">
            <a:spAutoFit/>
          </a:bodyPr>
          <a:lstStyle/>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En este ejemplo,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IAnimal</a:t>
            </a:r>
            <a:r>
              <a:rPr lang="es-NI" sz="2000" dirty="0">
                <a:effectLst/>
                <a:latin typeface="Calibri" panose="020F0502020204030204" pitchFamily="34" charset="0"/>
                <a:ea typeface="Calibri" panose="020F0502020204030204" pitchFamily="34" charset="0"/>
                <a:cs typeface="Times New Roman" panose="02020603050405020304" pitchFamily="18" charset="0"/>
              </a:rPr>
              <a:t> es una interfaz que define dos miembros: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MakeSound</a:t>
            </a:r>
            <a:r>
              <a:rPr lang="es-NI" sz="2000" dirty="0">
                <a:effectLst/>
                <a:latin typeface="Calibri" panose="020F0502020204030204" pitchFamily="34" charset="0"/>
                <a:ea typeface="Calibri" panose="020F0502020204030204" pitchFamily="34" charset="0"/>
                <a:cs typeface="Times New Roman" panose="02020603050405020304" pitchFamily="18" charset="0"/>
              </a:rPr>
              <a:t>() y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GetSpecies</a:t>
            </a:r>
            <a:r>
              <a:rPr lang="es-NI" sz="2000" dirty="0">
                <a:effectLst/>
                <a:latin typeface="Calibri" panose="020F0502020204030204" pitchFamily="34" charset="0"/>
                <a:ea typeface="Calibri" panose="020F0502020204030204" pitchFamily="34" charset="0"/>
                <a:cs typeface="Times New Roman" panose="02020603050405020304" pitchFamily="18" charset="0"/>
              </a:rPr>
              <a:t>(). Cualquier clase que implemente esta interfaz debe proporcionar una implementación para ambos métodos. Para implementar una interfaz en una clase, se utiliza la palabra clave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implements</a:t>
            </a:r>
            <a:r>
              <a:rPr lang="es-NI" sz="2000" dirty="0">
                <a:effectLst/>
                <a:latin typeface="Calibri" panose="020F0502020204030204" pitchFamily="34" charset="0"/>
                <a:ea typeface="Calibri" panose="020F0502020204030204" pitchFamily="34" charset="0"/>
                <a:cs typeface="Times New Roman" panose="02020603050405020304" pitchFamily="18" charset="0"/>
              </a:rPr>
              <a:t> de la siguiente manera:</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6DBFABD-53CD-F46C-AB2A-C283A2416836}"/>
              </a:ext>
            </a:extLst>
          </p:cNvPr>
          <p:cNvSpPr txBox="1"/>
          <p:nvPr/>
        </p:nvSpPr>
        <p:spPr>
          <a:xfrm>
            <a:off x="4984138" y="3047261"/>
            <a:ext cx="6021012" cy="3966150"/>
          </a:xfrm>
          <a:prstGeom prst="rect">
            <a:avLst/>
          </a:prstGeom>
          <a:noFill/>
        </p:spPr>
        <p:txBody>
          <a:bodyPr wrap="square">
            <a:spAutoFit/>
          </a:bodyPr>
          <a:lstStyle/>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class Dog : IAnimal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public void MakeSound()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Console.WriteLine("Woof!");</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public string GetSpecies()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s-NI" dirty="0" err="1">
                <a:effectLst/>
                <a:latin typeface="Calibri" panose="020F0502020204030204" pitchFamily="34" charset="0"/>
                <a:ea typeface="Calibri" panose="020F0502020204030204" pitchFamily="34" charset="0"/>
                <a:cs typeface="Times New Roman" panose="02020603050405020304" pitchFamily="18" charset="0"/>
              </a:rPr>
              <a:t>return</a:t>
            </a:r>
            <a:r>
              <a:rPr lang="es-NI" dirty="0">
                <a:effectLst/>
                <a:latin typeface="Calibri" panose="020F0502020204030204" pitchFamily="34" charset="0"/>
                <a:ea typeface="Calibri" panose="020F0502020204030204" pitchFamily="34" charset="0"/>
                <a:cs typeface="Times New Roman" panose="02020603050405020304" pitchFamily="18" charset="0"/>
              </a:rPr>
              <a:t> "</a:t>
            </a:r>
            <a:r>
              <a:rPr lang="es-NI" dirty="0" err="1">
                <a:effectLst/>
                <a:latin typeface="Calibri" panose="020F0502020204030204" pitchFamily="34" charset="0"/>
                <a:ea typeface="Calibri" panose="020F0502020204030204" pitchFamily="34" charset="0"/>
                <a:cs typeface="Times New Roman" panose="02020603050405020304" pitchFamily="18" charset="0"/>
              </a:rPr>
              <a:t>Canine</a:t>
            </a:r>
            <a:r>
              <a:rPr lang="es-NI" dirty="0">
                <a:effectLst/>
                <a:latin typeface="Calibri" panose="020F0502020204030204" pitchFamily="34" charset="0"/>
                <a:ea typeface="Calibri" panose="020F0502020204030204" pitchFamily="34" charset="0"/>
                <a:cs typeface="Times New Roman" panose="02020603050405020304" pitchFamily="18" charset="0"/>
              </a:rPr>
              <a:t>";</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dirty="0">
                <a:effectLst/>
                <a:latin typeface="Calibri" panose="020F0502020204030204" pitchFamily="34" charset="0"/>
                <a:ea typeface="Calibri" panose="020F0502020204030204" pitchFamily="34" charset="0"/>
                <a:cs typeface="Times New Roman" panose="02020603050405020304" pitchFamily="18" charset="0"/>
              </a:rPr>
              <a:t>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dirty="0">
                <a:effectLst/>
                <a:latin typeface="Calibri" panose="020F0502020204030204" pitchFamily="34" charset="0"/>
                <a:ea typeface="Calibri" panose="020F0502020204030204" pitchFamily="34" charset="0"/>
                <a:cs typeface="Times New Roman" panose="02020603050405020304" pitchFamily="18" charset="0"/>
              </a:rPr>
              <a:t>}</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dirty="0">
                <a:effectLst/>
                <a:latin typeface="Calibri" panose="020F0502020204030204" pitchFamily="34" charset="0"/>
                <a:ea typeface="Calibri" panose="020F0502020204030204" pitchFamily="34" charset="0"/>
                <a:cs typeface="Times New Roman" panose="02020603050405020304" pitchFamily="18" charset="0"/>
              </a:rPr>
              <a:t> </a:t>
            </a:r>
            <a:endParaRPr lang="es-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F7A6365E-EAB0-51EC-149D-CD4C6C07A5CB}"/>
              </a:ext>
            </a:extLst>
          </p:cNvPr>
          <p:cNvSpPr txBox="1"/>
          <p:nvPr/>
        </p:nvSpPr>
        <p:spPr>
          <a:xfrm>
            <a:off x="7844765" y="781671"/>
            <a:ext cx="3837965" cy="2814873"/>
          </a:xfrm>
          <a:prstGeom prst="rect">
            <a:avLst/>
          </a:prstGeom>
          <a:noFill/>
        </p:spPr>
        <p:txBody>
          <a:bodyPr wrap="square">
            <a:spAutoFit/>
          </a:bodyPr>
          <a:lstStyle/>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En este ejemplo, la clase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Dog</a:t>
            </a:r>
            <a:r>
              <a:rPr lang="es-NI" sz="2000" dirty="0">
                <a:effectLst/>
                <a:latin typeface="Calibri" panose="020F0502020204030204" pitchFamily="34" charset="0"/>
                <a:ea typeface="Calibri" panose="020F0502020204030204" pitchFamily="34" charset="0"/>
                <a:cs typeface="Times New Roman" panose="02020603050405020304" pitchFamily="18" charset="0"/>
              </a:rPr>
              <a:t> implementa la interfaz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IAnimal</a:t>
            </a:r>
            <a:r>
              <a:rPr lang="es-NI" sz="2000" dirty="0">
                <a:effectLst/>
                <a:latin typeface="Calibri" panose="020F0502020204030204" pitchFamily="34" charset="0"/>
                <a:ea typeface="Calibri" panose="020F0502020204030204" pitchFamily="34" charset="0"/>
                <a:cs typeface="Times New Roman" panose="02020603050405020304" pitchFamily="18" charset="0"/>
              </a:rPr>
              <a:t>, por lo que debe proporcionar implementaciones para los métodos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MakeSound</a:t>
            </a:r>
            <a:r>
              <a:rPr lang="es-NI" sz="2000" dirty="0">
                <a:effectLst/>
                <a:latin typeface="Calibri" panose="020F0502020204030204" pitchFamily="34" charset="0"/>
                <a:ea typeface="Calibri" panose="020F0502020204030204" pitchFamily="34" charset="0"/>
                <a:cs typeface="Times New Roman" panose="02020603050405020304" pitchFamily="18" charset="0"/>
              </a:rPr>
              <a:t>() y </a:t>
            </a:r>
            <a:r>
              <a:rPr lang="es-NI" sz="2000" dirty="0" err="1">
                <a:effectLst/>
                <a:latin typeface="Calibri" panose="020F0502020204030204" pitchFamily="34" charset="0"/>
                <a:ea typeface="Calibri" panose="020F0502020204030204" pitchFamily="34" charset="0"/>
                <a:cs typeface="Times New Roman" panose="02020603050405020304" pitchFamily="18" charset="0"/>
              </a:rPr>
              <a:t>GetSpecies</a:t>
            </a:r>
            <a:r>
              <a:rPr lang="es-NI" sz="2000" dirty="0">
                <a:effectLst/>
                <a:latin typeface="Calibri" panose="020F0502020204030204" pitchFamily="34" charset="0"/>
                <a:ea typeface="Calibri" panose="020F0502020204030204" pitchFamily="34" charset="0"/>
                <a:cs typeface="Times New Roman" panose="02020603050405020304" pitchFamily="18" charset="0"/>
              </a:rPr>
              <a:t>() definidos en la interfaz.</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2000" dirty="0">
                <a:effectLst/>
                <a:latin typeface="Calibri" panose="020F0502020204030204" pitchFamily="34" charset="0"/>
                <a:ea typeface="Calibri" panose="020F0502020204030204" pitchFamily="34" charset="0"/>
                <a:cs typeface="Times New Roman" panose="02020603050405020304" pitchFamily="18" charset="0"/>
              </a:rPr>
              <a:t> </a:t>
            </a:r>
            <a:endParaRPr lang="es-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lecha: a la derecha 10">
            <a:extLst>
              <a:ext uri="{FF2B5EF4-FFF2-40B4-BE49-F238E27FC236}">
                <a16:creationId xmlns:a16="http://schemas.microsoft.com/office/drawing/2014/main" id="{BAEDAAA7-A7CC-3E92-1648-7D94C88133A1}"/>
              </a:ext>
            </a:extLst>
          </p:cNvPr>
          <p:cNvSpPr/>
          <p:nvPr/>
        </p:nvSpPr>
        <p:spPr>
          <a:xfrm rot="5400000">
            <a:off x="5137528" y="976807"/>
            <a:ext cx="2110538" cy="1608756"/>
          </a:xfrm>
          <a:prstGeom prst="rightArrow">
            <a:avLst>
              <a:gd name="adj1" fmla="val 100000"/>
              <a:gd name="adj2" fmla="val 28736"/>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212074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17CB7C0-9328-C216-AED4-A40E9CAD8299}"/>
              </a:ext>
            </a:extLst>
          </p:cNvPr>
          <p:cNvSpPr txBox="1"/>
          <p:nvPr/>
        </p:nvSpPr>
        <p:spPr>
          <a:xfrm>
            <a:off x="3049222" y="515029"/>
            <a:ext cx="6093556" cy="5827942"/>
          </a:xfrm>
          <a:prstGeom prst="rect">
            <a:avLst/>
          </a:prstGeom>
          <a:noFill/>
        </p:spPr>
        <p:txBody>
          <a:bodyPr wrap="square">
            <a:spAutoFit/>
          </a:bodyPr>
          <a:lstStyle/>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Implementación de interfaz en C Sharp</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La implementación de interfaz en C# es simplemente la provisión de código concreto para los miembros definidos en una interfaz en una clase que declara que implementa esa interfaz. Esto permite que las clases tengan comportamientos específicos asociados con una interfaz común, lo que facilita el diseño de software modular y extensible.</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Herencia múltiple a través de interfaces en C Sharp</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La herencia múltiple a través de interfaces en C# implica que una clase puede implementar múltiples interfaces, cada una de las cuales define un conjunto de miembros que la clase debe proporcionar. Esto permite que la clase adquiera comportamientos y capacidades de varias fuentes.</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58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86FC50-C491-A9EA-5205-7C28CEA0936C}"/>
              </a:ext>
            </a:extLst>
          </p:cNvPr>
          <p:cNvSpPr txBox="1"/>
          <p:nvPr/>
        </p:nvSpPr>
        <p:spPr>
          <a:xfrm>
            <a:off x="3049222" y="1278122"/>
            <a:ext cx="6093556" cy="4301755"/>
          </a:xfrm>
          <a:prstGeom prst="rect">
            <a:avLst/>
          </a:prstGeom>
          <a:noFill/>
        </p:spPr>
        <p:txBody>
          <a:bodyPr wrap="square">
            <a:spAutoFit/>
          </a:bodyPr>
          <a:lstStyle/>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Genéricos en la POO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Los genéricos en la programación orientada a objetos son una característica que permite crear clases, estructuras, métodos y delegados que pueden funcionar con cualquier tipo de datos. En lugar de especificar un tipo concreto al definir una clase o método, los genéricos permiten definir parámetros de tipo que se reemplazarán por tipos específicos cuando se usen. La principal ventaja de los genéricos es la reutilización de código y la flexibilidad en el manejo de diferentes tipos de datos sin tener que escribir código redundante. Esto promueve la escritura de código más genérico, seguro y fácil de mantener.</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Por ejemplo, considera una clase Lista que almacena elementos de cualquier tipo de datos como a continuación:</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625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8421BAC-5034-BD64-8BA0-D7D668462C7B}"/>
              </a:ext>
            </a:extLst>
          </p:cNvPr>
          <p:cNvSpPr txBox="1"/>
          <p:nvPr/>
        </p:nvSpPr>
        <p:spPr>
          <a:xfrm>
            <a:off x="3049222" y="49581"/>
            <a:ext cx="6093556" cy="6758838"/>
          </a:xfrm>
          <a:prstGeom prst="rect">
            <a:avLst/>
          </a:prstGeom>
          <a:noFill/>
        </p:spPr>
        <p:txBody>
          <a:bodyPr wrap="square">
            <a:spAutoFit/>
          </a:bodyPr>
          <a:lstStyle/>
          <a:p>
            <a:pPr marL="0" marR="0" algn="just">
              <a:lnSpc>
                <a:spcPct val="107000"/>
              </a:lnSpc>
              <a:spcBef>
                <a:spcPts val="0"/>
              </a:spcBef>
              <a:spcAft>
                <a:spcPts val="800"/>
              </a:spcAft>
            </a:pPr>
            <a:r>
              <a:rPr lang="es-NI" sz="1800" dirty="0" err="1">
                <a:effectLst/>
                <a:latin typeface="Calibri" panose="020F0502020204030204" pitchFamily="34" charset="0"/>
                <a:ea typeface="Calibri" panose="020F0502020204030204" pitchFamily="34" charset="0"/>
                <a:cs typeface="Times New Roman" panose="02020603050405020304" pitchFamily="18" charset="0"/>
              </a:rPr>
              <a:t>public</a:t>
            </a: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es-NI" sz="1800" dirty="0">
                <a:effectLst/>
                <a:latin typeface="Calibri" panose="020F0502020204030204" pitchFamily="34" charset="0"/>
                <a:ea typeface="Calibri" panose="020F0502020204030204" pitchFamily="34" charset="0"/>
                <a:cs typeface="Times New Roman" panose="02020603050405020304" pitchFamily="18" charset="0"/>
              </a:rPr>
              <a:t> Lista&lt;T&gt;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es-NI" sz="1800" dirty="0">
                <a:effectLst/>
                <a:latin typeface="Calibri" panose="020F0502020204030204" pitchFamily="34" charset="0"/>
                <a:ea typeface="Calibri" panose="020F0502020204030204" pitchFamily="34" charset="0"/>
                <a:cs typeface="Times New Roman" panose="02020603050405020304" pitchFamily="18" charset="0"/>
              </a:rPr>
              <a:t> T[] elementos;</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public</a:t>
            </a:r>
            <a:r>
              <a:rPr lang="es-NI" sz="1800" dirty="0">
                <a:effectLst/>
                <a:latin typeface="Calibri" panose="020F0502020204030204" pitchFamily="34" charset="0"/>
                <a:ea typeface="Calibri" panose="020F0502020204030204" pitchFamily="34" charset="0"/>
                <a:cs typeface="Times New Roman" panose="02020603050405020304" pitchFamily="18" charset="0"/>
              </a:rPr>
              <a:t> Lista(</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 capacidad)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elementos = new T[capacidad];</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public void Agregar(T elemento)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 Lógica para agregar elemento a la lista</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public T Obtener(int indice)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s-NI" sz="1800" dirty="0">
                <a:effectLst/>
                <a:latin typeface="Calibri" panose="020F0502020204030204" pitchFamily="34" charset="0"/>
                <a:ea typeface="Calibri" panose="020F0502020204030204" pitchFamily="34" charset="0"/>
                <a:cs typeface="Times New Roman" panose="02020603050405020304" pitchFamily="18" charset="0"/>
              </a:rPr>
              <a:t>// Lógica para obtener elemento de la lista</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return</a:t>
            </a:r>
            <a:r>
              <a:rPr lang="es-NI" sz="1800" dirty="0">
                <a:effectLst/>
                <a:latin typeface="Calibri" panose="020F0502020204030204" pitchFamily="34" charset="0"/>
                <a:ea typeface="Calibri" panose="020F0502020204030204" pitchFamily="34" charset="0"/>
                <a:cs typeface="Times New Roman" panose="02020603050405020304" pitchFamily="18" charset="0"/>
              </a:rPr>
              <a:t> elementos[</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indice</a:t>
            </a:r>
            <a:r>
              <a:rPr lang="es-NI" sz="1800" dirty="0">
                <a:effectLst/>
                <a:latin typeface="Calibri" panose="020F0502020204030204" pitchFamily="34" charset="0"/>
                <a:ea typeface="Calibri" panose="020F0502020204030204" pitchFamily="34" charset="0"/>
                <a:cs typeface="Times New Roman" panose="02020603050405020304" pitchFamily="18" charset="0"/>
              </a:rPr>
              <a:t>];</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81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15956AA-1FCD-A89A-CA7F-728EB1121C7A}"/>
              </a:ext>
            </a:extLst>
          </p:cNvPr>
          <p:cNvSpPr txBox="1"/>
          <p:nvPr/>
        </p:nvSpPr>
        <p:spPr>
          <a:xfrm>
            <a:off x="332154" y="1331058"/>
            <a:ext cx="11527692" cy="7822719"/>
          </a:xfrm>
          <a:prstGeom prst="rect">
            <a:avLst/>
          </a:prstGeom>
          <a:noFill/>
        </p:spPr>
        <p:txBody>
          <a:bodyPr wrap="square">
            <a:spAutoFit/>
          </a:bodyPr>
          <a:lstStyle/>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este ejemplo, T es un parámetro de tipo genérico. Cuando se crea una instancia de la clase Lista, se especifica el tipo de datos que se almacenará en la lista. Por ejemplo:</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br>
              <a:rPr lang="es-US" dirty="0">
                <a:effectLst/>
              </a:rPr>
            </a:br>
            <a:r>
              <a:rPr lang="es-NI" sz="1800" dirty="0">
                <a:effectLst/>
                <a:latin typeface="Calibri" panose="020F0502020204030204" pitchFamily="34" charset="0"/>
                <a:ea typeface="Calibri" panose="020F0502020204030204" pitchFamily="34" charset="0"/>
                <a:cs typeface="Times New Roman" panose="02020603050405020304" pitchFamily="18" charset="0"/>
              </a:rPr>
              <a:t>Lista&lt;</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&gt;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listaDeEnteros</a:t>
            </a:r>
            <a:r>
              <a:rPr lang="es-NI" sz="1800" dirty="0">
                <a:effectLst/>
                <a:latin typeface="Calibri" panose="020F0502020204030204" pitchFamily="34" charset="0"/>
                <a:ea typeface="Calibri" panose="020F0502020204030204" pitchFamily="34" charset="0"/>
                <a:cs typeface="Times New Roman" panose="02020603050405020304" pitchFamily="18" charset="0"/>
              </a:rPr>
              <a:t> = new Lista&lt;</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&gt;(10);</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err="1">
                <a:effectLst/>
                <a:latin typeface="Calibri" panose="020F0502020204030204" pitchFamily="34" charset="0"/>
                <a:ea typeface="Calibri" panose="020F0502020204030204" pitchFamily="34" charset="0"/>
                <a:cs typeface="Times New Roman" panose="02020603050405020304" pitchFamily="18" charset="0"/>
              </a:rPr>
              <a:t>listaDeEnteros.Agregar</a:t>
            </a:r>
            <a:r>
              <a:rPr lang="es-NI" sz="1800" dirty="0">
                <a:effectLst/>
                <a:latin typeface="Calibri" panose="020F0502020204030204" pitchFamily="34" charset="0"/>
                <a:ea typeface="Calibri" panose="020F0502020204030204" pitchFamily="34" charset="0"/>
                <a:cs typeface="Times New Roman" panose="02020603050405020304" pitchFamily="18" charset="0"/>
              </a:rPr>
              <a:t>(5);</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 elemento =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listaDeEnteros.Obtener</a:t>
            </a:r>
            <a:r>
              <a:rPr lang="es-NI" sz="1800" dirty="0">
                <a:effectLst/>
                <a:latin typeface="Calibri" panose="020F0502020204030204" pitchFamily="34" charset="0"/>
                <a:ea typeface="Calibri" panose="020F0502020204030204" pitchFamily="34" charset="0"/>
                <a:cs typeface="Times New Roman" panose="02020603050405020304" pitchFamily="18" charset="0"/>
              </a:rPr>
              <a:t>(0);</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NI" sz="1800" dirty="0">
                <a:effectLst/>
                <a:latin typeface="Calibri" panose="020F0502020204030204" pitchFamily="34" charset="0"/>
                <a:ea typeface="Calibri" panose="020F0502020204030204" pitchFamily="34" charset="0"/>
                <a:cs typeface="Times New Roman" panose="02020603050405020304" pitchFamily="18" charset="0"/>
              </a:rPr>
              <a:t>En este caso, T se sustituye por </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 por lo que Lista&lt;</a:t>
            </a:r>
            <a:r>
              <a:rPr lang="es-NI"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NI" sz="1800" dirty="0">
                <a:effectLst/>
                <a:latin typeface="Calibri" panose="020F0502020204030204" pitchFamily="34" charset="0"/>
                <a:ea typeface="Calibri" panose="020F0502020204030204" pitchFamily="34" charset="0"/>
                <a:cs typeface="Times New Roman" panose="02020603050405020304" pitchFamily="18" charset="0"/>
              </a:rPr>
              <a:t>&gt; representa una lista de enteros. Los genéricos en la programación orientada a objetos permiten escribir código más flexible, reutilizable y seguro al permitir que las clases y métodos trabajen con tipos de datos variables sin perder la seguridad de tipos.</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s-NI" sz="2800" dirty="0">
                <a:effectLst/>
                <a:latin typeface="Calibri" panose="020F0502020204030204" pitchFamily="34" charset="0"/>
                <a:ea typeface="Calibri" panose="020F0502020204030204" pitchFamily="34" charset="0"/>
                <a:cs typeface="Times New Roman" panose="02020603050405020304" pitchFamily="18" charset="0"/>
              </a:rPr>
              <a:t> </a:t>
            </a: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s-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761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12</Slides>
  <Notes>0</Notes>
  <HiddenSlides>0</HiddenSlide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Celestial</vt:lpstr>
      <vt:lpstr>¿Qué es una interfaz?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una interfaz?</dc:title>
  <dc:creator>HOWARD ALEXANDER DIAZ LOPEZ</dc:creator>
  <cp:lastModifiedBy>HOWARD ALEXANDER DIAZ LOPEZ</cp:lastModifiedBy>
  <cp:revision>1</cp:revision>
  <dcterms:created xsi:type="dcterms:W3CDTF">2024-02-20T04:26:22Z</dcterms:created>
  <dcterms:modified xsi:type="dcterms:W3CDTF">2024-02-20T04:47:51Z</dcterms:modified>
</cp:coreProperties>
</file>