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3"/>
  </p:notesMasterIdLst>
  <p:sldIdLst>
    <p:sldId id="256" r:id="rId2"/>
    <p:sldId id="267" r:id="rId3"/>
    <p:sldId id="273" r:id="rId4"/>
    <p:sldId id="261" r:id="rId5"/>
    <p:sldId id="263" r:id="rId6"/>
    <p:sldId id="259" r:id="rId7"/>
    <p:sldId id="269" r:id="rId8"/>
    <p:sldId id="271" r:id="rId9"/>
    <p:sldId id="272" r:id="rId10"/>
    <p:sldId id="268" r:id="rId11"/>
    <p:sldId id="270" r:id="rId1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48"/>
  </p:normalViewPr>
  <p:slideViewPr>
    <p:cSldViewPr snapToGrid="0" showGuides="1">
      <p:cViewPr varScale="1">
        <p:scale>
          <a:sx n="102" d="100"/>
          <a:sy n="102" d="100"/>
        </p:scale>
        <p:origin x="144"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C2A600F8-6666-9B40-AE4C-E4F26B600306}" type="datetimeFigureOut">
              <a:rPr lang="en-US" smtClean="0"/>
              <a:t>8/3/2017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5BC2540E-7ED8-BB4A-B40F-DCFFE38C41A0}" type="slidenum">
              <a:rPr lang="en-US" smtClean="0"/>
              <a:t>‹#›</a:t>
            </a:fld>
            <a:endParaRPr lang="en-US"/>
          </a:p>
        </p:txBody>
      </p:sp>
    </p:spTree>
    <p:extLst>
      <p:ext uri="{BB962C8B-B14F-4D97-AF65-F5344CB8AC3E}">
        <p14:creationId xmlns:p14="http://schemas.microsoft.com/office/powerpoint/2010/main" val="193553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2540E-7ED8-BB4A-B40F-DCFFE38C41A0}" type="slidenum">
              <a:rPr lang="en-US" smtClean="0"/>
              <a:t>1</a:t>
            </a:fld>
            <a:endParaRPr lang="en-US"/>
          </a:p>
        </p:txBody>
      </p:sp>
    </p:spTree>
    <p:extLst>
      <p:ext uri="{BB962C8B-B14F-4D97-AF65-F5344CB8AC3E}">
        <p14:creationId xmlns:p14="http://schemas.microsoft.com/office/powerpoint/2010/main" val="863171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Supports reproducibility,</a:t>
            </a:r>
            <a:r>
              <a:rPr lang="en-US" baseline="0" dirty="0" smtClean="0"/>
              <a:t> transparency, discovery through collaboration and sharing</a:t>
            </a:r>
            <a:endParaRPr lang="en-US" dirty="0"/>
          </a:p>
        </p:txBody>
      </p:sp>
      <p:sp>
        <p:nvSpPr>
          <p:cNvPr id="4" name="Slide Number Placeholder 3"/>
          <p:cNvSpPr>
            <a:spLocks noGrp="1"/>
          </p:cNvSpPr>
          <p:nvPr>
            <p:ph type="sldNum" sz="quarter" idx="10"/>
          </p:nvPr>
        </p:nvSpPr>
        <p:spPr/>
        <p:txBody>
          <a:bodyPr/>
          <a:lstStyle/>
          <a:p>
            <a:fld id="{5BC2540E-7ED8-BB4A-B40F-DCFFE38C41A0}" type="slidenum">
              <a:rPr lang="en-US" smtClean="0"/>
              <a:t>10</a:t>
            </a:fld>
            <a:endParaRPr lang="en-US"/>
          </a:p>
        </p:txBody>
      </p:sp>
    </p:spTree>
    <p:extLst>
      <p:ext uri="{BB962C8B-B14F-4D97-AF65-F5344CB8AC3E}">
        <p14:creationId xmlns:p14="http://schemas.microsoft.com/office/powerpoint/2010/main" val="1163500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2540E-7ED8-BB4A-B40F-DCFFE38C41A0}" type="slidenum">
              <a:rPr lang="en-US" smtClean="0"/>
              <a:t>11</a:t>
            </a:fld>
            <a:endParaRPr lang="en-US"/>
          </a:p>
        </p:txBody>
      </p:sp>
    </p:spTree>
    <p:extLst>
      <p:ext uri="{BB962C8B-B14F-4D97-AF65-F5344CB8AC3E}">
        <p14:creationId xmlns:p14="http://schemas.microsoft.com/office/powerpoint/2010/main" val="329425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Track</a:t>
            </a:r>
            <a:r>
              <a:rPr lang="en-US" baseline="0" dirty="0" smtClean="0"/>
              <a:t> changes and version history of Google Docs and Dropbox not true version controls which mean they are limited in their capabilities. </a:t>
            </a:r>
            <a:endParaRPr lang="en-US" dirty="0"/>
          </a:p>
        </p:txBody>
      </p:sp>
      <p:sp>
        <p:nvSpPr>
          <p:cNvPr id="4" name="Slide Number Placeholder 3"/>
          <p:cNvSpPr>
            <a:spLocks noGrp="1"/>
          </p:cNvSpPr>
          <p:nvPr>
            <p:ph type="sldNum" sz="quarter" idx="10"/>
          </p:nvPr>
        </p:nvSpPr>
        <p:spPr/>
        <p:txBody>
          <a:bodyPr/>
          <a:lstStyle/>
          <a:p>
            <a:fld id="{5BC2540E-7ED8-BB4A-B40F-DCFFE38C41A0}" type="slidenum">
              <a:rPr lang="en-US" smtClean="0"/>
              <a:t>2</a:t>
            </a:fld>
            <a:endParaRPr lang="en-US"/>
          </a:p>
        </p:txBody>
      </p:sp>
    </p:spTree>
    <p:extLst>
      <p:ext uri="{BB962C8B-B14F-4D97-AF65-F5344CB8AC3E}">
        <p14:creationId xmlns:p14="http://schemas.microsoft.com/office/powerpoint/2010/main" val="98974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Track</a:t>
            </a:r>
            <a:r>
              <a:rPr lang="en-US" baseline="0" dirty="0" smtClean="0"/>
              <a:t> changes and version history of Google Docs and Dropbox not true version controls which mean they are limited in their capabilities. </a:t>
            </a:r>
            <a:endParaRPr lang="en-US" dirty="0"/>
          </a:p>
        </p:txBody>
      </p:sp>
      <p:sp>
        <p:nvSpPr>
          <p:cNvPr id="4" name="Slide Number Placeholder 3"/>
          <p:cNvSpPr>
            <a:spLocks noGrp="1"/>
          </p:cNvSpPr>
          <p:nvPr>
            <p:ph type="sldNum" sz="quarter" idx="10"/>
          </p:nvPr>
        </p:nvSpPr>
        <p:spPr/>
        <p:txBody>
          <a:bodyPr/>
          <a:lstStyle/>
          <a:p>
            <a:fld id="{5BC2540E-7ED8-BB4A-B40F-DCFFE38C41A0}" type="slidenum">
              <a:rPr lang="en-US" smtClean="0"/>
              <a:t>3</a:t>
            </a:fld>
            <a:endParaRPr lang="en-US"/>
          </a:p>
        </p:txBody>
      </p:sp>
    </p:spTree>
    <p:extLst>
      <p:ext uri="{BB962C8B-B14F-4D97-AF65-F5344CB8AC3E}">
        <p14:creationId xmlns:p14="http://schemas.microsoft.com/office/powerpoint/2010/main" val="1602007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a:t>
            </a:r>
            <a:r>
              <a:rPr lang="en-US" baseline="0" dirty="0" smtClean="0"/>
              <a:t> all Microsoft’s 4000 engineers now use </a:t>
            </a:r>
            <a:r>
              <a:rPr lang="en-US" baseline="0" dirty="0" err="1" smtClean="0"/>
              <a:t>Git</a:t>
            </a:r>
            <a:r>
              <a:rPr lang="en-US" baseline="0" dirty="0" smtClean="0"/>
              <a:t>. </a:t>
            </a:r>
            <a:endParaRPr lang="en-US" baseline="0" dirty="0" smtClean="0"/>
          </a:p>
          <a:p>
            <a:r>
              <a:rPr lang="en-US" baseline="0" dirty="0" smtClean="0"/>
              <a:t>Developed for software engineers. </a:t>
            </a:r>
          </a:p>
          <a:p>
            <a:r>
              <a:rPr lang="en-US" baseline="0" dirty="0" smtClean="0"/>
              <a:t>Only for text files.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BC2540E-7ED8-BB4A-B40F-DCFFE38C41A0}" type="slidenum">
              <a:rPr lang="en-US" smtClean="0"/>
              <a:t>4</a:t>
            </a:fld>
            <a:endParaRPr lang="en-US"/>
          </a:p>
        </p:txBody>
      </p:sp>
    </p:spTree>
    <p:extLst>
      <p:ext uri="{BB962C8B-B14F-4D97-AF65-F5344CB8AC3E}">
        <p14:creationId xmlns:p14="http://schemas.microsoft.com/office/powerpoint/2010/main" val="116406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-Robustness</a:t>
            </a:r>
            <a:r>
              <a:rPr lang="en-US" baseline="0" dirty="0" smtClean="0"/>
              <a:t> of </a:t>
            </a:r>
            <a:r>
              <a:rPr lang="en-US" baseline="0" dirty="0" err="1" smtClean="0"/>
              <a:t>Github</a:t>
            </a:r>
            <a:r>
              <a:rPr lang="en-US" baseline="0" dirty="0" smtClean="0"/>
              <a:t>: A</a:t>
            </a:r>
            <a:r>
              <a:rPr lang="is-IS" baseline="0" dirty="0" smtClean="0"/>
              <a:t>rchives history of a project, records comments and thoughts as changes are made, transparent, </a:t>
            </a:r>
            <a:r>
              <a:rPr lang="is-IS" baseline="0" dirty="0" smtClean="0"/>
              <a:t>collaborative, public facing interface that promotes sharing and open source material. </a:t>
            </a:r>
            <a:endParaRPr lang="is-IS" baseline="0" dirty="0" smtClean="0"/>
          </a:p>
          <a:p>
            <a:pPr marL="171450" indent="-171450">
              <a:buFontTx/>
              <a:buChar char="-"/>
            </a:pPr>
            <a:r>
              <a:rPr lang="is-IS" baseline="0" dirty="0" smtClean="0"/>
              <a:t>One of the 100 most visited websites in the world</a:t>
            </a:r>
          </a:p>
          <a:p>
            <a:pPr marL="171450" indent="-171450">
              <a:buFontTx/>
              <a:buChar char="-"/>
            </a:pPr>
            <a:r>
              <a:rPr lang="is-IS" baseline="0" dirty="0" smtClean="0"/>
              <a:t>Host all </a:t>
            </a:r>
            <a:r>
              <a:rPr lang="is-IS" baseline="0" dirty="0" smtClean="0"/>
              <a:t>file types </a:t>
            </a:r>
            <a:r>
              <a:rPr lang="is-IS" baseline="0" dirty="0" smtClean="0"/>
              <a:t>but only </a:t>
            </a:r>
            <a:r>
              <a:rPr lang="is-IS" baseline="0" dirty="0" smtClean="0"/>
              <a:t>handles </a:t>
            </a:r>
            <a:r>
              <a:rPr lang="is-IS" baseline="0" dirty="0" smtClean="0"/>
              <a:t>changes to text files</a:t>
            </a:r>
          </a:p>
          <a:p>
            <a:pPr marL="171450" indent="-171450">
              <a:buFontTx/>
              <a:buChar char="-"/>
            </a:pPr>
            <a:r>
              <a:rPr lang="is-IS" baseline="0" dirty="0" smtClean="0"/>
              <a:t>1 gb per repository</a:t>
            </a:r>
          </a:p>
          <a:p>
            <a:pPr marL="171450" indent="-171450">
              <a:buFontTx/>
              <a:buChar char="-"/>
            </a:pPr>
            <a:r>
              <a:rPr lang="is-IS" baseline="0" dirty="0" smtClean="0"/>
              <a:t>100 mb file size </a:t>
            </a:r>
            <a:r>
              <a:rPr lang="is-IS" baseline="0" dirty="0" smtClean="0"/>
              <a:t>max</a:t>
            </a:r>
          </a:p>
          <a:p>
            <a:pPr marL="171450" indent="-171450">
              <a:buFontTx/>
              <a:buChar char="-"/>
            </a:pPr>
            <a:r>
              <a:rPr lang="is-IS" baseline="0" dirty="0" smtClean="0"/>
              <a:t>Can be used via Slack</a:t>
            </a:r>
            <a:endParaRPr lang="is-IS" baseline="0" dirty="0" smtClean="0"/>
          </a:p>
          <a:p>
            <a:pPr marL="171450" indent="-171450">
              <a:buFontTx/>
              <a:buChar char="-"/>
            </a:pPr>
            <a:endParaRPr lang="en-US" baseline="0" dirty="0" smtClean="0"/>
          </a:p>
          <a:p>
            <a:pPr marL="171450" indent="-171450">
              <a:buFontTx/>
              <a:buChar char="-"/>
            </a:pPr>
            <a:r>
              <a:rPr lang="en-US" baseline="0" dirty="0" smtClean="0"/>
              <a:t>Open source projects by Facebook and Twitter hosted on </a:t>
            </a:r>
            <a:r>
              <a:rPr lang="en-US" baseline="0" dirty="0" err="1" smtClean="0"/>
              <a:t>Github</a:t>
            </a:r>
            <a:endParaRPr lang="is-IS" baseline="0" dirty="0" smtClean="0"/>
          </a:p>
        </p:txBody>
      </p:sp>
      <p:sp>
        <p:nvSpPr>
          <p:cNvPr id="4" name="Slide Number Placeholder 3"/>
          <p:cNvSpPr>
            <a:spLocks noGrp="1"/>
          </p:cNvSpPr>
          <p:nvPr>
            <p:ph type="sldNum" sz="quarter" idx="10"/>
          </p:nvPr>
        </p:nvSpPr>
        <p:spPr/>
        <p:txBody>
          <a:bodyPr/>
          <a:lstStyle/>
          <a:p>
            <a:fld id="{5BC2540E-7ED8-BB4A-B40F-DCFFE38C41A0}" type="slidenum">
              <a:rPr lang="en-US" smtClean="0"/>
              <a:t>5</a:t>
            </a:fld>
            <a:endParaRPr lang="en-US"/>
          </a:p>
        </p:txBody>
      </p:sp>
    </p:spTree>
    <p:extLst>
      <p:ext uri="{BB962C8B-B14F-4D97-AF65-F5344CB8AC3E}">
        <p14:creationId xmlns:p14="http://schemas.microsoft.com/office/powerpoint/2010/main" val="807488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2540E-7ED8-BB4A-B40F-DCFFE38C41A0}" type="slidenum">
              <a:rPr lang="en-US" smtClean="0"/>
              <a:t>6</a:t>
            </a:fld>
            <a:endParaRPr lang="en-US"/>
          </a:p>
        </p:txBody>
      </p:sp>
    </p:spTree>
    <p:extLst>
      <p:ext uri="{BB962C8B-B14F-4D97-AF65-F5344CB8AC3E}">
        <p14:creationId xmlns:p14="http://schemas.microsoft.com/office/powerpoint/2010/main" val="1801618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2540E-7ED8-BB4A-B40F-DCFFE38C41A0}" type="slidenum">
              <a:rPr lang="en-US" smtClean="0"/>
              <a:t>7</a:t>
            </a:fld>
            <a:endParaRPr lang="en-US"/>
          </a:p>
        </p:txBody>
      </p:sp>
    </p:spTree>
    <p:extLst>
      <p:ext uri="{BB962C8B-B14F-4D97-AF65-F5344CB8AC3E}">
        <p14:creationId xmlns:p14="http://schemas.microsoft.com/office/powerpoint/2010/main" val="2831208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2540E-7ED8-BB4A-B40F-DCFFE38C41A0}" type="slidenum">
              <a:rPr lang="en-US" smtClean="0"/>
              <a:t>8</a:t>
            </a:fld>
            <a:endParaRPr lang="en-US"/>
          </a:p>
        </p:txBody>
      </p:sp>
    </p:spTree>
    <p:extLst>
      <p:ext uri="{BB962C8B-B14F-4D97-AF65-F5344CB8AC3E}">
        <p14:creationId xmlns:p14="http://schemas.microsoft.com/office/powerpoint/2010/main" val="2339082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C2540E-7ED8-BB4A-B40F-DCFFE38C41A0}" type="slidenum">
              <a:rPr lang="en-US" smtClean="0"/>
              <a:t>9</a:t>
            </a:fld>
            <a:endParaRPr lang="en-US"/>
          </a:p>
        </p:txBody>
      </p:sp>
    </p:spTree>
    <p:extLst>
      <p:ext uri="{BB962C8B-B14F-4D97-AF65-F5344CB8AC3E}">
        <p14:creationId xmlns:p14="http://schemas.microsoft.com/office/powerpoint/2010/main" val="3006899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25C185-7D6B-4BC2-87A4-09F45C3FCA66}"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F5DB8-3A89-4E76-ACCF-09FEBE54736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73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25C185-7D6B-4BC2-87A4-09F45C3FCA66}"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F5DB8-3A89-4E76-ACCF-09FEBE54736D}" type="slidenum">
              <a:rPr lang="en-US" smtClean="0"/>
              <a:t>‹#›</a:t>
            </a:fld>
            <a:endParaRPr lang="en-US"/>
          </a:p>
        </p:txBody>
      </p:sp>
    </p:spTree>
    <p:extLst>
      <p:ext uri="{BB962C8B-B14F-4D97-AF65-F5344CB8AC3E}">
        <p14:creationId xmlns:p14="http://schemas.microsoft.com/office/powerpoint/2010/main" val="71713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25C185-7D6B-4BC2-87A4-09F45C3FCA66}"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F5DB8-3A89-4E76-ACCF-09FEBE54736D}" type="slidenum">
              <a:rPr lang="en-US" smtClean="0"/>
              <a:t>‹#›</a:t>
            </a:fld>
            <a:endParaRPr lang="en-US"/>
          </a:p>
        </p:txBody>
      </p:sp>
    </p:spTree>
    <p:extLst>
      <p:ext uri="{BB962C8B-B14F-4D97-AF65-F5344CB8AC3E}">
        <p14:creationId xmlns:p14="http://schemas.microsoft.com/office/powerpoint/2010/main" val="341126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25C185-7D6B-4BC2-87A4-09F45C3FCA66}"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F5DB8-3A89-4E76-ACCF-09FEBE54736D}" type="slidenum">
              <a:rPr lang="en-US" smtClean="0"/>
              <a:t>‹#›</a:t>
            </a:fld>
            <a:endParaRPr lang="en-US"/>
          </a:p>
        </p:txBody>
      </p:sp>
    </p:spTree>
    <p:extLst>
      <p:ext uri="{BB962C8B-B14F-4D97-AF65-F5344CB8AC3E}">
        <p14:creationId xmlns:p14="http://schemas.microsoft.com/office/powerpoint/2010/main" val="409959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25C185-7D6B-4BC2-87A4-09F45C3FCA66}" type="datetimeFigureOut">
              <a:rPr lang="en-US" smtClean="0"/>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F5DB8-3A89-4E76-ACCF-09FEBE54736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64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25C185-7D6B-4BC2-87A4-09F45C3FCA66}" type="datetimeFigureOut">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F5DB8-3A89-4E76-ACCF-09FEBE54736D}" type="slidenum">
              <a:rPr lang="en-US" smtClean="0"/>
              <a:t>‹#›</a:t>
            </a:fld>
            <a:endParaRPr lang="en-US"/>
          </a:p>
        </p:txBody>
      </p:sp>
    </p:spTree>
    <p:extLst>
      <p:ext uri="{BB962C8B-B14F-4D97-AF65-F5344CB8AC3E}">
        <p14:creationId xmlns:p14="http://schemas.microsoft.com/office/powerpoint/2010/main" val="7975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25C185-7D6B-4BC2-87A4-09F45C3FCA66}" type="datetimeFigureOut">
              <a:rPr lang="en-US" smtClean="0"/>
              <a:t>8/3/2017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1F5DB8-3A89-4E76-ACCF-09FEBE54736D}" type="slidenum">
              <a:rPr lang="en-US" smtClean="0"/>
              <a:t>‹#›</a:t>
            </a:fld>
            <a:endParaRPr lang="en-US"/>
          </a:p>
        </p:txBody>
      </p:sp>
    </p:spTree>
    <p:extLst>
      <p:ext uri="{BB962C8B-B14F-4D97-AF65-F5344CB8AC3E}">
        <p14:creationId xmlns:p14="http://schemas.microsoft.com/office/powerpoint/2010/main" val="38551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25C185-7D6B-4BC2-87A4-09F45C3FCA66}" type="datetimeFigureOut">
              <a:rPr lang="en-US" smtClean="0"/>
              <a:t>8/3/2017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1F5DB8-3A89-4E76-ACCF-09FEBE54736D}" type="slidenum">
              <a:rPr lang="en-US" smtClean="0"/>
              <a:t>‹#›</a:t>
            </a:fld>
            <a:endParaRPr lang="en-US"/>
          </a:p>
        </p:txBody>
      </p:sp>
    </p:spTree>
    <p:extLst>
      <p:ext uri="{BB962C8B-B14F-4D97-AF65-F5344CB8AC3E}">
        <p14:creationId xmlns:p14="http://schemas.microsoft.com/office/powerpoint/2010/main" val="31875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425C185-7D6B-4BC2-87A4-09F45C3FCA66}" type="datetimeFigureOut">
              <a:rPr lang="en-US" smtClean="0"/>
              <a:t>8/3/2017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E1F5DB8-3A89-4E76-ACCF-09FEBE54736D}" type="slidenum">
              <a:rPr lang="en-US" smtClean="0"/>
              <a:t>‹#›</a:t>
            </a:fld>
            <a:endParaRPr lang="en-US"/>
          </a:p>
        </p:txBody>
      </p:sp>
    </p:spTree>
    <p:extLst>
      <p:ext uri="{BB962C8B-B14F-4D97-AF65-F5344CB8AC3E}">
        <p14:creationId xmlns:p14="http://schemas.microsoft.com/office/powerpoint/2010/main" val="290287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5C185-7D6B-4BC2-87A4-09F45C3FCA66}" type="datetimeFigureOut">
              <a:rPr lang="en-US" smtClean="0"/>
              <a:t>8/3/2017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E1F5DB8-3A89-4E76-ACCF-09FEBE54736D}" type="slidenum">
              <a:rPr lang="en-US" smtClean="0"/>
              <a:t>‹#›</a:t>
            </a:fld>
            <a:endParaRPr lang="en-US"/>
          </a:p>
        </p:txBody>
      </p:sp>
    </p:spTree>
    <p:extLst>
      <p:ext uri="{BB962C8B-B14F-4D97-AF65-F5344CB8AC3E}">
        <p14:creationId xmlns:p14="http://schemas.microsoft.com/office/powerpoint/2010/main" val="296448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5C185-7D6B-4BC2-87A4-09F45C3FCA66}" type="datetimeFigureOut">
              <a:rPr lang="en-US" smtClean="0"/>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1F5DB8-3A89-4E76-ACCF-09FEBE54736D}" type="slidenum">
              <a:rPr lang="en-US" smtClean="0"/>
              <a:t>‹#›</a:t>
            </a:fld>
            <a:endParaRPr lang="en-US"/>
          </a:p>
        </p:txBody>
      </p:sp>
    </p:spTree>
    <p:extLst>
      <p:ext uri="{BB962C8B-B14F-4D97-AF65-F5344CB8AC3E}">
        <p14:creationId xmlns:p14="http://schemas.microsoft.com/office/powerpoint/2010/main" val="344980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425C185-7D6B-4BC2-87A4-09F45C3FCA66}" type="datetimeFigureOut">
              <a:rPr lang="en-US" smtClean="0"/>
              <a:t>8/3/2017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E1F5DB8-3A89-4E76-ACCF-09FEBE54736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39174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late.com/articles/technology/future_tense/2017/04/we_need_a_github_for_academic_research.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greenelab/deep-review"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ithub.com/jdblischak/git-for-science" TargetMode="External"/><Relationship Id="rId4" Type="http://schemas.openxmlformats.org/officeDocument/2006/relationships/hyperlink" Target="https://github.com/greenelab/scihu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kshaffer/musicianshipResources" TargetMode="External"/><Relationship Id="rId3" Type="http://schemas.openxmlformats.org/officeDocument/2006/relationships/hyperlink" Target="https://scotch.io/bar-talk/announcing-the-open-sourcing-of-my-dna-on-github" TargetMode="External"/><Relationship Id="rId7" Type="http://schemas.openxmlformats.org/officeDocument/2006/relationships/hyperlink" Target="http://pushpullfork.com/musicianshipResourc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nysenate/NYSenate.gov" TargetMode="External"/><Relationship Id="rId11" Type="http://schemas.openxmlformats.org/officeDocument/2006/relationships/image" Target="../media/image6.png"/><Relationship Id="rId5" Type="http://schemas.openxmlformats.org/officeDocument/2006/relationships/hyperlink" Target="https://www.nysenate.gov/" TargetMode="External"/><Relationship Id="rId10" Type="http://schemas.openxmlformats.org/officeDocument/2006/relationships/hyperlink" Target="https://github.com/tech-at-arl/Digital-Scholarship-Institute" TargetMode="External"/><Relationship Id="rId4" Type="http://schemas.openxmlformats.org/officeDocument/2006/relationships/hyperlink" Target="https://github.com/whatnickcodes/dna" TargetMode="External"/><Relationship Id="rId9" Type="http://schemas.openxmlformats.org/officeDocument/2006/relationships/hyperlink" Target="http://blogs.lse.ac.uk/impactofsocialsciences/2013/06/04/github-for-academic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and </a:t>
            </a:r>
            <a:r>
              <a:rPr lang="en-US" dirty="0" err="1" smtClean="0"/>
              <a:t>Github</a:t>
            </a:r>
            <a:r>
              <a:rPr lang="en-US" dirty="0" smtClean="0"/>
              <a:t> </a:t>
            </a:r>
            <a:endParaRPr lang="en-US" dirty="0"/>
          </a:p>
        </p:txBody>
      </p:sp>
      <p:sp>
        <p:nvSpPr>
          <p:cNvPr id="3" name="Subtitle 2"/>
          <p:cNvSpPr>
            <a:spLocks noGrp="1"/>
          </p:cNvSpPr>
          <p:nvPr>
            <p:ph type="subTitle" idx="1"/>
          </p:nvPr>
        </p:nvSpPr>
        <p:spPr/>
        <p:txBody>
          <a:bodyPr/>
          <a:lstStyle/>
          <a:p>
            <a:r>
              <a:rPr lang="en-US" dirty="0" smtClean="0"/>
              <a:t>Courtney Kearney &amp; Candace </a:t>
            </a:r>
            <a:r>
              <a:rPr lang="en-US" dirty="0" err="1" smtClean="0"/>
              <a:t>maurice</a:t>
            </a:r>
            <a:endParaRPr lang="en-US" dirty="0"/>
          </a:p>
        </p:txBody>
      </p:sp>
    </p:spTree>
    <p:extLst>
      <p:ext uri="{BB962C8B-B14F-4D97-AF65-F5344CB8AC3E}">
        <p14:creationId xmlns:p14="http://schemas.microsoft.com/office/powerpoint/2010/main" val="1013795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6800" y="1632155"/>
            <a:ext cx="10151806" cy="196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066800" y="976584"/>
            <a:ext cx="10058400" cy="3873146"/>
          </a:xfrm>
        </p:spPr>
        <p:txBody>
          <a:bodyPr>
            <a:normAutofit lnSpcReduction="10000"/>
          </a:bodyPr>
          <a:lstStyle/>
          <a:p>
            <a:pPr algn="ctr"/>
            <a:r>
              <a:rPr lang="en-US" sz="4600" dirty="0" smtClean="0"/>
              <a:t>“In </a:t>
            </a:r>
            <a:r>
              <a:rPr lang="en-US" sz="4600" dirty="0"/>
              <a:t>a GitHub for science, each “paper” that researchers produce would reflect the complete and full record of an experiment—every lab note, every statistical script, every audio file, and every bit of computer code. </a:t>
            </a:r>
            <a:r>
              <a:rPr lang="en-US" sz="4600" dirty="0" smtClean="0"/>
              <a:t>”</a:t>
            </a:r>
          </a:p>
          <a:p>
            <a:endParaRPr lang="en-US" dirty="0"/>
          </a:p>
          <a:p>
            <a:endParaRPr lang="en-US" dirty="0" smtClean="0"/>
          </a:p>
          <a:p>
            <a:endParaRPr lang="en-US" dirty="0" smtClean="0"/>
          </a:p>
          <a:p>
            <a:endParaRPr lang="en-US" dirty="0"/>
          </a:p>
        </p:txBody>
      </p:sp>
      <p:sp>
        <p:nvSpPr>
          <p:cNvPr id="4" name="TextBox 3"/>
          <p:cNvSpPr txBox="1"/>
          <p:nvPr/>
        </p:nvSpPr>
        <p:spPr>
          <a:xfrm>
            <a:off x="3211206" y="4751248"/>
            <a:ext cx="6277851" cy="1508105"/>
          </a:xfrm>
          <a:prstGeom prst="rect">
            <a:avLst/>
          </a:prstGeom>
          <a:noFill/>
        </p:spPr>
        <p:txBody>
          <a:bodyPr wrap="square" rtlCol="0">
            <a:spAutoFit/>
          </a:bodyPr>
          <a:lstStyle/>
          <a:p>
            <a:r>
              <a:rPr lang="en-US" sz="2400" dirty="0">
                <a:solidFill>
                  <a:schemeClr val="tx1">
                    <a:lumMod val="75000"/>
                    <a:lumOff val="25000"/>
                  </a:schemeClr>
                </a:solidFill>
              </a:rPr>
              <a:t>-</a:t>
            </a:r>
            <a:r>
              <a:rPr lang="en-US" sz="2800" dirty="0">
                <a:solidFill>
                  <a:schemeClr val="tx1">
                    <a:lumMod val="75000"/>
                    <a:lumOff val="25000"/>
                  </a:schemeClr>
                </a:solidFill>
              </a:rPr>
              <a:t>Markus </a:t>
            </a:r>
            <a:r>
              <a:rPr lang="en-US" sz="2800" dirty="0" smtClean="0">
                <a:solidFill>
                  <a:schemeClr val="tx1">
                    <a:lumMod val="75000"/>
                    <a:lumOff val="25000"/>
                  </a:schemeClr>
                </a:solidFill>
              </a:rPr>
              <a:t>Banks </a:t>
            </a:r>
            <a:r>
              <a:rPr lang="en-US" sz="2000" dirty="0" smtClean="0">
                <a:hlinkClick r:id="rId3"/>
              </a:rPr>
              <a:t>http</a:t>
            </a:r>
            <a:r>
              <a:rPr lang="en-US" sz="2000" dirty="0">
                <a:hlinkClick r:id="rId3"/>
              </a:rPr>
              <a:t>://www.slate.com/articles/technology/future_tense/2017/04/we_need_a_github_for_academic_research.html</a:t>
            </a:r>
            <a:endParaRPr lang="en-US" sz="2400" dirty="0"/>
          </a:p>
          <a:p>
            <a:endParaRPr lang="en-US" sz="2400" dirty="0"/>
          </a:p>
        </p:txBody>
      </p:sp>
    </p:spTree>
    <p:extLst>
      <p:ext uri="{BB962C8B-B14F-4D97-AF65-F5344CB8AC3E}">
        <p14:creationId xmlns:p14="http://schemas.microsoft.com/office/powerpoint/2010/main" val="1586021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Manuscript Examples</a:t>
            </a:r>
            <a:endParaRPr lang="en-US" dirty="0"/>
          </a:p>
        </p:txBody>
      </p:sp>
      <p:sp>
        <p:nvSpPr>
          <p:cNvPr id="3" name="Content Placeholder 2"/>
          <p:cNvSpPr>
            <a:spLocks noGrp="1"/>
          </p:cNvSpPr>
          <p:nvPr>
            <p:ph idx="1"/>
          </p:nvPr>
        </p:nvSpPr>
        <p:spPr/>
        <p:txBody>
          <a:bodyPr/>
          <a:lstStyle/>
          <a:p>
            <a:r>
              <a:rPr lang="en-US" dirty="0" smtClean="0"/>
              <a:t>Manuscripts:</a:t>
            </a:r>
          </a:p>
          <a:p>
            <a:r>
              <a:rPr lang="en-US" dirty="0">
                <a:hlinkClick r:id="rId3"/>
              </a:rPr>
              <a:t>https://</a:t>
            </a:r>
            <a:r>
              <a:rPr lang="en-US" dirty="0" smtClean="0">
                <a:hlinkClick r:id="rId3"/>
              </a:rPr>
              <a:t>github.com/greenelab/deep-review</a:t>
            </a:r>
            <a:endParaRPr lang="en-US" dirty="0"/>
          </a:p>
          <a:p>
            <a:r>
              <a:rPr lang="en-US" dirty="0">
                <a:hlinkClick r:id="rId4"/>
              </a:rPr>
              <a:t>https://</a:t>
            </a:r>
            <a:r>
              <a:rPr lang="en-US" dirty="0" smtClean="0">
                <a:hlinkClick r:id="rId4"/>
              </a:rPr>
              <a:t>github.com/greenelab/scihub</a:t>
            </a:r>
            <a:endParaRPr lang="en-US" dirty="0" smtClean="0"/>
          </a:p>
          <a:p>
            <a:r>
              <a:rPr lang="en-US" dirty="0">
                <a:hlinkClick r:id="rId5"/>
              </a:rPr>
              <a:t>https://</a:t>
            </a:r>
            <a:r>
              <a:rPr lang="en-US" dirty="0" smtClean="0">
                <a:hlinkClick r:id="rId5"/>
              </a:rPr>
              <a:t>github.com/jdblischak/git</a:t>
            </a:r>
            <a:r>
              <a:rPr lang="en-US" smtClean="0">
                <a:hlinkClick r:id="rId5"/>
              </a:rPr>
              <a:t>-for-science</a:t>
            </a:r>
            <a:endParaRPr lang="en-US" smtClean="0"/>
          </a:p>
          <a:p>
            <a:endParaRPr lang="en-US" dirty="0"/>
          </a:p>
        </p:txBody>
      </p:sp>
    </p:spTree>
    <p:extLst>
      <p:ext uri="{BB962C8B-B14F-4D97-AF65-F5344CB8AC3E}">
        <p14:creationId xmlns:p14="http://schemas.microsoft.com/office/powerpoint/2010/main" val="151082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n1a74gMh7SS6lrg2FeFaVbxQ90WppW5MrE4BvscvggbIi9JPnkd9VlTuRwdlSbpNSs2k95yxYt2cjFUXyFv5ubPLjkWmv0hMC4f_q4aEMQCRGR-42MT7gStvV8r37rFwgQJ456yZH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931" y="303297"/>
            <a:ext cx="3514138" cy="5839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167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www.expressproofreading.com/wp-content/uploads/2015/03/review-track-chan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783" y="603315"/>
            <a:ext cx="3345790" cy="24904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6.googleusercontent.com/n1a74gMh7SS6lrg2FeFaVbxQ90WppW5MrE4BvscvggbIi9JPnkd9VlTuRwdlSbpNSs2k95yxYt2cjFUXyFv5ubPLjkWmv0hMC4f_q4aEMQCRGR-42MT7gStvV8r37rFwgQJ456yZH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8931" y="303297"/>
            <a:ext cx="3514138" cy="58392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26484" y="603315"/>
            <a:ext cx="2280881" cy="369332"/>
          </a:xfrm>
          <a:prstGeom prst="rect">
            <a:avLst/>
          </a:prstGeom>
          <a:noFill/>
        </p:spPr>
        <p:txBody>
          <a:bodyPr wrap="none" rtlCol="0">
            <a:spAutoFit/>
          </a:bodyPr>
          <a:lstStyle/>
          <a:p>
            <a:r>
              <a:rPr lang="en-US" dirty="0" smtClean="0">
                <a:solidFill>
                  <a:srgbClr val="0070C0"/>
                </a:solidFill>
                <a:latin typeface="Arial Narrow" panose="020B0606020202030204" pitchFamily="34" charset="0"/>
              </a:rPr>
              <a:t>Microsoft Track Changes</a:t>
            </a:r>
            <a:endParaRPr lang="en-US" dirty="0">
              <a:solidFill>
                <a:srgbClr val="0070C0"/>
              </a:solidFill>
              <a:latin typeface="Arial Narrow" panose="020B0606020202030204" pitchFamily="34" charset="0"/>
            </a:endParaRPr>
          </a:p>
        </p:txBody>
      </p:sp>
      <p:pic>
        <p:nvPicPr>
          <p:cNvPr id="3" name="Picture 2" descr="https://www.customshow.com/wp-content/uploads/2016/10/Google-docs-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4635" y="782425"/>
            <a:ext cx="3284166" cy="231130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2" name="Picture 8" descr="http://www.storyhack.com/wp-content/uploads/037.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168" y="3727102"/>
            <a:ext cx="3406849" cy="17599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8427" y="3739034"/>
            <a:ext cx="2085714" cy="87619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13773" y="4137866"/>
            <a:ext cx="2209097" cy="1836312"/>
          </a:xfrm>
          <a:prstGeom prst="rect">
            <a:avLst/>
          </a:prstGeom>
        </p:spPr>
      </p:pic>
    </p:spTree>
    <p:extLst>
      <p:ext uri="{BB962C8B-B14F-4D97-AF65-F5344CB8AC3E}">
        <p14:creationId xmlns:p14="http://schemas.microsoft.com/office/powerpoint/2010/main" val="4084947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97971" y="2676376"/>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6000" dirty="0" smtClean="0"/>
              <a:t>2005</a:t>
            </a:r>
            <a:endParaRPr lang="en-US" dirty="0"/>
          </a:p>
        </p:txBody>
      </p:sp>
      <p:sp>
        <p:nvSpPr>
          <p:cNvPr id="5" name="Rounded Rectangle 4"/>
          <p:cNvSpPr/>
          <p:nvPr/>
        </p:nvSpPr>
        <p:spPr>
          <a:xfrm>
            <a:off x="3774630" y="2676376"/>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6000" dirty="0" smtClean="0"/>
              <a:t>Free</a:t>
            </a:r>
            <a:endParaRPr lang="en-US" dirty="0"/>
          </a:p>
        </p:txBody>
      </p:sp>
      <p:sp>
        <p:nvSpPr>
          <p:cNvPr id="6" name="Rounded Rectangle 5"/>
          <p:cNvSpPr/>
          <p:nvPr/>
        </p:nvSpPr>
        <p:spPr>
          <a:xfrm>
            <a:off x="6451289" y="2676376"/>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800" dirty="0" smtClean="0"/>
              <a:t>Open Source</a:t>
            </a:r>
            <a:endParaRPr lang="en-US" sz="1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3475" y="694176"/>
            <a:ext cx="2085714" cy="876190"/>
          </a:xfrm>
          <a:prstGeom prst="rect">
            <a:avLst/>
          </a:prstGeom>
        </p:spPr>
      </p:pic>
      <p:sp>
        <p:nvSpPr>
          <p:cNvPr id="9" name="Title 1"/>
          <p:cNvSpPr txBox="1">
            <a:spLocks/>
          </p:cNvSpPr>
          <p:nvPr/>
        </p:nvSpPr>
        <p:spPr>
          <a:xfrm>
            <a:off x="1097971"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5400" b="1" dirty="0" err="1" smtClean="0"/>
              <a:t>Git</a:t>
            </a:r>
            <a:r>
              <a:rPr lang="en-US" sz="5400" b="1" dirty="0" smtClean="0"/>
              <a:t> (version control system)</a:t>
            </a:r>
            <a:endParaRPr lang="en-US" dirty="0"/>
          </a:p>
        </p:txBody>
      </p:sp>
      <p:sp>
        <p:nvSpPr>
          <p:cNvPr id="10" name="Rounded Rectangle 9"/>
          <p:cNvSpPr/>
          <p:nvPr/>
        </p:nvSpPr>
        <p:spPr>
          <a:xfrm>
            <a:off x="3774630" y="4545101"/>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600" dirty="0" smtClean="0"/>
              <a:t>Collaborative</a:t>
            </a:r>
            <a:endParaRPr lang="en-US" sz="2600" dirty="0"/>
          </a:p>
        </p:txBody>
      </p:sp>
      <p:sp>
        <p:nvSpPr>
          <p:cNvPr id="11" name="Rounded Rectangle 10"/>
          <p:cNvSpPr/>
          <p:nvPr/>
        </p:nvSpPr>
        <p:spPr>
          <a:xfrm>
            <a:off x="1097971" y="4545101"/>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True Version Control</a:t>
            </a:r>
            <a:endParaRPr lang="en-US" sz="2800" dirty="0"/>
          </a:p>
        </p:txBody>
      </p:sp>
      <p:sp>
        <p:nvSpPr>
          <p:cNvPr id="12" name="Rounded Rectangle 11"/>
          <p:cNvSpPr/>
          <p:nvPr/>
        </p:nvSpPr>
        <p:spPr>
          <a:xfrm>
            <a:off x="6451289" y="4545101"/>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800" dirty="0" smtClean="0"/>
              <a:t>Archive</a:t>
            </a:r>
            <a:endParaRPr lang="en-US" sz="2600" dirty="0"/>
          </a:p>
        </p:txBody>
      </p:sp>
      <p:sp>
        <p:nvSpPr>
          <p:cNvPr id="13" name="Rounded Rectangle 12"/>
          <p:cNvSpPr/>
          <p:nvPr/>
        </p:nvSpPr>
        <p:spPr>
          <a:xfrm>
            <a:off x="9127948" y="2676376"/>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smtClean="0"/>
              <a:t>Comments</a:t>
            </a:r>
            <a:endParaRPr lang="en-US" sz="1000" dirty="0"/>
          </a:p>
        </p:txBody>
      </p:sp>
      <p:sp>
        <p:nvSpPr>
          <p:cNvPr id="14" name="Rounded Rectangle 13"/>
          <p:cNvSpPr/>
          <p:nvPr/>
        </p:nvSpPr>
        <p:spPr>
          <a:xfrm>
            <a:off x="9127948" y="4545101"/>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t>Text Files</a:t>
            </a:r>
            <a:endParaRPr lang="en-US" sz="1100" dirty="0"/>
          </a:p>
        </p:txBody>
      </p:sp>
    </p:spTree>
    <p:extLst>
      <p:ext uri="{BB962C8B-B14F-4D97-AF65-F5344CB8AC3E}">
        <p14:creationId xmlns:p14="http://schemas.microsoft.com/office/powerpoint/2010/main" val="24891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Github</a:t>
            </a:r>
            <a:r>
              <a:rPr lang="en-US" b="1" dirty="0"/>
              <a:t> </a:t>
            </a:r>
            <a:r>
              <a:rPr lang="en-US" b="1" dirty="0" smtClean="0"/>
              <a:t>(version control repository)</a:t>
            </a:r>
            <a:endParaRPr lang="en-US"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4152" y="298326"/>
            <a:ext cx="2372989" cy="1972547"/>
          </a:xfrm>
          <a:prstGeom prst="rect">
            <a:avLst/>
          </a:prstGeom>
        </p:spPr>
      </p:pic>
      <p:sp>
        <p:nvSpPr>
          <p:cNvPr id="6" name="Rounded Rectangle 5"/>
          <p:cNvSpPr/>
          <p:nvPr/>
        </p:nvSpPr>
        <p:spPr>
          <a:xfrm>
            <a:off x="982819" y="4538788"/>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t>20 m users</a:t>
            </a:r>
            <a:endParaRPr lang="en-US" sz="2600" dirty="0"/>
          </a:p>
        </p:txBody>
      </p:sp>
      <p:sp>
        <p:nvSpPr>
          <p:cNvPr id="7" name="Rounded Rectangle 6"/>
          <p:cNvSpPr/>
          <p:nvPr/>
        </p:nvSpPr>
        <p:spPr>
          <a:xfrm>
            <a:off x="3673381" y="4532291"/>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57 m repositories</a:t>
            </a:r>
            <a:endParaRPr lang="en-US" dirty="0"/>
          </a:p>
        </p:txBody>
      </p:sp>
      <p:sp>
        <p:nvSpPr>
          <p:cNvPr id="8" name="Rounded Rectangle 7"/>
          <p:cNvSpPr/>
          <p:nvPr/>
        </p:nvSpPr>
        <p:spPr>
          <a:xfrm>
            <a:off x="982819" y="2604210"/>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t>2008</a:t>
            </a:r>
            <a:endParaRPr lang="en-US" sz="2600" dirty="0"/>
          </a:p>
        </p:txBody>
      </p:sp>
      <p:sp>
        <p:nvSpPr>
          <p:cNvPr id="9" name="Rounded Rectangle 8"/>
          <p:cNvSpPr/>
          <p:nvPr/>
        </p:nvSpPr>
        <p:spPr>
          <a:xfrm>
            <a:off x="9118503" y="2615933"/>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W</a:t>
            </a:r>
            <a:r>
              <a:rPr lang="en-US" sz="2800" dirty="0" smtClean="0"/>
              <a:t>eb-based; Desktop</a:t>
            </a:r>
            <a:endParaRPr lang="en-US" dirty="0"/>
          </a:p>
        </p:txBody>
      </p:sp>
      <p:sp>
        <p:nvSpPr>
          <p:cNvPr id="10" name="Rounded Rectangle 9"/>
          <p:cNvSpPr/>
          <p:nvPr/>
        </p:nvSpPr>
        <p:spPr>
          <a:xfrm>
            <a:off x="6395942" y="2604210"/>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smtClean="0"/>
              <a:t>Social Network</a:t>
            </a:r>
            <a:endParaRPr lang="en-US" sz="2000" dirty="0"/>
          </a:p>
        </p:txBody>
      </p:sp>
      <p:sp>
        <p:nvSpPr>
          <p:cNvPr id="11" name="Rounded Rectangle 10"/>
          <p:cNvSpPr/>
          <p:nvPr/>
        </p:nvSpPr>
        <p:spPr>
          <a:xfrm>
            <a:off x="3673381" y="2615933"/>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smtClean="0"/>
              <a:t>Free if public</a:t>
            </a:r>
            <a:endParaRPr lang="en-US" sz="2600" dirty="0"/>
          </a:p>
        </p:txBody>
      </p:sp>
      <p:sp>
        <p:nvSpPr>
          <p:cNvPr id="14" name="Rounded Rectangle 13"/>
          <p:cNvSpPr/>
          <p:nvPr/>
        </p:nvSpPr>
        <p:spPr>
          <a:xfrm>
            <a:off x="6395942" y="4538788"/>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smtClean="0"/>
              <a:t>Website hosting</a:t>
            </a:r>
            <a:endParaRPr lang="en-US" sz="2000" dirty="0"/>
          </a:p>
        </p:txBody>
      </p:sp>
      <p:sp>
        <p:nvSpPr>
          <p:cNvPr id="15" name="Rounded Rectangle 14"/>
          <p:cNvSpPr/>
          <p:nvPr/>
        </p:nvSpPr>
        <p:spPr>
          <a:xfrm>
            <a:off x="9118503" y="4538788"/>
            <a:ext cx="2189408" cy="132652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smtClean="0"/>
              <a:t>Store all file types</a:t>
            </a:r>
            <a:endParaRPr lang="en-US" sz="1000" dirty="0"/>
          </a:p>
        </p:txBody>
      </p:sp>
    </p:spTree>
    <p:extLst>
      <p:ext uri="{BB962C8B-B14F-4D97-AF65-F5344CB8AC3E}">
        <p14:creationId xmlns:p14="http://schemas.microsoft.com/office/powerpoint/2010/main" val="2455126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err="1" smtClean="0"/>
              <a:t>Github</a:t>
            </a:r>
            <a:r>
              <a:rPr lang="en-US" sz="5400" b="1" dirty="0" smtClean="0"/>
              <a:t> Examples		</a:t>
            </a:r>
            <a:endParaRPr lang="en-US" sz="5400" b="1" dirty="0"/>
          </a:p>
        </p:txBody>
      </p:sp>
      <p:sp>
        <p:nvSpPr>
          <p:cNvPr id="3" name="Content Placeholder 2"/>
          <p:cNvSpPr>
            <a:spLocks noGrp="1"/>
          </p:cNvSpPr>
          <p:nvPr>
            <p:ph idx="1"/>
          </p:nvPr>
        </p:nvSpPr>
        <p:spPr>
          <a:xfrm>
            <a:off x="1097280" y="1887105"/>
            <a:ext cx="10058400" cy="4589573"/>
          </a:xfrm>
        </p:spPr>
        <p:txBody>
          <a:bodyPr>
            <a:normAutofit/>
          </a:bodyPr>
          <a:lstStyle/>
          <a:p>
            <a:pPr marL="354013" indent="-342900">
              <a:spcBef>
                <a:spcPts val="0"/>
              </a:spcBef>
              <a:buFont typeface="Wingdings" charset="2"/>
              <a:buChar char="§"/>
            </a:pPr>
            <a:r>
              <a:rPr lang="en-US" dirty="0" smtClean="0"/>
              <a:t>Open </a:t>
            </a:r>
            <a:r>
              <a:rPr lang="en-US" dirty="0"/>
              <a:t>Source DNA</a:t>
            </a:r>
            <a:r>
              <a:rPr lang="en-US" dirty="0" smtClean="0"/>
              <a:t>: </a:t>
            </a:r>
          </a:p>
          <a:p>
            <a:pPr marL="344488" indent="0">
              <a:spcBef>
                <a:spcPts val="0"/>
              </a:spcBef>
              <a:buNone/>
            </a:pPr>
            <a:r>
              <a:rPr lang="en-US" dirty="0" smtClean="0">
                <a:hlinkClick r:id="rId3"/>
              </a:rPr>
              <a:t>https</a:t>
            </a:r>
            <a:r>
              <a:rPr lang="en-US" dirty="0">
                <a:hlinkClick r:id="rId3"/>
              </a:rPr>
              <a:t>://</a:t>
            </a:r>
            <a:r>
              <a:rPr lang="en-US" dirty="0" smtClean="0">
                <a:hlinkClick r:id="rId3"/>
              </a:rPr>
              <a:t>scotch.io/bar-talk/announcing-the-open-sourcing-of-my-dna-on-github</a:t>
            </a:r>
            <a:endParaRPr lang="en-US" dirty="0" smtClean="0"/>
          </a:p>
          <a:p>
            <a:pPr marL="344488" indent="0">
              <a:spcBef>
                <a:spcPts val="0"/>
              </a:spcBef>
              <a:buNone/>
            </a:pPr>
            <a:r>
              <a:rPr lang="en-US" dirty="0">
                <a:hlinkClick r:id="rId4"/>
              </a:rPr>
              <a:t>https://</a:t>
            </a:r>
            <a:r>
              <a:rPr lang="en-US" dirty="0" smtClean="0">
                <a:hlinkClick r:id="rId4"/>
              </a:rPr>
              <a:t>github.com/whatnickcodes/dna</a:t>
            </a:r>
            <a:endParaRPr lang="en-US" dirty="0" smtClean="0"/>
          </a:p>
          <a:p>
            <a:pPr marL="344488" indent="0">
              <a:spcBef>
                <a:spcPts val="0"/>
              </a:spcBef>
              <a:buNone/>
            </a:pPr>
            <a:endParaRPr lang="en-US" sz="1200" dirty="0" smtClean="0"/>
          </a:p>
          <a:p>
            <a:pPr marL="354013" indent="-342900">
              <a:spcBef>
                <a:spcPts val="0"/>
              </a:spcBef>
              <a:buFont typeface="Wingdings" charset="2"/>
              <a:buChar char="§"/>
            </a:pPr>
            <a:r>
              <a:rPr lang="en-US" dirty="0" smtClean="0"/>
              <a:t>NYSenate.gov: </a:t>
            </a:r>
          </a:p>
          <a:p>
            <a:pPr marL="342900" indent="0">
              <a:spcBef>
                <a:spcPts val="0"/>
              </a:spcBef>
              <a:buNone/>
            </a:pPr>
            <a:r>
              <a:rPr lang="en-US" dirty="0" smtClean="0">
                <a:hlinkClick r:id="rId5"/>
              </a:rPr>
              <a:t>https</a:t>
            </a:r>
            <a:r>
              <a:rPr lang="en-US" dirty="0">
                <a:hlinkClick r:id="rId5"/>
              </a:rPr>
              <a:t>://www.nysenate.gov</a:t>
            </a:r>
            <a:r>
              <a:rPr lang="en-US" dirty="0" smtClean="0">
                <a:hlinkClick r:id="rId5"/>
              </a:rPr>
              <a:t>/</a:t>
            </a:r>
            <a:r>
              <a:rPr lang="en-US" dirty="0" smtClean="0"/>
              <a:t> </a:t>
            </a:r>
          </a:p>
          <a:p>
            <a:pPr marL="344488" indent="0">
              <a:spcBef>
                <a:spcPts val="0"/>
              </a:spcBef>
              <a:buNone/>
            </a:pPr>
            <a:r>
              <a:rPr lang="en-US" dirty="0" smtClean="0">
                <a:hlinkClick r:id="rId6"/>
              </a:rPr>
              <a:t>https</a:t>
            </a:r>
            <a:r>
              <a:rPr lang="en-US" dirty="0">
                <a:hlinkClick r:id="rId6"/>
              </a:rPr>
              <a:t>://</a:t>
            </a:r>
            <a:r>
              <a:rPr lang="en-US" dirty="0" smtClean="0">
                <a:hlinkClick r:id="rId6"/>
              </a:rPr>
              <a:t>github.com/nysenate/NYSenate.gov</a:t>
            </a:r>
            <a:endParaRPr lang="en-US" dirty="0" smtClean="0"/>
          </a:p>
          <a:p>
            <a:pPr marL="344488" indent="0">
              <a:spcBef>
                <a:spcPts val="0"/>
              </a:spcBef>
              <a:buNone/>
            </a:pPr>
            <a:endParaRPr lang="en-US" sz="1200" dirty="0"/>
          </a:p>
          <a:p>
            <a:pPr marL="358775" indent="-342900">
              <a:spcBef>
                <a:spcPts val="0"/>
              </a:spcBef>
              <a:buFont typeface="Arial" charset="0"/>
              <a:buChar char="•"/>
            </a:pPr>
            <a:r>
              <a:rPr lang="en-US" dirty="0" smtClean="0"/>
              <a:t>Course website/textbook:</a:t>
            </a:r>
          </a:p>
          <a:p>
            <a:pPr marL="358775" indent="-342900">
              <a:spcBef>
                <a:spcPts val="0"/>
              </a:spcBef>
            </a:pPr>
            <a:r>
              <a:rPr lang="en-US" dirty="0" smtClean="0">
                <a:hlinkClick r:id="rId7"/>
              </a:rPr>
              <a:t>http</a:t>
            </a:r>
            <a:r>
              <a:rPr lang="en-US" dirty="0">
                <a:hlinkClick r:id="rId7"/>
              </a:rPr>
              <a:t>://pushpullfork.com/musicianshipResources</a:t>
            </a:r>
            <a:r>
              <a:rPr lang="en-US" dirty="0" smtClean="0">
                <a:hlinkClick r:id="rId7"/>
              </a:rPr>
              <a:t>/</a:t>
            </a:r>
            <a:endParaRPr lang="en-US" dirty="0" smtClean="0"/>
          </a:p>
          <a:p>
            <a:pPr marL="358775" indent="-342900">
              <a:spcBef>
                <a:spcPts val="0"/>
              </a:spcBef>
            </a:pPr>
            <a:r>
              <a:rPr lang="en-US" dirty="0">
                <a:hlinkClick r:id="rId8"/>
              </a:rPr>
              <a:t>https://github.com/kshaffer/musicianshipResources</a:t>
            </a:r>
            <a:endParaRPr lang="en-US" dirty="0"/>
          </a:p>
          <a:p>
            <a:pPr marL="358775" indent="-342900">
              <a:spcBef>
                <a:spcPts val="0"/>
              </a:spcBef>
            </a:pPr>
            <a:r>
              <a:rPr lang="en-US" dirty="0">
                <a:hlinkClick r:id="rId9"/>
              </a:rPr>
              <a:t>http://blogs.lse.ac.uk/impactofsocialsciences/2013/06/04/github-for-academics</a:t>
            </a:r>
            <a:r>
              <a:rPr lang="en-US" dirty="0" smtClean="0">
                <a:hlinkClick r:id="rId9"/>
              </a:rPr>
              <a:t>/</a:t>
            </a:r>
            <a:endParaRPr lang="en-US" dirty="0" smtClean="0"/>
          </a:p>
          <a:p>
            <a:pPr marL="358775" indent="-342900">
              <a:spcBef>
                <a:spcPts val="0"/>
              </a:spcBef>
            </a:pPr>
            <a:endParaRPr lang="en-US" sz="1200" dirty="0" smtClean="0"/>
          </a:p>
          <a:p>
            <a:pPr marL="354013" indent="-342900">
              <a:spcBef>
                <a:spcPts val="0"/>
              </a:spcBef>
              <a:buFont typeface="Wingdings" charset="2"/>
              <a:buChar char="§"/>
            </a:pPr>
            <a:r>
              <a:rPr lang="en-US" dirty="0"/>
              <a:t>2017 Digital Scholarship Workshop (Knowlton): </a:t>
            </a:r>
          </a:p>
          <a:p>
            <a:pPr marL="344488" indent="0">
              <a:spcBef>
                <a:spcPts val="0"/>
              </a:spcBef>
              <a:buNone/>
            </a:pPr>
            <a:r>
              <a:rPr lang="en-US" dirty="0">
                <a:hlinkClick r:id="rId10"/>
              </a:rPr>
              <a:t>https://</a:t>
            </a:r>
            <a:r>
              <a:rPr lang="en-US" dirty="0" smtClean="0">
                <a:hlinkClick r:id="rId10"/>
              </a:rPr>
              <a:t>github.com/tech-at-arl/Digital-Scholarship-Institute</a:t>
            </a:r>
            <a:endParaRPr lang="en-US" dirty="0" smtClean="0"/>
          </a:p>
        </p:txBody>
      </p:sp>
      <p:pic>
        <p:nvPicPr>
          <p:cNvPr id="4" name="Picture 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414152" y="298326"/>
            <a:ext cx="2372989" cy="1972547"/>
          </a:xfrm>
          <a:prstGeom prst="rect">
            <a:avLst/>
          </a:prstGeom>
        </p:spPr>
      </p:pic>
    </p:spTree>
    <p:extLst>
      <p:ext uri="{BB962C8B-B14F-4D97-AF65-F5344CB8AC3E}">
        <p14:creationId xmlns:p14="http://schemas.microsoft.com/office/powerpoint/2010/main" val="3612884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a:t> </a:t>
            </a:r>
            <a:r>
              <a:rPr lang="en-US" dirty="0" smtClean="0"/>
              <a:t>for</a:t>
            </a:r>
            <a:r>
              <a:rPr lang="en-US" dirty="0" smtClean="0"/>
              <a:t> </a:t>
            </a:r>
            <a:r>
              <a:rPr lang="en-US" dirty="0" smtClean="0"/>
              <a:t>Libraries	</a:t>
            </a:r>
            <a:endParaRPr lang="en-US" dirty="0"/>
          </a:p>
        </p:txBody>
      </p:sp>
      <p:sp>
        <p:nvSpPr>
          <p:cNvPr id="3" name="Content Placeholder 2"/>
          <p:cNvSpPr>
            <a:spLocks noGrp="1"/>
          </p:cNvSpPr>
          <p:nvPr>
            <p:ph idx="1"/>
          </p:nvPr>
        </p:nvSpPr>
        <p:spPr>
          <a:xfrm>
            <a:off x="1097280" y="2282596"/>
            <a:ext cx="10058400" cy="4023360"/>
          </a:xfrm>
        </p:spPr>
        <p:txBody>
          <a:bodyPr>
            <a:normAutofit/>
          </a:bodyPr>
          <a:lstStyle/>
          <a:p>
            <a:pPr>
              <a:buFont typeface="Arial" charset="0"/>
              <a:buChar char="•"/>
            </a:pPr>
            <a:r>
              <a:rPr lang="en-US" sz="3200" dirty="0" smtClean="0"/>
              <a:t> </a:t>
            </a:r>
            <a:r>
              <a:rPr lang="en-US" sz="3200" dirty="0"/>
              <a:t>Emphasis on transparency, open </a:t>
            </a:r>
            <a:r>
              <a:rPr lang="en-US" sz="3200" dirty="0" smtClean="0"/>
              <a:t>access, collaboration </a:t>
            </a:r>
            <a:r>
              <a:rPr lang="en-US" sz="3200" dirty="0"/>
              <a:t>and </a:t>
            </a:r>
            <a:r>
              <a:rPr lang="en-US" sz="3200" dirty="0" smtClean="0"/>
              <a:t>sharing</a:t>
            </a:r>
          </a:p>
          <a:p>
            <a:pPr>
              <a:buFont typeface="Arial" charset="0"/>
              <a:buChar char="•"/>
            </a:pPr>
            <a:r>
              <a:rPr lang="en-US" sz="3200" dirty="0"/>
              <a:t> </a:t>
            </a:r>
            <a:r>
              <a:rPr lang="en-US" sz="3200" dirty="0" smtClean="0"/>
              <a:t>Archive of research/design process</a:t>
            </a:r>
          </a:p>
          <a:p>
            <a:pPr>
              <a:buFont typeface="Arial" charset="0"/>
              <a:buChar char="•"/>
            </a:pPr>
            <a:r>
              <a:rPr lang="en-US" sz="3200" dirty="0"/>
              <a:t> </a:t>
            </a:r>
            <a:r>
              <a:rPr lang="en-US" sz="3200" dirty="0" smtClean="0"/>
              <a:t>Collaboration with colleagues </a:t>
            </a:r>
          </a:p>
          <a:p>
            <a:pPr>
              <a:buFont typeface="Arial" charset="0"/>
              <a:buChar char="•"/>
            </a:pPr>
            <a:r>
              <a:rPr lang="en-US" sz="3200" dirty="0"/>
              <a:t> </a:t>
            </a:r>
            <a:r>
              <a:rPr lang="en-US" sz="3200" dirty="0" smtClean="0"/>
              <a:t>Share workshop material</a:t>
            </a:r>
            <a:endParaRPr lang="en-US" sz="3200" dirty="0"/>
          </a:p>
          <a:p>
            <a:pPr>
              <a:buFont typeface="Arial" charset="0"/>
              <a:buChar char="•"/>
            </a:pPr>
            <a:r>
              <a:rPr lang="en-US" sz="3200" dirty="0" smtClean="0"/>
              <a:t> Source of information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4152" y="298326"/>
            <a:ext cx="2372989" cy="1972547"/>
          </a:xfrm>
          <a:prstGeom prst="rect">
            <a:avLst/>
          </a:prstGeom>
        </p:spPr>
      </p:pic>
    </p:spTree>
    <p:extLst>
      <p:ext uri="{BB962C8B-B14F-4D97-AF65-F5344CB8AC3E}">
        <p14:creationId xmlns:p14="http://schemas.microsoft.com/office/powerpoint/2010/main" val="1598363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t>
            </a:r>
            <a:r>
              <a:rPr lang="en-US" dirty="0" err="1" smtClean="0"/>
              <a:t>Cheatsheat</a:t>
            </a:r>
            <a:r>
              <a:rPr lang="en-US" dirty="0" smtClean="0"/>
              <a:t> </a:t>
            </a:r>
            <a:endParaRPr lang="en-US" dirty="0"/>
          </a:p>
        </p:txBody>
      </p:sp>
      <p:sp>
        <p:nvSpPr>
          <p:cNvPr id="3" name="Content Placeholder 2"/>
          <p:cNvSpPr>
            <a:spLocks noGrp="1"/>
          </p:cNvSpPr>
          <p:nvPr>
            <p:ph idx="1"/>
          </p:nvPr>
        </p:nvSpPr>
        <p:spPr>
          <a:xfrm>
            <a:off x="1097281" y="1845734"/>
            <a:ext cx="4998720" cy="4023360"/>
          </a:xfrm>
        </p:spPr>
        <p:txBody>
          <a:bodyPr>
            <a:normAutofit fontScale="92500" lnSpcReduction="20000"/>
          </a:bodyPr>
          <a:lstStyle/>
          <a:p>
            <a:endParaRPr lang="en-US" dirty="0" smtClean="0"/>
          </a:p>
          <a:p>
            <a:r>
              <a:rPr lang="en-US" b="1" dirty="0" smtClean="0">
                <a:solidFill>
                  <a:srgbClr val="0070C0"/>
                </a:solidFill>
              </a:rPr>
              <a:t>Readme</a:t>
            </a:r>
            <a:r>
              <a:rPr lang="en-US" dirty="0" smtClean="0"/>
              <a:t>: A text file that tells </a:t>
            </a:r>
            <a:r>
              <a:rPr lang="en-US" dirty="0"/>
              <a:t>other people why your project is useful, what they can do with your project, and how they can use it.</a:t>
            </a:r>
            <a:endParaRPr lang="en-US" dirty="0" smtClean="0"/>
          </a:p>
          <a:p>
            <a:r>
              <a:rPr lang="en-US" b="1" dirty="0" smtClean="0">
                <a:solidFill>
                  <a:srgbClr val="7030A0"/>
                </a:solidFill>
              </a:rPr>
              <a:t>Fork</a:t>
            </a:r>
            <a:r>
              <a:rPr lang="en-US" dirty="0" smtClean="0"/>
              <a:t>: A copy of a repository within your </a:t>
            </a:r>
            <a:r>
              <a:rPr lang="en-US" dirty="0" err="1" smtClean="0"/>
              <a:t>Github</a:t>
            </a:r>
            <a:r>
              <a:rPr lang="en-US" dirty="0" smtClean="0"/>
              <a:t> account. </a:t>
            </a:r>
          </a:p>
          <a:p>
            <a:r>
              <a:rPr lang="en-US" b="1" dirty="0" smtClean="0">
                <a:solidFill>
                  <a:srgbClr val="7030A0"/>
                </a:solidFill>
              </a:rPr>
              <a:t>Clone</a:t>
            </a:r>
            <a:r>
              <a:rPr lang="en-US" dirty="0" smtClean="0"/>
              <a:t>: A copy (download) of a repository to your local computer. </a:t>
            </a:r>
          </a:p>
          <a:p>
            <a:r>
              <a:rPr lang="en-US" b="1" dirty="0">
                <a:solidFill>
                  <a:srgbClr val="7030A0"/>
                </a:solidFill>
              </a:rPr>
              <a:t>Commit</a:t>
            </a:r>
            <a:r>
              <a:rPr lang="en-US" dirty="0"/>
              <a:t>: </a:t>
            </a:r>
            <a:r>
              <a:rPr lang="en-US" dirty="0"/>
              <a:t>R</a:t>
            </a:r>
            <a:r>
              <a:rPr lang="en-US" dirty="0" smtClean="0"/>
              <a:t>ecords </a:t>
            </a:r>
            <a:r>
              <a:rPr lang="en-US" dirty="0"/>
              <a:t>changes to the </a:t>
            </a:r>
            <a:r>
              <a:rPr lang="en-US" dirty="0" smtClean="0"/>
              <a:t>local repository. </a:t>
            </a:r>
          </a:p>
          <a:p>
            <a:r>
              <a:rPr lang="en-US" b="1" dirty="0" smtClean="0">
                <a:solidFill>
                  <a:srgbClr val="7030A0"/>
                </a:solidFill>
              </a:rPr>
              <a:t>Push</a:t>
            </a:r>
            <a:r>
              <a:rPr lang="en-US" dirty="0" smtClean="0"/>
              <a:t>: Records changes made in your local repository to the forked repository. </a:t>
            </a:r>
            <a:endParaRPr lang="en-US" dirty="0"/>
          </a:p>
          <a:p>
            <a:r>
              <a:rPr lang="en-US" b="1" dirty="0" smtClean="0">
                <a:solidFill>
                  <a:srgbClr val="7030A0"/>
                </a:solidFill>
              </a:rPr>
              <a:t>Pull</a:t>
            </a:r>
            <a:r>
              <a:rPr lang="en-US" dirty="0" smtClean="0">
                <a:solidFill>
                  <a:srgbClr val="7030A0"/>
                </a:solidFill>
              </a:rPr>
              <a:t> </a:t>
            </a:r>
            <a:r>
              <a:rPr lang="en-US" b="1" dirty="0" smtClean="0">
                <a:solidFill>
                  <a:srgbClr val="7030A0"/>
                </a:solidFill>
              </a:rPr>
              <a:t>request</a:t>
            </a:r>
            <a:r>
              <a:rPr lang="en-US" dirty="0" smtClean="0"/>
              <a:t>: Requests changes made in your fork to be included in the central repository</a:t>
            </a:r>
            <a:r>
              <a:rPr lang="en-US" dirty="0"/>
              <a:t>. </a:t>
            </a:r>
          </a:p>
          <a:p>
            <a:endParaRPr lang="en-US" dirty="0" smtClean="0"/>
          </a:p>
          <a:p>
            <a:endParaRPr lang="en-US" dirty="0" smtClean="0"/>
          </a:p>
        </p:txBody>
      </p:sp>
      <p:grpSp>
        <p:nvGrpSpPr>
          <p:cNvPr id="9" name="Group 8"/>
          <p:cNvGrpSpPr/>
          <p:nvPr/>
        </p:nvGrpSpPr>
        <p:grpSpPr>
          <a:xfrm>
            <a:off x="6096001" y="2024230"/>
            <a:ext cx="5602664" cy="4015532"/>
            <a:chOff x="6096001" y="2024230"/>
            <a:chExt cx="5602664" cy="4015532"/>
          </a:xfrm>
        </p:grpSpPr>
        <p:pic>
          <p:nvPicPr>
            <p:cNvPr id="4" name="Content Placeholder 3"/>
            <p:cNvPicPr>
              <a:picLocks noChangeAspect="1"/>
            </p:cNvPicPr>
            <p:nvPr/>
          </p:nvPicPr>
          <p:blipFill>
            <a:blip r:embed="rId3"/>
            <a:stretch>
              <a:fillRect/>
            </a:stretch>
          </p:blipFill>
          <p:spPr>
            <a:xfrm>
              <a:off x="6096001" y="2024230"/>
              <a:ext cx="5602664" cy="3658540"/>
            </a:xfrm>
            <a:prstGeom prst="rect">
              <a:avLst/>
            </a:prstGeom>
          </p:spPr>
        </p:pic>
        <p:sp>
          <p:nvSpPr>
            <p:cNvPr id="6" name="Rectangle 5"/>
            <p:cNvSpPr/>
            <p:nvPr/>
          </p:nvSpPr>
          <p:spPr>
            <a:xfrm>
              <a:off x="7070103" y="3299381"/>
              <a:ext cx="1574276" cy="2355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35919" y="3506158"/>
              <a:ext cx="1574276" cy="2355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472313" y="3684654"/>
              <a:ext cx="1574276" cy="2355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4152" y="298326"/>
            <a:ext cx="2372989" cy="1972547"/>
          </a:xfrm>
          <a:prstGeom prst="rect">
            <a:avLst/>
          </a:prstGeom>
        </p:spPr>
      </p:pic>
    </p:spTree>
    <p:extLst>
      <p:ext uri="{BB962C8B-B14F-4D97-AF65-F5344CB8AC3E}">
        <p14:creationId xmlns:p14="http://schemas.microsoft.com/office/powerpoint/2010/main" val="140196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t>
            </a:r>
            <a:r>
              <a:rPr lang="en-US" dirty="0" err="1" smtClean="0"/>
              <a:t>Cheatsheat</a:t>
            </a:r>
            <a:r>
              <a:rPr lang="en-US" dirty="0" smtClean="0"/>
              <a:t> </a:t>
            </a:r>
            <a:endParaRPr lang="en-US" dirty="0"/>
          </a:p>
        </p:txBody>
      </p:sp>
      <p:grpSp>
        <p:nvGrpSpPr>
          <p:cNvPr id="9" name="Group 8"/>
          <p:cNvGrpSpPr/>
          <p:nvPr/>
        </p:nvGrpSpPr>
        <p:grpSpPr>
          <a:xfrm>
            <a:off x="6096001" y="2024230"/>
            <a:ext cx="5602664" cy="4015532"/>
            <a:chOff x="6096001" y="2024230"/>
            <a:chExt cx="5602664" cy="4015532"/>
          </a:xfrm>
        </p:grpSpPr>
        <p:pic>
          <p:nvPicPr>
            <p:cNvPr id="4" name="Content Placeholder 3"/>
            <p:cNvPicPr>
              <a:picLocks noChangeAspect="1"/>
            </p:cNvPicPr>
            <p:nvPr/>
          </p:nvPicPr>
          <p:blipFill>
            <a:blip r:embed="rId3"/>
            <a:stretch>
              <a:fillRect/>
            </a:stretch>
          </p:blipFill>
          <p:spPr>
            <a:xfrm>
              <a:off x="6096001" y="2024230"/>
              <a:ext cx="5602664" cy="3658540"/>
            </a:xfrm>
            <a:prstGeom prst="rect">
              <a:avLst/>
            </a:prstGeom>
          </p:spPr>
        </p:pic>
        <p:sp>
          <p:nvSpPr>
            <p:cNvPr id="6" name="Rectangle 5"/>
            <p:cNvSpPr/>
            <p:nvPr/>
          </p:nvSpPr>
          <p:spPr>
            <a:xfrm>
              <a:off x="7070103" y="3299381"/>
              <a:ext cx="1574276" cy="2355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35919" y="3506158"/>
              <a:ext cx="1574276" cy="2355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472313" y="3684654"/>
              <a:ext cx="1574276" cy="2355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4152" y="298326"/>
            <a:ext cx="2372989" cy="1972547"/>
          </a:xfrm>
          <a:prstGeom prst="rect">
            <a:avLst/>
          </a:prstGeom>
        </p:spPr>
      </p:pic>
      <p:sp>
        <p:nvSpPr>
          <p:cNvPr id="11" name="TextBox 10"/>
          <p:cNvSpPr txBox="1"/>
          <p:nvPr/>
        </p:nvSpPr>
        <p:spPr>
          <a:xfrm>
            <a:off x="619027" y="2138171"/>
            <a:ext cx="6096000" cy="4216539"/>
          </a:xfrm>
          <a:prstGeom prst="rect">
            <a:avLst/>
          </a:prstGeom>
          <a:noFill/>
        </p:spPr>
        <p:txBody>
          <a:bodyPr wrap="square" rtlCol="0">
            <a:spAutoFit/>
          </a:bodyPr>
          <a:lstStyle/>
          <a:p>
            <a:pPr marL="342900" indent="-342900" fontAlgn="base">
              <a:spcAft>
                <a:spcPts val="600"/>
              </a:spcAft>
              <a:buAutoNum type="arabicPeriod"/>
            </a:pPr>
            <a:r>
              <a:rPr lang="en-US" sz="2800" dirty="0" smtClean="0">
                <a:solidFill>
                  <a:schemeClr val="tx1">
                    <a:lumMod val="75000"/>
                    <a:lumOff val="25000"/>
                  </a:schemeClr>
                </a:solidFill>
              </a:rPr>
              <a:t>Create </a:t>
            </a:r>
            <a:r>
              <a:rPr lang="en-US" sz="2800" dirty="0" err="1" smtClean="0">
                <a:solidFill>
                  <a:schemeClr val="tx1">
                    <a:lumMod val="75000"/>
                    <a:lumOff val="25000"/>
                  </a:schemeClr>
                </a:solidFill>
              </a:rPr>
              <a:t>Github</a:t>
            </a:r>
            <a:r>
              <a:rPr lang="en-US" sz="2800" dirty="0" smtClean="0">
                <a:solidFill>
                  <a:schemeClr val="tx1">
                    <a:lumMod val="75000"/>
                    <a:lumOff val="25000"/>
                  </a:schemeClr>
                </a:solidFill>
              </a:rPr>
              <a:t> account</a:t>
            </a:r>
          </a:p>
          <a:p>
            <a:pPr marL="342900" indent="-342900" fontAlgn="base">
              <a:spcAft>
                <a:spcPts val="600"/>
              </a:spcAft>
              <a:buAutoNum type="arabicPeriod"/>
            </a:pPr>
            <a:r>
              <a:rPr lang="en-US" sz="2800" dirty="0" smtClean="0">
                <a:solidFill>
                  <a:schemeClr val="tx1">
                    <a:lumMod val="75000"/>
                    <a:lumOff val="25000"/>
                  </a:schemeClr>
                </a:solidFill>
              </a:rPr>
              <a:t>Join the Howard-Tilton-Library </a:t>
            </a:r>
            <a:r>
              <a:rPr lang="en-US" sz="2800" dirty="0" smtClean="0">
                <a:solidFill>
                  <a:schemeClr val="tx1">
                    <a:lumMod val="75000"/>
                    <a:lumOff val="25000"/>
                  </a:schemeClr>
                </a:solidFill>
              </a:rPr>
              <a:t>(H-T-L) organization</a:t>
            </a:r>
            <a:endParaRPr lang="en-US" sz="2800" dirty="0" smtClean="0">
              <a:solidFill>
                <a:schemeClr val="tx1">
                  <a:lumMod val="75000"/>
                  <a:lumOff val="25000"/>
                </a:schemeClr>
              </a:solidFill>
            </a:endParaRPr>
          </a:p>
          <a:p>
            <a:pPr marL="342900" indent="-342900" fontAlgn="base">
              <a:spcAft>
                <a:spcPts val="600"/>
              </a:spcAft>
              <a:buAutoNum type="arabicPeriod"/>
            </a:pPr>
            <a:r>
              <a:rPr lang="en-US" sz="2800" dirty="0" smtClean="0">
                <a:solidFill>
                  <a:schemeClr val="tx1">
                    <a:lumMod val="75000"/>
                    <a:lumOff val="25000"/>
                  </a:schemeClr>
                </a:solidFill>
              </a:rPr>
              <a:t>Explore the </a:t>
            </a:r>
            <a:r>
              <a:rPr lang="en-US" sz="2800" dirty="0" err="1" smtClean="0">
                <a:solidFill>
                  <a:schemeClr val="tx1">
                    <a:lumMod val="75000"/>
                    <a:lumOff val="25000"/>
                  </a:schemeClr>
                </a:solidFill>
              </a:rPr>
              <a:t>Github</a:t>
            </a:r>
            <a:r>
              <a:rPr lang="en-US" sz="2800" dirty="0" smtClean="0">
                <a:solidFill>
                  <a:schemeClr val="tx1">
                    <a:lumMod val="75000"/>
                    <a:lumOff val="25000"/>
                  </a:schemeClr>
                </a:solidFill>
              </a:rPr>
              <a:t> web-based interface</a:t>
            </a:r>
          </a:p>
          <a:p>
            <a:pPr marL="342900" indent="-342900" fontAlgn="base">
              <a:spcAft>
                <a:spcPts val="600"/>
              </a:spcAft>
              <a:buAutoNum type="arabicPeriod"/>
            </a:pPr>
            <a:r>
              <a:rPr lang="en-US" sz="2800" dirty="0" smtClean="0">
                <a:solidFill>
                  <a:schemeClr val="tx1">
                    <a:lumMod val="75000"/>
                    <a:lumOff val="25000"/>
                  </a:schemeClr>
                </a:solidFill>
              </a:rPr>
              <a:t>Fork </a:t>
            </a:r>
            <a:r>
              <a:rPr lang="en-US" sz="2800" dirty="0" err="1" smtClean="0">
                <a:solidFill>
                  <a:schemeClr val="tx1">
                    <a:lumMod val="75000"/>
                    <a:lumOff val="25000"/>
                  </a:schemeClr>
                </a:solidFill>
              </a:rPr>
              <a:t>GitGithub</a:t>
            </a:r>
            <a:r>
              <a:rPr lang="en-US" sz="2800" dirty="0" smtClean="0">
                <a:solidFill>
                  <a:schemeClr val="tx1">
                    <a:lumMod val="75000"/>
                    <a:lumOff val="25000"/>
                  </a:schemeClr>
                </a:solidFill>
              </a:rPr>
              <a:t>-Intro repository from H-T-L</a:t>
            </a:r>
          </a:p>
          <a:p>
            <a:pPr marL="342900" indent="-342900" fontAlgn="base">
              <a:buAutoNum type="arabicPeriod"/>
            </a:pPr>
            <a:endParaRPr lang="en-US" sz="2800" dirty="0" smtClean="0"/>
          </a:p>
          <a:p>
            <a:endParaRPr lang="en-US" sz="2400" dirty="0"/>
          </a:p>
        </p:txBody>
      </p:sp>
    </p:spTree>
    <p:extLst>
      <p:ext uri="{BB962C8B-B14F-4D97-AF65-F5344CB8AC3E}">
        <p14:creationId xmlns:p14="http://schemas.microsoft.com/office/powerpoint/2010/main" val="2239743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2512</TotalTime>
  <Words>483</Words>
  <Application>Microsoft Office PowerPoint</Application>
  <PresentationFormat>Widescreen</PresentationFormat>
  <Paragraphs>90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Narrow</vt:lpstr>
      <vt:lpstr>Calibri</vt:lpstr>
      <vt:lpstr>Calibri Light</vt:lpstr>
      <vt:lpstr>Wingdings</vt:lpstr>
      <vt:lpstr>Retrospect</vt:lpstr>
      <vt:lpstr>Git and Github </vt:lpstr>
      <vt:lpstr>PowerPoint Presentation</vt:lpstr>
      <vt:lpstr>PowerPoint Presentation</vt:lpstr>
      <vt:lpstr>PowerPoint Presentation</vt:lpstr>
      <vt:lpstr>Github (version control repository)</vt:lpstr>
      <vt:lpstr>Github Examples  </vt:lpstr>
      <vt:lpstr>Github for Libraries </vt:lpstr>
      <vt:lpstr>Github: Cheatsheat </vt:lpstr>
      <vt:lpstr>Github: Cheatsheat </vt:lpstr>
      <vt:lpstr>PowerPoint Presentation</vt:lpstr>
      <vt:lpstr>Manuscript Examples</vt:lpstr>
    </vt:vector>
  </TitlesOfParts>
  <Company>HTML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Kearney, Courtney</dc:creator>
  <cp:lastModifiedBy>Kearney, Courtney</cp:lastModifiedBy>
  <cp:revision>49</cp:revision>
  <cp:lastPrinted>2017-08-03T13:37:36Z</cp:lastPrinted>
  <dcterms:created xsi:type="dcterms:W3CDTF">2017-08-01T16:28:19Z</dcterms:created>
  <dcterms:modified xsi:type="dcterms:W3CDTF">2017-08-03T14:25:26Z</dcterms:modified>
</cp:coreProperties>
</file>