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Lovelace" charset="1" panose="00000500000000000000"/>
      <p:regular r:id="rId16"/>
    </p:embeddedFont>
    <p:embeddedFont>
      <p:font typeface="Lovelace Italics" charset="1" panose="00000500000000000000"/>
      <p:regular r:id="rId17"/>
    </p:embeddedFont>
    <p:embeddedFont>
      <p:font typeface="TT Hoves Bold" charset="1" panose="02000003020000060003"/>
      <p:regular r:id="rId18"/>
    </p:embeddedFont>
    <p:embeddedFont>
      <p:font typeface="TT Hoves" charset="1" panose="020000030200000600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5.png" Type="http://schemas.openxmlformats.org/officeDocument/2006/relationships/image"/><Relationship Id="rId9" Target="../media/image2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jpe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jpe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jpe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5780C0"/>
        </a:solidFill>
      </p:bgPr>
    </p:bg>
    <p:spTree>
      <p:nvGrpSpPr>
        <p:cNvPr id="1" name=""/>
        <p:cNvGrpSpPr/>
        <p:nvPr/>
      </p:nvGrpSpPr>
      <p:grpSpPr>
        <a:xfrm>
          <a:off x="0" y="0"/>
          <a:ext cx="0" cy="0"/>
          <a:chOff x="0" y="0"/>
          <a:chExt cx="0" cy="0"/>
        </a:xfrm>
      </p:grpSpPr>
      <p:sp>
        <p:nvSpPr>
          <p:cNvPr name="Freeform 2" id="2"/>
          <p:cNvSpPr/>
          <p:nvPr/>
        </p:nvSpPr>
        <p:spPr>
          <a:xfrm flipH="false" flipV="false" rot="0">
            <a:off x="-3140556" y="7889271"/>
            <a:ext cx="8338513" cy="8338513"/>
          </a:xfrm>
          <a:custGeom>
            <a:avLst/>
            <a:gdLst/>
            <a:ahLst/>
            <a:cxnLst/>
            <a:rect r="r" b="b" t="t" l="l"/>
            <a:pathLst>
              <a:path h="8338513" w="8338513">
                <a:moveTo>
                  <a:pt x="0" y="0"/>
                </a:moveTo>
                <a:lnTo>
                  <a:pt x="8338512" y="0"/>
                </a:lnTo>
                <a:lnTo>
                  <a:pt x="8338512" y="8338512"/>
                </a:lnTo>
                <a:lnTo>
                  <a:pt x="0" y="8338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090770" y="-5871599"/>
            <a:ext cx="8338513" cy="8338513"/>
          </a:xfrm>
          <a:custGeom>
            <a:avLst/>
            <a:gdLst/>
            <a:ahLst/>
            <a:cxnLst/>
            <a:rect r="r" b="b" t="t" l="l"/>
            <a:pathLst>
              <a:path h="8338513" w="8338513">
                <a:moveTo>
                  <a:pt x="0" y="0"/>
                </a:moveTo>
                <a:lnTo>
                  <a:pt x="8338513" y="0"/>
                </a:lnTo>
                <a:lnTo>
                  <a:pt x="8338513" y="8338512"/>
                </a:lnTo>
                <a:lnTo>
                  <a:pt x="0" y="8338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4003907" y="3574254"/>
            <a:ext cx="10280186" cy="1843602"/>
          </a:xfrm>
          <a:prstGeom prst="rect">
            <a:avLst/>
          </a:prstGeom>
        </p:spPr>
        <p:txBody>
          <a:bodyPr anchor="t" rtlCol="false" tIns="0" lIns="0" bIns="0" rIns="0">
            <a:spAutoFit/>
          </a:bodyPr>
          <a:lstStyle/>
          <a:p>
            <a:pPr algn="ctr">
              <a:lnSpc>
                <a:spcPts val="12759"/>
              </a:lnSpc>
            </a:pPr>
            <a:r>
              <a:rPr lang="en-US" sz="16357" spc="-1014">
                <a:solidFill>
                  <a:srgbClr val="FBF9F5"/>
                </a:solidFill>
                <a:latin typeface="Lovelace"/>
                <a:ea typeface="Lovelace"/>
                <a:cs typeface="Lovelace"/>
                <a:sym typeface="Lovelace"/>
              </a:rPr>
              <a:t>GROUP</a:t>
            </a:r>
          </a:p>
        </p:txBody>
      </p:sp>
      <p:sp>
        <p:nvSpPr>
          <p:cNvPr name="Freeform 5" id="5"/>
          <p:cNvSpPr/>
          <p:nvPr/>
        </p:nvSpPr>
        <p:spPr>
          <a:xfrm flipH="false" flipV="false" rot="0">
            <a:off x="8591252" y="3355968"/>
            <a:ext cx="1105497" cy="1105497"/>
          </a:xfrm>
          <a:custGeom>
            <a:avLst/>
            <a:gdLst/>
            <a:ahLst/>
            <a:cxnLst/>
            <a:rect r="r" b="b" t="t" l="l"/>
            <a:pathLst>
              <a:path h="1105497" w="1105497">
                <a:moveTo>
                  <a:pt x="0" y="0"/>
                </a:moveTo>
                <a:lnTo>
                  <a:pt x="1105496" y="0"/>
                </a:lnTo>
                <a:lnTo>
                  <a:pt x="1105496" y="1105497"/>
                </a:lnTo>
                <a:lnTo>
                  <a:pt x="0" y="110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4003907" y="5478060"/>
            <a:ext cx="10280186" cy="1872861"/>
          </a:xfrm>
          <a:prstGeom prst="rect">
            <a:avLst/>
          </a:prstGeom>
        </p:spPr>
        <p:txBody>
          <a:bodyPr anchor="t" rtlCol="false" tIns="0" lIns="0" bIns="0" rIns="0">
            <a:spAutoFit/>
          </a:bodyPr>
          <a:lstStyle/>
          <a:p>
            <a:pPr algn="ctr">
              <a:lnSpc>
                <a:spcPts val="12759"/>
              </a:lnSpc>
            </a:pPr>
            <a:r>
              <a:rPr lang="en-US" sz="16357" i="true" spc="-1014">
                <a:solidFill>
                  <a:srgbClr val="FBF9F5"/>
                </a:solidFill>
                <a:latin typeface="Lovelace Italics"/>
                <a:ea typeface="Lovelace Italics"/>
                <a:cs typeface="Lovelace Italics"/>
                <a:sym typeface="Lovelace Italics"/>
              </a:rPr>
              <a:t>PROJECT</a:t>
            </a:r>
          </a:p>
        </p:txBody>
      </p:sp>
      <p:sp>
        <p:nvSpPr>
          <p:cNvPr name="Freeform 7" id="7"/>
          <p:cNvSpPr/>
          <p:nvPr/>
        </p:nvSpPr>
        <p:spPr>
          <a:xfrm flipH="false" flipV="false" rot="0">
            <a:off x="7753494" y="5347290"/>
            <a:ext cx="1105497" cy="1105497"/>
          </a:xfrm>
          <a:custGeom>
            <a:avLst/>
            <a:gdLst/>
            <a:ahLst/>
            <a:cxnLst/>
            <a:rect r="r" b="b" t="t" l="l"/>
            <a:pathLst>
              <a:path h="1105497" w="1105497">
                <a:moveTo>
                  <a:pt x="0" y="0"/>
                </a:moveTo>
                <a:lnTo>
                  <a:pt x="1105497" y="0"/>
                </a:lnTo>
                <a:lnTo>
                  <a:pt x="1105497" y="1105496"/>
                </a:lnTo>
                <a:lnTo>
                  <a:pt x="0" y="11054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79398" y="1028700"/>
            <a:ext cx="5277354" cy="352918"/>
          </a:xfrm>
          <a:custGeom>
            <a:avLst/>
            <a:gdLst/>
            <a:ahLst/>
            <a:cxnLst/>
            <a:rect r="r" b="b" t="t" l="l"/>
            <a:pathLst>
              <a:path h="352918" w="5277354">
                <a:moveTo>
                  <a:pt x="0" y="0"/>
                </a:moveTo>
                <a:lnTo>
                  <a:pt x="5277354" y="0"/>
                </a:lnTo>
                <a:lnTo>
                  <a:pt x="5277354" y="352918"/>
                </a:lnTo>
                <a:lnTo>
                  <a:pt x="0" y="35291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4951001" y="2131064"/>
            <a:ext cx="8794743" cy="605024"/>
          </a:xfrm>
          <a:prstGeom prst="rect">
            <a:avLst/>
          </a:prstGeom>
        </p:spPr>
        <p:txBody>
          <a:bodyPr anchor="t" rtlCol="false" tIns="0" lIns="0" bIns="0" rIns="0">
            <a:spAutoFit/>
          </a:bodyPr>
          <a:lstStyle/>
          <a:p>
            <a:pPr algn="ctr">
              <a:lnSpc>
                <a:spcPts val="4977"/>
              </a:lnSpc>
            </a:pPr>
            <a:r>
              <a:rPr lang="en-US" b="true" sz="3555">
                <a:solidFill>
                  <a:srgbClr val="FBF9F5"/>
                </a:solidFill>
                <a:latin typeface="TT Hoves Bold"/>
                <a:ea typeface="TT Hoves Bold"/>
                <a:cs typeface="TT Hoves Bold"/>
                <a:sym typeface="TT Hoves Bold"/>
              </a:rPr>
              <a:t>INTRO TO DATA SCIENCE | FALL 2024</a:t>
            </a:r>
          </a:p>
        </p:txBody>
      </p:sp>
      <p:sp>
        <p:nvSpPr>
          <p:cNvPr name="TextBox 10" id="10"/>
          <p:cNvSpPr txBox="true"/>
          <p:nvPr/>
        </p:nvSpPr>
        <p:spPr>
          <a:xfrm rot="0">
            <a:off x="3727402" y="7284246"/>
            <a:ext cx="4578840" cy="605024"/>
          </a:xfrm>
          <a:prstGeom prst="rect">
            <a:avLst/>
          </a:prstGeom>
        </p:spPr>
        <p:txBody>
          <a:bodyPr anchor="t" rtlCol="false" tIns="0" lIns="0" bIns="0" rIns="0">
            <a:spAutoFit/>
          </a:bodyPr>
          <a:lstStyle/>
          <a:p>
            <a:pPr algn="l">
              <a:lnSpc>
                <a:spcPts val="4977"/>
              </a:lnSpc>
            </a:pPr>
            <a:r>
              <a:rPr lang="en-US" sz="3555">
                <a:solidFill>
                  <a:srgbClr val="FBF9F5"/>
                </a:solidFill>
                <a:latin typeface="TT Hoves"/>
                <a:ea typeface="TT Hoves"/>
                <a:cs typeface="TT Hoves"/>
                <a:sym typeface="TT Hoves"/>
              </a:rPr>
              <a:t>PRESENTED BY</a:t>
            </a:r>
          </a:p>
        </p:txBody>
      </p:sp>
      <p:sp>
        <p:nvSpPr>
          <p:cNvPr name="TextBox 11" id="11"/>
          <p:cNvSpPr txBox="true"/>
          <p:nvPr/>
        </p:nvSpPr>
        <p:spPr>
          <a:xfrm rot="0">
            <a:off x="6860992" y="7271936"/>
            <a:ext cx="8055506" cy="605024"/>
          </a:xfrm>
          <a:prstGeom prst="rect">
            <a:avLst/>
          </a:prstGeom>
        </p:spPr>
        <p:txBody>
          <a:bodyPr anchor="t" rtlCol="false" tIns="0" lIns="0" bIns="0" rIns="0">
            <a:spAutoFit/>
          </a:bodyPr>
          <a:lstStyle/>
          <a:p>
            <a:pPr algn="r">
              <a:lnSpc>
                <a:spcPts val="4977"/>
              </a:lnSpc>
            </a:pPr>
            <a:r>
              <a:rPr lang="en-US" b="true" sz="3555">
                <a:solidFill>
                  <a:srgbClr val="FBF9F5"/>
                </a:solidFill>
                <a:latin typeface="TT Hoves Bold"/>
                <a:ea typeface="TT Hoves Bold"/>
                <a:cs typeface="TT Hoves Bold"/>
                <a:sym typeface="TT Hoves Bold"/>
              </a:rPr>
              <a:t>BARSHA, BRIA, &amp; RICHELLE</a:t>
            </a:r>
          </a:p>
        </p:txBody>
      </p:sp>
      <p:sp>
        <p:nvSpPr>
          <p:cNvPr name="Freeform 12" id="12"/>
          <p:cNvSpPr/>
          <p:nvPr/>
        </p:nvSpPr>
        <p:spPr>
          <a:xfrm flipH="true" flipV="false" rot="0">
            <a:off x="13010646" y="8905382"/>
            <a:ext cx="5277354" cy="352918"/>
          </a:xfrm>
          <a:custGeom>
            <a:avLst/>
            <a:gdLst/>
            <a:ahLst/>
            <a:cxnLst/>
            <a:rect r="r" b="b" t="t" l="l"/>
            <a:pathLst>
              <a:path h="352918" w="5277354">
                <a:moveTo>
                  <a:pt x="5277354" y="0"/>
                </a:moveTo>
                <a:lnTo>
                  <a:pt x="0" y="0"/>
                </a:lnTo>
                <a:lnTo>
                  <a:pt x="0" y="352918"/>
                </a:lnTo>
                <a:lnTo>
                  <a:pt x="5277354" y="352918"/>
                </a:lnTo>
                <a:lnTo>
                  <a:pt x="527735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5780C0"/>
        </a:solidFill>
      </p:bgPr>
    </p:bg>
    <p:spTree>
      <p:nvGrpSpPr>
        <p:cNvPr id="1" name=""/>
        <p:cNvGrpSpPr/>
        <p:nvPr/>
      </p:nvGrpSpPr>
      <p:grpSpPr>
        <a:xfrm>
          <a:off x="0" y="0"/>
          <a:ext cx="0" cy="0"/>
          <a:chOff x="0" y="0"/>
          <a:chExt cx="0" cy="0"/>
        </a:xfrm>
      </p:grpSpPr>
      <p:sp>
        <p:nvSpPr>
          <p:cNvPr name="TextBox 2" id="2"/>
          <p:cNvSpPr txBox="true"/>
          <p:nvPr/>
        </p:nvSpPr>
        <p:spPr>
          <a:xfrm rot="0">
            <a:off x="3318120" y="3461582"/>
            <a:ext cx="11472911" cy="2550371"/>
          </a:xfrm>
          <a:prstGeom prst="rect">
            <a:avLst/>
          </a:prstGeom>
        </p:spPr>
        <p:txBody>
          <a:bodyPr anchor="t" rtlCol="false" tIns="0" lIns="0" bIns="0" rIns="0">
            <a:spAutoFit/>
          </a:bodyPr>
          <a:lstStyle/>
          <a:p>
            <a:pPr algn="ctr">
              <a:lnSpc>
                <a:spcPts val="17669"/>
              </a:lnSpc>
            </a:pPr>
            <a:r>
              <a:rPr lang="en-US" sz="22652" spc="-1404">
                <a:solidFill>
                  <a:srgbClr val="FBF9F5"/>
                </a:solidFill>
                <a:latin typeface="Lovelace"/>
                <a:ea typeface="Lovelace"/>
                <a:cs typeface="Lovelace"/>
                <a:sym typeface="Lovelace"/>
              </a:rPr>
              <a:t>THANK</a:t>
            </a:r>
          </a:p>
        </p:txBody>
      </p:sp>
      <p:sp>
        <p:nvSpPr>
          <p:cNvPr name="TextBox 3" id="3"/>
          <p:cNvSpPr txBox="true"/>
          <p:nvPr/>
        </p:nvSpPr>
        <p:spPr>
          <a:xfrm rot="0">
            <a:off x="3407544" y="6009796"/>
            <a:ext cx="11472911" cy="2608478"/>
          </a:xfrm>
          <a:prstGeom prst="rect">
            <a:avLst/>
          </a:prstGeom>
        </p:spPr>
        <p:txBody>
          <a:bodyPr anchor="t" rtlCol="false" tIns="0" lIns="0" bIns="0" rIns="0">
            <a:spAutoFit/>
          </a:bodyPr>
          <a:lstStyle/>
          <a:p>
            <a:pPr algn="ctr">
              <a:lnSpc>
                <a:spcPts val="17669"/>
              </a:lnSpc>
            </a:pPr>
            <a:r>
              <a:rPr lang="en-US" sz="22652" i="true" spc="-1404">
                <a:solidFill>
                  <a:srgbClr val="FBF9F5"/>
                </a:solidFill>
                <a:latin typeface="Lovelace Italics"/>
                <a:ea typeface="Lovelace Italics"/>
                <a:cs typeface="Lovelace Italics"/>
                <a:sym typeface="Lovelace Italics"/>
              </a:rPr>
              <a:t>YOU</a:t>
            </a:r>
          </a:p>
        </p:txBody>
      </p:sp>
      <p:sp>
        <p:nvSpPr>
          <p:cNvPr name="Freeform 4" id="4"/>
          <p:cNvSpPr/>
          <p:nvPr/>
        </p:nvSpPr>
        <p:spPr>
          <a:xfrm flipH="false" flipV="false" rot="0">
            <a:off x="-3140556" y="7441982"/>
            <a:ext cx="8338513" cy="8338513"/>
          </a:xfrm>
          <a:custGeom>
            <a:avLst/>
            <a:gdLst/>
            <a:ahLst/>
            <a:cxnLst/>
            <a:rect r="r" b="b" t="t" l="l"/>
            <a:pathLst>
              <a:path h="8338513" w="8338513">
                <a:moveTo>
                  <a:pt x="0" y="0"/>
                </a:moveTo>
                <a:lnTo>
                  <a:pt x="8338512" y="0"/>
                </a:lnTo>
                <a:lnTo>
                  <a:pt x="8338512" y="8338513"/>
                </a:lnTo>
                <a:lnTo>
                  <a:pt x="0" y="83385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118744" y="-4807211"/>
            <a:ext cx="8338513" cy="8338513"/>
          </a:xfrm>
          <a:custGeom>
            <a:avLst/>
            <a:gdLst/>
            <a:ahLst/>
            <a:cxnLst/>
            <a:rect r="r" b="b" t="t" l="l"/>
            <a:pathLst>
              <a:path h="8338513" w="8338513">
                <a:moveTo>
                  <a:pt x="0" y="0"/>
                </a:moveTo>
                <a:lnTo>
                  <a:pt x="8338512" y="0"/>
                </a:lnTo>
                <a:lnTo>
                  <a:pt x="8338512" y="8338513"/>
                </a:lnTo>
                <a:lnTo>
                  <a:pt x="0" y="83385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500299" y="6011953"/>
            <a:ext cx="1287402" cy="1287402"/>
          </a:xfrm>
          <a:custGeom>
            <a:avLst/>
            <a:gdLst/>
            <a:ahLst/>
            <a:cxnLst/>
            <a:rect r="r" b="b" t="t" l="l"/>
            <a:pathLst>
              <a:path h="1287402" w="1287402">
                <a:moveTo>
                  <a:pt x="0" y="0"/>
                </a:moveTo>
                <a:lnTo>
                  <a:pt x="1287402" y="0"/>
                </a:lnTo>
                <a:lnTo>
                  <a:pt x="1287402" y="1287402"/>
                </a:lnTo>
                <a:lnTo>
                  <a:pt x="0" y="12874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1121932" y="5281857"/>
            <a:ext cx="7166068" cy="7113951"/>
          </a:xfrm>
          <a:custGeom>
            <a:avLst/>
            <a:gdLst/>
            <a:ahLst/>
            <a:cxnLst/>
            <a:rect r="r" b="b" t="t" l="l"/>
            <a:pathLst>
              <a:path h="7113951" w="7166068">
                <a:moveTo>
                  <a:pt x="0" y="0"/>
                </a:moveTo>
                <a:lnTo>
                  <a:pt x="7166068" y="0"/>
                </a:lnTo>
                <a:lnTo>
                  <a:pt x="7166068" y="7113951"/>
                </a:lnTo>
                <a:lnTo>
                  <a:pt x="0" y="711395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2659118" y="5281857"/>
            <a:ext cx="1496853" cy="1919043"/>
          </a:xfrm>
          <a:custGeom>
            <a:avLst/>
            <a:gdLst/>
            <a:ahLst/>
            <a:cxnLst/>
            <a:rect r="r" b="b" t="t" l="l"/>
            <a:pathLst>
              <a:path h="1919043" w="1496853">
                <a:moveTo>
                  <a:pt x="0" y="0"/>
                </a:moveTo>
                <a:lnTo>
                  <a:pt x="1496853" y="0"/>
                </a:lnTo>
                <a:lnTo>
                  <a:pt x="1496853" y="1919043"/>
                </a:lnTo>
                <a:lnTo>
                  <a:pt x="0" y="191904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5780C0"/>
        </a:solidFill>
      </p:bgPr>
    </p:bg>
    <p:spTree>
      <p:nvGrpSpPr>
        <p:cNvPr id="1" name=""/>
        <p:cNvGrpSpPr/>
        <p:nvPr/>
      </p:nvGrpSpPr>
      <p:grpSpPr>
        <a:xfrm>
          <a:off x="0" y="0"/>
          <a:ext cx="0" cy="0"/>
          <a:chOff x="0" y="0"/>
          <a:chExt cx="0" cy="0"/>
        </a:xfrm>
      </p:grpSpPr>
      <p:sp>
        <p:nvSpPr>
          <p:cNvPr name="Freeform 2" id="2"/>
          <p:cNvSpPr/>
          <p:nvPr/>
        </p:nvSpPr>
        <p:spPr>
          <a:xfrm flipH="false" flipV="false" rot="0">
            <a:off x="14118744" y="-3140556"/>
            <a:ext cx="8338513" cy="8338513"/>
          </a:xfrm>
          <a:custGeom>
            <a:avLst/>
            <a:gdLst/>
            <a:ahLst/>
            <a:cxnLst/>
            <a:rect r="r" b="b" t="t" l="l"/>
            <a:pathLst>
              <a:path h="8338513" w="8338513">
                <a:moveTo>
                  <a:pt x="0" y="0"/>
                </a:moveTo>
                <a:lnTo>
                  <a:pt x="8338512" y="0"/>
                </a:lnTo>
                <a:lnTo>
                  <a:pt x="8338512" y="8338512"/>
                </a:lnTo>
                <a:lnTo>
                  <a:pt x="0" y="8338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3249742"/>
            <a:ext cx="6702381" cy="1214987"/>
          </a:xfrm>
          <a:prstGeom prst="rect">
            <a:avLst/>
          </a:prstGeom>
        </p:spPr>
        <p:txBody>
          <a:bodyPr anchor="t" rtlCol="false" tIns="0" lIns="0" bIns="0" rIns="0">
            <a:spAutoFit/>
          </a:bodyPr>
          <a:lstStyle/>
          <a:p>
            <a:pPr algn="l">
              <a:lnSpc>
                <a:spcPts val="8318"/>
              </a:lnSpc>
            </a:pPr>
            <a:r>
              <a:rPr lang="en-US" sz="10664" spc="-661">
                <a:solidFill>
                  <a:srgbClr val="FBF9F5"/>
                </a:solidFill>
                <a:latin typeface="Lovelace"/>
                <a:ea typeface="Lovelace"/>
                <a:cs typeface="Lovelace"/>
                <a:sym typeface="Lovelace"/>
              </a:rPr>
              <a:t>DATA</a:t>
            </a:r>
          </a:p>
        </p:txBody>
      </p:sp>
      <p:sp>
        <p:nvSpPr>
          <p:cNvPr name="Freeform 4" id="4"/>
          <p:cNvSpPr/>
          <p:nvPr/>
        </p:nvSpPr>
        <p:spPr>
          <a:xfrm flipH="false" flipV="false" rot="0">
            <a:off x="3131332" y="3140049"/>
            <a:ext cx="681973" cy="681973"/>
          </a:xfrm>
          <a:custGeom>
            <a:avLst/>
            <a:gdLst/>
            <a:ahLst/>
            <a:cxnLst/>
            <a:rect r="r" b="b" t="t" l="l"/>
            <a:pathLst>
              <a:path h="681973" w="681973">
                <a:moveTo>
                  <a:pt x="0" y="0"/>
                </a:moveTo>
                <a:lnTo>
                  <a:pt x="681973" y="0"/>
                </a:lnTo>
                <a:lnTo>
                  <a:pt x="681973" y="681973"/>
                </a:lnTo>
                <a:lnTo>
                  <a:pt x="0" y="6819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10553249" y="2317960"/>
            <a:ext cx="6706051" cy="6505442"/>
            <a:chOff x="0" y="0"/>
            <a:chExt cx="5943600" cy="5765800"/>
          </a:xfrm>
        </p:grpSpPr>
        <p:sp>
          <p:nvSpPr>
            <p:cNvPr name="Freeform 6" id="6"/>
            <p:cNvSpPr/>
            <p:nvPr/>
          </p:nvSpPr>
          <p:spPr>
            <a:xfrm flipH="false" flipV="false" rot="0">
              <a:off x="0" y="0"/>
              <a:ext cx="5943600" cy="5765800"/>
            </a:xfrm>
            <a:custGeom>
              <a:avLst/>
              <a:gdLst/>
              <a:ahLst/>
              <a:cxnLst/>
              <a:rect r="r" b="b" t="t" l="l"/>
              <a:pathLst>
                <a:path h="5765800" w="5943600">
                  <a:moveTo>
                    <a:pt x="4222750" y="5765800"/>
                  </a:moveTo>
                  <a:cubicBezTo>
                    <a:pt x="3751580" y="5765800"/>
                    <a:pt x="3295650" y="5568950"/>
                    <a:pt x="2971800" y="5226050"/>
                  </a:cubicBezTo>
                  <a:cubicBezTo>
                    <a:pt x="2647950" y="5568950"/>
                    <a:pt x="2192020" y="5765800"/>
                    <a:pt x="1720850" y="5765800"/>
                  </a:cubicBezTo>
                  <a:cubicBezTo>
                    <a:pt x="772160" y="5765800"/>
                    <a:pt x="0" y="4993640"/>
                    <a:pt x="0" y="4044950"/>
                  </a:cubicBezTo>
                  <a:cubicBezTo>
                    <a:pt x="0" y="3613150"/>
                    <a:pt x="160020" y="3200400"/>
                    <a:pt x="452120" y="2882900"/>
                  </a:cubicBezTo>
                  <a:cubicBezTo>
                    <a:pt x="160020" y="2565400"/>
                    <a:pt x="0" y="2152650"/>
                    <a:pt x="0" y="1720850"/>
                  </a:cubicBezTo>
                  <a:cubicBezTo>
                    <a:pt x="0" y="772160"/>
                    <a:pt x="772160" y="0"/>
                    <a:pt x="1720850" y="0"/>
                  </a:cubicBezTo>
                  <a:cubicBezTo>
                    <a:pt x="2192020" y="0"/>
                    <a:pt x="2647950" y="196850"/>
                    <a:pt x="2971800" y="539750"/>
                  </a:cubicBezTo>
                  <a:cubicBezTo>
                    <a:pt x="3295650" y="196850"/>
                    <a:pt x="3751580" y="0"/>
                    <a:pt x="4222750" y="0"/>
                  </a:cubicBezTo>
                  <a:cubicBezTo>
                    <a:pt x="5171440" y="0"/>
                    <a:pt x="5943600" y="772160"/>
                    <a:pt x="5943600" y="1720850"/>
                  </a:cubicBezTo>
                  <a:cubicBezTo>
                    <a:pt x="5943600" y="2152650"/>
                    <a:pt x="5783580" y="2565400"/>
                    <a:pt x="5491480" y="2882900"/>
                  </a:cubicBezTo>
                  <a:cubicBezTo>
                    <a:pt x="5782310" y="3200400"/>
                    <a:pt x="5943600" y="3613150"/>
                    <a:pt x="5943600" y="4044950"/>
                  </a:cubicBezTo>
                  <a:cubicBezTo>
                    <a:pt x="5943600" y="4993640"/>
                    <a:pt x="5171440" y="5765800"/>
                    <a:pt x="4222750" y="5765800"/>
                  </a:cubicBezTo>
                  <a:close/>
                </a:path>
              </a:pathLst>
            </a:custGeom>
            <a:blipFill>
              <a:blip r:embed="rId6"/>
              <a:stretch>
                <a:fillRect l="0" t="-1541" r="0" b="-1541"/>
              </a:stretch>
            </a:blipFill>
          </p:spPr>
        </p:sp>
      </p:grpSp>
      <p:sp>
        <p:nvSpPr>
          <p:cNvPr name="Freeform 7" id="7"/>
          <p:cNvSpPr/>
          <p:nvPr/>
        </p:nvSpPr>
        <p:spPr>
          <a:xfrm flipH="false" flipV="false" rot="0">
            <a:off x="-3958622" y="8005163"/>
            <a:ext cx="8338513" cy="8338513"/>
          </a:xfrm>
          <a:custGeom>
            <a:avLst/>
            <a:gdLst/>
            <a:ahLst/>
            <a:cxnLst/>
            <a:rect r="r" b="b" t="t" l="l"/>
            <a:pathLst>
              <a:path h="8338513" w="8338513">
                <a:moveTo>
                  <a:pt x="0" y="0"/>
                </a:moveTo>
                <a:lnTo>
                  <a:pt x="8338512" y="0"/>
                </a:lnTo>
                <a:lnTo>
                  <a:pt x="8338512" y="8338512"/>
                </a:lnTo>
                <a:lnTo>
                  <a:pt x="0" y="8338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8962653" y="2317960"/>
            <a:ext cx="1139859" cy="1069395"/>
          </a:xfrm>
          <a:custGeom>
            <a:avLst/>
            <a:gdLst/>
            <a:ahLst/>
            <a:cxnLst/>
            <a:rect r="r" b="b" t="t" l="l"/>
            <a:pathLst>
              <a:path h="1069395" w="1139859">
                <a:moveTo>
                  <a:pt x="0" y="0"/>
                </a:moveTo>
                <a:lnTo>
                  <a:pt x="1139859" y="0"/>
                </a:lnTo>
                <a:lnTo>
                  <a:pt x="1139859" y="1069395"/>
                </a:lnTo>
                <a:lnTo>
                  <a:pt x="0" y="106939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7368514" y="8005163"/>
            <a:ext cx="1364803" cy="1253137"/>
          </a:xfrm>
          <a:custGeom>
            <a:avLst/>
            <a:gdLst/>
            <a:ahLst/>
            <a:cxnLst/>
            <a:rect r="r" b="b" t="t" l="l"/>
            <a:pathLst>
              <a:path h="1253137" w="1364803">
                <a:moveTo>
                  <a:pt x="0" y="0"/>
                </a:moveTo>
                <a:lnTo>
                  <a:pt x="1364803" y="0"/>
                </a:lnTo>
                <a:lnTo>
                  <a:pt x="1364803" y="1253137"/>
                </a:lnTo>
                <a:lnTo>
                  <a:pt x="0" y="125313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0" id="10"/>
          <p:cNvSpPr txBox="true"/>
          <p:nvPr/>
        </p:nvSpPr>
        <p:spPr>
          <a:xfrm rot="0">
            <a:off x="5123848" y="3233882"/>
            <a:ext cx="6702381" cy="1230847"/>
          </a:xfrm>
          <a:prstGeom prst="rect">
            <a:avLst/>
          </a:prstGeom>
        </p:spPr>
        <p:txBody>
          <a:bodyPr anchor="t" rtlCol="false" tIns="0" lIns="0" bIns="0" rIns="0">
            <a:spAutoFit/>
          </a:bodyPr>
          <a:lstStyle/>
          <a:p>
            <a:pPr algn="l">
              <a:lnSpc>
                <a:spcPts val="8318"/>
              </a:lnSpc>
            </a:pPr>
            <a:r>
              <a:rPr lang="en-US" sz="10664" i="true" spc="-661">
                <a:solidFill>
                  <a:srgbClr val="FBF9F5"/>
                </a:solidFill>
                <a:latin typeface="Lovelace Italics"/>
                <a:ea typeface="Lovelace Italics"/>
                <a:cs typeface="Lovelace Italics"/>
                <a:sym typeface="Lovelace Italics"/>
              </a:rPr>
              <a:t>SET</a:t>
            </a:r>
          </a:p>
        </p:txBody>
      </p:sp>
      <p:sp>
        <p:nvSpPr>
          <p:cNvPr name="TextBox 11" id="11"/>
          <p:cNvSpPr txBox="true"/>
          <p:nvPr/>
        </p:nvSpPr>
        <p:spPr>
          <a:xfrm rot="0">
            <a:off x="1028700" y="4508378"/>
            <a:ext cx="7933953" cy="4297311"/>
          </a:xfrm>
          <a:prstGeom prst="rect">
            <a:avLst/>
          </a:prstGeom>
        </p:spPr>
        <p:txBody>
          <a:bodyPr anchor="t" rtlCol="false" tIns="0" lIns="0" bIns="0" rIns="0">
            <a:spAutoFit/>
          </a:bodyPr>
          <a:lstStyle/>
          <a:p>
            <a:pPr algn="just">
              <a:lnSpc>
                <a:spcPts val="3583"/>
              </a:lnSpc>
            </a:pPr>
            <a:r>
              <a:rPr lang="en-US" sz="3287" spc="-128">
                <a:solidFill>
                  <a:srgbClr val="ECEBE4"/>
                </a:solidFill>
                <a:latin typeface="TT Hoves"/>
                <a:ea typeface="TT Hoves"/>
                <a:cs typeface="TT Hoves"/>
                <a:sym typeface="TT Hoves"/>
              </a:rPr>
              <a:t>Dataset Overview</a:t>
            </a:r>
          </a:p>
          <a:p>
            <a:pPr algn="just">
              <a:lnSpc>
                <a:spcPts val="2602"/>
              </a:lnSpc>
            </a:pPr>
          </a:p>
          <a:p>
            <a:pPr algn="just" marL="515401" indent="-257700" lvl="1">
              <a:lnSpc>
                <a:spcPts val="3175"/>
              </a:lnSpc>
              <a:buFont typeface="Arial"/>
              <a:buChar char="•"/>
            </a:pPr>
            <a:r>
              <a:rPr lang="en-US" sz="2387" spc="-88">
                <a:solidFill>
                  <a:srgbClr val="ECEBE4"/>
                </a:solidFill>
                <a:latin typeface="TT Hoves"/>
                <a:ea typeface="TT Hoves"/>
                <a:cs typeface="TT Hoves"/>
                <a:sym typeface="TT Hoves"/>
              </a:rPr>
              <a:t>Comprehensive analysis of mobile device usage</a:t>
            </a:r>
          </a:p>
          <a:p>
            <a:pPr algn="just" marL="515401" indent="-257700" lvl="1">
              <a:lnSpc>
                <a:spcPts val="3175"/>
              </a:lnSpc>
              <a:buFont typeface="Arial"/>
              <a:buChar char="•"/>
            </a:pPr>
            <a:r>
              <a:rPr lang="en-US" sz="2387" spc="-88">
                <a:solidFill>
                  <a:srgbClr val="ECEBE4"/>
                </a:solidFill>
                <a:latin typeface="TT Hoves"/>
                <a:ea typeface="TT Hoves"/>
                <a:cs typeface="TT Hoves"/>
                <a:sym typeface="TT Hoves"/>
              </a:rPr>
              <a:t>Samples: 700 user data entries</a:t>
            </a:r>
          </a:p>
          <a:p>
            <a:pPr algn="just" marL="515401" indent="-257700" lvl="1">
              <a:lnSpc>
                <a:spcPts val="3175"/>
              </a:lnSpc>
              <a:buFont typeface="Arial"/>
              <a:buChar char="•"/>
            </a:pPr>
            <a:r>
              <a:rPr lang="en-US" sz="2387" spc="-88">
                <a:solidFill>
                  <a:srgbClr val="ECEBE4"/>
                </a:solidFill>
                <a:latin typeface="TT Hoves"/>
                <a:ea typeface="TT Hoves"/>
                <a:cs typeface="TT Hoves"/>
                <a:sym typeface="TT Hoves"/>
              </a:rPr>
              <a:t>Features: App usage time, screen-on time, battery drain, data consumption</a:t>
            </a:r>
          </a:p>
          <a:p>
            <a:pPr algn="just" marL="515401" indent="-257700" lvl="1">
              <a:lnSpc>
                <a:spcPts val="3175"/>
              </a:lnSpc>
              <a:buFont typeface="Arial"/>
              <a:buChar char="•"/>
            </a:pPr>
            <a:r>
              <a:rPr lang="en-US" sz="2387" spc="-88">
                <a:solidFill>
                  <a:srgbClr val="ECEBE4"/>
                </a:solidFill>
                <a:latin typeface="TT Hoves"/>
                <a:ea typeface="TT Hoves"/>
                <a:cs typeface="TT Hoves"/>
                <a:sym typeface="TT Hoves"/>
              </a:rPr>
              <a:t>Classes: 5 behavior categories — Light, Moderate, High, Very High, Extreme</a:t>
            </a:r>
          </a:p>
          <a:p>
            <a:pPr algn="just" marL="515401" indent="-257700" lvl="1">
              <a:lnSpc>
                <a:spcPts val="3175"/>
              </a:lnSpc>
              <a:buFont typeface="Arial"/>
              <a:buChar char="•"/>
            </a:pPr>
            <a:r>
              <a:rPr lang="en-US" sz="2387" spc="-88">
                <a:solidFill>
                  <a:srgbClr val="ECEBE4"/>
                </a:solidFill>
                <a:latin typeface="TT Hoves"/>
                <a:ea typeface="TT Hoves"/>
                <a:cs typeface="TT Hoves"/>
                <a:sym typeface="TT Hoves"/>
              </a:rPr>
              <a:t>Purpose: Analyze user behavior patterns and device usage trends</a:t>
            </a:r>
          </a:p>
          <a:p>
            <a:pPr algn="just" marL="0" indent="0" lvl="0">
              <a:lnSpc>
                <a:spcPts val="2602"/>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5780C0"/>
        </a:solidFill>
      </p:bgPr>
    </p:bg>
    <p:spTree>
      <p:nvGrpSpPr>
        <p:cNvPr id="1" name=""/>
        <p:cNvGrpSpPr/>
        <p:nvPr/>
      </p:nvGrpSpPr>
      <p:grpSpPr>
        <a:xfrm>
          <a:off x="0" y="0"/>
          <a:ext cx="0" cy="0"/>
          <a:chOff x="0" y="0"/>
          <a:chExt cx="0" cy="0"/>
        </a:xfrm>
      </p:grpSpPr>
      <p:grpSp>
        <p:nvGrpSpPr>
          <p:cNvPr name="Group 2" id="2"/>
          <p:cNvGrpSpPr/>
          <p:nvPr/>
        </p:nvGrpSpPr>
        <p:grpSpPr>
          <a:xfrm rot="0">
            <a:off x="9914894" y="1162216"/>
            <a:ext cx="6407071" cy="7962569"/>
            <a:chOff x="0" y="0"/>
            <a:chExt cx="5108702" cy="6348984"/>
          </a:xfrm>
        </p:grpSpPr>
        <p:sp>
          <p:nvSpPr>
            <p:cNvPr name="Freeform 3" id="3"/>
            <p:cNvSpPr/>
            <p:nvPr/>
          </p:nvSpPr>
          <p:spPr>
            <a:xfrm flipH="false" flipV="false" rot="0">
              <a:off x="0" y="0"/>
              <a:ext cx="5108702" cy="6348984"/>
            </a:xfrm>
            <a:custGeom>
              <a:avLst/>
              <a:gdLst/>
              <a:ahLst/>
              <a:cxnLst/>
              <a:rect r="r" b="b" t="t" l="l"/>
              <a:pathLst>
                <a:path h="6348984" w="5108702">
                  <a:moveTo>
                    <a:pt x="5108702" y="2554351"/>
                  </a:moveTo>
                  <a:lnTo>
                    <a:pt x="5108702" y="3794506"/>
                  </a:lnTo>
                  <a:cubicBezTo>
                    <a:pt x="5108702" y="5205222"/>
                    <a:pt x="3965067" y="6348857"/>
                    <a:pt x="2554351" y="6348857"/>
                  </a:cubicBezTo>
                  <a:cubicBezTo>
                    <a:pt x="1143635" y="6348984"/>
                    <a:pt x="0" y="5205349"/>
                    <a:pt x="0" y="3794506"/>
                  </a:cubicBezTo>
                  <a:lnTo>
                    <a:pt x="0" y="2554351"/>
                  </a:lnTo>
                  <a:cubicBezTo>
                    <a:pt x="0" y="1143635"/>
                    <a:pt x="1143635" y="0"/>
                    <a:pt x="2554351" y="0"/>
                  </a:cubicBezTo>
                  <a:cubicBezTo>
                    <a:pt x="3965067" y="0"/>
                    <a:pt x="5108702" y="1143635"/>
                    <a:pt x="5108702" y="2554351"/>
                  </a:cubicBezTo>
                  <a:close/>
                </a:path>
              </a:pathLst>
            </a:custGeom>
            <a:blipFill>
              <a:blip r:embed="rId2"/>
              <a:stretch>
                <a:fillRect l="-12137" t="0" r="-12137" b="0"/>
              </a:stretch>
            </a:blipFill>
          </p:spPr>
        </p:sp>
      </p:grpSp>
      <p:sp>
        <p:nvSpPr>
          <p:cNvPr name="Freeform 4" id="4"/>
          <p:cNvSpPr/>
          <p:nvPr/>
        </p:nvSpPr>
        <p:spPr>
          <a:xfrm flipH="false" flipV="false" rot="-471168">
            <a:off x="-786070" y="-1065498"/>
            <a:ext cx="22588102" cy="11786882"/>
          </a:xfrm>
          <a:custGeom>
            <a:avLst/>
            <a:gdLst/>
            <a:ahLst/>
            <a:cxnLst/>
            <a:rect r="r" b="b" t="t" l="l"/>
            <a:pathLst>
              <a:path h="11786882" w="22588102">
                <a:moveTo>
                  <a:pt x="0" y="0"/>
                </a:moveTo>
                <a:lnTo>
                  <a:pt x="22588102" y="0"/>
                </a:lnTo>
                <a:lnTo>
                  <a:pt x="22588102" y="11786882"/>
                </a:lnTo>
                <a:lnTo>
                  <a:pt x="0" y="117868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3922777" y="8521657"/>
            <a:ext cx="1200107" cy="1200107"/>
          </a:xfrm>
          <a:custGeom>
            <a:avLst/>
            <a:gdLst/>
            <a:ahLst/>
            <a:cxnLst/>
            <a:rect r="r" b="b" t="t" l="l"/>
            <a:pathLst>
              <a:path h="1200107" w="1200107">
                <a:moveTo>
                  <a:pt x="0" y="0"/>
                </a:moveTo>
                <a:lnTo>
                  <a:pt x="1200107" y="0"/>
                </a:lnTo>
                <a:lnTo>
                  <a:pt x="1200107" y="1200107"/>
                </a:lnTo>
                <a:lnTo>
                  <a:pt x="0" y="120010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1028700" y="2621788"/>
            <a:ext cx="6702381" cy="1500827"/>
          </a:xfrm>
          <a:prstGeom prst="rect">
            <a:avLst/>
          </a:prstGeom>
        </p:spPr>
        <p:txBody>
          <a:bodyPr anchor="t" rtlCol="false" tIns="0" lIns="0" bIns="0" rIns="0">
            <a:spAutoFit/>
          </a:bodyPr>
          <a:lstStyle/>
          <a:p>
            <a:pPr algn="l">
              <a:lnSpc>
                <a:spcPts val="5511"/>
              </a:lnSpc>
            </a:pPr>
            <a:r>
              <a:rPr lang="en-US" sz="7065" spc="-438">
                <a:solidFill>
                  <a:srgbClr val="FBF9F5"/>
                </a:solidFill>
                <a:latin typeface="Lovelace"/>
                <a:ea typeface="Lovelace"/>
                <a:cs typeface="Lovelace"/>
                <a:sym typeface="Lovelace"/>
              </a:rPr>
              <a:t>DATA LOADING</a:t>
            </a:r>
          </a:p>
        </p:txBody>
      </p:sp>
      <p:sp>
        <p:nvSpPr>
          <p:cNvPr name="TextBox 7" id="7"/>
          <p:cNvSpPr txBox="true"/>
          <p:nvPr/>
        </p:nvSpPr>
        <p:spPr>
          <a:xfrm rot="0">
            <a:off x="1028700" y="959454"/>
            <a:ext cx="4578840" cy="605024"/>
          </a:xfrm>
          <a:prstGeom prst="rect">
            <a:avLst/>
          </a:prstGeom>
        </p:spPr>
        <p:txBody>
          <a:bodyPr anchor="t" rtlCol="false" tIns="0" lIns="0" bIns="0" rIns="0">
            <a:spAutoFit/>
          </a:bodyPr>
          <a:lstStyle/>
          <a:p>
            <a:pPr algn="l">
              <a:lnSpc>
                <a:spcPts val="4977"/>
              </a:lnSpc>
            </a:pPr>
            <a:r>
              <a:rPr lang="en-US" sz="3555" b="true">
                <a:solidFill>
                  <a:srgbClr val="FBF9F5"/>
                </a:solidFill>
                <a:latin typeface="TT Hoves Bold"/>
                <a:ea typeface="TT Hoves Bold"/>
                <a:cs typeface="TT Hoves Bold"/>
                <a:sym typeface="TT Hoves Bold"/>
              </a:rPr>
              <a:t>PART 2</a:t>
            </a:r>
          </a:p>
        </p:txBody>
      </p:sp>
      <p:sp>
        <p:nvSpPr>
          <p:cNvPr name="TextBox 8" id="8"/>
          <p:cNvSpPr txBox="true"/>
          <p:nvPr/>
        </p:nvSpPr>
        <p:spPr>
          <a:xfrm rot="0">
            <a:off x="1028700" y="4856518"/>
            <a:ext cx="7062194" cy="3778598"/>
          </a:xfrm>
          <a:prstGeom prst="rect">
            <a:avLst/>
          </a:prstGeom>
        </p:spPr>
        <p:txBody>
          <a:bodyPr anchor="t" rtlCol="false" tIns="0" lIns="0" bIns="0" rIns="0">
            <a:spAutoFit/>
          </a:bodyPr>
          <a:lstStyle/>
          <a:p>
            <a:pPr algn="just">
              <a:lnSpc>
                <a:spcPts val="2752"/>
              </a:lnSpc>
            </a:pPr>
            <a:r>
              <a:rPr lang="en-US" sz="2524" spc="-98">
                <a:solidFill>
                  <a:srgbClr val="ECEBE4"/>
                </a:solidFill>
                <a:latin typeface="TT Hoves"/>
                <a:ea typeface="TT Hoves"/>
                <a:cs typeface="TT Hoves"/>
                <a:sym typeface="TT Hoves"/>
              </a:rPr>
              <a:t>Using the read_csv() function, the data set is loaded into the notebook. The data set is labeled as "df" to make the code more legible. </a:t>
            </a:r>
          </a:p>
          <a:p>
            <a:pPr algn="just">
              <a:lnSpc>
                <a:spcPts val="2752"/>
              </a:lnSpc>
            </a:pPr>
          </a:p>
          <a:p>
            <a:pPr algn="just">
              <a:lnSpc>
                <a:spcPts val="2752"/>
              </a:lnSpc>
            </a:pPr>
            <a:r>
              <a:rPr lang="en-US" sz="2524" spc="-98">
                <a:solidFill>
                  <a:srgbClr val="ECEBE4"/>
                </a:solidFill>
                <a:latin typeface="TT Hoves"/>
                <a:ea typeface="TT Hoves"/>
                <a:cs typeface="TT Hoves"/>
                <a:sym typeface="TT Hoves"/>
              </a:rPr>
              <a:t>Using the print() command, the "df" was printed and displayed. There are 11 columns in the dataset, but 700 rows, so while all the columns are present, all the rows cannot be displayed at once. </a:t>
            </a:r>
          </a:p>
          <a:p>
            <a:pPr algn="just">
              <a:lnSpc>
                <a:spcPts val="2752"/>
              </a:lnSpc>
            </a:pPr>
          </a:p>
          <a:p>
            <a:pPr algn="just" marL="0" indent="0" lvl="0">
              <a:lnSpc>
                <a:spcPts val="2752"/>
              </a:lnSpc>
              <a:spcBef>
                <a:spcPct val="0"/>
              </a:spcBef>
            </a:pPr>
            <a:r>
              <a:rPr lang="en-US" sz="2524" spc="-98">
                <a:solidFill>
                  <a:srgbClr val="ECEBE4"/>
                </a:solidFill>
                <a:latin typeface="TT Hoves"/>
                <a:ea typeface="TT Hoves"/>
                <a:cs typeface="TT Hoves"/>
                <a:sym typeface="TT Hoves"/>
              </a:rPr>
              <a:t>This is why the head() command was helpful, and it was used to display the first 20 rows.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5780C0"/>
        </a:solidFill>
      </p:bgPr>
    </p:bg>
    <p:spTree>
      <p:nvGrpSpPr>
        <p:cNvPr id="1" name=""/>
        <p:cNvGrpSpPr/>
        <p:nvPr/>
      </p:nvGrpSpPr>
      <p:grpSpPr>
        <a:xfrm>
          <a:off x="0" y="0"/>
          <a:ext cx="0" cy="0"/>
          <a:chOff x="0" y="0"/>
          <a:chExt cx="0" cy="0"/>
        </a:xfrm>
      </p:grpSpPr>
      <p:grpSp>
        <p:nvGrpSpPr>
          <p:cNvPr name="Group 2" id="2"/>
          <p:cNvGrpSpPr/>
          <p:nvPr/>
        </p:nvGrpSpPr>
        <p:grpSpPr>
          <a:xfrm rot="0">
            <a:off x="9914894" y="1162216"/>
            <a:ext cx="6407071" cy="7962569"/>
            <a:chOff x="0" y="0"/>
            <a:chExt cx="5108702" cy="6348984"/>
          </a:xfrm>
        </p:grpSpPr>
        <p:sp>
          <p:nvSpPr>
            <p:cNvPr name="Freeform 3" id="3"/>
            <p:cNvSpPr/>
            <p:nvPr/>
          </p:nvSpPr>
          <p:spPr>
            <a:xfrm flipH="false" flipV="false" rot="0">
              <a:off x="0" y="0"/>
              <a:ext cx="5108702" cy="6348984"/>
            </a:xfrm>
            <a:custGeom>
              <a:avLst/>
              <a:gdLst/>
              <a:ahLst/>
              <a:cxnLst/>
              <a:rect r="r" b="b" t="t" l="l"/>
              <a:pathLst>
                <a:path h="6348984" w="5108702">
                  <a:moveTo>
                    <a:pt x="5108702" y="2554351"/>
                  </a:moveTo>
                  <a:lnTo>
                    <a:pt x="5108702" y="3794506"/>
                  </a:lnTo>
                  <a:cubicBezTo>
                    <a:pt x="5108702" y="5205222"/>
                    <a:pt x="3965067" y="6348857"/>
                    <a:pt x="2554351" y="6348857"/>
                  </a:cubicBezTo>
                  <a:cubicBezTo>
                    <a:pt x="1143635" y="6348984"/>
                    <a:pt x="0" y="5205349"/>
                    <a:pt x="0" y="3794506"/>
                  </a:cubicBezTo>
                  <a:lnTo>
                    <a:pt x="0" y="2554351"/>
                  </a:lnTo>
                  <a:cubicBezTo>
                    <a:pt x="0" y="1143635"/>
                    <a:pt x="1143635" y="0"/>
                    <a:pt x="2554351" y="0"/>
                  </a:cubicBezTo>
                  <a:cubicBezTo>
                    <a:pt x="3965067" y="0"/>
                    <a:pt x="5108702" y="1143635"/>
                    <a:pt x="5108702" y="2554351"/>
                  </a:cubicBezTo>
                  <a:close/>
                </a:path>
              </a:pathLst>
            </a:custGeom>
            <a:blipFill>
              <a:blip r:embed="rId2"/>
              <a:stretch>
                <a:fillRect l="-12137" t="0" r="-12137" b="0"/>
              </a:stretch>
            </a:blipFill>
          </p:spPr>
        </p:sp>
      </p:grpSp>
      <p:sp>
        <p:nvSpPr>
          <p:cNvPr name="Freeform 4" id="4"/>
          <p:cNvSpPr/>
          <p:nvPr/>
        </p:nvSpPr>
        <p:spPr>
          <a:xfrm flipH="false" flipV="false" rot="-471168">
            <a:off x="-154956" y="-749941"/>
            <a:ext cx="22588102" cy="11786882"/>
          </a:xfrm>
          <a:custGeom>
            <a:avLst/>
            <a:gdLst/>
            <a:ahLst/>
            <a:cxnLst/>
            <a:rect r="r" b="b" t="t" l="l"/>
            <a:pathLst>
              <a:path h="11786882" w="22588102">
                <a:moveTo>
                  <a:pt x="0" y="0"/>
                </a:moveTo>
                <a:lnTo>
                  <a:pt x="22588102" y="0"/>
                </a:lnTo>
                <a:lnTo>
                  <a:pt x="22588102" y="11786882"/>
                </a:lnTo>
                <a:lnTo>
                  <a:pt x="0" y="117868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3922777" y="8521657"/>
            <a:ext cx="1200107" cy="1200107"/>
          </a:xfrm>
          <a:custGeom>
            <a:avLst/>
            <a:gdLst/>
            <a:ahLst/>
            <a:cxnLst/>
            <a:rect r="r" b="b" t="t" l="l"/>
            <a:pathLst>
              <a:path h="1200107" w="1200107">
                <a:moveTo>
                  <a:pt x="0" y="0"/>
                </a:moveTo>
                <a:lnTo>
                  <a:pt x="1200107" y="0"/>
                </a:lnTo>
                <a:lnTo>
                  <a:pt x="1200107" y="1200107"/>
                </a:lnTo>
                <a:lnTo>
                  <a:pt x="0" y="120010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1028700" y="2226483"/>
            <a:ext cx="6702381" cy="1500827"/>
          </a:xfrm>
          <a:prstGeom prst="rect">
            <a:avLst/>
          </a:prstGeom>
        </p:spPr>
        <p:txBody>
          <a:bodyPr anchor="t" rtlCol="false" tIns="0" lIns="0" bIns="0" rIns="0">
            <a:spAutoFit/>
          </a:bodyPr>
          <a:lstStyle/>
          <a:p>
            <a:pPr algn="l">
              <a:lnSpc>
                <a:spcPts val="5511"/>
              </a:lnSpc>
            </a:pPr>
            <a:r>
              <a:rPr lang="en-US" sz="7065" spc="-438">
                <a:solidFill>
                  <a:srgbClr val="FBF9F5"/>
                </a:solidFill>
                <a:latin typeface="Lovelace"/>
                <a:ea typeface="Lovelace"/>
                <a:cs typeface="Lovelace"/>
                <a:sym typeface="Lovelace"/>
              </a:rPr>
              <a:t>BASIC NUMPY OPERATIONS</a:t>
            </a:r>
          </a:p>
        </p:txBody>
      </p:sp>
      <p:sp>
        <p:nvSpPr>
          <p:cNvPr name="TextBox 7" id="7"/>
          <p:cNvSpPr txBox="true"/>
          <p:nvPr/>
        </p:nvSpPr>
        <p:spPr>
          <a:xfrm rot="0">
            <a:off x="1028700" y="959454"/>
            <a:ext cx="4578840" cy="605024"/>
          </a:xfrm>
          <a:prstGeom prst="rect">
            <a:avLst/>
          </a:prstGeom>
        </p:spPr>
        <p:txBody>
          <a:bodyPr anchor="t" rtlCol="false" tIns="0" lIns="0" bIns="0" rIns="0">
            <a:spAutoFit/>
          </a:bodyPr>
          <a:lstStyle/>
          <a:p>
            <a:pPr algn="l">
              <a:lnSpc>
                <a:spcPts val="4977"/>
              </a:lnSpc>
            </a:pPr>
            <a:r>
              <a:rPr lang="en-US" sz="3555" b="true">
                <a:solidFill>
                  <a:srgbClr val="FBF9F5"/>
                </a:solidFill>
                <a:latin typeface="TT Hoves Bold"/>
                <a:ea typeface="TT Hoves Bold"/>
                <a:cs typeface="TT Hoves Bold"/>
                <a:sym typeface="TT Hoves Bold"/>
              </a:rPr>
              <a:t>PART 3</a:t>
            </a:r>
          </a:p>
        </p:txBody>
      </p:sp>
      <p:sp>
        <p:nvSpPr>
          <p:cNvPr name="TextBox 8" id="8"/>
          <p:cNvSpPr txBox="true"/>
          <p:nvPr/>
        </p:nvSpPr>
        <p:spPr>
          <a:xfrm rot="0">
            <a:off x="1028700" y="4151190"/>
            <a:ext cx="7062194" cy="5493098"/>
          </a:xfrm>
          <a:prstGeom prst="rect">
            <a:avLst/>
          </a:prstGeom>
        </p:spPr>
        <p:txBody>
          <a:bodyPr anchor="t" rtlCol="false" tIns="0" lIns="0" bIns="0" rIns="0">
            <a:spAutoFit/>
          </a:bodyPr>
          <a:lstStyle/>
          <a:p>
            <a:pPr algn="just">
              <a:lnSpc>
                <a:spcPts val="2752"/>
              </a:lnSpc>
            </a:pPr>
            <a:r>
              <a:rPr lang="en-US" sz="2524" spc="-98">
                <a:solidFill>
                  <a:srgbClr val="ECEBE4"/>
                </a:solidFill>
                <a:latin typeface="TT Hoves"/>
                <a:ea typeface="TT Hoves"/>
                <a:cs typeface="TT Hoves"/>
                <a:sym typeface="TT Hoves"/>
              </a:rPr>
              <a:t>The focus columns of the data set - device model, app usage time, screen on time, number of apps installed, age, and gender - are put into a list and labeled selected_cols. The selected columns are made into an array using the array() function. </a:t>
            </a:r>
          </a:p>
          <a:p>
            <a:pPr algn="just">
              <a:lnSpc>
                <a:spcPts val="2752"/>
              </a:lnSpc>
            </a:pPr>
          </a:p>
          <a:p>
            <a:pPr algn="just">
              <a:lnSpc>
                <a:spcPts val="2752"/>
              </a:lnSpc>
            </a:pPr>
            <a:r>
              <a:rPr lang="en-US" sz="2524" spc="-98">
                <a:solidFill>
                  <a:srgbClr val="ECEBE4"/>
                </a:solidFill>
                <a:latin typeface="TT Hoves"/>
                <a:ea typeface="TT Hoves"/>
                <a:cs typeface="TT Hoves"/>
                <a:sym typeface="TT Hoves"/>
              </a:rPr>
              <a:t>The array is labeled numpy_array. To find the mean, median, and standard deviation, the mean(), median(), and std() functions were used. This was used instead of the describe() function because only those three metrics are necessary. </a:t>
            </a:r>
          </a:p>
          <a:p>
            <a:pPr algn="just">
              <a:lnSpc>
                <a:spcPts val="2752"/>
              </a:lnSpc>
            </a:pPr>
          </a:p>
          <a:p>
            <a:pPr algn="just" marL="0" indent="0" lvl="0">
              <a:lnSpc>
                <a:spcPts val="2752"/>
              </a:lnSpc>
              <a:spcBef>
                <a:spcPct val="0"/>
              </a:spcBef>
            </a:pPr>
            <a:r>
              <a:rPr lang="en-US" sz="2524" spc="-98">
                <a:solidFill>
                  <a:srgbClr val="ECEBE4"/>
                </a:solidFill>
                <a:latin typeface="TT Hoves"/>
                <a:ea typeface="TT Hoves"/>
                <a:cs typeface="TT Hoves"/>
                <a:sym typeface="TT Hoves"/>
              </a:rPr>
              <a:t>The column for app usage time was calculated in minutes per day, but for simplicity's sake, it's been converted to hours per day using division. It was labeled app_usage_time_hours and divided (/) by 60.</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5780C0"/>
        </a:solidFill>
      </p:bgPr>
    </p:bg>
    <p:spTree>
      <p:nvGrpSpPr>
        <p:cNvPr id="1" name=""/>
        <p:cNvGrpSpPr/>
        <p:nvPr/>
      </p:nvGrpSpPr>
      <p:grpSpPr>
        <a:xfrm>
          <a:off x="0" y="0"/>
          <a:ext cx="0" cy="0"/>
          <a:chOff x="0" y="0"/>
          <a:chExt cx="0" cy="0"/>
        </a:xfrm>
      </p:grpSpPr>
      <p:grpSp>
        <p:nvGrpSpPr>
          <p:cNvPr name="Group 2" id="2"/>
          <p:cNvGrpSpPr/>
          <p:nvPr/>
        </p:nvGrpSpPr>
        <p:grpSpPr>
          <a:xfrm rot="0">
            <a:off x="9914894" y="1162216"/>
            <a:ext cx="6407071" cy="7962569"/>
            <a:chOff x="0" y="0"/>
            <a:chExt cx="5108702" cy="6348984"/>
          </a:xfrm>
        </p:grpSpPr>
        <p:sp>
          <p:nvSpPr>
            <p:cNvPr name="Freeform 3" id="3"/>
            <p:cNvSpPr/>
            <p:nvPr/>
          </p:nvSpPr>
          <p:spPr>
            <a:xfrm flipH="false" flipV="false" rot="0">
              <a:off x="0" y="0"/>
              <a:ext cx="5108702" cy="6348984"/>
            </a:xfrm>
            <a:custGeom>
              <a:avLst/>
              <a:gdLst/>
              <a:ahLst/>
              <a:cxnLst/>
              <a:rect r="r" b="b" t="t" l="l"/>
              <a:pathLst>
                <a:path h="6348984" w="5108702">
                  <a:moveTo>
                    <a:pt x="5108702" y="2554351"/>
                  </a:moveTo>
                  <a:lnTo>
                    <a:pt x="5108702" y="3794506"/>
                  </a:lnTo>
                  <a:cubicBezTo>
                    <a:pt x="5108702" y="5205222"/>
                    <a:pt x="3965067" y="6348857"/>
                    <a:pt x="2554351" y="6348857"/>
                  </a:cubicBezTo>
                  <a:cubicBezTo>
                    <a:pt x="1143635" y="6348984"/>
                    <a:pt x="0" y="5205349"/>
                    <a:pt x="0" y="3794506"/>
                  </a:cubicBezTo>
                  <a:lnTo>
                    <a:pt x="0" y="2554351"/>
                  </a:lnTo>
                  <a:cubicBezTo>
                    <a:pt x="0" y="1143635"/>
                    <a:pt x="1143635" y="0"/>
                    <a:pt x="2554351" y="0"/>
                  </a:cubicBezTo>
                  <a:cubicBezTo>
                    <a:pt x="3965067" y="0"/>
                    <a:pt x="5108702" y="1143635"/>
                    <a:pt x="5108702" y="2554351"/>
                  </a:cubicBezTo>
                  <a:close/>
                </a:path>
              </a:pathLst>
            </a:custGeom>
            <a:blipFill>
              <a:blip r:embed="rId2"/>
              <a:stretch>
                <a:fillRect l="-22050" t="0" r="-98883" b="0"/>
              </a:stretch>
            </a:blipFill>
          </p:spPr>
        </p:sp>
      </p:grpSp>
      <p:sp>
        <p:nvSpPr>
          <p:cNvPr name="Freeform 4" id="4"/>
          <p:cNvSpPr/>
          <p:nvPr/>
        </p:nvSpPr>
        <p:spPr>
          <a:xfrm flipH="false" flipV="false" rot="-471168">
            <a:off x="-1379157" y="-1065498"/>
            <a:ext cx="22588102" cy="11786882"/>
          </a:xfrm>
          <a:custGeom>
            <a:avLst/>
            <a:gdLst/>
            <a:ahLst/>
            <a:cxnLst/>
            <a:rect r="r" b="b" t="t" l="l"/>
            <a:pathLst>
              <a:path h="11786882" w="22588102">
                <a:moveTo>
                  <a:pt x="0" y="0"/>
                </a:moveTo>
                <a:lnTo>
                  <a:pt x="22588102" y="0"/>
                </a:lnTo>
                <a:lnTo>
                  <a:pt x="22588102" y="11786882"/>
                </a:lnTo>
                <a:lnTo>
                  <a:pt x="0" y="117868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3922777" y="8521657"/>
            <a:ext cx="1200107" cy="1200107"/>
          </a:xfrm>
          <a:custGeom>
            <a:avLst/>
            <a:gdLst/>
            <a:ahLst/>
            <a:cxnLst/>
            <a:rect r="r" b="b" t="t" l="l"/>
            <a:pathLst>
              <a:path h="1200107" w="1200107">
                <a:moveTo>
                  <a:pt x="0" y="0"/>
                </a:moveTo>
                <a:lnTo>
                  <a:pt x="1200107" y="0"/>
                </a:lnTo>
                <a:lnTo>
                  <a:pt x="1200107" y="1200107"/>
                </a:lnTo>
                <a:lnTo>
                  <a:pt x="0" y="120010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1028700" y="2274125"/>
            <a:ext cx="6702381" cy="2196152"/>
          </a:xfrm>
          <a:prstGeom prst="rect">
            <a:avLst/>
          </a:prstGeom>
        </p:spPr>
        <p:txBody>
          <a:bodyPr anchor="t" rtlCol="false" tIns="0" lIns="0" bIns="0" rIns="0">
            <a:spAutoFit/>
          </a:bodyPr>
          <a:lstStyle/>
          <a:p>
            <a:pPr algn="l">
              <a:lnSpc>
                <a:spcPts val="5511"/>
              </a:lnSpc>
            </a:pPr>
            <a:r>
              <a:rPr lang="en-US" sz="7065" spc="-438">
                <a:solidFill>
                  <a:srgbClr val="FBF9F5"/>
                </a:solidFill>
                <a:latin typeface="Lovelace"/>
                <a:ea typeface="Lovelace"/>
                <a:cs typeface="Lovelace"/>
                <a:sym typeface="Lovelace"/>
              </a:rPr>
              <a:t>DATA CLEANING WITH PANDAS</a:t>
            </a:r>
          </a:p>
        </p:txBody>
      </p:sp>
      <p:sp>
        <p:nvSpPr>
          <p:cNvPr name="TextBox 7" id="7"/>
          <p:cNvSpPr txBox="true"/>
          <p:nvPr/>
        </p:nvSpPr>
        <p:spPr>
          <a:xfrm rot="0">
            <a:off x="1028700" y="959454"/>
            <a:ext cx="4578840" cy="605024"/>
          </a:xfrm>
          <a:prstGeom prst="rect">
            <a:avLst/>
          </a:prstGeom>
        </p:spPr>
        <p:txBody>
          <a:bodyPr anchor="t" rtlCol="false" tIns="0" lIns="0" bIns="0" rIns="0">
            <a:spAutoFit/>
          </a:bodyPr>
          <a:lstStyle/>
          <a:p>
            <a:pPr algn="l">
              <a:lnSpc>
                <a:spcPts val="4977"/>
              </a:lnSpc>
            </a:pPr>
            <a:r>
              <a:rPr lang="en-US" sz="3555" b="true">
                <a:solidFill>
                  <a:srgbClr val="FBF9F5"/>
                </a:solidFill>
                <a:latin typeface="TT Hoves Bold"/>
                <a:ea typeface="TT Hoves Bold"/>
                <a:cs typeface="TT Hoves Bold"/>
                <a:sym typeface="TT Hoves Bold"/>
              </a:rPr>
              <a:t>PART 4</a:t>
            </a:r>
          </a:p>
        </p:txBody>
      </p:sp>
      <p:sp>
        <p:nvSpPr>
          <p:cNvPr name="TextBox 8" id="8"/>
          <p:cNvSpPr txBox="true"/>
          <p:nvPr/>
        </p:nvSpPr>
        <p:spPr>
          <a:xfrm rot="0">
            <a:off x="1028700" y="4856518"/>
            <a:ext cx="7062194" cy="3778598"/>
          </a:xfrm>
          <a:prstGeom prst="rect">
            <a:avLst/>
          </a:prstGeom>
        </p:spPr>
        <p:txBody>
          <a:bodyPr anchor="t" rtlCol="false" tIns="0" lIns="0" bIns="0" rIns="0">
            <a:spAutoFit/>
          </a:bodyPr>
          <a:lstStyle/>
          <a:p>
            <a:pPr algn="just">
              <a:lnSpc>
                <a:spcPts val="2752"/>
              </a:lnSpc>
            </a:pPr>
            <a:r>
              <a:rPr lang="en-US" sz="2524" spc="-98">
                <a:solidFill>
                  <a:srgbClr val="ECEBE4"/>
                </a:solidFill>
                <a:latin typeface="TT Hoves"/>
                <a:ea typeface="TT Hoves"/>
                <a:cs typeface="TT Hoves"/>
                <a:sym typeface="TT Hoves"/>
              </a:rPr>
              <a:t>Using the isnull(), the data is checked for missing values. There are no missing values, but if there were, dropna() would be used to remove the empty columns. </a:t>
            </a:r>
          </a:p>
          <a:p>
            <a:pPr algn="just">
              <a:lnSpc>
                <a:spcPts val="2752"/>
              </a:lnSpc>
            </a:pPr>
          </a:p>
          <a:p>
            <a:pPr algn="just">
              <a:lnSpc>
                <a:spcPts val="2752"/>
              </a:lnSpc>
            </a:pPr>
            <a:r>
              <a:rPr lang="en-US" sz="2524" spc="-98">
                <a:solidFill>
                  <a:srgbClr val="ECEBE4"/>
                </a:solidFill>
                <a:latin typeface="TT Hoves"/>
                <a:ea typeface="TT Hoves"/>
                <a:cs typeface="TT Hoves"/>
                <a:sym typeface="TT Hoves"/>
              </a:rPr>
              <a:t>The data set is checked for duplicates using duplicated(). There are no duplicate values, but if there were, drop_duplicates() would be used to remove them.</a:t>
            </a:r>
          </a:p>
          <a:p>
            <a:pPr algn="just">
              <a:lnSpc>
                <a:spcPts val="2752"/>
              </a:lnSpc>
            </a:pPr>
          </a:p>
          <a:p>
            <a:pPr algn="just" marL="0" indent="0" lvl="0">
              <a:lnSpc>
                <a:spcPts val="2752"/>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5780C0"/>
        </a:solidFill>
      </p:bgPr>
    </p:bg>
    <p:spTree>
      <p:nvGrpSpPr>
        <p:cNvPr id="1" name=""/>
        <p:cNvGrpSpPr/>
        <p:nvPr/>
      </p:nvGrpSpPr>
      <p:grpSpPr>
        <a:xfrm>
          <a:off x="0" y="0"/>
          <a:ext cx="0" cy="0"/>
          <a:chOff x="0" y="0"/>
          <a:chExt cx="0" cy="0"/>
        </a:xfrm>
      </p:grpSpPr>
      <p:grpSp>
        <p:nvGrpSpPr>
          <p:cNvPr name="Group 2" id="2"/>
          <p:cNvGrpSpPr/>
          <p:nvPr/>
        </p:nvGrpSpPr>
        <p:grpSpPr>
          <a:xfrm rot="0">
            <a:off x="9914894" y="1162216"/>
            <a:ext cx="6407071" cy="7962569"/>
            <a:chOff x="0" y="0"/>
            <a:chExt cx="5108702" cy="6348984"/>
          </a:xfrm>
        </p:grpSpPr>
        <p:sp>
          <p:nvSpPr>
            <p:cNvPr name="Freeform 3" id="3"/>
            <p:cNvSpPr/>
            <p:nvPr/>
          </p:nvSpPr>
          <p:spPr>
            <a:xfrm flipH="false" flipV="false" rot="0">
              <a:off x="0" y="0"/>
              <a:ext cx="5108702" cy="6348984"/>
            </a:xfrm>
            <a:custGeom>
              <a:avLst/>
              <a:gdLst/>
              <a:ahLst/>
              <a:cxnLst/>
              <a:rect r="r" b="b" t="t" l="l"/>
              <a:pathLst>
                <a:path h="6348984" w="5108702">
                  <a:moveTo>
                    <a:pt x="5108702" y="2554351"/>
                  </a:moveTo>
                  <a:lnTo>
                    <a:pt x="5108702" y="3794506"/>
                  </a:lnTo>
                  <a:cubicBezTo>
                    <a:pt x="5108702" y="5205222"/>
                    <a:pt x="3965067" y="6348857"/>
                    <a:pt x="2554351" y="6348857"/>
                  </a:cubicBezTo>
                  <a:cubicBezTo>
                    <a:pt x="1143635" y="6348984"/>
                    <a:pt x="0" y="5205349"/>
                    <a:pt x="0" y="3794506"/>
                  </a:cubicBezTo>
                  <a:lnTo>
                    <a:pt x="0" y="2554351"/>
                  </a:lnTo>
                  <a:cubicBezTo>
                    <a:pt x="0" y="1143635"/>
                    <a:pt x="1143635" y="0"/>
                    <a:pt x="2554351" y="0"/>
                  </a:cubicBezTo>
                  <a:cubicBezTo>
                    <a:pt x="3965067" y="0"/>
                    <a:pt x="5108702" y="1143635"/>
                    <a:pt x="5108702" y="2554351"/>
                  </a:cubicBezTo>
                  <a:close/>
                </a:path>
              </a:pathLst>
            </a:custGeom>
            <a:blipFill>
              <a:blip r:embed="rId2"/>
              <a:stretch>
                <a:fillRect l="-12137" t="0" r="-12137" b="0"/>
              </a:stretch>
            </a:blipFill>
          </p:spPr>
        </p:sp>
      </p:grpSp>
      <p:sp>
        <p:nvSpPr>
          <p:cNvPr name="Freeform 4" id="4"/>
          <p:cNvSpPr/>
          <p:nvPr/>
        </p:nvSpPr>
        <p:spPr>
          <a:xfrm flipH="false" flipV="false" rot="-471168">
            <a:off x="-1379157" y="-749941"/>
            <a:ext cx="22588102" cy="11786882"/>
          </a:xfrm>
          <a:custGeom>
            <a:avLst/>
            <a:gdLst/>
            <a:ahLst/>
            <a:cxnLst/>
            <a:rect r="r" b="b" t="t" l="l"/>
            <a:pathLst>
              <a:path h="11786882" w="22588102">
                <a:moveTo>
                  <a:pt x="0" y="0"/>
                </a:moveTo>
                <a:lnTo>
                  <a:pt x="22588102" y="0"/>
                </a:lnTo>
                <a:lnTo>
                  <a:pt x="22588102" y="11786882"/>
                </a:lnTo>
                <a:lnTo>
                  <a:pt x="0" y="117868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3922777" y="8521657"/>
            <a:ext cx="1200107" cy="1200107"/>
          </a:xfrm>
          <a:custGeom>
            <a:avLst/>
            <a:gdLst/>
            <a:ahLst/>
            <a:cxnLst/>
            <a:rect r="r" b="b" t="t" l="l"/>
            <a:pathLst>
              <a:path h="1200107" w="1200107">
                <a:moveTo>
                  <a:pt x="0" y="0"/>
                </a:moveTo>
                <a:lnTo>
                  <a:pt x="1200107" y="0"/>
                </a:lnTo>
                <a:lnTo>
                  <a:pt x="1200107" y="1200107"/>
                </a:lnTo>
                <a:lnTo>
                  <a:pt x="0" y="120010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1028700" y="2621788"/>
            <a:ext cx="7838386" cy="1500827"/>
          </a:xfrm>
          <a:prstGeom prst="rect">
            <a:avLst/>
          </a:prstGeom>
        </p:spPr>
        <p:txBody>
          <a:bodyPr anchor="t" rtlCol="false" tIns="0" lIns="0" bIns="0" rIns="0">
            <a:spAutoFit/>
          </a:bodyPr>
          <a:lstStyle/>
          <a:p>
            <a:pPr algn="l">
              <a:lnSpc>
                <a:spcPts val="5511"/>
              </a:lnSpc>
            </a:pPr>
            <a:r>
              <a:rPr lang="en-US" sz="7065" spc="-438">
                <a:solidFill>
                  <a:srgbClr val="FBF9F5"/>
                </a:solidFill>
                <a:latin typeface="Lovelace"/>
                <a:ea typeface="Lovelace"/>
                <a:cs typeface="Lovelace"/>
                <a:sym typeface="Lovelace"/>
              </a:rPr>
              <a:t>DATA FILTERING AND SELECTION</a:t>
            </a:r>
          </a:p>
        </p:txBody>
      </p:sp>
      <p:sp>
        <p:nvSpPr>
          <p:cNvPr name="TextBox 7" id="7"/>
          <p:cNvSpPr txBox="true"/>
          <p:nvPr/>
        </p:nvSpPr>
        <p:spPr>
          <a:xfrm rot="0">
            <a:off x="1028700" y="959454"/>
            <a:ext cx="4578840" cy="605024"/>
          </a:xfrm>
          <a:prstGeom prst="rect">
            <a:avLst/>
          </a:prstGeom>
        </p:spPr>
        <p:txBody>
          <a:bodyPr anchor="t" rtlCol="false" tIns="0" lIns="0" bIns="0" rIns="0">
            <a:spAutoFit/>
          </a:bodyPr>
          <a:lstStyle/>
          <a:p>
            <a:pPr algn="l">
              <a:lnSpc>
                <a:spcPts val="4977"/>
              </a:lnSpc>
            </a:pPr>
            <a:r>
              <a:rPr lang="en-US" sz="3555" b="true">
                <a:solidFill>
                  <a:srgbClr val="FBF9F5"/>
                </a:solidFill>
                <a:latin typeface="TT Hoves Bold"/>
                <a:ea typeface="TT Hoves Bold"/>
                <a:cs typeface="TT Hoves Bold"/>
                <a:sym typeface="TT Hoves Bold"/>
              </a:rPr>
              <a:t>PART 5</a:t>
            </a:r>
          </a:p>
        </p:txBody>
      </p:sp>
      <p:sp>
        <p:nvSpPr>
          <p:cNvPr name="TextBox 8" id="8"/>
          <p:cNvSpPr txBox="true"/>
          <p:nvPr/>
        </p:nvSpPr>
        <p:spPr>
          <a:xfrm rot="0">
            <a:off x="1028700" y="4856518"/>
            <a:ext cx="7062194" cy="3435698"/>
          </a:xfrm>
          <a:prstGeom prst="rect">
            <a:avLst/>
          </a:prstGeom>
        </p:spPr>
        <p:txBody>
          <a:bodyPr anchor="t" rtlCol="false" tIns="0" lIns="0" bIns="0" rIns="0">
            <a:spAutoFit/>
          </a:bodyPr>
          <a:lstStyle/>
          <a:p>
            <a:pPr algn="just">
              <a:lnSpc>
                <a:spcPts val="2752"/>
              </a:lnSpc>
            </a:pPr>
            <a:r>
              <a:rPr lang="en-US" sz="2524" spc="-98">
                <a:solidFill>
                  <a:srgbClr val="ECEBE4"/>
                </a:solidFill>
                <a:latin typeface="TT Hoves"/>
                <a:ea typeface="TT Hoves"/>
                <a:cs typeface="TT Hoves"/>
                <a:sym typeface="TT Hoves"/>
              </a:rPr>
              <a:t>Using (&gt;) or (&lt;), the data is filtered to fit certain conditions. The column "App Usage Time (min/day)" is filtered to show users with an app usage time of over 300 minutes per day. </a:t>
            </a:r>
          </a:p>
          <a:p>
            <a:pPr algn="just">
              <a:lnSpc>
                <a:spcPts val="2752"/>
              </a:lnSpc>
            </a:pPr>
          </a:p>
          <a:p>
            <a:pPr algn="just" marL="0" indent="0" lvl="0">
              <a:lnSpc>
                <a:spcPts val="2752"/>
              </a:lnSpc>
              <a:spcBef>
                <a:spcPct val="0"/>
              </a:spcBef>
            </a:pPr>
            <a:r>
              <a:rPr lang="en-US" sz="2524" spc="-98">
                <a:solidFill>
                  <a:srgbClr val="ECEBE4"/>
                </a:solidFill>
                <a:latin typeface="TT Hoves"/>
                <a:ea typeface="TT Hoves"/>
                <a:cs typeface="TT Hoves"/>
                <a:sym typeface="TT Hoves"/>
              </a:rPr>
              <a:t>275 of the 700 sample users have an app usage time greater than 300 minutes per day. The first 4 rows of the device model and app usage time columns are selected using loc[]. The iloc[] function is used to select data using a numerical index.</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5780C0"/>
        </a:solidFill>
      </p:bgPr>
    </p:bg>
    <p:spTree>
      <p:nvGrpSpPr>
        <p:cNvPr id="1" name=""/>
        <p:cNvGrpSpPr/>
        <p:nvPr/>
      </p:nvGrpSpPr>
      <p:grpSpPr>
        <a:xfrm>
          <a:off x="0" y="0"/>
          <a:ext cx="0" cy="0"/>
          <a:chOff x="0" y="0"/>
          <a:chExt cx="0" cy="0"/>
        </a:xfrm>
      </p:grpSpPr>
      <p:grpSp>
        <p:nvGrpSpPr>
          <p:cNvPr name="Group 2" id="2"/>
          <p:cNvGrpSpPr/>
          <p:nvPr/>
        </p:nvGrpSpPr>
        <p:grpSpPr>
          <a:xfrm rot="0">
            <a:off x="9914894" y="1162216"/>
            <a:ext cx="6407071" cy="7962569"/>
            <a:chOff x="0" y="0"/>
            <a:chExt cx="5108702" cy="6348984"/>
          </a:xfrm>
        </p:grpSpPr>
        <p:sp>
          <p:nvSpPr>
            <p:cNvPr name="Freeform 3" id="3"/>
            <p:cNvSpPr/>
            <p:nvPr/>
          </p:nvSpPr>
          <p:spPr>
            <a:xfrm flipH="false" flipV="false" rot="0">
              <a:off x="0" y="0"/>
              <a:ext cx="5108702" cy="6348984"/>
            </a:xfrm>
            <a:custGeom>
              <a:avLst/>
              <a:gdLst/>
              <a:ahLst/>
              <a:cxnLst/>
              <a:rect r="r" b="b" t="t" l="l"/>
              <a:pathLst>
                <a:path h="6348984" w="5108702">
                  <a:moveTo>
                    <a:pt x="5108702" y="2554351"/>
                  </a:moveTo>
                  <a:lnTo>
                    <a:pt x="5108702" y="3794506"/>
                  </a:lnTo>
                  <a:cubicBezTo>
                    <a:pt x="5108702" y="5205222"/>
                    <a:pt x="3965067" y="6348857"/>
                    <a:pt x="2554351" y="6348857"/>
                  </a:cubicBezTo>
                  <a:cubicBezTo>
                    <a:pt x="1143635" y="6348984"/>
                    <a:pt x="0" y="5205349"/>
                    <a:pt x="0" y="3794506"/>
                  </a:cubicBezTo>
                  <a:lnTo>
                    <a:pt x="0" y="2554351"/>
                  </a:lnTo>
                  <a:cubicBezTo>
                    <a:pt x="0" y="1143635"/>
                    <a:pt x="1143635" y="0"/>
                    <a:pt x="2554351" y="0"/>
                  </a:cubicBezTo>
                  <a:cubicBezTo>
                    <a:pt x="3965067" y="0"/>
                    <a:pt x="5108702" y="1143635"/>
                    <a:pt x="5108702" y="2554351"/>
                  </a:cubicBezTo>
                  <a:close/>
                </a:path>
              </a:pathLst>
            </a:custGeom>
            <a:blipFill>
              <a:blip r:embed="rId2"/>
              <a:stretch>
                <a:fillRect l="-59754" t="0" r="-21338" b="0"/>
              </a:stretch>
            </a:blipFill>
          </p:spPr>
        </p:sp>
      </p:grpSp>
      <p:sp>
        <p:nvSpPr>
          <p:cNvPr name="Freeform 4" id="4"/>
          <p:cNvSpPr/>
          <p:nvPr/>
        </p:nvSpPr>
        <p:spPr>
          <a:xfrm flipH="false" flipV="false" rot="-471168">
            <a:off x="-2647855" y="-1349499"/>
            <a:ext cx="22588102" cy="11786882"/>
          </a:xfrm>
          <a:custGeom>
            <a:avLst/>
            <a:gdLst/>
            <a:ahLst/>
            <a:cxnLst/>
            <a:rect r="r" b="b" t="t" l="l"/>
            <a:pathLst>
              <a:path h="11786882" w="22588102">
                <a:moveTo>
                  <a:pt x="0" y="0"/>
                </a:moveTo>
                <a:lnTo>
                  <a:pt x="22588102" y="0"/>
                </a:lnTo>
                <a:lnTo>
                  <a:pt x="22588102" y="11786882"/>
                </a:lnTo>
                <a:lnTo>
                  <a:pt x="0" y="117868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3922777" y="8521657"/>
            <a:ext cx="1200107" cy="1200107"/>
          </a:xfrm>
          <a:custGeom>
            <a:avLst/>
            <a:gdLst/>
            <a:ahLst/>
            <a:cxnLst/>
            <a:rect r="r" b="b" t="t" l="l"/>
            <a:pathLst>
              <a:path h="1200107" w="1200107">
                <a:moveTo>
                  <a:pt x="0" y="0"/>
                </a:moveTo>
                <a:lnTo>
                  <a:pt x="1200107" y="0"/>
                </a:lnTo>
                <a:lnTo>
                  <a:pt x="1200107" y="1200107"/>
                </a:lnTo>
                <a:lnTo>
                  <a:pt x="0" y="120010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1028700" y="2621788"/>
            <a:ext cx="7838386" cy="1500827"/>
          </a:xfrm>
          <a:prstGeom prst="rect">
            <a:avLst/>
          </a:prstGeom>
        </p:spPr>
        <p:txBody>
          <a:bodyPr anchor="t" rtlCol="false" tIns="0" lIns="0" bIns="0" rIns="0">
            <a:spAutoFit/>
          </a:bodyPr>
          <a:lstStyle/>
          <a:p>
            <a:pPr algn="l">
              <a:lnSpc>
                <a:spcPts val="5511"/>
              </a:lnSpc>
            </a:pPr>
            <a:r>
              <a:rPr lang="en-US" sz="7065" spc="-438">
                <a:solidFill>
                  <a:srgbClr val="FBF9F5"/>
                </a:solidFill>
                <a:latin typeface="Lovelace"/>
                <a:ea typeface="Lovelace"/>
                <a:cs typeface="Lovelace"/>
                <a:sym typeface="Lovelace"/>
              </a:rPr>
              <a:t>SORTING &amp; RANKING</a:t>
            </a:r>
          </a:p>
        </p:txBody>
      </p:sp>
      <p:sp>
        <p:nvSpPr>
          <p:cNvPr name="TextBox 7" id="7"/>
          <p:cNvSpPr txBox="true"/>
          <p:nvPr/>
        </p:nvSpPr>
        <p:spPr>
          <a:xfrm rot="0">
            <a:off x="1028700" y="959454"/>
            <a:ext cx="4578840" cy="605024"/>
          </a:xfrm>
          <a:prstGeom prst="rect">
            <a:avLst/>
          </a:prstGeom>
        </p:spPr>
        <p:txBody>
          <a:bodyPr anchor="t" rtlCol="false" tIns="0" lIns="0" bIns="0" rIns="0">
            <a:spAutoFit/>
          </a:bodyPr>
          <a:lstStyle/>
          <a:p>
            <a:pPr algn="l">
              <a:lnSpc>
                <a:spcPts val="4977"/>
              </a:lnSpc>
            </a:pPr>
            <a:r>
              <a:rPr lang="en-US" sz="3555" b="true">
                <a:solidFill>
                  <a:srgbClr val="FBF9F5"/>
                </a:solidFill>
                <a:latin typeface="TT Hoves Bold"/>
                <a:ea typeface="TT Hoves Bold"/>
                <a:cs typeface="TT Hoves Bold"/>
                <a:sym typeface="TT Hoves Bold"/>
              </a:rPr>
              <a:t>PART 6</a:t>
            </a:r>
          </a:p>
        </p:txBody>
      </p:sp>
      <p:sp>
        <p:nvSpPr>
          <p:cNvPr name="TextBox 8" id="8"/>
          <p:cNvSpPr txBox="true"/>
          <p:nvPr/>
        </p:nvSpPr>
        <p:spPr>
          <a:xfrm rot="0">
            <a:off x="1028700" y="4856518"/>
            <a:ext cx="7062194" cy="3778598"/>
          </a:xfrm>
          <a:prstGeom prst="rect">
            <a:avLst/>
          </a:prstGeom>
        </p:spPr>
        <p:txBody>
          <a:bodyPr anchor="t" rtlCol="false" tIns="0" lIns="0" bIns="0" rIns="0">
            <a:spAutoFit/>
          </a:bodyPr>
          <a:lstStyle/>
          <a:p>
            <a:pPr algn="just">
              <a:lnSpc>
                <a:spcPts val="2752"/>
              </a:lnSpc>
            </a:pPr>
            <a:r>
              <a:rPr lang="en-US" sz="2524" spc="-98">
                <a:solidFill>
                  <a:srgbClr val="ECEBE4"/>
                </a:solidFill>
                <a:latin typeface="TT Hoves"/>
                <a:ea typeface="TT Hoves"/>
                <a:cs typeface="TT Hoves"/>
                <a:sym typeface="TT Hoves"/>
              </a:rPr>
              <a:t>Using sort_values(), the data set is sorted into ascending order according to the app usage time. To sort it into ascending order, it has to be "ascending=true," because if "ascending=false", the data will be sorted in descending order. The rank() function is used to sort the data based on the values. </a:t>
            </a:r>
          </a:p>
          <a:p>
            <a:pPr algn="just">
              <a:lnSpc>
                <a:spcPts val="2752"/>
              </a:lnSpc>
            </a:pPr>
          </a:p>
          <a:p>
            <a:pPr algn="just" marL="0" indent="0" lvl="0">
              <a:lnSpc>
                <a:spcPts val="2752"/>
              </a:lnSpc>
              <a:spcBef>
                <a:spcPct val="0"/>
              </a:spcBef>
            </a:pPr>
            <a:r>
              <a:rPr lang="en-US" sz="2524" spc="-98">
                <a:solidFill>
                  <a:srgbClr val="ECEBE4"/>
                </a:solidFill>
                <a:latin typeface="TT Hoves"/>
                <a:ea typeface="TT Hoves"/>
                <a:cs typeface="TT Hoves"/>
                <a:sym typeface="TT Hoves"/>
              </a:rPr>
              <a:t>The highest rank is 1, and the rankings go on from there. So, the column "App Usage Time (min/day)" was ranked, with the highest value being 486 minutes per day.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5780C0"/>
        </a:solidFill>
      </p:bgPr>
    </p:bg>
    <p:spTree>
      <p:nvGrpSpPr>
        <p:cNvPr id="1" name=""/>
        <p:cNvGrpSpPr/>
        <p:nvPr/>
      </p:nvGrpSpPr>
      <p:grpSpPr>
        <a:xfrm>
          <a:off x="0" y="0"/>
          <a:ext cx="0" cy="0"/>
          <a:chOff x="0" y="0"/>
          <a:chExt cx="0" cy="0"/>
        </a:xfrm>
      </p:grpSpPr>
      <p:grpSp>
        <p:nvGrpSpPr>
          <p:cNvPr name="Group 2" id="2"/>
          <p:cNvGrpSpPr/>
          <p:nvPr/>
        </p:nvGrpSpPr>
        <p:grpSpPr>
          <a:xfrm rot="0">
            <a:off x="10719241" y="1028700"/>
            <a:ext cx="6407071" cy="7962569"/>
            <a:chOff x="0" y="0"/>
            <a:chExt cx="5108702" cy="6348984"/>
          </a:xfrm>
        </p:grpSpPr>
        <p:sp>
          <p:nvSpPr>
            <p:cNvPr name="Freeform 3" id="3"/>
            <p:cNvSpPr/>
            <p:nvPr/>
          </p:nvSpPr>
          <p:spPr>
            <a:xfrm flipH="false" flipV="false" rot="0">
              <a:off x="0" y="0"/>
              <a:ext cx="5108702" cy="6348984"/>
            </a:xfrm>
            <a:custGeom>
              <a:avLst/>
              <a:gdLst/>
              <a:ahLst/>
              <a:cxnLst/>
              <a:rect r="r" b="b" t="t" l="l"/>
              <a:pathLst>
                <a:path h="6348984" w="5108702">
                  <a:moveTo>
                    <a:pt x="5108702" y="2554351"/>
                  </a:moveTo>
                  <a:lnTo>
                    <a:pt x="5108702" y="3794506"/>
                  </a:lnTo>
                  <a:cubicBezTo>
                    <a:pt x="5108702" y="5205222"/>
                    <a:pt x="3965067" y="6348857"/>
                    <a:pt x="2554351" y="6348857"/>
                  </a:cubicBezTo>
                  <a:cubicBezTo>
                    <a:pt x="1143635" y="6348984"/>
                    <a:pt x="0" y="5205349"/>
                    <a:pt x="0" y="3794506"/>
                  </a:cubicBezTo>
                  <a:lnTo>
                    <a:pt x="0" y="2554351"/>
                  </a:lnTo>
                  <a:cubicBezTo>
                    <a:pt x="0" y="1143635"/>
                    <a:pt x="1143635" y="0"/>
                    <a:pt x="2554351" y="0"/>
                  </a:cubicBezTo>
                  <a:cubicBezTo>
                    <a:pt x="3965067" y="0"/>
                    <a:pt x="5108702" y="1143635"/>
                    <a:pt x="5108702" y="2554351"/>
                  </a:cubicBezTo>
                  <a:close/>
                </a:path>
              </a:pathLst>
            </a:custGeom>
            <a:blipFill>
              <a:blip r:embed="rId2"/>
              <a:stretch>
                <a:fillRect l="-12137" t="0" r="-12137" b="0"/>
              </a:stretch>
            </a:blipFill>
          </p:spPr>
        </p:sp>
      </p:grpSp>
      <p:sp>
        <p:nvSpPr>
          <p:cNvPr name="Freeform 4" id="4"/>
          <p:cNvSpPr/>
          <p:nvPr/>
        </p:nvSpPr>
        <p:spPr>
          <a:xfrm flipH="false" flipV="false" rot="-471168">
            <a:off x="-2837190" y="-1160165"/>
            <a:ext cx="22588102" cy="11786882"/>
          </a:xfrm>
          <a:custGeom>
            <a:avLst/>
            <a:gdLst/>
            <a:ahLst/>
            <a:cxnLst/>
            <a:rect r="r" b="b" t="t" l="l"/>
            <a:pathLst>
              <a:path h="11786882" w="22588102">
                <a:moveTo>
                  <a:pt x="0" y="0"/>
                </a:moveTo>
                <a:lnTo>
                  <a:pt x="22588103" y="0"/>
                </a:lnTo>
                <a:lnTo>
                  <a:pt x="22588103" y="11786882"/>
                </a:lnTo>
                <a:lnTo>
                  <a:pt x="0" y="117868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3922777" y="8521657"/>
            <a:ext cx="1200107" cy="1200107"/>
          </a:xfrm>
          <a:custGeom>
            <a:avLst/>
            <a:gdLst/>
            <a:ahLst/>
            <a:cxnLst/>
            <a:rect r="r" b="b" t="t" l="l"/>
            <a:pathLst>
              <a:path h="1200107" w="1200107">
                <a:moveTo>
                  <a:pt x="0" y="0"/>
                </a:moveTo>
                <a:lnTo>
                  <a:pt x="1200107" y="0"/>
                </a:lnTo>
                <a:lnTo>
                  <a:pt x="1200107" y="1200107"/>
                </a:lnTo>
                <a:lnTo>
                  <a:pt x="0" y="120010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1028700" y="2018059"/>
            <a:ext cx="7838386" cy="1500827"/>
          </a:xfrm>
          <a:prstGeom prst="rect">
            <a:avLst/>
          </a:prstGeom>
        </p:spPr>
        <p:txBody>
          <a:bodyPr anchor="t" rtlCol="false" tIns="0" lIns="0" bIns="0" rIns="0">
            <a:spAutoFit/>
          </a:bodyPr>
          <a:lstStyle/>
          <a:p>
            <a:pPr algn="l">
              <a:lnSpc>
                <a:spcPts val="5511"/>
              </a:lnSpc>
            </a:pPr>
            <a:r>
              <a:rPr lang="en-US" sz="7065" spc="-438">
                <a:solidFill>
                  <a:srgbClr val="FBF9F5"/>
                </a:solidFill>
                <a:latin typeface="Lovelace"/>
                <a:ea typeface="Lovelace"/>
                <a:cs typeface="Lovelace"/>
                <a:sym typeface="Lovelace"/>
              </a:rPr>
              <a:t>GROUPING &amp; AGGREGATION</a:t>
            </a:r>
          </a:p>
        </p:txBody>
      </p:sp>
      <p:sp>
        <p:nvSpPr>
          <p:cNvPr name="TextBox 7" id="7"/>
          <p:cNvSpPr txBox="true"/>
          <p:nvPr/>
        </p:nvSpPr>
        <p:spPr>
          <a:xfrm rot="0">
            <a:off x="1028700" y="959454"/>
            <a:ext cx="4578840" cy="605024"/>
          </a:xfrm>
          <a:prstGeom prst="rect">
            <a:avLst/>
          </a:prstGeom>
        </p:spPr>
        <p:txBody>
          <a:bodyPr anchor="t" rtlCol="false" tIns="0" lIns="0" bIns="0" rIns="0">
            <a:spAutoFit/>
          </a:bodyPr>
          <a:lstStyle/>
          <a:p>
            <a:pPr algn="l">
              <a:lnSpc>
                <a:spcPts val="4977"/>
              </a:lnSpc>
            </a:pPr>
            <a:r>
              <a:rPr lang="en-US" sz="3555" b="true">
                <a:solidFill>
                  <a:srgbClr val="FBF9F5"/>
                </a:solidFill>
                <a:latin typeface="TT Hoves Bold"/>
                <a:ea typeface="TT Hoves Bold"/>
                <a:cs typeface="TT Hoves Bold"/>
                <a:sym typeface="TT Hoves Bold"/>
              </a:rPr>
              <a:t>PART 7</a:t>
            </a:r>
          </a:p>
        </p:txBody>
      </p:sp>
      <p:sp>
        <p:nvSpPr>
          <p:cNvPr name="TextBox 8" id="8"/>
          <p:cNvSpPr txBox="true"/>
          <p:nvPr/>
        </p:nvSpPr>
        <p:spPr>
          <a:xfrm rot="0">
            <a:off x="1028700" y="3542866"/>
            <a:ext cx="8886194" cy="6178898"/>
          </a:xfrm>
          <a:prstGeom prst="rect">
            <a:avLst/>
          </a:prstGeom>
        </p:spPr>
        <p:txBody>
          <a:bodyPr anchor="t" rtlCol="false" tIns="0" lIns="0" bIns="0" rIns="0">
            <a:spAutoFit/>
          </a:bodyPr>
          <a:lstStyle/>
          <a:p>
            <a:pPr algn="just">
              <a:lnSpc>
                <a:spcPts val="2752"/>
              </a:lnSpc>
            </a:pPr>
            <a:r>
              <a:rPr lang="en-US" sz="2524" spc="-98">
                <a:solidFill>
                  <a:srgbClr val="ECEBE4"/>
                </a:solidFill>
                <a:latin typeface="TT Hoves"/>
                <a:ea typeface="TT Hoves"/>
                <a:cs typeface="TT Hoves"/>
                <a:sym typeface="TT Hoves"/>
              </a:rPr>
              <a:t>Using the groupby() function, the data set is grouped by operating system - IOS or Android. The count() function is used to determine the number of users using each operating system. The count demonstrates that there are more Android users than IOS users in the sample. </a:t>
            </a:r>
          </a:p>
          <a:p>
            <a:pPr algn="just">
              <a:lnSpc>
                <a:spcPts val="2752"/>
              </a:lnSpc>
            </a:pPr>
          </a:p>
          <a:p>
            <a:pPr algn="just">
              <a:lnSpc>
                <a:spcPts val="2752"/>
              </a:lnSpc>
            </a:pPr>
            <a:r>
              <a:rPr lang="en-US" sz="2524" spc="-98">
                <a:solidFill>
                  <a:srgbClr val="ECEBE4"/>
                </a:solidFill>
                <a:latin typeface="TT Hoves"/>
                <a:ea typeface="TT Hoves"/>
                <a:cs typeface="TT Hoves"/>
                <a:sym typeface="TT Hoves"/>
              </a:rPr>
              <a:t>The min() and max() functions are used to determine the minimum battery drain and maximum app usage time for the data set, still using the groups based on the operating system. The minimum battery drain is 302 milliamp hours per day for Android users and 308 milliamp hours per day for IOS users. The maximum app usage time per day is 598 minutes for Android users and 597 minutes for IOS users. </a:t>
            </a:r>
          </a:p>
          <a:p>
            <a:pPr algn="just">
              <a:lnSpc>
                <a:spcPts val="2752"/>
              </a:lnSpc>
            </a:pPr>
          </a:p>
          <a:p>
            <a:pPr algn="just" marL="0" indent="0" lvl="0">
              <a:lnSpc>
                <a:spcPts val="2752"/>
              </a:lnSpc>
              <a:spcBef>
                <a:spcPct val="0"/>
              </a:spcBef>
            </a:pPr>
            <a:r>
              <a:rPr lang="en-US" sz="2524" spc="-98">
                <a:solidFill>
                  <a:srgbClr val="ECEBE4"/>
                </a:solidFill>
                <a:latin typeface="TT Hoves"/>
                <a:ea typeface="TT Hoves"/>
                <a:cs typeface="TT Hoves"/>
                <a:sym typeface="TT Hoves"/>
              </a:rPr>
              <a:t>The std() function is used to find the standard deviation of app usage time per day, according to the user's operating system. The standard deviation for Android users is approximately 179 minutes per day and 169 minutes per day for IOS users.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5780C0"/>
        </a:solidFill>
      </p:bgPr>
    </p:bg>
    <p:spTree>
      <p:nvGrpSpPr>
        <p:cNvPr id="1" name=""/>
        <p:cNvGrpSpPr/>
        <p:nvPr/>
      </p:nvGrpSpPr>
      <p:grpSpPr>
        <a:xfrm>
          <a:off x="0" y="0"/>
          <a:ext cx="0" cy="0"/>
          <a:chOff x="0" y="0"/>
          <a:chExt cx="0" cy="0"/>
        </a:xfrm>
      </p:grpSpPr>
      <p:grpSp>
        <p:nvGrpSpPr>
          <p:cNvPr name="Group 2" id="2"/>
          <p:cNvGrpSpPr/>
          <p:nvPr/>
        </p:nvGrpSpPr>
        <p:grpSpPr>
          <a:xfrm rot="0">
            <a:off x="9914894" y="1162216"/>
            <a:ext cx="6407071" cy="7962569"/>
            <a:chOff x="0" y="0"/>
            <a:chExt cx="5108702" cy="6348984"/>
          </a:xfrm>
        </p:grpSpPr>
        <p:sp>
          <p:nvSpPr>
            <p:cNvPr name="Freeform 3" id="3"/>
            <p:cNvSpPr/>
            <p:nvPr/>
          </p:nvSpPr>
          <p:spPr>
            <a:xfrm flipH="false" flipV="false" rot="0">
              <a:off x="0" y="0"/>
              <a:ext cx="5108702" cy="6348984"/>
            </a:xfrm>
            <a:custGeom>
              <a:avLst/>
              <a:gdLst/>
              <a:ahLst/>
              <a:cxnLst/>
              <a:rect r="r" b="b" t="t" l="l"/>
              <a:pathLst>
                <a:path h="6348984" w="5108702">
                  <a:moveTo>
                    <a:pt x="5108702" y="2554351"/>
                  </a:moveTo>
                  <a:lnTo>
                    <a:pt x="5108702" y="3794506"/>
                  </a:lnTo>
                  <a:cubicBezTo>
                    <a:pt x="5108702" y="5205222"/>
                    <a:pt x="3965067" y="6348857"/>
                    <a:pt x="2554351" y="6348857"/>
                  </a:cubicBezTo>
                  <a:cubicBezTo>
                    <a:pt x="1143635" y="6348984"/>
                    <a:pt x="0" y="5205349"/>
                    <a:pt x="0" y="3794506"/>
                  </a:cubicBezTo>
                  <a:lnTo>
                    <a:pt x="0" y="2554351"/>
                  </a:lnTo>
                  <a:cubicBezTo>
                    <a:pt x="0" y="1143635"/>
                    <a:pt x="1143635" y="0"/>
                    <a:pt x="2554351" y="0"/>
                  </a:cubicBezTo>
                  <a:cubicBezTo>
                    <a:pt x="3965067" y="0"/>
                    <a:pt x="5108702" y="1143635"/>
                    <a:pt x="5108702" y="2554351"/>
                  </a:cubicBezTo>
                  <a:close/>
                </a:path>
              </a:pathLst>
            </a:custGeom>
            <a:blipFill>
              <a:blip r:embed="rId2"/>
              <a:stretch>
                <a:fillRect l="-7555" t="0" r="-7555" b="0"/>
              </a:stretch>
            </a:blipFill>
          </p:spPr>
        </p:sp>
      </p:grpSp>
      <p:sp>
        <p:nvSpPr>
          <p:cNvPr name="Freeform 4" id="4"/>
          <p:cNvSpPr/>
          <p:nvPr/>
        </p:nvSpPr>
        <p:spPr>
          <a:xfrm flipH="false" flipV="false" rot="-471168">
            <a:off x="-3203157" y="-1065498"/>
            <a:ext cx="22588102" cy="11786882"/>
          </a:xfrm>
          <a:custGeom>
            <a:avLst/>
            <a:gdLst/>
            <a:ahLst/>
            <a:cxnLst/>
            <a:rect r="r" b="b" t="t" l="l"/>
            <a:pathLst>
              <a:path h="11786882" w="22588102">
                <a:moveTo>
                  <a:pt x="0" y="0"/>
                </a:moveTo>
                <a:lnTo>
                  <a:pt x="22588102" y="0"/>
                </a:lnTo>
                <a:lnTo>
                  <a:pt x="22588102" y="11786882"/>
                </a:lnTo>
                <a:lnTo>
                  <a:pt x="0" y="117868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3922777" y="8521657"/>
            <a:ext cx="1200107" cy="1200107"/>
          </a:xfrm>
          <a:custGeom>
            <a:avLst/>
            <a:gdLst/>
            <a:ahLst/>
            <a:cxnLst/>
            <a:rect r="r" b="b" t="t" l="l"/>
            <a:pathLst>
              <a:path h="1200107" w="1200107">
                <a:moveTo>
                  <a:pt x="0" y="0"/>
                </a:moveTo>
                <a:lnTo>
                  <a:pt x="1200107" y="0"/>
                </a:lnTo>
                <a:lnTo>
                  <a:pt x="1200107" y="1200107"/>
                </a:lnTo>
                <a:lnTo>
                  <a:pt x="0" y="120010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1028700" y="2969450"/>
            <a:ext cx="7838386" cy="805502"/>
          </a:xfrm>
          <a:prstGeom prst="rect">
            <a:avLst/>
          </a:prstGeom>
        </p:spPr>
        <p:txBody>
          <a:bodyPr anchor="t" rtlCol="false" tIns="0" lIns="0" bIns="0" rIns="0">
            <a:spAutoFit/>
          </a:bodyPr>
          <a:lstStyle/>
          <a:p>
            <a:pPr algn="l">
              <a:lnSpc>
                <a:spcPts val="5511"/>
              </a:lnSpc>
            </a:pPr>
            <a:r>
              <a:rPr lang="en-US" sz="7065" spc="-438">
                <a:solidFill>
                  <a:srgbClr val="FBF9F5"/>
                </a:solidFill>
                <a:latin typeface="Lovelace"/>
                <a:ea typeface="Lovelace"/>
                <a:cs typeface="Lovelace"/>
                <a:sym typeface="Lovelace"/>
              </a:rPr>
              <a:t>DATA EXPORT</a:t>
            </a:r>
          </a:p>
        </p:txBody>
      </p:sp>
      <p:sp>
        <p:nvSpPr>
          <p:cNvPr name="TextBox 7" id="7"/>
          <p:cNvSpPr txBox="true"/>
          <p:nvPr/>
        </p:nvSpPr>
        <p:spPr>
          <a:xfrm rot="0">
            <a:off x="1028700" y="959454"/>
            <a:ext cx="4578840" cy="605024"/>
          </a:xfrm>
          <a:prstGeom prst="rect">
            <a:avLst/>
          </a:prstGeom>
        </p:spPr>
        <p:txBody>
          <a:bodyPr anchor="t" rtlCol="false" tIns="0" lIns="0" bIns="0" rIns="0">
            <a:spAutoFit/>
          </a:bodyPr>
          <a:lstStyle/>
          <a:p>
            <a:pPr algn="l">
              <a:lnSpc>
                <a:spcPts val="4977"/>
              </a:lnSpc>
            </a:pPr>
            <a:r>
              <a:rPr lang="en-US" sz="3555" b="true">
                <a:solidFill>
                  <a:srgbClr val="FBF9F5"/>
                </a:solidFill>
                <a:latin typeface="TT Hoves Bold"/>
                <a:ea typeface="TT Hoves Bold"/>
                <a:cs typeface="TT Hoves Bold"/>
                <a:sym typeface="TT Hoves Bold"/>
              </a:rPr>
              <a:t>PART 8</a:t>
            </a:r>
          </a:p>
        </p:txBody>
      </p:sp>
      <p:sp>
        <p:nvSpPr>
          <p:cNvPr name="TextBox 8" id="8"/>
          <p:cNvSpPr txBox="true"/>
          <p:nvPr/>
        </p:nvSpPr>
        <p:spPr>
          <a:xfrm rot="0">
            <a:off x="1028700" y="4866043"/>
            <a:ext cx="7062194" cy="3203161"/>
          </a:xfrm>
          <a:prstGeom prst="rect">
            <a:avLst/>
          </a:prstGeom>
        </p:spPr>
        <p:txBody>
          <a:bodyPr anchor="t" rtlCol="false" tIns="0" lIns="0" bIns="0" rIns="0">
            <a:spAutoFit/>
          </a:bodyPr>
          <a:lstStyle/>
          <a:p>
            <a:pPr algn="just">
              <a:lnSpc>
                <a:spcPts val="3188"/>
              </a:lnSpc>
            </a:pPr>
            <a:r>
              <a:rPr lang="en-US" sz="2924" spc="-114">
                <a:solidFill>
                  <a:srgbClr val="ECEBE4"/>
                </a:solidFill>
                <a:latin typeface="TT Hoves"/>
                <a:ea typeface="TT Hoves"/>
                <a:cs typeface="TT Hoves"/>
                <a:sym typeface="TT Hoves"/>
              </a:rPr>
              <a:t>Using to_csv(), the data cleaned and modified data set is saved to a CSV file. This is important so that the data set is available for future reference or modification.</a:t>
            </a:r>
          </a:p>
          <a:p>
            <a:pPr algn="just">
              <a:lnSpc>
                <a:spcPts val="3188"/>
              </a:lnSpc>
            </a:pPr>
          </a:p>
          <a:p>
            <a:pPr algn="just" marL="0" indent="0" lvl="0">
              <a:lnSpc>
                <a:spcPts val="3188"/>
              </a:lnSpc>
              <a:spcBef>
                <a:spcPct val="0"/>
              </a:spcBef>
            </a:pPr>
            <a:r>
              <a:rPr lang="en-US" sz="2924" spc="-114">
                <a:solidFill>
                  <a:srgbClr val="ECEBE4"/>
                </a:solidFill>
                <a:latin typeface="TT Hoves"/>
                <a:ea typeface="TT Hoves"/>
                <a:cs typeface="TT Hoves"/>
                <a:sym typeface="TT Hoves"/>
              </a:rPr>
              <a:t>Index=false was included so that the index of the data set will not be included, and the data set will only have the columns.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DAGSn4jb07w</dc:identifier>
  <dcterms:modified xsi:type="dcterms:W3CDTF">2011-08-01T06:04:30Z</dcterms:modified>
  <cp:revision>1</cp:revision>
  <dc:title>Group 1 - Project Presentation</dc:title>
</cp:coreProperties>
</file>