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Rustic Printed" charset="1" panose="00000000000000000000"/>
      <p:regular r:id="rId19"/>
    </p:embeddedFont>
    <p:embeddedFont>
      <p:font typeface="Canva Sans Medium" charset="1" panose="020B0603030501040103"/>
      <p:regular r:id="rId20"/>
    </p:embeddedFont>
    <p:embeddedFont>
      <p:font typeface="Canva Sans" charset="1" panose="020B0503030501040103"/>
      <p:regular r:id="rId21"/>
    </p:embeddedFont>
    <p:embeddedFont>
      <p:font typeface="Canva Sans Bold" charset="1" panose="020B0803030501040103"/>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jpe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jpe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8.png" Type="http://schemas.openxmlformats.org/officeDocument/2006/relationships/image"/><Relationship Id="rId4" Target="../media/image29.svg" Type="http://schemas.openxmlformats.org/officeDocument/2006/relationships/image"/><Relationship Id="rId5" Target="../media/image3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5.png" Type="http://schemas.openxmlformats.org/officeDocument/2006/relationships/image"/><Relationship Id="rId4" Target="../media/image36.svg" Type="http://schemas.openxmlformats.org/officeDocument/2006/relationships/image"/><Relationship Id="rId5" Target="../media/image37.png" Type="http://schemas.openxmlformats.org/officeDocument/2006/relationships/image"/><Relationship Id="rId6" Target="../media/image38.svg" Type="http://schemas.openxmlformats.org/officeDocument/2006/relationships/image"/><Relationship Id="rId7" Target="../media/image3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0.png" Type="http://schemas.openxmlformats.org/officeDocument/2006/relationships/image"/><Relationship Id="rId4" Target="../media/image41.svg" Type="http://schemas.openxmlformats.org/officeDocument/2006/relationships/image"/><Relationship Id="rId5" Target="../media/image42.png" Type="http://schemas.openxmlformats.org/officeDocument/2006/relationships/image"/><Relationship Id="rId6" Target="../media/image4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0.png" Type="http://schemas.openxmlformats.org/officeDocument/2006/relationships/image"/><Relationship Id="rId4" Target="../media/image41.svg" Type="http://schemas.openxmlformats.org/officeDocument/2006/relationships/image"/><Relationship Id="rId5" Target="../media/image42.png" Type="http://schemas.openxmlformats.org/officeDocument/2006/relationships/image"/><Relationship Id="rId6" Target="../media/image4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44.png" Type="http://schemas.openxmlformats.org/officeDocument/2006/relationships/image"/><Relationship Id="rId8" Target="../media/image45.svg" Type="http://schemas.openxmlformats.org/officeDocument/2006/relationships/image"/><Relationship Id="rId9" Target="../media/image1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763162" y="-789039"/>
            <a:ext cx="2875332" cy="3635478"/>
          </a:xfrm>
          <a:custGeom>
            <a:avLst/>
            <a:gdLst/>
            <a:ahLst/>
            <a:cxnLst/>
            <a:rect r="r" b="b" t="t" l="l"/>
            <a:pathLst>
              <a:path h="3635478" w="2875332">
                <a:moveTo>
                  <a:pt x="0" y="0"/>
                </a:moveTo>
                <a:lnTo>
                  <a:pt x="2875333" y="0"/>
                </a:lnTo>
                <a:lnTo>
                  <a:pt x="2875333" y="3635478"/>
                </a:lnTo>
                <a:lnTo>
                  <a:pt x="0" y="36354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44801" y="9258300"/>
            <a:ext cx="5315394" cy="1913542"/>
          </a:xfrm>
          <a:custGeom>
            <a:avLst/>
            <a:gdLst/>
            <a:ahLst/>
            <a:cxnLst/>
            <a:rect r="r" b="b" t="t" l="l"/>
            <a:pathLst>
              <a:path h="1913542" w="5315394">
                <a:moveTo>
                  <a:pt x="0" y="0"/>
                </a:moveTo>
                <a:lnTo>
                  <a:pt x="5315394" y="0"/>
                </a:lnTo>
                <a:lnTo>
                  <a:pt x="5315394" y="1913542"/>
                </a:lnTo>
                <a:lnTo>
                  <a:pt x="0" y="19135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2830164">
            <a:off x="5322070" y="8801780"/>
            <a:ext cx="3550978" cy="3705954"/>
          </a:xfrm>
          <a:custGeom>
            <a:avLst/>
            <a:gdLst/>
            <a:ahLst/>
            <a:cxnLst/>
            <a:rect r="r" b="b" t="t" l="l"/>
            <a:pathLst>
              <a:path h="3705954" w="3550978">
                <a:moveTo>
                  <a:pt x="0" y="0"/>
                </a:moveTo>
                <a:lnTo>
                  <a:pt x="3550978" y="0"/>
                </a:lnTo>
                <a:lnTo>
                  <a:pt x="3550978" y="3705955"/>
                </a:lnTo>
                <a:lnTo>
                  <a:pt x="0" y="370595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950933">
            <a:off x="-2582731" y="3638336"/>
            <a:ext cx="4236628" cy="4828066"/>
          </a:xfrm>
          <a:custGeom>
            <a:avLst/>
            <a:gdLst/>
            <a:ahLst/>
            <a:cxnLst/>
            <a:rect r="r" b="b" t="t" l="l"/>
            <a:pathLst>
              <a:path h="4828066" w="4236628">
                <a:moveTo>
                  <a:pt x="0" y="0"/>
                </a:moveTo>
                <a:lnTo>
                  <a:pt x="4236628" y="0"/>
                </a:lnTo>
                <a:lnTo>
                  <a:pt x="4236628" y="4828066"/>
                </a:lnTo>
                <a:lnTo>
                  <a:pt x="0" y="482806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5584336" y="-1920382"/>
            <a:ext cx="4623736" cy="3907057"/>
          </a:xfrm>
          <a:custGeom>
            <a:avLst/>
            <a:gdLst/>
            <a:ahLst/>
            <a:cxnLst/>
            <a:rect r="r" b="b" t="t" l="l"/>
            <a:pathLst>
              <a:path h="3907057" w="4623736">
                <a:moveTo>
                  <a:pt x="0" y="0"/>
                </a:moveTo>
                <a:lnTo>
                  <a:pt x="4623735" y="0"/>
                </a:lnTo>
                <a:lnTo>
                  <a:pt x="4623735" y="3907057"/>
                </a:lnTo>
                <a:lnTo>
                  <a:pt x="0" y="390705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366315">
            <a:off x="16272866" y="2044607"/>
            <a:ext cx="3659690" cy="4299195"/>
          </a:xfrm>
          <a:custGeom>
            <a:avLst/>
            <a:gdLst/>
            <a:ahLst/>
            <a:cxnLst/>
            <a:rect r="r" b="b" t="t" l="l"/>
            <a:pathLst>
              <a:path h="4299195" w="3659690">
                <a:moveTo>
                  <a:pt x="0" y="0"/>
                </a:moveTo>
                <a:lnTo>
                  <a:pt x="3659690" y="0"/>
                </a:lnTo>
                <a:lnTo>
                  <a:pt x="3659690" y="4299195"/>
                </a:lnTo>
                <a:lnTo>
                  <a:pt x="0" y="429919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9" id="9"/>
          <p:cNvSpPr/>
          <p:nvPr/>
        </p:nvSpPr>
        <p:spPr>
          <a:xfrm flipH="false" flipV="false" rot="0">
            <a:off x="4624977" y="-3611469"/>
            <a:ext cx="4567505" cy="4720935"/>
          </a:xfrm>
          <a:custGeom>
            <a:avLst/>
            <a:gdLst/>
            <a:ahLst/>
            <a:cxnLst/>
            <a:rect r="r" b="b" t="t" l="l"/>
            <a:pathLst>
              <a:path h="4720935" w="4567505">
                <a:moveTo>
                  <a:pt x="0" y="0"/>
                </a:moveTo>
                <a:lnTo>
                  <a:pt x="4567505" y="0"/>
                </a:lnTo>
                <a:lnTo>
                  <a:pt x="4567505" y="4720935"/>
                </a:lnTo>
                <a:lnTo>
                  <a:pt x="0" y="4720935"/>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9924524" y="8931997"/>
            <a:ext cx="5331561" cy="3445521"/>
          </a:xfrm>
          <a:custGeom>
            <a:avLst/>
            <a:gdLst/>
            <a:ahLst/>
            <a:cxnLst/>
            <a:rect r="r" b="b" t="t" l="l"/>
            <a:pathLst>
              <a:path h="3445521" w="5331561">
                <a:moveTo>
                  <a:pt x="0" y="0"/>
                </a:moveTo>
                <a:lnTo>
                  <a:pt x="5331562" y="0"/>
                </a:lnTo>
                <a:lnTo>
                  <a:pt x="5331562" y="3445521"/>
                </a:lnTo>
                <a:lnTo>
                  <a:pt x="0" y="344552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15513261" y="7125624"/>
            <a:ext cx="3869837" cy="4265352"/>
          </a:xfrm>
          <a:custGeom>
            <a:avLst/>
            <a:gdLst/>
            <a:ahLst/>
            <a:cxnLst/>
            <a:rect r="r" b="b" t="t" l="l"/>
            <a:pathLst>
              <a:path h="4265352" w="3869837">
                <a:moveTo>
                  <a:pt x="0" y="0"/>
                </a:moveTo>
                <a:lnTo>
                  <a:pt x="3869837" y="0"/>
                </a:lnTo>
                <a:lnTo>
                  <a:pt x="3869837" y="4265352"/>
                </a:lnTo>
                <a:lnTo>
                  <a:pt x="0" y="4265352"/>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10800000">
            <a:off x="9144000" y="-1365351"/>
            <a:ext cx="6660247" cy="2730701"/>
          </a:xfrm>
          <a:custGeom>
            <a:avLst/>
            <a:gdLst/>
            <a:ahLst/>
            <a:cxnLst/>
            <a:rect r="r" b="b" t="t" l="l"/>
            <a:pathLst>
              <a:path h="2730701" w="6660247">
                <a:moveTo>
                  <a:pt x="0" y="0"/>
                </a:moveTo>
                <a:lnTo>
                  <a:pt x="6660247" y="0"/>
                </a:lnTo>
                <a:lnTo>
                  <a:pt x="6660247" y="2730702"/>
                </a:lnTo>
                <a:lnTo>
                  <a:pt x="0" y="2730702"/>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2611628">
            <a:off x="1608356" y="-1969747"/>
            <a:ext cx="4007991" cy="3041063"/>
          </a:xfrm>
          <a:custGeom>
            <a:avLst/>
            <a:gdLst/>
            <a:ahLst/>
            <a:cxnLst/>
            <a:rect r="r" b="b" t="t" l="l"/>
            <a:pathLst>
              <a:path h="3041063" w="4007991">
                <a:moveTo>
                  <a:pt x="0" y="0"/>
                </a:moveTo>
                <a:lnTo>
                  <a:pt x="4007991" y="0"/>
                </a:lnTo>
                <a:lnTo>
                  <a:pt x="4007991" y="3041063"/>
                </a:lnTo>
                <a:lnTo>
                  <a:pt x="0" y="3041063"/>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TextBox 14" id="14"/>
          <p:cNvSpPr txBox="true"/>
          <p:nvPr/>
        </p:nvSpPr>
        <p:spPr>
          <a:xfrm rot="0">
            <a:off x="4616628" y="2111282"/>
            <a:ext cx="9054745" cy="3429762"/>
          </a:xfrm>
          <a:prstGeom prst="rect">
            <a:avLst/>
          </a:prstGeom>
        </p:spPr>
        <p:txBody>
          <a:bodyPr anchor="t" rtlCol="false" tIns="0" lIns="0" bIns="0" rIns="0">
            <a:spAutoFit/>
          </a:bodyPr>
          <a:lstStyle/>
          <a:p>
            <a:pPr algn="ctr" marL="0" indent="0" lvl="0">
              <a:lnSpc>
                <a:spcPts val="8064"/>
              </a:lnSpc>
            </a:pPr>
            <a:r>
              <a:rPr lang="en-US" sz="9600" spc="-576">
                <a:solidFill>
                  <a:srgbClr val="0B4E7C"/>
                </a:solidFill>
                <a:latin typeface="Rustic Printed"/>
                <a:ea typeface="Rustic Printed"/>
                <a:cs typeface="Rustic Printed"/>
                <a:sym typeface="Rustic Printed"/>
              </a:rPr>
              <a:t>SLEEP, HEALTH, OPERATIONS &amp; ANALYSIS </a:t>
            </a:r>
          </a:p>
        </p:txBody>
      </p:sp>
      <p:sp>
        <p:nvSpPr>
          <p:cNvPr name="Freeform 15" id="15"/>
          <p:cNvSpPr/>
          <p:nvPr/>
        </p:nvSpPr>
        <p:spPr>
          <a:xfrm flipH="false" flipV="false" rot="4142913">
            <a:off x="12361563" y="2621106"/>
            <a:ext cx="2770524" cy="1664799"/>
          </a:xfrm>
          <a:custGeom>
            <a:avLst/>
            <a:gdLst/>
            <a:ahLst/>
            <a:cxnLst/>
            <a:rect r="r" b="b" t="t" l="l"/>
            <a:pathLst>
              <a:path h="1664799" w="2770524">
                <a:moveTo>
                  <a:pt x="0" y="0"/>
                </a:moveTo>
                <a:lnTo>
                  <a:pt x="2770525" y="0"/>
                </a:lnTo>
                <a:lnTo>
                  <a:pt x="2770525" y="1664799"/>
                </a:lnTo>
                <a:lnTo>
                  <a:pt x="0" y="1664799"/>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TextBox 16" id="16"/>
          <p:cNvSpPr txBox="true"/>
          <p:nvPr/>
        </p:nvSpPr>
        <p:spPr>
          <a:xfrm rot="0">
            <a:off x="4014678" y="6478208"/>
            <a:ext cx="10355609" cy="381067"/>
          </a:xfrm>
          <a:prstGeom prst="rect">
            <a:avLst/>
          </a:prstGeom>
        </p:spPr>
        <p:txBody>
          <a:bodyPr anchor="t" rtlCol="false" tIns="0" lIns="0" bIns="0" rIns="0">
            <a:spAutoFit/>
          </a:bodyPr>
          <a:lstStyle/>
          <a:p>
            <a:pPr algn="ctr" marL="0" indent="0" lvl="0">
              <a:lnSpc>
                <a:spcPts val="2955"/>
              </a:lnSpc>
              <a:spcBef>
                <a:spcPct val="0"/>
              </a:spcBef>
            </a:pPr>
            <a:r>
              <a:rPr lang="en-US" b="true" sz="2841" spc="179">
                <a:solidFill>
                  <a:srgbClr val="000000"/>
                </a:solidFill>
                <a:latin typeface="Canva Sans Medium"/>
                <a:ea typeface="Canva Sans Medium"/>
                <a:cs typeface="Canva Sans Medium"/>
                <a:sym typeface="Canva Sans Medium"/>
              </a:rPr>
              <a:t>NA’JAE BATTS </a:t>
            </a:r>
          </a:p>
        </p:txBody>
      </p:sp>
      <p:sp>
        <p:nvSpPr>
          <p:cNvPr name="Freeform 17" id="17"/>
          <p:cNvSpPr/>
          <p:nvPr/>
        </p:nvSpPr>
        <p:spPr>
          <a:xfrm flipH="false" flipV="false" rot="-6823717">
            <a:off x="2885331" y="6085992"/>
            <a:ext cx="2770524" cy="1664799"/>
          </a:xfrm>
          <a:custGeom>
            <a:avLst/>
            <a:gdLst/>
            <a:ahLst/>
            <a:cxnLst/>
            <a:rect r="r" b="b" t="t" l="l"/>
            <a:pathLst>
              <a:path h="1664799" w="2770524">
                <a:moveTo>
                  <a:pt x="0" y="0"/>
                </a:moveTo>
                <a:lnTo>
                  <a:pt x="2770524" y="0"/>
                </a:lnTo>
                <a:lnTo>
                  <a:pt x="2770524" y="1664799"/>
                </a:lnTo>
                <a:lnTo>
                  <a:pt x="0" y="1664799"/>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8" id="18"/>
          <p:cNvSpPr/>
          <p:nvPr/>
        </p:nvSpPr>
        <p:spPr>
          <a:xfrm flipH="true" flipV="false" rot="0">
            <a:off x="4270593" y="2612842"/>
            <a:ext cx="1467459" cy="1581362"/>
          </a:xfrm>
          <a:custGeom>
            <a:avLst/>
            <a:gdLst/>
            <a:ahLst/>
            <a:cxnLst/>
            <a:rect r="r" b="b" t="t" l="l"/>
            <a:pathLst>
              <a:path h="1581362" w="1467459">
                <a:moveTo>
                  <a:pt x="1467459" y="0"/>
                </a:moveTo>
                <a:lnTo>
                  <a:pt x="0" y="0"/>
                </a:lnTo>
                <a:lnTo>
                  <a:pt x="0" y="1581362"/>
                </a:lnTo>
                <a:lnTo>
                  <a:pt x="1467459" y="1581362"/>
                </a:lnTo>
                <a:lnTo>
                  <a:pt x="1467459"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9" id="19"/>
          <p:cNvSpPr/>
          <p:nvPr/>
        </p:nvSpPr>
        <p:spPr>
          <a:xfrm flipH="false" flipV="false" rot="0">
            <a:off x="13026394" y="6430583"/>
            <a:ext cx="1140143" cy="1228640"/>
          </a:xfrm>
          <a:custGeom>
            <a:avLst/>
            <a:gdLst/>
            <a:ahLst/>
            <a:cxnLst/>
            <a:rect r="r" b="b" t="t" l="l"/>
            <a:pathLst>
              <a:path h="1228640" w="1140143">
                <a:moveTo>
                  <a:pt x="0" y="0"/>
                </a:moveTo>
                <a:lnTo>
                  <a:pt x="1140143" y="0"/>
                </a:lnTo>
                <a:lnTo>
                  <a:pt x="1140143" y="1228640"/>
                </a:lnTo>
                <a:lnTo>
                  <a:pt x="0" y="1228640"/>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20" id="20"/>
          <p:cNvSpPr txBox="true"/>
          <p:nvPr/>
        </p:nvSpPr>
        <p:spPr>
          <a:xfrm rot="0">
            <a:off x="3965830" y="6966016"/>
            <a:ext cx="10355609" cy="381067"/>
          </a:xfrm>
          <a:prstGeom prst="rect">
            <a:avLst/>
          </a:prstGeom>
        </p:spPr>
        <p:txBody>
          <a:bodyPr anchor="t" rtlCol="false" tIns="0" lIns="0" bIns="0" rIns="0">
            <a:spAutoFit/>
          </a:bodyPr>
          <a:lstStyle/>
          <a:p>
            <a:pPr algn="ctr" marL="0" indent="0" lvl="0">
              <a:lnSpc>
                <a:spcPts val="2955"/>
              </a:lnSpc>
              <a:spcBef>
                <a:spcPct val="0"/>
              </a:spcBef>
            </a:pPr>
            <a:r>
              <a:rPr lang="en-US" b="true" sz="2841" spc="179">
                <a:solidFill>
                  <a:srgbClr val="000000"/>
                </a:solidFill>
                <a:latin typeface="Canva Sans Medium"/>
                <a:ea typeface="Canva Sans Medium"/>
                <a:cs typeface="Canva Sans Medium"/>
                <a:sym typeface="Canva Sans Medium"/>
              </a:rPr>
              <a:t>SIJAN SHRESTHA</a:t>
            </a:r>
          </a:p>
        </p:txBody>
      </p:sp>
      <p:sp>
        <p:nvSpPr>
          <p:cNvPr name="TextBox 21" id="21"/>
          <p:cNvSpPr txBox="true"/>
          <p:nvPr/>
        </p:nvSpPr>
        <p:spPr>
          <a:xfrm rot="0">
            <a:off x="3965830" y="6049516"/>
            <a:ext cx="10355609" cy="381067"/>
          </a:xfrm>
          <a:prstGeom prst="rect">
            <a:avLst/>
          </a:prstGeom>
        </p:spPr>
        <p:txBody>
          <a:bodyPr anchor="t" rtlCol="false" tIns="0" lIns="0" bIns="0" rIns="0">
            <a:spAutoFit/>
          </a:bodyPr>
          <a:lstStyle/>
          <a:p>
            <a:pPr algn="ctr" marL="0" indent="0" lvl="0">
              <a:lnSpc>
                <a:spcPts val="2955"/>
              </a:lnSpc>
              <a:spcBef>
                <a:spcPct val="0"/>
              </a:spcBef>
            </a:pPr>
            <a:r>
              <a:rPr lang="en-US" b="true" sz="2841" spc="179">
                <a:solidFill>
                  <a:srgbClr val="000000"/>
                </a:solidFill>
                <a:latin typeface="Canva Sans Medium"/>
                <a:ea typeface="Canva Sans Medium"/>
                <a:cs typeface="Canva Sans Medium"/>
                <a:sym typeface="Canva Sans Medium"/>
              </a:rPr>
              <a:t>RIANNA MCDUFFUS</a:t>
            </a:r>
          </a:p>
        </p:txBody>
      </p:sp>
      <p:sp>
        <p:nvSpPr>
          <p:cNvPr name="TextBox 22" id="22"/>
          <p:cNvSpPr txBox="true"/>
          <p:nvPr/>
        </p:nvSpPr>
        <p:spPr>
          <a:xfrm rot="0">
            <a:off x="4014678" y="7451858"/>
            <a:ext cx="10355609" cy="381067"/>
          </a:xfrm>
          <a:prstGeom prst="rect">
            <a:avLst/>
          </a:prstGeom>
        </p:spPr>
        <p:txBody>
          <a:bodyPr anchor="t" rtlCol="false" tIns="0" lIns="0" bIns="0" rIns="0">
            <a:spAutoFit/>
          </a:bodyPr>
          <a:lstStyle/>
          <a:p>
            <a:pPr algn="ctr" marL="0" indent="0" lvl="0">
              <a:lnSpc>
                <a:spcPts val="2955"/>
              </a:lnSpc>
              <a:spcBef>
                <a:spcPct val="0"/>
              </a:spcBef>
            </a:pPr>
            <a:r>
              <a:rPr lang="en-US" b="true" sz="2841" spc="179">
                <a:solidFill>
                  <a:srgbClr val="000000"/>
                </a:solidFill>
                <a:latin typeface="Canva Sans Medium"/>
                <a:ea typeface="Canva Sans Medium"/>
                <a:cs typeface="Canva Sans Medium"/>
                <a:sym typeface="Canva Sans Medium"/>
              </a:rPr>
              <a:t>ALANA MANUEL</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10494" y="0"/>
                  </a:moveTo>
                  <a:lnTo>
                    <a:pt x="4264232" y="0"/>
                  </a:lnTo>
                  <a:cubicBezTo>
                    <a:pt x="4270028" y="0"/>
                    <a:pt x="4274726" y="4698"/>
                    <a:pt x="4274726" y="10494"/>
                  </a:cubicBezTo>
                  <a:lnTo>
                    <a:pt x="4274726" y="2156973"/>
                  </a:lnTo>
                  <a:cubicBezTo>
                    <a:pt x="4274726" y="2162768"/>
                    <a:pt x="4270028" y="2167467"/>
                    <a:pt x="4264232" y="2167467"/>
                  </a:cubicBezTo>
                  <a:lnTo>
                    <a:pt x="10494" y="2167467"/>
                  </a:lnTo>
                  <a:cubicBezTo>
                    <a:pt x="7711" y="2167467"/>
                    <a:pt x="5042" y="2166361"/>
                    <a:pt x="3074" y="2164393"/>
                  </a:cubicBezTo>
                  <a:cubicBezTo>
                    <a:pt x="1106" y="2162425"/>
                    <a:pt x="0" y="2159756"/>
                    <a:pt x="0" y="2156973"/>
                  </a:cubicBezTo>
                  <a:lnTo>
                    <a:pt x="0" y="10494"/>
                  </a:lnTo>
                  <a:cubicBezTo>
                    <a:pt x="0" y="4698"/>
                    <a:pt x="4698" y="0"/>
                    <a:pt x="10494" y="0"/>
                  </a:cubicBezTo>
                  <a:close/>
                </a:path>
              </a:pathLst>
            </a:custGeom>
            <a:solidFill>
              <a:srgbClr val="155C94"/>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170848" y="1934160"/>
            <a:ext cx="15542352" cy="7453593"/>
          </a:xfrm>
          <a:prstGeom prst="rect">
            <a:avLst/>
          </a:prstGeom>
        </p:spPr>
        <p:txBody>
          <a:bodyPr anchor="t" rtlCol="false" tIns="0" lIns="0" bIns="0" rIns="0">
            <a:spAutoFit/>
          </a:bodyPr>
          <a:lstStyle/>
          <a:p>
            <a:pPr algn="l" marL="536569" indent="-268285" lvl="1">
              <a:lnSpc>
                <a:spcPts val="3355"/>
              </a:lnSpc>
              <a:spcBef>
                <a:spcPct val="0"/>
              </a:spcBef>
              <a:buFont typeface="Arial"/>
              <a:buChar char="•"/>
            </a:pPr>
            <a:r>
              <a:rPr lang="en-US" b="true" sz="2485" spc="149">
                <a:solidFill>
                  <a:srgbClr val="FFFFFF"/>
                </a:solidFill>
                <a:latin typeface="Canva Sans Bold"/>
                <a:ea typeface="Canva Sans Bold"/>
                <a:cs typeface="Canva Sans Bold"/>
                <a:sym typeface="Canva Sans Bold"/>
              </a:rPr>
              <a:t>Sum:</a:t>
            </a:r>
          </a:p>
          <a:p>
            <a:pPr algn="l" marL="1073139" indent="-357713" lvl="2">
              <a:lnSpc>
                <a:spcPts val="3355"/>
              </a:lnSpc>
              <a:spcBef>
                <a:spcPct val="0"/>
              </a:spcBef>
              <a:buFont typeface="Arial"/>
              <a:buChar char="⚬"/>
            </a:pPr>
            <a:r>
              <a:rPr lang="en-US" sz="2485" spc="149" u="none">
                <a:solidFill>
                  <a:srgbClr val="FFFFFF"/>
                </a:solidFill>
                <a:latin typeface="Canva Sans"/>
                <a:ea typeface="Canva Sans"/>
                <a:cs typeface="Canva Sans"/>
                <a:sym typeface="Canva Sans"/>
              </a:rPr>
              <a:t>Total valu</a:t>
            </a:r>
            <a:r>
              <a:rPr lang="en-US" sz="2485" spc="149">
                <a:solidFill>
                  <a:srgbClr val="FFFFFF"/>
                </a:solidFill>
                <a:latin typeface="Canva Sans"/>
                <a:ea typeface="Canva Sans"/>
                <a:cs typeface="Canva Sans"/>
                <a:sym typeface="Canva Sans"/>
              </a:rPr>
              <a:t>e</a:t>
            </a:r>
            <a:r>
              <a:rPr lang="en-US" sz="2485" spc="149" u="none">
                <a:solidFill>
                  <a:srgbClr val="FFFFFF"/>
                </a:solidFill>
                <a:latin typeface="Canva Sans"/>
                <a:ea typeface="Canva Sans"/>
                <a:cs typeface="Canva Sans"/>
                <a:sym typeface="Canva Sans"/>
              </a:rPr>
              <a:t>s fo</a:t>
            </a:r>
            <a:r>
              <a:rPr lang="en-US" sz="2485" spc="149">
                <a:solidFill>
                  <a:srgbClr val="FFFFFF"/>
                </a:solidFill>
                <a:latin typeface="Canva Sans"/>
                <a:ea typeface="Canva Sans"/>
                <a:cs typeface="Canva Sans"/>
                <a:sym typeface="Canva Sans"/>
              </a:rPr>
              <a:t>r </a:t>
            </a:r>
            <a:r>
              <a:rPr lang="en-US" sz="2485" spc="149" u="none">
                <a:solidFill>
                  <a:srgbClr val="FFFFFF"/>
                </a:solidFill>
                <a:latin typeface="Canva Sans"/>
                <a:ea typeface="Canva Sans"/>
                <a:cs typeface="Canva Sans"/>
                <a:sym typeface="Canva Sans"/>
              </a:rPr>
              <a:t>each g</a:t>
            </a:r>
            <a:r>
              <a:rPr lang="en-US" sz="2485" spc="149">
                <a:solidFill>
                  <a:srgbClr val="FFFFFF"/>
                </a:solidFill>
                <a:latin typeface="Canva Sans"/>
                <a:ea typeface="Canva Sans"/>
                <a:cs typeface="Canva Sans"/>
                <a:sym typeface="Canva Sans"/>
              </a:rPr>
              <a:t>roup</a:t>
            </a:r>
            <a:r>
              <a:rPr lang="en-US" sz="2485" spc="149" u="none">
                <a:solidFill>
                  <a:srgbClr val="FFFFFF"/>
                </a:solidFill>
                <a:latin typeface="Canva Sans"/>
                <a:ea typeface="Canva Sans"/>
                <a:cs typeface="Canva Sans"/>
                <a:sym typeface="Canva Sans"/>
              </a:rPr>
              <a:t> (</a:t>
            </a:r>
            <a:r>
              <a:rPr lang="en-US" sz="2485" spc="149">
                <a:solidFill>
                  <a:srgbClr val="FFFFFF"/>
                </a:solidFill>
                <a:latin typeface="Canva Sans"/>
                <a:ea typeface="Canva Sans"/>
                <a:cs typeface="Canva Sans"/>
                <a:sym typeface="Canva Sans"/>
              </a:rPr>
              <a:t>e</a:t>
            </a:r>
            <a:r>
              <a:rPr lang="en-US" sz="2485" spc="149" u="none">
                <a:solidFill>
                  <a:srgbClr val="FFFFFF"/>
                </a:solidFill>
                <a:latin typeface="Canva Sans"/>
                <a:ea typeface="Canva Sans"/>
                <a:cs typeface="Canva Sans"/>
                <a:sym typeface="Canva Sans"/>
              </a:rPr>
              <a:t>.g.,</a:t>
            </a:r>
            <a:r>
              <a:rPr lang="en-US" sz="2485" spc="149">
                <a:solidFill>
                  <a:srgbClr val="FFFFFF"/>
                </a:solidFill>
                <a:latin typeface="Canva Sans"/>
                <a:ea typeface="Canva Sans"/>
                <a:cs typeface="Canva Sans"/>
                <a:sym typeface="Canva Sans"/>
              </a:rPr>
              <a:t> </a:t>
            </a:r>
            <a:r>
              <a:rPr lang="en-US" sz="2485" spc="149" u="none">
                <a:solidFill>
                  <a:srgbClr val="FFFFFF"/>
                </a:solidFill>
                <a:latin typeface="Canva Sans"/>
                <a:ea typeface="Canva Sans"/>
                <a:cs typeface="Canva Sans"/>
                <a:sym typeface="Canva Sans"/>
              </a:rPr>
              <a:t>total dail</a:t>
            </a:r>
            <a:r>
              <a:rPr lang="en-US" sz="2485" spc="149">
                <a:solidFill>
                  <a:srgbClr val="FFFFFF"/>
                </a:solidFill>
                <a:latin typeface="Canva Sans"/>
                <a:ea typeface="Canva Sans"/>
                <a:cs typeface="Canva Sans"/>
                <a:sym typeface="Canva Sans"/>
              </a:rPr>
              <a:t>y </a:t>
            </a:r>
            <a:r>
              <a:rPr lang="en-US" sz="2485" spc="149" u="none">
                <a:solidFill>
                  <a:srgbClr val="FFFFFF"/>
                </a:solidFill>
                <a:latin typeface="Canva Sans"/>
                <a:ea typeface="Canva Sans"/>
                <a:cs typeface="Canva Sans"/>
                <a:sym typeface="Canva Sans"/>
              </a:rPr>
              <a:t>st</a:t>
            </a:r>
            <a:r>
              <a:rPr lang="en-US" sz="2485" spc="149">
                <a:solidFill>
                  <a:srgbClr val="FFFFFF"/>
                </a:solidFill>
                <a:latin typeface="Canva Sans"/>
                <a:ea typeface="Canva Sans"/>
                <a:cs typeface="Canva Sans"/>
                <a:sym typeface="Canva Sans"/>
              </a:rPr>
              <a:t>e</a:t>
            </a:r>
            <a:r>
              <a:rPr lang="en-US" sz="2485" spc="149" u="none">
                <a:solidFill>
                  <a:srgbClr val="FFFFFF"/>
                </a:solidFill>
                <a:latin typeface="Canva Sans"/>
                <a:ea typeface="Canva Sans"/>
                <a:cs typeface="Canva Sans"/>
                <a:sym typeface="Canva Sans"/>
              </a:rPr>
              <a:t>ps,</a:t>
            </a:r>
            <a:r>
              <a:rPr lang="en-US" sz="2485" spc="149">
                <a:solidFill>
                  <a:srgbClr val="FFFFFF"/>
                </a:solidFill>
                <a:latin typeface="Canva Sans"/>
                <a:ea typeface="Canva Sans"/>
                <a:cs typeface="Canva Sans"/>
                <a:sym typeface="Canva Sans"/>
              </a:rPr>
              <a:t> </a:t>
            </a:r>
            <a:r>
              <a:rPr lang="en-US" sz="2485" spc="149" u="none">
                <a:solidFill>
                  <a:srgbClr val="FFFFFF"/>
                </a:solidFill>
                <a:latin typeface="Canva Sans"/>
                <a:ea typeface="Canva Sans"/>
                <a:cs typeface="Canva Sans"/>
                <a:sym typeface="Canva Sans"/>
              </a:rPr>
              <a:t>tot</a:t>
            </a:r>
            <a:r>
              <a:rPr lang="en-US" sz="2485" spc="149">
                <a:solidFill>
                  <a:srgbClr val="FFFFFF"/>
                </a:solidFill>
                <a:latin typeface="Canva Sans"/>
                <a:ea typeface="Canva Sans"/>
                <a:cs typeface="Canva Sans"/>
                <a:sym typeface="Canva Sans"/>
              </a:rPr>
              <a:t>a</a:t>
            </a:r>
            <a:r>
              <a:rPr lang="en-US" sz="2485" spc="149" u="none">
                <a:solidFill>
                  <a:srgbClr val="FFFFFF"/>
                </a:solidFill>
                <a:latin typeface="Canva Sans"/>
                <a:ea typeface="Canva Sans"/>
                <a:cs typeface="Canva Sans"/>
                <a:sym typeface="Canva Sans"/>
              </a:rPr>
              <a:t>l</a:t>
            </a:r>
            <a:r>
              <a:rPr lang="en-US" sz="2485" spc="149">
                <a:solidFill>
                  <a:srgbClr val="FFFFFF"/>
                </a:solidFill>
                <a:latin typeface="Canva Sans"/>
                <a:ea typeface="Canva Sans"/>
                <a:cs typeface="Canva Sans"/>
                <a:sym typeface="Canva Sans"/>
              </a:rPr>
              <a:t> cal</a:t>
            </a:r>
            <a:r>
              <a:rPr lang="en-US" sz="2485" spc="149" u="none">
                <a:solidFill>
                  <a:srgbClr val="FFFFFF"/>
                </a:solidFill>
                <a:latin typeface="Canva Sans"/>
                <a:ea typeface="Canva Sans"/>
                <a:cs typeface="Canva Sans"/>
                <a:sym typeface="Canva Sans"/>
              </a:rPr>
              <a:t>ories b</a:t>
            </a:r>
            <a:r>
              <a:rPr lang="en-US" sz="2485" spc="149">
                <a:solidFill>
                  <a:srgbClr val="FFFFFF"/>
                </a:solidFill>
                <a:latin typeface="Canva Sans"/>
                <a:ea typeface="Canva Sans"/>
                <a:cs typeface="Canva Sans"/>
                <a:sym typeface="Canva Sans"/>
              </a:rPr>
              <a:t>u</a:t>
            </a:r>
            <a:r>
              <a:rPr lang="en-US" sz="2485" spc="149" u="none">
                <a:solidFill>
                  <a:srgbClr val="FFFFFF"/>
                </a:solidFill>
                <a:latin typeface="Canva Sans"/>
                <a:ea typeface="Canva Sans"/>
                <a:cs typeface="Canva Sans"/>
                <a:sym typeface="Canva Sans"/>
              </a:rPr>
              <a:t>rn</a:t>
            </a:r>
            <a:r>
              <a:rPr lang="en-US" sz="2485" spc="149">
                <a:solidFill>
                  <a:srgbClr val="FFFFFF"/>
                </a:solidFill>
                <a:latin typeface="Canva Sans"/>
                <a:ea typeface="Canva Sans"/>
                <a:cs typeface="Canva Sans"/>
                <a:sym typeface="Canva Sans"/>
              </a:rPr>
              <a:t>ed</a:t>
            </a:r>
            <a:r>
              <a:rPr lang="en-US" sz="2485" spc="149" u="none">
                <a:solidFill>
                  <a:srgbClr val="FFFFFF"/>
                </a:solidFill>
                <a:latin typeface="Canva Sans"/>
                <a:ea typeface="Canva Sans"/>
                <a:cs typeface="Canva Sans"/>
                <a:sym typeface="Canva Sans"/>
              </a:rPr>
              <a:t>,</a:t>
            </a:r>
            <a:r>
              <a:rPr lang="en-US" sz="2485" spc="149">
                <a:solidFill>
                  <a:srgbClr val="FFFFFF"/>
                </a:solidFill>
                <a:latin typeface="Canva Sans"/>
                <a:ea typeface="Canva Sans"/>
                <a:cs typeface="Canva Sans"/>
                <a:sym typeface="Canva Sans"/>
              </a:rPr>
              <a:t> t</a:t>
            </a:r>
            <a:r>
              <a:rPr lang="en-US" sz="2485" spc="149" u="none">
                <a:solidFill>
                  <a:srgbClr val="FFFFFF"/>
                </a:solidFill>
                <a:latin typeface="Canva Sans"/>
                <a:ea typeface="Canva Sans"/>
                <a:cs typeface="Canva Sans"/>
                <a:sym typeface="Canva Sans"/>
              </a:rPr>
              <a:t>otal </a:t>
            </a:r>
            <a:r>
              <a:rPr lang="en-US" sz="2485" spc="149">
                <a:solidFill>
                  <a:srgbClr val="FFFFFF"/>
                </a:solidFill>
                <a:latin typeface="Canva Sans"/>
                <a:ea typeface="Canva Sans"/>
                <a:cs typeface="Canva Sans"/>
                <a:sym typeface="Canva Sans"/>
              </a:rPr>
              <a:t>s</a:t>
            </a:r>
            <a:r>
              <a:rPr lang="en-US" sz="2485" spc="149" u="none">
                <a:solidFill>
                  <a:srgbClr val="FFFFFF"/>
                </a:solidFill>
                <a:latin typeface="Canva Sans"/>
                <a:ea typeface="Canva Sans"/>
                <a:cs typeface="Canva Sans"/>
                <a:sym typeface="Canva Sans"/>
              </a:rPr>
              <a:t>leep</a:t>
            </a:r>
            <a:r>
              <a:rPr lang="en-US" sz="2485" spc="149">
                <a:solidFill>
                  <a:srgbClr val="FFFFFF"/>
                </a:solidFill>
                <a:latin typeface="Canva Sans"/>
                <a:ea typeface="Canva Sans"/>
                <a:cs typeface="Canva Sans"/>
                <a:sym typeface="Canva Sans"/>
              </a:rPr>
              <a:t> </a:t>
            </a:r>
            <a:r>
              <a:rPr lang="en-US" sz="2485" spc="149" u="none">
                <a:solidFill>
                  <a:srgbClr val="FFFFFF"/>
                </a:solidFill>
                <a:latin typeface="Canva Sans"/>
                <a:ea typeface="Canva Sans"/>
                <a:cs typeface="Canva Sans"/>
                <a:sym typeface="Canva Sans"/>
              </a:rPr>
              <a:t>q</a:t>
            </a:r>
            <a:r>
              <a:rPr lang="en-US" sz="2485" spc="149">
                <a:solidFill>
                  <a:srgbClr val="FFFFFF"/>
                </a:solidFill>
                <a:latin typeface="Canva Sans"/>
                <a:ea typeface="Canva Sans"/>
                <a:cs typeface="Canva Sans"/>
                <a:sym typeface="Canva Sans"/>
              </a:rPr>
              <a:t>u</a:t>
            </a:r>
            <a:r>
              <a:rPr lang="en-US" sz="2485" spc="149" u="none">
                <a:solidFill>
                  <a:srgbClr val="FFFFFF"/>
                </a:solidFill>
                <a:latin typeface="Canva Sans"/>
                <a:ea typeface="Canva Sans"/>
                <a:cs typeface="Canva Sans"/>
                <a:sym typeface="Canva Sans"/>
              </a:rPr>
              <a:t>ality).</a:t>
            </a:r>
          </a:p>
          <a:p>
            <a:pPr algn="l" marL="536569" indent="-268285" lvl="1">
              <a:lnSpc>
                <a:spcPts val="3355"/>
              </a:lnSpc>
              <a:spcBef>
                <a:spcPct val="0"/>
              </a:spcBef>
              <a:buFont typeface="Arial"/>
              <a:buChar char="•"/>
            </a:pPr>
            <a:r>
              <a:rPr lang="en-US" b="true" sz="2485" spc="149" u="none">
                <a:solidFill>
                  <a:srgbClr val="FFFFFF"/>
                </a:solidFill>
                <a:latin typeface="Canva Sans Bold"/>
                <a:ea typeface="Canva Sans Bold"/>
                <a:cs typeface="Canva Sans Bold"/>
                <a:sym typeface="Canva Sans Bold"/>
              </a:rPr>
              <a:t>Me</a:t>
            </a:r>
            <a:r>
              <a:rPr lang="en-US" b="true" sz="2485" spc="149">
                <a:solidFill>
                  <a:srgbClr val="FFFFFF"/>
                </a:solidFill>
                <a:latin typeface="Canva Sans Bold"/>
                <a:ea typeface="Canva Sans Bold"/>
                <a:cs typeface="Canva Sans Bold"/>
                <a:sym typeface="Canva Sans Bold"/>
              </a:rPr>
              <a:t>a</a:t>
            </a:r>
            <a:r>
              <a:rPr lang="en-US" b="true" sz="2485" spc="149" u="none">
                <a:solidFill>
                  <a:srgbClr val="FFFFFF"/>
                </a:solidFill>
                <a:latin typeface="Canva Sans Bold"/>
                <a:ea typeface="Canva Sans Bold"/>
                <a:cs typeface="Canva Sans Bold"/>
                <a:sym typeface="Canva Sans Bold"/>
              </a:rPr>
              <a:t>n</a:t>
            </a:r>
            <a:r>
              <a:rPr lang="en-US" b="true" sz="2485" spc="149">
                <a:solidFill>
                  <a:srgbClr val="FFFFFF"/>
                </a:solidFill>
                <a:latin typeface="Canva Sans Bold"/>
                <a:ea typeface="Canva Sans Bold"/>
                <a:cs typeface="Canva Sans Bold"/>
                <a:sym typeface="Canva Sans Bold"/>
              </a:rPr>
              <a:t>:</a:t>
            </a:r>
          </a:p>
          <a:p>
            <a:pPr algn="l" marL="1073139" indent="-357713" lvl="2">
              <a:lnSpc>
                <a:spcPts val="3355"/>
              </a:lnSpc>
              <a:spcBef>
                <a:spcPct val="0"/>
              </a:spcBef>
              <a:buFont typeface="Arial"/>
              <a:buChar char="⚬"/>
            </a:pPr>
            <a:r>
              <a:rPr lang="en-US" sz="2485" spc="149">
                <a:solidFill>
                  <a:srgbClr val="FFFFFF"/>
                </a:solidFill>
                <a:latin typeface="Canva Sans"/>
                <a:ea typeface="Canva Sans"/>
                <a:cs typeface="Canva Sans"/>
                <a:sym typeface="Canva Sans"/>
              </a:rPr>
              <a:t>A</a:t>
            </a:r>
            <a:r>
              <a:rPr lang="en-US" sz="2485" spc="149" u="none">
                <a:solidFill>
                  <a:srgbClr val="FFFFFF"/>
                </a:solidFill>
                <a:latin typeface="Canva Sans"/>
                <a:ea typeface="Canva Sans"/>
                <a:cs typeface="Canva Sans"/>
                <a:sym typeface="Canva Sans"/>
              </a:rPr>
              <a:t>vera</a:t>
            </a:r>
            <a:r>
              <a:rPr lang="en-US" sz="2485" spc="149">
                <a:solidFill>
                  <a:srgbClr val="FFFFFF"/>
                </a:solidFill>
                <a:latin typeface="Canva Sans"/>
                <a:ea typeface="Canva Sans"/>
                <a:cs typeface="Canva Sans"/>
                <a:sym typeface="Canva Sans"/>
              </a:rPr>
              <a:t>ge </a:t>
            </a:r>
            <a:r>
              <a:rPr lang="en-US" sz="2485" spc="149" u="none">
                <a:solidFill>
                  <a:srgbClr val="FFFFFF"/>
                </a:solidFill>
                <a:latin typeface="Canva Sans"/>
                <a:ea typeface="Canva Sans"/>
                <a:cs typeface="Canva Sans"/>
                <a:sym typeface="Canva Sans"/>
              </a:rPr>
              <a:t>v</a:t>
            </a:r>
            <a:r>
              <a:rPr lang="en-US" sz="2485" spc="149">
                <a:solidFill>
                  <a:srgbClr val="FFFFFF"/>
                </a:solidFill>
                <a:latin typeface="Canva Sans"/>
                <a:ea typeface="Canva Sans"/>
                <a:cs typeface="Canva Sans"/>
                <a:sym typeface="Canva Sans"/>
              </a:rPr>
              <a:t>a</a:t>
            </a:r>
            <a:r>
              <a:rPr lang="en-US" sz="2485" spc="149" u="none">
                <a:solidFill>
                  <a:srgbClr val="FFFFFF"/>
                </a:solidFill>
                <a:latin typeface="Canva Sans"/>
                <a:ea typeface="Canva Sans"/>
                <a:cs typeface="Canva Sans"/>
                <a:sym typeface="Canva Sans"/>
              </a:rPr>
              <a:t>lue p</a:t>
            </a:r>
            <a:r>
              <a:rPr lang="en-US" sz="2485" spc="149">
                <a:solidFill>
                  <a:srgbClr val="FFFFFF"/>
                </a:solidFill>
                <a:latin typeface="Canva Sans"/>
                <a:ea typeface="Canva Sans"/>
                <a:cs typeface="Canva Sans"/>
                <a:sym typeface="Canva Sans"/>
              </a:rPr>
              <a:t>e</a:t>
            </a:r>
            <a:r>
              <a:rPr lang="en-US" sz="2485" spc="149" u="none">
                <a:solidFill>
                  <a:srgbClr val="FFFFFF"/>
                </a:solidFill>
                <a:latin typeface="Canva Sans"/>
                <a:ea typeface="Canva Sans"/>
                <a:cs typeface="Canva Sans"/>
                <a:sym typeface="Canva Sans"/>
              </a:rPr>
              <a:t>r</a:t>
            </a:r>
            <a:r>
              <a:rPr lang="en-US" sz="2485" spc="149">
                <a:solidFill>
                  <a:srgbClr val="FFFFFF"/>
                </a:solidFill>
                <a:latin typeface="Canva Sans"/>
                <a:ea typeface="Canva Sans"/>
                <a:cs typeface="Canva Sans"/>
                <a:sym typeface="Canva Sans"/>
              </a:rPr>
              <a:t> </a:t>
            </a:r>
            <a:r>
              <a:rPr lang="en-US" sz="2485" spc="149" u="none">
                <a:solidFill>
                  <a:srgbClr val="FFFFFF"/>
                </a:solidFill>
                <a:latin typeface="Canva Sans"/>
                <a:ea typeface="Canva Sans"/>
                <a:cs typeface="Canva Sans"/>
                <a:sym typeface="Canva Sans"/>
              </a:rPr>
              <a:t>g</a:t>
            </a:r>
            <a:r>
              <a:rPr lang="en-US" sz="2485" spc="149">
                <a:solidFill>
                  <a:srgbClr val="FFFFFF"/>
                </a:solidFill>
                <a:latin typeface="Canva Sans"/>
                <a:ea typeface="Canva Sans"/>
                <a:cs typeface="Canva Sans"/>
                <a:sym typeface="Canva Sans"/>
              </a:rPr>
              <a:t>roup </a:t>
            </a:r>
            <a:r>
              <a:rPr lang="en-US" sz="2485" spc="149" u="none">
                <a:solidFill>
                  <a:srgbClr val="FFFFFF"/>
                </a:solidFill>
                <a:latin typeface="Canva Sans"/>
                <a:ea typeface="Canva Sans"/>
                <a:cs typeface="Canva Sans"/>
                <a:sym typeface="Canva Sans"/>
              </a:rPr>
              <a:t>(</a:t>
            </a:r>
            <a:r>
              <a:rPr lang="en-US" sz="2485" spc="149">
                <a:solidFill>
                  <a:srgbClr val="FFFFFF"/>
                </a:solidFill>
                <a:latin typeface="Canva Sans"/>
                <a:ea typeface="Canva Sans"/>
                <a:cs typeface="Canva Sans"/>
                <a:sym typeface="Canva Sans"/>
              </a:rPr>
              <a:t>e</a:t>
            </a:r>
            <a:r>
              <a:rPr lang="en-US" sz="2485" spc="149" u="none">
                <a:solidFill>
                  <a:srgbClr val="FFFFFF"/>
                </a:solidFill>
                <a:latin typeface="Canva Sans"/>
                <a:ea typeface="Canva Sans"/>
                <a:cs typeface="Canva Sans"/>
                <a:sym typeface="Canva Sans"/>
              </a:rPr>
              <a:t>.g.,</a:t>
            </a:r>
            <a:r>
              <a:rPr lang="en-US" sz="2485" spc="149">
                <a:solidFill>
                  <a:srgbClr val="FFFFFF"/>
                </a:solidFill>
                <a:latin typeface="Canva Sans"/>
                <a:ea typeface="Canva Sans"/>
                <a:cs typeface="Canva Sans"/>
                <a:sym typeface="Canva Sans"/>
              </a:rPr>
              <a:t> a</a:t>
            </a:r>
            <a:r>
              <a:rPr lang="en-US" sz="2485" spc="149" u="none">
                <a:solidFill>
                  <a:srgbClr val="FFFFFF"/>
                </a:solidFill>
                <a:latin typeface="Canva Sans"/>
                <a:ea typeface="Canva Sans"/>
                <a:cs typeface="Canva Sans"/>
                <a:sym typeface="Canva Sans"/>
              </a:rPr>
              <a:t>v</a:t>
            </a:r>
            <a:r>
              <a:rPr lang="en-US" sz="2485" spc="149">
                <a:solidFill>
                  <a:srgbClr val="FFFFFF"/>
                </a:solidFill>
                <a:latin typeface="Canva Sans"/>
                <a:ea typeface="Canva Sans"/>
                <a:cs typeface="Canva Sans"/>
                <a:sym typeface="Canva Sans"/>
              </a:rPr>
              <a:t>erage </a:t>
            </a:r>
            <a:r>
              <a:rPr lang="en-US" sz="2485" spc="149" u="none">
                <a:solidFill>
                  <a:srgbClr val="FFFFFF"/>
                </a:solidFill>
                <a:latin typeface="Canva Sans"/>
                <a:ea typeface="Canva Sans"/>
                <a:cs typeface="Canva Sans"/>
                <a:sym typeface="Canva Sans"/>
              </a:rPr>
              <a:t>sl</a:t>
            </a:r>
            <a:r>
              <a:rPr lang="en-US" sz="2485" spc="149">
                <a:solidFill>
                  <a:srgbClr val="FFFFFF"/>
                </a:solidFill>
                <a:latin typeface="Canva Sans"/>
                <a:ea typeface="Canva Sans"/>
                <a:cs typeface="Canva Sans"/>
                <a:sym typeface="Canva Sans"/>
              </a:rPr>
              <a:t>e</a:t>
            </a:r>
            <a:r>
              <a:rPr lang="en-US" sz="2485" spc="149" u="none">
                <a:solidFill>
                  <a:srgbClr val="FFFFFF"/>
                </a:solidFill>
                <a:latin typeface="Canva Sans"/>
                <a:ea typeface="Canva Sans"/>
                <a:cs typeface="Canva Sans"/>
                <a:sym typeface="Canva Sans"/>
              </a:rPr>
              <a:t>ep</a:t>
            </a:r>
            <a:r>
              <a:rPr lang="en-US" sz="2485" spc="149">
                <a:solidFill>
                  <a:srgbClr val="FFFFFF"/>
                </a:solidFill>
                <a:latin typeface="Canva Sans"/>
                <a:ea typeface="Canva Sans"/>
                <a:cs typeface="Canva Sans"/>
                <a:sym typeface="Canva Sans"/>
              </a:rPr>
              <a:t> </a:t>
            </a:r>
            <a:r>
              <a:rPr lang="en-US" sz="2485" spc="149" u="none">
                <a:solidFill>
                  <a:srgbClr val="FFFFFF"/>
                </a:solidFill>
                <a:latin typeface="Canva Sans"/>
                <a:ea typeface="Canva Sans"/>
                <a:cs typeface="Canva Sans"/>
                <a:sym typeface="Canva Sans"/>
              </a:rPr>
              <a:t>quality</a:t>
            </a:r>
            <a:r>
              <a:rPr lang="en-US" sz="2485" spc="149">
                <a:solidFill>
                  <a:srgbClr val="FFFFFF"/>
                </a:solidFill>
                <a:latin typeface="Canva Sans"/>
                <a:ea typeface="Canva Sans"/>
                <a:cs typeface="Canva Sans"/>
                <a:sym typeface="Canva Sans"/>
              </a:rPr>
              <a:t>, </a:t>
            </a:r>
            <a:r>
              <a:rPr lang="en-US" sz="2485" spc="149" u="none">
                <a:solidFill>
                  <a:srgbClr val="FFFFFF"/>
                </a:solidFill>
                <a:latin typeface="Canva Sans"/>
                <a:ea typeface="Canva Sans"/>
                <a:cs typeface="Canva Sans"/>
                <a:sym typeface="Canva Sans"/>
              </a:rPr>
              <a:t>av</a:t>
            </a:r>
            <a:r>
              <a:rPr lang="en-US" sz="2485" spc="149">
                <a:solidFill>
                  <a:srgbClr val="FFFFFF"/>
                </a:solidFill>
                <a:latin typeface="Canva Sans"/>
                <a:ea typeface="Canva Sans"/>
                <a:cs typeface="Canva Sans"/>
                <a:sym typeface="Canva Sans"/>
              </a:rPr>
              <a:t>e</a:t>
            </a:r>
            <a:r>
              <a:rPr lang="en-US" sz="2485" spc="149" u="none">
                <a:solidFill>
                  <a:srgbClr val="FFFFFF"/>
                </a:solidFill>
                <a:latin typeface="Canva Sans"/>
                <a:ea typeface="Canva Sans"/>
                <a:cs typeface="Canva Sans"/>
                <a:sym typeface="Canva Sans"/>
              </a:rPr>
              <a:t>rag</a:t>
            </a:r>
            <a:r>
              <a:rPr lang="en-US" sz="2485" spc="149">
                <a:solidFill>
                  <a:srgbClr val="FFFFFF"/>
                </a:solidFill>
                <a:latin typeface="Canva Sans"/>
                <a:ea typeface="Canva Sans"/>
                <a:cs typeface="Canva Sans"/>
                <a:sym typeface="Canva Sans"/>
              </a:rPr>
              <a:t>e</a:t>
            </a:r>
            <a:r>
              <a:rPr lang="en-US" sz="2485" spc="149" u="none">
                <a:solidFill>
                  <a:srgbClr val="FFFFFF"/>
                </a:solidFill>
                <a:latin typeface="Canva Sans"/>
                <a:ea typeface="Canva Sans"/>
                <a:cs typeface="Canva Sans"/>
                <a:sym typeface="Canva Sans"/>
              </a:rPr>
              <a:t> d</a:t>
            </a:r>
            <a:r>
              <a:rPr lang="en-US" sz="2485" spc="149">
                <a:solidFill>
                  <a:srgbClr val="FFFFFF"/>
                </a:solidFill>
                <a:latin typeface="Canva Sans"/>
                <a:ea typeface="Canva Sans"/>
                <a:cs typeface="Canva Sans"/>
                <a:sym typeface="Canva Sans"/>
              </a:rPr>
              <a:t>a</a:t>
            </a:r>
            <a:r>
              <a:rPr lang="en-US" sz="2485" spc="149" u="none">
                <a:solidFill>
                  <a:srgbClr val="FFFFFF"/>
                </a:solidFill>
                <a:latin typeface="Canva Sans"/>
                <a:ea typeface="Canva Sans"/>
                <a:cs typeface="Canva Sans"/>
                <a:sym typeface="Canva Sans"/>
              </a:rPr>
              <a:t>il</a:t>
            </a:r>
            <a:r>
              <a:rPr lang="en-US" sz="2485" spc="149">
                <a:solidFill>
                  <a:srgbClr val="FFFFFF"/>
                </a:solidFill>
                <a:latin typeface="Canva Sans"/>
                <a:ea typeface="Canva Sans"/>
                <a:cs typeface="Canva Sans"/>
                <a:sym typeface="Canva Sans"/>
              </a:rPr>
              <a:t>y </a:t>
            </a:r>
            <a:r>
              <a:rPr lang="en-US" sz="2485" spc="149" u="none">
                <a:solidFill>
                  <a:srgbClr val="FFFFFF"/>
                </a:solidFill>
                <a:latin typeface="Canva Sans"/>
                <a:ea typeface="Canva Sans"/>
                <a:cs typeface="Canva Sans"/>
                <a:sym typeface="Canva Sans"/>
              </a:rPr>
              <a:t>s</a:t>
            </a:r>
            <a:r>
              <a:rPr lang="en-US" sz="2485" spc="149">
                <a:solidFill>
                  <a:srgbClr val="FFFFFF"/>
                </a:solidFill>
                <a:latin typeface="Canva Sans"/>
                <a:ea typeface="Canva Sans"/>
                <a:cs typeface="Canva Sans"/>
                <a:sym typeface="Canva Sans"/>
              </a:rPr>
              <a:t>t</a:t>
            </a:r>
            <a:r>
              <a:rPr lang="en-US" sz="2485" spc="149" u="none">
                <a:solidFill>
                  <a:srgbClr val="FFFFFF"/>
                </a:solidFill>
                <a:latin typeface="Canva Sans"/>
                <a:ea typeface="Canva Sans"/>
                <a:cs typeface="Canva Sans"/>
                <a:sym typeface="Canva Sans"/>
              </a:rPr>
              <a:t>ep</a:t>
            </a:r>
            <a:r>
              <a:rPr lang="en-US" sz="2485" spc="149">
                <a:solidFill>
                  <a:srgbClr val="FFFFFF"/>
                </a:solidFill>
                <a:latin typeface="Canva Sans"/>
                <a:ea typeface="Canva Sans"/>
                <a:cs typeface="Canva Sans"/>
                <a:sym typeface="Canva Sans"/>
              </a:rPr>
              <a:t>s</a:t>
            </a:r>
            <a:r>
              <a:rPr lang="en-US" sz="2485" spc="149" u="none">
                <a:solidFill>
                  <a:srgbClr val="FFFFFF"/>
                </a:solidFill>
                <a:latin typeface="Canva Sans"/>
                <a:ea typeface="Canva Sans"/>
                <a:cs typeface="Canva Sans"/>
                <a:sym typeface="Canva Sans"/>
              </a:rPr>
              <a:t>,</a:t>
            </a:r>
            <a:r>
              <a:rPr lang="en-US" sz="2485" spc="149">
                <a:solidFill>
                  <a:srgbClr val="FFFFFF"/>
                </a:solidFill>
                <a:latin typeface="Canva Sans"/>
                <a:ea typeface="Canva Sans"/>
                <a:cs typeface="Canva Sans"/>
                <a:sym typeface="Canva Sans"/>
              </a:rPr>
              <a:t> </a:t>
            </a:r>
            <a:r>
              <a:rPr lang="en-US" sz="2485" spc="149" u="none">
                <a:solidFill>
                  <a:srgbClr val="FFFFFF"/>
                </a:solidFill>
                <a:latin typeface="Canva Sans"/>
                <a:ea typeface="Canva Sans"/>
                <a:cs typeface="Canva Sans"/>
                <a:sym typeface="Canva Sans"/>
              </a:rPr>
              <a:t>ave</a:t>
            </a:r>
            <a:r>
              <a:rPr lang="en-US" sz="2485" spc="149">
                <a:solidFill>
                  <a:srgbClr val="FFFFFF"/>
                </a:solidFill>
                <a:latin typeface="Canva Sans"/>
                <a:ea typeface="Canva Sans"/>
                <a:cs typeface="Canva Sans"/>
                <a:sym typeface="Canva Sans"/>
              </a:rPr>
              <a:t>r</a:t>
            </a:r>
            <a:r>
              <a:rPr lang="en-US" sz="2485" spc="149" u="none">
                <a:solidFill>
                  <a:srgbClr val="FFFFFF"/>
                </a:solidFill>
                <a:latin typeface="Canva Sans"/>
                <a:ea typeface="Canva Sans"/>
                <a:cs typeface="Canva Sans"/>
                <a:sym typeface="Canva Sans"/>
              </a:rPr>
              <a:t>ag</a:t>
            </a:r>
            <a:r>
              <a:rPr lang="en-US" sz="2485" spc="149">
                <a:solidFill>
                  <a:srgbClr val="FFFFFF"/>
                </a:solidFill>
                <a:latin typeface="Canva Sans"/>
                <a:ea typeface="Canva Sans"/>
                <a:cs typeface="Canva Sans"/>
                <a:sym typeface="Canva Sans"/>
              </a:rPr>
              <a:t>e </a:t>
            </a:r>
            <a:r>
              <a:rPr lang="en-US" sz="2485" spc="149" u="none">
                <a:solidFill>
                  <a:srgbClr val="FFFFFF"/>
                </a:solidFill>
                <a:latin typeface="Canva Sans"/>
                <a:ea typeface="Canva Sans"/>
                <a:cs typeface="Canva Sans"/>
                <a:sym typeface="Canva Sans"/>
              </a:rPr>
              <a:t>c</a:t>
            </a:r>
            <a:r>
              <a:rPr lang="en-US" sz="2485" spc="149">
                <a:solidFill>
                  <a:srgbClr val="FFFFFF"/>
                </a:solidFill>
                <a:latin typeface="Canva Sans"/>
                <a:ea typeface="Canva Sans"/>
                <a:cs typeface="Canva Sans"/>
                <a:sym typeface="Canva Sans"/>
              </a:rPr>
              <a:t>a</a:t>
            </a:r>
            <a:r>
              <a:rPr lang="en-US" sz="2485" spc="149" u="none">
                <a:solidFill>
                  <a:srgbClr val="FFFFFF"/>
                </a:solidFill>
                <a:latin typeface="Canva Sans"/>
                <a:ea typeface="Canva Sans"/>
                <a:cs typeface="Canva Sans"/>
                <a:sym typeface="Canva Sans"/>
              </a:rPr>
              <a:t>lo</a:t>
            </a:r>
            <a:r>
              <a:rPr lang="en-US" sz="2485" spc="149">
                <a:solidFill>
                  <a:srgbClr val="FFFFFF"/>
                </a:solidFill>
                <a:latin typeface="Canva Sans"/>
                <a:ea typeface="Canva Sans"/>
                <a:cs typeface="Canva Sans"/>
                <a:sym typeface="Canva Sans"/>
              </a:rPr>
              <a:t>ri</a:t>
            </a:r>
            <a:r>
              <a:rPr lang="en-US" sz="2485" spc="149" u="none">
                <a:solidFill>
                  <a:srgbClr val="FFFFFF"/>
                </a:solidFill>
                <a:latin typeface="Canva Sans"/>
                <a:ea typeface="Canva Sans"/>
                <a:cs typeface="Canva Sans"/>
                <a:sym typeface="Canva Sans"/>
              </a:rPr>
              <a:t>e</a:t>
            </a:r>
            <a:r>
              <a:rPr lang="en-US" sz="2485" spc="149">
                <a:solidFill>
                  <a:srgbClr val="FFFFFF"/>
                </a:solidFill>
                <a:latin typeface="Canva Sans"/>
                <a:ea typeface="Canva Sans"/>
                <a:cs typeface="Canva Sans"/>
                <a:sym typeface="Canva Sans"/>
              </a:rPr>
              <a:t>s b</a:t>
            </a:r>
            <a:r>
              <a:rPr lang="en-US" sz="2485" spc="149" u="none">
                <a:solidFill>
                  <a:srgbClr val="FFFFFF"/>
                </a:solidFill>
                <a:latin typeface="Canva Sans"/>
                <a:ea typeface="Canva Sans"/>
                <a:cs typeface="Canva Sans"/>
                <a:sym typeface="Canva Sans"/>
              </a:rPr>
              <a:t>urn</a:t>
            </a:r>
            <a:r>
              <a:rPr lang="en-US" sz="2485" spc="149">
                <a:solidFill>
                  <a:srgbClr val="FFFFFF"/>
                </a:solidFill>
                <a:latin typeface="Canva Sans"/>
                <a:ea typeface="Canva Sans"/>
                <a:cs typeface="Canva Sans"/>
                <a:sym typeface="Canva Sans"/>
              </a:rPr>
              <a:t>ed</a:t>
            </a:r>
            <a:r>
              <a:rPr lang="en-US" sz="2485" spc="149" u="none">
                <a:solidFill>
                  <a:srgbClr val="FFFFFF"/>
                </a:solidFill>
                <a:latin typeface="Canva Sans"/>
                <a:ea typeface="Canva Sans"/>
                <a:cs typeface="Canva Sans"/>
                <a:sym typeface="Canva Sans"/>
              </a:rPr>
              <a:t>).</a:t>
            </a:r>
          </a:p>
          <a:p>
            <a:pPr algn="l" marL="536569" indent="-268285" lvl="1">
              <a:lnSpc>
                <a:spcPts val="3355"/>
              </a:lnSpc>
              <a:spcBef>
                <a:spcPct val="0"/>
              </a:spcBef>
              <a:buFont typeface="Arial"/>
              <a:buChar char="•"/>
            </a:pPr>
            <a:r>
              <a:rPr lang="en-US" b="true" sz="2485" spc="149" u="none">
                <a:solidFill>
                  <a:srgbClr val="FFFFFF"/>
                </a:solidFill>
                <a:latin typeface="Canva Sans Bold"/>
                <a:ea typeface="Canva Sans Bold"/>
                <a:cs typeface="Canva Sans Bold"/>
                <a:sym typeface="Canva Sans Bold"/>
              </a:rPr>
              <a:t>C</a:t>
            </a:r>
            <a:r>
              <a:rPr lang="en-US" b="true" sz="2485" spc="149">
                <a:solidFill>
                  <a:srgbClr val="FFFFFF"/>
                </a:solidFill>
                <a:latin typeface="Canva Sans Bold"/>
                <a:ea typeface="Canva Sans Bold"/>
                <a:cs typeface="Canva Sans Bold"/>
                <a:sym typeface="Canva Sans Bold"/>
              </a:rPr>
              <a:t>o</a:t>
            </a:r>
            <a:r>
              <a:rPr lang="en-US" b="true" sz="2485" spc="149" u="none">
                <a:solidFill>
                  <a:srgbClr val="FFFFFF"/>
                </a:solidFill>
                <a:latin typeface="Canva Sans Bold"/>
                <a:ea typeface="Canva Sans Bold"/>
                <a:cs typeface="Canva Sans Bold"/>
                <a:sym typeface="Canva Sans Bold"/>
              </a:rPr>
              <a:t>u</a:t>
            </a:r>
            <a:r>
              <a:rPr lang="en-US" b="true" sz="2485" spc="149">
                <a:solidFill>
                  <a:srgbClr val="FFFFFF"/>
                </a:solidFill>
                <a:latin typeface="Canva Sans Bold"/>
                <a:ea typeface="Canva Sans Bold"/>
                <a:cs typeface="Canva Sans Bold"/>
                <a:sym typeface="Canva Sans Bold"/>
              </a:rPr>
              <a:t>nt</a:t>
            </a:r>
            <a:r>
              <a:rPr lang="en-US" b="true" sz="2485" spc="149" u="none">
                <a:solidFill>
                  <a:srgbClr val="FFFFFF"/>
                </a:solidFill>
                <a:latin typeface="Canva Sans Bold"/>
                <a:ea typeface="Canva Sans Bold"/>
                <a:cs typeface="Canva Sans Bold"/>
                <a:sym typeface="Canva Sans Bold"/>
              </a:rPr>
              <a:t>:</a:t>
            </a:r>
          </a:p>
          <a:p>
            <a:pPr algn="l" marL="1073139" indent="-357713" lvl="2">
              <a:lnSpc>
                <a:spcPts val="3355"/>
              </a:lnSpc>
              <a:spcBef>
                <a:spcPct val="0"/>
              </a:spcBef>
              <a:buFont typeface="Arial"/>
              <a:buChar char="⚬"/>
            </a:pPr>
            <a:r>
              <a:rPr lang="en-US" sz="2485" spc="149" u="none">
                <a:solidFill>
                  <a:srgbClr val="FFFFFF"/>
                </a:solidFill>
                <a:latin typeface="Canva Sans"/>
                <a:ea typeface="Canva Sans"/>
                <a:cs typeface="Canva Sans"/>
                <a:sym typeface="Canva Sans"/>
              </a:rPr>
              <a:t>T</a:t>
            </a:r>
            <a:r>
              <a:rPr lang="en-US" sz="2485" spc="149">
                <a:solidFill>
                  <a:srgbClr val="FFFFFF"/>
                </a:solidFill>
                <a:latin typeface="Canva Sans"/>
                <a:ea typeface="Canva Sans"/>
                <a:cs typeface="Canva Sans"/>
                <a:sym typeface="Canva Sans"/>
              </a:rPr>
              <a:t>he</a:t>
            </a:r>
            <a:r>
              <a:rPr lang="en-US" sz="2485" spc="149" u="none">
                <a:solidFill>
                  <a:srgbClr val="FFFFFF"/>
                </a:solidFill>
                <a:latin typeface="Canva Sans"/>
                <a:ea typeface="Canva Sans"/>
                <a:cs typeface="Canva Sans"/>
                <a:sym typeface="Canva Sans"/>
              </a:rPr>
              <a:t> numbe</a:t>
            </a:r>
            <a:r>
              <a:rPr lang="en-US" sz="2485" spc="149">
                <a:solidFill>
                  <a:srgbClr val="FFFFFF"/>
                </a:solidFill>
                <a:latin typeface="Canva Sans"/>
                <a:ea typeface="Canva Sans"/>
                <a:cs typeface="Canva Sans"/>
                <a:sym typeface="Canva Sans"/>
              </a:rPr>
              <a:t>r </a:t>
            </a:r>
            <a:r>
              <a:rPr lang="en-US" sz="2485" spc="149" u="none">
                <a:solidFill>
                  <a:srgbClr val="FFFFFF"/>
                </a:solidFill>
                <a:latin typeface="Canva Sans"/>
                <a:ea typeface="Canva Sans"/>
                <a:cs typeface="Canva Sans"/>
                <a:sym typeface="Canva Sans"/>
              </a:rPr>
              <a:t>of </a:t>
            </a:r>
            <a:r>
              <a:rPr lang="en-US" sz="2485" spc="149">
                <a:solidFill>
                  <a:srgbClr val="FFFFFF"/>
                </a:solidFill>
                <a:latin typeface="Canva Sans"/>
                <a:ea typeface="Canva Sans"/>
                <a:cs typeface="Canva Sans"/>
                <a:sym typeface="Canva Sans"/>
              </a:rPr>
              <a:t>e</a:t>
            </a:r>
            <a:r>
              <a:rPr lang="en-US" sz="2485" spc="149" u="none">
                <a:solidFill>
                  <a:srgbClr val="FFFFFF"/>
                </a:solidFill>
                <a:latin typeface="Canva Sans"/>
                <a:ea typeface="Canva Sans"/>
                <a:cs typeface="Canva Sans"/>
                <a:sym typeface="Canva Sans"/>
              </a:rPr>
              <a:t>n</a:t>
            </a:r>
            <a:r>
              <a:rPr lang="en-US" sz="2485" spc="149">
                <a:solidFill>
                  <a:srgbClr val="FFFFFF"/>
                </a:solidFill>
                <a:latin typeface="Canva Sans"/>
                <a:ea typeface="Canva Sans"/>
                <a:cs typeface="Canva Sans"/>
                <a:sym typeface="Canva Sans"/>
              </a:rPr>
              <a:t>tr</a:t>
            </a:r>
            <a:r>
              <a:rPr lang="en-US" sz="2485" spc="149" u="none">
                <a:solidFill>
                  <a:srgbClr val="FFFFFF"/>
                </a:solidFill>
                <a:latin typeface="Canva Sans"/>
                <a:ea typeface="Canva Sans"/>
                <a:cs typeface="Canva Sans"/>
                <a:sym typeface="Canva Sans"/>
              </a:rPr>
              <a:t>ies</a:t>
            </a:r>
            <a:r>
              <a:rPr lang="en-US" sz="2485" spc="149">
                <a:solidFill>
                  <a:srgbClr val="FFFFFF"/>
                </a:solidFill>
                <a:latin typeface="Canva Sans"/>
                <a:ea typeface="Canva Sans"/>
                <a:cs typeface="Canva Sans"/>
                <a:sym typeface="Canva Sans"/>
              </a:rPr>
              <a:t> </a:t>
            </a:r>
            <a:r>
              <a:rPr lang="en-US" sz="2485" spc="149" u="none">
                <a:solidFill>
                  <a:srgbClr val="FFFFFF"/>
                </a:solidFill>
                <a:latin typeface="Canva Sans"/>
                <a:ea typeface="Canva Sans"/>
                <a:cs typeface="Canva Sans"/>
                <a:sym typeface="Canva Sans"/>
              </a:rPr>
              <a:t>wit</a:t>
            </a:r>
            <a:r>
              <a:rPr lang="en-US" sz="2485" spc="149">
                <a:solidFill>
                  <a:srgbClr val="FFFFFF"/>
                </a:solidFill>
                <a:latin typeface="Canva Sans"/>
                <a:ea typeface="Canva Sans"/>
                <a:cs typeface="Canva Sans"/>
                <a:sym typeface="Canva Sans"/>
              </a:rPr>
              <a:t>hi</a:t>
            </a:r>
            <a:r>
              <a:rPr lang="en-US" sz="2485" spc="149" u="none">
                <a:solidFill>
                  <a:srgbClr val="FFFFFF"/>
                </a:solidFill>
                <a:latin typeface="Canva Sans"/>
                <a:ea typeface="Canva Sans"/>
                <a:cs typeface="Canva Sans"/>
                <a:sym typeface="Canva Sans"/>
              </a:rPr>
              <a:t>n</a:t>
            </a:r>
            <a:r>
              <a:rPr lang="en-US" sz="2485" spc="149">
                <a:solidFill>
                  <a:srgbClr val="FFFFFF"/>
                </a:solidFill>
                <a:latin typeface="Canva Sans"/>
                <a:ea typeface="Canva Sans"/>
                <a:cs typeface="Canva Sans"/>
                <a:sym typeface="Canva Sans"/>
              </a:rPr>
              <a:t> ea</a:t>
            </a:r>
            <a:r>
              <a:rPr lang="en-US" sz="2485" spc="149" u="none">
                <a:solidFill>
                  <a:srgbClr val="FFFFFF"/>
                </a:solidFill>
                <a:latin typeface="Canva Sans"/>
                <a:ea typeface="Canva Sans"/>
                <a:cs typeface="Canva Sans"/>
                <a:sym typeface="Canva Sans"/>
              </a:rPr>
              <a:t>c</a:t>
            </a:r>
            <a:r>
              <a:rPr lang="en-US" sz="2485" spc="149">
                <a:solidFill>
                  <a:srgbClr val="FFFFFF"/>
                </a:solidFill>
                <a:latin typeface="Canva Sans"/>
                <a:ea typeface="Canva Sans"/>
                <a:cs typeface="Canva Sans"/>
                <a:sym typeface="Canva Sans"/>
              </a:rPr>
              <a:t>h </a:t>
            </a:r>
            <a:r>
              <a:rPr lang="en-US" sz="2485" spc="149" u="none">
                <a:solidFill>
                  <a:srgbClr val="FFFFFF"/>
                </a:solidFill>
                <a:latin typeface="Canva Sans"/>
                <a:ea typeface="Canva Sans"/>
                <a:cs typeface="Canva Sans"/>
                <a:sym typeface="Canva Sans"/>
              </a:rPr>
              <a:t>group</a:t>
            </a:r>
            <a:r>
              <a:rPr lang="en-US" sz="2485" spc="149">
                <a:solidFill>
                  <a:srgbClr val="FFFFFF"/>
                </a:solidFill>
                <a:latin typeface="Canva Sans"/>
                <a:ea typeface="Canva Sans"/>
                <a:cs typeface="Canva Sans"/>
                <a:sym typeface="Canva Sans"/>
              </a:rPr>
              <a:t> </a:t>
            </a:r>
            <a:r>
              <a:rPr lang="en-US" sz="2485" spc="149" u="none">
                <a:solidFill>
                  <a:srgbClr val="FFFFFF"/>
                </a:solidFill>
                <a:latin typeface="Canva Sans"/>
                <a:ea typeface="Canva Sans"/>
                <a:cs typeface="Canva Sans"/>
                <a:sym typeface="Canva Sans"/>
              </a:rPr>
              <a:t>(</a:t>
            </a:r>
            <a:r>
              <a:rPr lang="en-US" sz="2485" spc="149">
                <a:solidFill>
                  <a:srgbClr val="FFFFFF"/>
                </a:solidFill>
                <a:latin typeface="Canva Sans"/>
                <a:ea typeface="Canva Sans"/>
                <a:cs typeface="Canva Sans"/>
                <a:sym typeface="Canva Sans"/>
              </a:rPr>
              <a:t>e</a:t>
            </a:r>
            <a:r>
              <a:rPr lang="en-US" sz="2485" spc="149" u="none">
                <a:solidFill>
                  <a:srgbClr val="FFFFFF"/>
                </a:solidFill>
                <a:latin typeface="Canva Sans"/>
                <a:ea typeface="Canva Sans"/>
                <a:cs typeface="Canva Sans"/>
                <a:sym typeface="Canva Sans"/>
              </a:rPr>
              <a:t>.g., </a:t>
            </a:r>
            <a:r>
              <a:rPr lang="en-US" sz="2485" spc="149">
                <a:solidFill>
                  <a:srgbClr val="FFFFFF"/>
                </a:solidFill>
                <a:latin typeface="Canva Sans"/>
                <a:ea typeface="Canva Sans"/>
                <a:cs typeface="Canva Sans"/>
                <a:sym typeface="Canva Sans"/>
              </a:rPr>
              <a:t>h</a:t>
            </a:r>
            <a:r>
              <a:rPr lang="en-US" sz="2485" spc="149" u="none">
                <a:solidFill>
                  <a:srgbClr val="FFFFFF"/>
                </a:solidFill>
                <a:latin typeface="Canva Sans"/>
                <a:ea typeface="Canva Sans"/>
                <a:cs typeface="Canva Sans"/>
                <a:sym typeface="Canva Sans"/>
              </a:rPr>
              <a:t>ow man</a:t>
            </a:r>
            <a:r>
              <a:rPr lang="en-US" sz="2485" spc="149">
                <a:solidFill>
                  <a:srgbClr val="FFFFFF"/>
                </a:solidFill>
                <a:latin typeface="Canva Sans"/>
                <a:ea typeface="Canva Sans"/>
                <a:cs typeface="Canva Sans"/>
                <a:sym typeface="Canva Sans"/>
              </a:rPr>
              <a:t>y </a:t>
            </a:r>
            <a:r>
              <a:rPr lang="en-US" sz="2485" spc="149" u="none">
                <a:solidFill>
                  <a:srgbClr val="FFFFFF"/>
                </a:solidFill>
                <a:latin typeface="Canva Sans"/>
                <a:ea typeface="Canva Sans"/>
                <a:cs typeface="Canva Sans"/>
                <a:sym typeface="Canva Sans"/>
              </a:rPr>
              <a:t>ind</a:t>
            </a:r>
            <a:r>
              <a:rPr lang="en-US" sz="2485" spc="149">
                <a:solidFill>
                  <a:srgbClr val="FFFFFF"/>
                </a:solidFill>
                <a:latin typeface="Canva Sans"/>
                <a:ea typeface="Canva Sans"/>
                <a:cs typeface="Canva Sans"/>
                <a:sym typeface="Canva Sans"/>
              </a:rPr>
              <a:t>i</a:t>
            </a:r>
            <a:r>
              <a:rPr lang="en-US" sz="2485" spc="149" u="none">
                <a:solidFill>
                  <a:srgbClr val="FFFFFF"/>
                </a:solidFill>
                <a:latin typeface="Canva Sans"/>
                <a:ea typeface="Canva Sans"/>
                <a:cs typeface="Canva Sans"/>
                <a:sym typeface="Canva Sans"/>
              </a:rPr>
              <a:t>vi</a:t>
            </a:r>
            <a:r>
              <a:rPr lang="en-US" sz="2485" spc="149">
                <a:solidFill>
                  <a:srgbClr val="FFFFFF"/>
                </a:solidFill>
                <a:latin typeface="Canva Sans"/>
                <a:ea typeface="Canva Sans"/>
                <a:cs typeface="Canva Sans"/>
                <a:sym typeface="Canva Sans"/>
              </a:rPr>
              <a:t>d</a:t>
            </a:r>
            <a:r>
              <a:rPr lang="en-US" sz="2485" spc="149" u="none">
                <a:solidFill>
                  <a:srgbClr val="FFFFFF"/>
                </a:solidFill>
                <a:latin typeface="Canva Sans"/>
                <a:ea typeface="Canva Sans"/>
                <a:cs typeface="Canva Sans"/>
                <a:sym typeface="Canva Sans"/>
              </a:rPr>
              <a:t>ual</a:t>
            </a:r>
            <a:r>
              <a:rPr lang="en-US" sz="2485" spc="149">
                <a:solidFill>
                  <a:srgbClr val="FFFFFF"/>
                </a:solidFill>
                <a:latin typeface="Canva Sans"/>
                <a:ea typeface="Canva Sans"/>
                <a:cs typeface="Canva Sans"/>
                <a:sym typeface="Canva Sans"/>
              </a:rPr>
              <a:t>s </a:t>
            </a:r>
            <a:r>
              <a:rPr lang="en-US" sz="2485" spc="149" u="none">
                <a:solidFill>
                  <a:srgbClr val="FFFFFF"/>
                </a:solidFill>
                <a:latin typeface="Canva Sans"/>
                <a:ea typeface="Canva Sans"/>
                <a:cs typeface="Canva Sans"/>
                <a:sym typeface="Canva Sans"/>
              </a:rPr>
              <a:t>a</a:t>
            </a:r>
            <a:r>
              <a:rPr lang="en-US" sz="2485" spc="149">
                <a:solidFill>
                  <a:srgbClr val="FFFFFF"/>
                </a:solidFill>
                <a:latin typeface="Canva Sans"/>
                <a:ea typeface="Canva Sans"/>
                <a:cs typeface="Canva Sans"/>
                <a:sym typeface="Canva Sans"/>
              </a:rPr>
              <a:t>re </a:t>
            </a:r>
            <a:r>
              <a:rPr lang="en-US" sz="2485" spc="149" u="none">
                <a:solidFill>
                  <a:srgbClr val="FFFFFF"/>
                </a:solidFill>
                <a:latin typeface="Canva Sans"/>
                <a:ea typeface="Canva Sans"/>
                <a:cs typeface="Canva Sans"/>
                <a:sym typeface="Canva Sans"/>
              </a:rPr>
              <a:t>in</a:t>
            </a:r>
            <a:r>
              <a:rPr lang="en-US" sz="2485" spc="149">
                <a:solidFill>
                  <a:srgbClr val="FFFFFF"/>
                </a:solidFill>
                <a:latin typeface="Canva Sans"/>
                <a:ea typeface="Canva Sans"/>
                <a:cs typeface="Canva Sans"/>
                <a:sym typeface="Canva Sans"/>
              </a:rPr>
              <a:t> e</a:t>
            </a:r>
            <a:r>
              <a:rPr lang="en-US" sz="2485" spc="149" u="none">
                <a:solidFill>
                  <a:srgbClr val="FFFFFF"/>
                </a:solidFill>
                <a:latin typeface="Canva Sans"/>
                <a:ea typeface="Canva Sans"/>
                <a:cs typeface="Canva Sans"/>
                <a:sym typeface="Canva Sans"/>
              </a:rPr>
              <a:t>ac</a:t>
            </a:r>
            <a:r>
              <a:rPr lang="en-US" sz="2485" spc="149">
                <a:solidFill>
                  <a:srgbClr val="FFFFFF"/>
                </a:solidFill>
                <a:latin typeface="Canva Sans"/>
                <a:ea typeface="Canva Sans"/>
                <a:cs typeface="Canva Sans"/>
                <a:sym typeface="Canva Sans"/>
              </a:rPr>
              <a:t>h </a:t>
            </a:r>
            <a:r>
              <a:rPr lang="en-US" sz="2485" spc="149" u="none">
                <a:solidFill>
                  <a:srgbClr val="FFFFFF"/>
                </a:solidFill>
                <a:latin typeface="Canva Sans"/>
                <a:ea typeface="Canva Sans"/>
                <a:cs typeface="Canva Sans"/>
                <a:sym typeface="Canva Sans"/>
              </a:rPr>
              <a:t>c</a:t>
            </a:r>
            <a:r>
              <a:rPr lang="en-US" sz="2485" spc="149">
                <a:solidFill>
                  <a:srgbClr val="FFFFFF"/>
                </a:solidFill>
                <a:latin typeface="Canva Sans"/>
                <a:ea typeface="Canva Sans"/>
                <a:cs typeface="Canva Sans"/>
                <a:sym typeface="Canva Sans"/>
              </a:rPr>
              <a:t>at</a:t>
            </a:r>
            <a:r>
              <a:rPr lang="en-US" sz="2485" spc="149" u="none">
                <a:solidFill>
                  <a:srgbClr val="FFFFFF"/>
                </a:solidFill>
                <a:latin typeface="Canva Sans"/>
                <a:ea typeface="Canva Sans"/>
                <a:cs typeface="Canva Sans"/>
                <a:sym typeface="Canva Sans"/>
              </a:rPr>
              <a:t>egory su</a:t>
            </a:r>
            <a:r>
              <a:rPr lang="en-US" sz="2485" spc="149">
                <a:solidFill>
                  <a:srgbClr val="FFFFFF"/>
                </a:solidFill>
                <a:latin typeface="Canva Sans"/>
                <a:ea typeface="Canva Sans"/>
                <a:cs typeface="Canva Sans"/>
                <a:sym typeface="Canva Sans"/>
              </a:rPr>
              <a:t>c</a:t>
            </a:r>
            <a:r>
              <a:rPr lang="en-US" sz="2485" spc="149" u="none">
                <a:solidFill>
                  <a:srgbClr val="FFFFFF"/>
                </a:solidFill>
                <a:latin typeface="Canva Sans"/>
                <a:ea typeface="Canva Sans"/>
                <a:cs typeface="Canva Sans"/>
                <a:sym typeface="Canva Sans"/>
              </a:rPr>
              <a:t>h </a:t>
            </a:r>
            <a:r>
              <a:rPr lang="en-US" sz="2485" spc="149">
                <a:solidFill>
                  <a:srgbClr val="FFFFFF"/>
                </a:solidFill>
                <a:latin typeface="Canva Sans"/>
                <a:ea typeface="Canva Sans"/>
                <a:cs typeface="Canva Sans"/>
                <a:sym typeface="Canva Sans"/>
              </a:rPr>
              <a:t>as </a:t>
            </a:r>
            <a:r>
              <a:rPr lang="en-US" sz="2485" spc="149" u="none">
                <a:solidFill>
                  <a:srgbClr val="FFFFFF"/>
                </a:solidFill>
                <a:latin typeface="Canva Sans"/>
                <a:ea typeface="Canva Sans"/>
                <a:cs typeface="Canva Sans"/>
                <a:sym typeface="Canva Sans"/>
              </a:rPr>
              <a:t>m</a:t>
            </a:r>
            <a:r>
              <a:rPr lang="en-US" sz="2485" spc="149">
                <a:solidFill>
                  <a:srgbClr val="FFFFFF"/>
                </a:solidFill>
                <a:latin typeface="Canva Sans"/>
                <a:ea typeface="Canva Sans"/>
                <a:cs typeface="Canva Sans"/>
                <a:sym typeface="Canva Sans"/>
              </a:rPr>
              <a:t>ale</a:t>
            </a:r>
            <a:r>
              <a:rPr lang="en-US" sz="2485" spc="149" u="none">
                <a:solidFill>
                  <a:srgbClr val="FFFFFF"/>
                </a:solidFill>
                <a:latin typeface="Canva Sans"/>
                <a:ea typeface="Canva Sans"/>
                <a:cs typeface="Canva Sans"/>
                <a:sym typeface="Canva Sans"/>
              </a:rPr>
              <a:t>/femal</a:t>
            </a:r>
            <a:r>
              <a:rPr lang="en-US" sz="2485" spc="149">
                <a:solidFill>
                  <a:srgbClr val="FFFFFF"/>
                </a:solidFill>
                <a:latin typeface="Canva Sans"/>
                <a:ea typeface="Canva Sans"/>
                <a:cs typeface="Canva Sans"/>
                <a:sym typeface="Canva Sans"/>
              </a:rPr>
              <a:t>e or</a:t>
            </a:r>
            <a:r>
              <a:rPr lang="en-US" sz="2485" spc="149" u="none">
                <a:solidFill>
                  <a:srgbClr val="FFFFFF"/>
                </a:solidFill>
                <a:latin typeface="Canva Sans"/>
                <a:ea typeface="Canva Sans"/>
                <a:cs typeface="Canva Sans"/>
                <a:sym typeface="Canva Sans"/>
              </a:rPr>
              <a:t> </a:t>
            </a:r>
            <a:r>
              <a:rPr lang="en-US" sz="2485" spc="149">
                <a:solidFill>
                  <a:srgbClr val="FFFFFF"/>
                </a:solidFill>
                <a:latin typeface="Canva Sans"/>
                <a:ea typeface="Canva Sans"/>
                <a:cs typeface="Canva Sans"/>
                <a:sym typeface="Canva Sans"/>
              </a:rPr>
              <a:t>d</a:t>
            </a:r>
            <a:r>
              <a:rPr lang="en-US" sz="2485" spc="149" u="none">
                <a:solidFill>
                  <a:srgbClr val="FFFFFF"/>
                </a:solidFill>
                <a:latin typeface="Canva Sans"/>
                <a:ea typeface="Canva Sans"/>
                <a:cs typeface="Canva Sans"/>
                <a:sym typeface="Canva Sans"/>
              </a:rPr>
              <a:t>iff</a:t>
            </a:r>
            <a:r>
              <a:rPr lang="en-US" sz="2485" spc="149">
                <a:solidFill>
                  <a:srgbClr val="FFFFFF"/>
                </a:solidFill>
                <a:latin typeface="Canva Sans"/>
                <a:ea typeface="Canva Sans"/>
                <a:cs typeface="Canva Sans"/>
                <a:sym typeface="Canva Sans"/>
              </a:rPr>
              <a:t>er</a:t>
            </a:r>
            <a:r>
              <a:rPr lang="en-US" sz="2485" spc="149" u="none">
                <a:solidFill>
                  <a:srgbClr val="FFFFFF"/>
                </a:solidFill>
                <a:latin typeface="Canva Sans"/>
                <a:ea typeface="Canva Sans"/>
                <a:cs typeface="Canva Sans"/>
                <a:sym typeface="Canva Sans"/>
              </a:rPr>
              <a:t>ent</a:t>
            </a:r>
            <a:r>
              <a:rPr lang="en-US" sz="2485" spc="149">
                <a:solidFill>
                  <a:srgbClr val="FFFFFF"/>
                </a:solidFill>
                <a:latin typeface="Canva Sans"/>
                <a:ea typeface="Canva Sans"/>
                <a:cs typeface="Canva Sans"/>
                <a:sym typeface="Canva Sans"/>
              </a:rPr>
              <a:t> </a:t>
            </a:r>
            <a:r>
              <a:rPr lang="en-US" sz="2485" spc="149" u="none">
                <a:solidFill>
                  <a:srgbClr val="FFFFFF"/>
                </a:solidFill>
                <a:latin typeface="Canva Sans"/>
                <a:ea typeface="Canva Sans"/>
                <a:cs typeface="Canva Sans"/>
                <a:sym typeface="Canva Sans"/>
              </a:rPr>
              <a:t>age</a:t>
            </a:r>
            <a:r>
              <a:rPr lang="en-US" sz="2485" spc="149">
                <a:solidFill>
                  <a:srgbClr val="FFFFFF"/>
                </a:solidFill>
                <a:latin typeface="Canva Sans"/>
                <a:ea typeface="Canva Sans"/>
                <a:cs typeface="Canva Sans"/>
                <a:sym typeface="Canva Sans"/>
              </a:rPr>
              <a:t> </a:t>
            </a:r>
            <a:r>
              <a:rPr lang="en-US" sz="2485" spc="149" u="none">
                <a:solidFill>
                  <a:srgbClr val="FFFFFF"/>
                </a:solidFill>
                <a:latin typeface="Canva Sans"/>
                <a:ea typeface="Canva Sans"/>
                <a:cs typeface="Canva Sans"/>
                <a:sym typeface="Canva Sans"/>
              </a:rPr>
              <a:t>ra</a:t>
            </a:r>
            <a:r>
              <a:rPr lang="en-US" sz="2485" spc="149">
                <a:solidFill>
                  <a:srgbClr val="FFFFFF"/>
                </a:solidFill>
                <a:latin typeface="Canva Sans"/>
                <a:ea typeface="Canva Sans"/>
                <a:cs typeface="Canva Sans"/>
                <a:sym typeface="Canva Sans"/>
              </a:rPr>
              <a:t>n</a:t>
            </a:r>
            <a:r>
              <a:rPr lang="en-US" sz="2485" spc="149" u="none">
                <a:solidFill>
                  <a:srgbClr val="FFFFFF"/>
                </a:solidFill>
                <a:latin typeface="Canva Sans"/>
                <a:ea typeface="Canva Sans"/>
                <a:cs typeface="Canva Sans"/>
                <a:sym typeface="Canva Sans"/>
              </a:rPr>
              <a:t>ges)</a:t>
            </a:r>
            <a:r>
              <a:rPr lang="en-US" sz="2485" spc="149">
                <a:solidFill>
                  <a:srgbClr val="FFFFFF"/>
                </a:solidFill>
                <a:latin typeface="Canva Sans"/>
                <a:ea typeface="Canva Sans"/>
                <a:cs typeface="Canva Sans"/>
                <a:sym typeface="Canva Sans"/>
              </a:rPr>
              <a:t>.</a:t>
            </a:r>
          </a:p>
          <a:p>
            <a:pPr algn="l" marL="536569" indent="-268285" lvl="1">
              <a:lnSpc>
                <a:spcPts val="3355"/>
              </a:lnSpc>
              <a:spcBef>
                <a:spcPct val="0"/>
              </a:spcBef>
              <a:buFont typeface="Arial"/>
              <a:buChar char="•"/>
            </a:pPr>
            <a:r>
              <a:rPr lang="en-US" b="true" sz="2485" spc="149">
                <a:solidFill>
                  <a:srgbClr val="FFFFFF"/>
                </a:solidFill>
                <a:latin typeface="Canva Sans Bold"/>
                <a:ea typeface="Canva Sans Bold"/>
                <a:cs typeface="Canva Sans Bold"/>
                <a:sym typeface="Canva Sans Bold"/>
              </a:rPr>
              <a:t>M</a:t>
            </a:r>
            <a:r>
              <a:rPr lang="en-US" b="true" sz="2485" spc="149" u="none">
                <a:solidFill>
                  <a:srgbClr val="FFFFFF"/>
                </a:solidFill>
                <a:latin typeface="Canva Sans Bold"/>
                <a:ea typeface="Canva Sans Bold"/>
                <a:cs typeface="Canva Sans Bold"/>
                <a:sym typeface="Canva Sans Bold"/>
              </a:rPr>
              <a:t>in</a:t>
            </a:r>
            <a:r>
              <a:rPr lang="en-US" b="true" sz="2485" spc="149">
                <a:solidFill>
                  <a:srgbClr val="FFFFFF"/>
                </a:solidFill>
                <a:latin typeface="Canva Sans Bold"/>
                <a:ea typeface="Canva Sans Bold"/>
                <a:cs typeface="Canva Sans Bold"/>
                <a:sym typeface="Canva Sans Bold"/>
              </a:rPr>
              <a:t>i</a:t>
            </a:r>
            <a:r>
              <a:rPr lang="en-US" b="true" sz="2485" spc="149" u="none">
                <a:solidFill>
                  <a:srgbClr val="FFFFFF"/>
                </a:solidFill>
                <a:latin typeface="Canva Sans Bold"/>
                <a:ea typeface="Canva Sans Bold"/>
                <a:cs typeface="Canva Sans Bold"/>
                <a:sym typeface="Canva Sans Bold"/>
              </a:rPr>
              <a:t>mum (M</a:t>
            </a:r>
            <a:r>
              <a:rPr lang="en-US" b="true" sz="2485" spc="149">
                <a:solidFill>
                  <a:srgbClr val="FFFFFF"/>
                </a:solidFill>
                <a:latin typeface="Canva Sans Bold"/>
                <a:ea typeface="Canva Sans Bold"/>
                <a:cs typeface="Canva Sans Bold"/>
                <a:sym typeface="Canva Sans Bold"/>
              </a:rPr>
              <a:t>in</a:t>
            </a:r>
            <a:r>
              <a:rPr lang="en-US" b="true" sz="2485" spc="149" u="none">
                <a:solidFill>
                  <a:srgbClr val="FFFFFF"/>
                </a:solidFill>
                <a:latin typeface="Canva Sans Bold"/>
                <a:ea typeface="Canva Sans Bold"/>
                <a:cs typeface="Canva Sans Bold"/>
                <a:sym typeface="Canva Sans Bold"/>
              </a:rPr>
              <a:t>):</a:t>
            </a:r>
          </a:p>
          <a:p>
            <a:pPr algn="l" marL="1073139" indent="-357713" lvl="2">
              <a:lnSpc>
                <a:spcPts val="3355"/>
              </a:lnSpc>
              <a:spcBef>
                <a:spcPct val="0"/>
              </a:spcBef>
              <a:buFont typeface="Arial"/>
              <a:buChar char="⚬"/>
            </a:pPr>
            <a:r>
              <a:rPr lang="en-US" sz="2485" spc="149" u="none">
                <a:solidFill>
                  <a:srgbClr val="FFFFFF"/>
                </a:solidFill>
                <a:latin typeface="Canva Sans"/>
                <a:ea typeface="Canva Sans"/>
                <a:cs typeface="Canva Sans"/>
                <a:sym typeface="Canva Sans"/>
              </a:rPr>
              <a:t>The</a:t>
            </a:r>
            <a:r>
              <a:rPr lang="en-US" sz="2485" spc="149">
                <a:solidFill>
                  <a:srgbClr val="FFFFFF"/>
                </a:solidFill>
                <a:latin typeface="Canva Sans"/>
                <a:ea typeface="Canva Sans"/>
                <a:cs typeface="Canva Sans"/>
                <a:sym typeface="Canva Sans"/>
              </a:rPr>
              <a:t> s</a:t>
            </a:r>
            <a:r>
              <a:rPr lang="en-US" sz="2485" spc="149" u="none">
                <a:solidFill>
                  <a:srgbClr val="FFFFFF"/>
                </a:solidFill>
                <a:latin typeface="Canva Sans"/>
                <a:ea typeface="Canva Sans"/>
                <a:cs typeface="Canva Sans"/>
                <a:sym typeface="Canva Sans"/>
              </a:rPr>
              <a:t>m</a:t>
            </a:r>
            <a:r>
              <a:rPr lang="en-US" sz="2485" spc="149">
                <a:solidFill>
                  <a:srgbClr val="FFFFFF"/>
                </a:solidFill>
                <a:latin typeface="Canva Sans"/>
                <a:ea typeface="Canva Sans"/>
                <a:cs typeface="Canva Sans"/>
                <a:sym typeface="Canva Sans"/>
              </a:rPr>
              <a:t>a</a:t>
            </a:r>
            <a:r>
              <a:rPr lang="en-US" sz="2485" spc="149" u="none">
                <a:solidFill>
                  <a:srgbClr val="FFFFFF"/>
                </a:solidFill>
                <a:latin typeface="Canva Sans"/>
                <a:ea typeface="Canva Sans"/>
                <a:cs typeface="Canva Sans"/>
                <a:sym typeface="Canva Sans"/>
              </a:rPr>
              <a:t>ll</a:t>
            </a:r>
            <a:r>
              <a:rPr lang="en-US" sz="2485" spc="149">
                <a:solidFill>
                  <a:srgbClr val="FFFFFF"/>
                </a:solidFill>
                <a:latin typeface="Canva Sans"/>
                <a:ea typeface="Canva Sans"/>
                <a:cs typeface="Canva Sans"/>
                <a:sym typeface="Canva Sans"/>
              </a:rPr>
              <a:t>e</a:t>
            </a:r>
            <a:r>
              <a:rPr lang="en-US" sz="2485" spc="149" u="none">
                <a:solidFill>
                  <a:srgbClr val="FFFFFF"/>
                </a:solidFill>
                <a:latin typeface="Canva Sans"/>
                <a:ea typeface="Canva Sans"/>
                <a:cs typeface="Canva Sans"/>
                <a:sym typeface="Canva Sans"/>
              </a:rPr>
              <a:t>st</a:t>
            </a:r>
            <a:r>
              <a:rPr lang="en-US" sz="2485" spc="149">
                <a:solidFill>
                  <a:srgbClr val="FFFFFF"/>
                </a:solidFill>
                <a:latin typeface="Canva Sans"/>
                <a:ea typeface="Canva Sans"/>
                <a:cs typeface="Canva Sans"/>
                <a:sym typeface="Canva Sans"/>
              </a:rPr>
              <a:t> </a:t>
            </a:r>
            <a:r>
              <a:rPr lang="en-US" sz="2485" spc="149" u="none">
                <a:solidFill>
                  <a:srgbClr val="FFFFFF"/>
                </a:solidFill>
                <a:latin typeface="Canva Sans"/>
                <a:ea typeface="Canva Sans"/>
                <a:cs typeface="Canva Sans"/>
                <a:sym typeface="Canva Sans"/>
              </a:rPr>
              <a:t>value in each g</a:t>
            </a:r>
            <a:r>
              <a:rPr lang="en-US" sz="2485" spc="149">
                <a:solidFill>
                  <a:srgbClr val="FFFFFF"/>
                </a:solidFill>
                <a:latin typeface="Canva Sans"/>
                <a:ea typeface="Canva Sans"/>
                <a:cs typeface="Canva Sans"/>
                <a:sym typeface="Canva Sans"/>
              </a:rPr>
              <a:t>roup </a:t>
            </a:r>
            <a:r>
              <a:rPr lang="en-US" sz="2485" spc="149" u="none">
                <a:solidFill>
                  <a:srgbClr val="FFFFFF"/>
                </a:solidFill>
                <a:latin typeface="Canva Sans"/>
                <a:ea typeface="Canva Sans"/>
                <a:cs typeface="Canva Sans"/>
                <a:sym typeface="Canva Sans"/>
              </a:rPr>
              <a:t>(</a:t>
            </a:r>
            <a:r>
              <a:rPr lang="en-US" sz="2485" spc="149">
                <a:solidFill>
                  <a:srgbClr val="FFFFFF"/>
                </a:solidFill>
                <a:latin typeface="Canva Sans"/>
                <a:ea typeface="Canva Sans"/>
                <a:cs typeface="Canva Sans"/>
                <a:sym typeface="Canva Sans"/>
              </a:rPr>
              <a:t>e</a:t>
            </a:r>
            <a:r>
              <a:rPr lang="en-US" sz="2485" spc="149" u="none">
                <a:solidFill>
                  <a:srgbClr val="FFFFFF"/>
                </a:solidFill>
                <a:latin typeface="Canva Sans"/>
                <a:ea typeface="Canva Sans"/>
                <a:cs typeface="Canva Sans"/>
                <a:sym typeface="Canva Sans"/>
              </a:rPr>
              <a:t>.g.,</a:t>
            </a:r>
            <a:r>
              <a:rPr lang="en-US" sz="2485" spc="149">
                <a:solidFill>
                  <a:srgbClr val="FFFFFF"/>
                </a:solidFill>
                <a:latin typeface="Canva Sans"/>
                <a:ea typeface="Canva Sans"/>
                <a:cs typeface="Canva Sans"/>
                <a:sym typeface="Canva Sans"/>
              </a:rPr>
              <a:t> </a:t>
            </a:r>
            <a:r>
              <a:rPr lang="en-US" sz="2485" spc="149" u="none">
                <a:solidFill>
                  <a:srgbClr val="FFFFFF"/>
                </a:solidFill>
                <a:latin typeface="Canva Sans"/>
                <a:ea typeface="Canva Sans"/>
                <a:cs typeface="Canva Sans"/>
                <a:sym typeface="Canva Sans"/>
              </a:rPr>
              <a:t>mi</a:t>
            </a:r>
            <a:r>
              <a:rPr lang="en-US" sz="2485" spc="149">
                <a:solidFill>
                  <a:srgbClr val="FFFFFF"/>
                </a:solidFill>
                <a:latin typeface="Canva Sans"/>
                <a:ea typeface="Canva Sans"/>
                <a:cs typeface="Canva Sans"/>
                <a:sym typeface="Canva Sans"/>
              </a:rPr>
              <a:t>n</a:t>
            </a:r>
            <a:r>
              <a:rPr lang="en-US" sz="2485" spc="149" u="none">
                <a:solidFill>
                  <a:srgbClr val="FFFFFF"/>
                </a:solidFill>
                <a:latin typeface="Canva Sans"/>
                <a:ea typeface="Canva Sans"/>
                <a:cs typeface="Canva Sans"/>
                <a:sym typeface="Canva Sans"/>
              </a:rPr>
              <a:t>i</a:t>
            </a:r>
            <a:r>
              <a:rPr lang="en-US" sz="2485" spc="149">
                <a:solidFill>
                  <a:srgbClr val="FFFFFF"/>
                </a:solidFill>
                <a:latin typeface="Canva Sans"/>
                <a:ea typeface="Canva Sans"/>
                <a:cs typeface="Canva Sans"/>
                <a:sym typeface="Canva Sans"/>
              </a:rPr>
              <a:t>m</a:t>
            </a:r>
            <a:r>
              <a:rPr lang="en-US" sz="2485" spc="149" u="none">
                <a:solidFill>
                  <a:srgbClr val="FFFFFF"/>
                </a:solidFill>
                <a:latin typeface="Canva Sans"/>
                <a:ea typeface="Canva Sans"/>
                <a:cs typeface="Canva Sans"/>
                <a:sym typeface="Canva Sans"/>
              </a:rPr>
              <a:t>um </a:t>
            </a:r>
            <a:r>
              <a:rPr lang="en-US" sz="2485" spc="149">
                <a:solidFill>
                  <a:srgbClr val="FFFFFF"/>
                </a:solidFill>
                <a:latin typeface="Canva Sans"/>
                <a:ea typeface="Canva Sans"/>
                <a:cs typeface="Canva Sans"/>
                <a:sym typeface="Canva Sans"/>
              </a:rPr>
              <a:t>d</a:t>
            </a:r>
            <a:r>
              <a:rPr lang="en-US" sz="2485" spc="149" u="none">
                <a:solidFill>
                  <a:srgbClr val="FFFFFF"/>
                </a:solidFill>
                <a:latin typeface="Canva Sans"/>
                <a:ea typeface="Canva Sans"/>
                <a:cs typeface="Canva Sans"/>
                <a:sym typeface="Canva Sans"/>
              </a:rPr>
              <a:t>a</a:t>
            </a:r>
            <a:r>
              <a:rPr lang="en-US" sz="2485" spc="149">
                <a:solidFill>
                  <a:srgbClr val="FFFFFF"/>
                </a:solidFill>
                <a:latin typeface="Canva Sans"/>
                <a:ea typeface="Canva Sans"/>
                <a:cs typeface="Canva Sans"/>
                <a:sym typeface="Canva Sans"/>
              </a:rPr>
              <a:t>i</a:t>
            </a:r>
            <a:r>
              <a:rPr lang="en-US" sz="2485" spc="149" u="none">
                <a:solidFill>
                  <a:srgbClr val="FFFFFF"/>
                </a:solidFill>
                <a:latin typeface="Canva Sans"/>
                <a:ea typeface="Canva Sans"/>
                <a:cs typeface="Canva Sans"/>
                <a:sym typeface="Canva Sans"/>
              </a:rPr>
              <a:t>ly s</a:t>
            </a:r>
            <a:r>
              <a:rPr lang="en-US" sz="2485" spc="149">
                <a:solidFill>
                  <a:srgbClr val="FFFFFF"/>
                </a:solidFill>
                <a:latin typeface="Canva Sans"/>
                <a:ea typeface="Canva Sans"/>
                <a:cs typeface="Canva Sans"/>
                <a:sym typeface="Canva Sans"/>
              </a:rPr>
              <a:t>t</a:t>
            </a:r>
            <a:r>
              <a:rPr lang="en-US" sz="2485" spc="149" u="none">
                <a:solidFill>
                  <a:srgbClr val="FFFFFF"/>
                </a:solidFill>
                <a:latin typeface="Canva Sans"/>
                <a:ea typeface="Canva Sans"/>
                <a:cs typeface="Canva Sans"/>
                <a:sym typeface="Canva Sans"/>
              </a:rPr>
              <a:t>eps, m</a:t>
            </a:r>
            <a:r>
              <a:rPr lang="en-US" sz="2485" spc="149">
                <a:solidFill>
                  <a:srgbClr val="FFFFFF"/>
                </a:solidFill>
                <a:latin typeface="Canva Sans"/>
                <a:ea typeface="Canva Sans"/>
                <a:cs typeface="Canva Sans"/>
                <a:sym typeface="Canva Sans"/>
              </a:rPr>
              <a:t>in</a:t>
            </a:r>
            <a:r>
              <a:rPr lang="en-US" sz="2485" spc="149" u="none">
                <a:solidFill>
                  <a:srgbClr val="FFFFFF"/>
                </a:solidFill>
                <a:latin typeface="Canva Sans"/>
                <a:ea typeface="Canva Sans"/>
                <a:cs typeface="Canva Sans"/>
                <a:sym typeface="Canva Sans"/>
              </a:rPr>
              <a:t>im</a:t>
            </a:r>
            <a:r>
              <a:rPr lang="en-US" sz="2485" spc="149">
                <a:solidFill>
                  <a:srgbClr val="FFFFFF"/>
                </a:solidFill>
                <a:latin typeface="Canva Sans"/>
                <a:ea typeface="Canva Sans"/>
                <a:cs typeface="Canva Sans"/>
                <a:sym typeface="Canva Sans"/>
              </a:rPr>
              <a:t>u</a:t>
            </a:r>
            <a:r>
              <a:rPr lang="en-US" sz="2485" spc="149" u="none">
                <a:solidFill>
                  <a:srgbClr val="FFFFFF"/>
                </a:solidFill>
                <a:latin typeface="Canva Sans"/>
                <a:ea typeface="Canva Sans"/>
                <a:cs typeface="Canva Sans"/>
                <a:sym typeface="Canva Sans"/>
              </a:rPr>
              <a:t>m </a:t>
            </a:r>
            <a:r>
              <a:rPr lang="en-US" sz="2485" spc="149">
                <a:solidFill>
                  <a:srgbClr val="FFFFFF"/>
                </a:solidFill>
                <a:latin typeface="Canva Sans"/>
                <a:ea typeface="Canva Sans"/>
                <a:cs typeface="Canva Sans"/>
                <a:sym typeface="Canva Sans"/>
              </a:rPr>
              <a:t>s</a:t>
            </a:r>
            <a:r>
              <a:rPr lang="en-US" sz="2485" spc="149" u="none">
                <a:solidFill>
                  <a:srgbClr val="FFFFFF"/>
                </a:solidFill>
                <a:latin typeface="Canva Sans"/>
                <a:ea typeface="Canva Sans"/>
                <a:cs typeface="Canva Sans"/>
                <a:sym typeface="Canva Sans"/>
              </a:rPr>
              <a:t>l</a:t>
            </a:r>
            <a:r>
              <a:rPr lang="en-US" sz="2485" spc="149">
                <a:solidFill>
                  <a:srgbClr val="FFFFFF"/>
                </a:solidFill>
                <a:latin typeface="Canva Sans"/>
                <a:ea typeface="Canva Sans"/>
                <a:cs typeface="Canva Sans"/>
                <a:sym typeface="Canva Sans"/>
              </a:rPr>
              <a:t>ee</a:t>
            </a:r>
            <a:r>
              <a:rPr lang="en-US" sz="2485" spc="149" u="none">
                <a:solidFill>
                  <a:srgbClr val="FFFFFF"/>
                </a:solidFill>
                <a:latin typeface="Canva Sans"/>
                <a:ea typeface="Canva Sans"/>
                <a:cs typeface="Canva Sans"/>
                <a:sym typeface="Canva Sans"/>
              </a:rPr>
              <a:t>p</a:t>
            </a:r>
            <a:r>
              <a:rPr lang="en-US" sz="2485" spc="149">
                <a:solidFill>
                  <a:srgbClr val="FFFFFF"/>
                </a:solidFill>
                <a:latin typeface="Canva Sans"/>
                <a:ea typeface="Canva Sans"/>
                <a:cs typeface="Canva Sans"/>
                <a:sym typeface="Canva Sans"/>
              </a:rPr>
              <a:t> </a:t>
            </a:r>
            <a:r>
              <a:rPr lang="en-US" sz="2485" spc="149" u="none">
                <a:solidFill>
                  <a:srgbClr val="FFFFFF"/>
                </a:solidFill>
                <a:latin typeface="Canva Sans"/>
                <a:ea typeface="Canva Sans"/>
                <a:cs typeface="Canva Sans"/>
                <a:sym typeface="Canva Sans"/>
              </a:rPr>
              <a:t>quality</a:t>
            </a:r>
            <a:r>
              <a:rPr lang="en-US" sz="2485" spc="149">
                <a:solidFill>
                  <a:srgbClr val="FFFFFF"/>
                </a:solidFill>
                <a:latin typeface="Canva Sans"/>
                <a:ea typeface="Canva Sans"/>
                <a:cs typeface="Canva Sans"/>
                <a:sym typeface="Canva Sans"/>
              </a:rPr>
              <a:t>).</a:t>
            </a:r>
          </a:p>
          <a:p>
            <a:pPr algn="l" marL="536569" indent="-268285" lvl="1">
              <a:lnSpc>
                <a:spcPts val="3355"/>
              </a:lnSpc>
              <a:spcBef>
                <a:spcPct val="0"/>
              </a:spcBef>
              <a:buFont typeface="Arial"/>
              <a:buChar char="•"/>
            </a:pPr>
            <a:r>
              <a:rPr lang="en-US" b="true" sz="2485" spc="149" u="none">
                <a:solidFill>
                  <a:srgbClr val="FFFFFF"/>
                </a:solidFill>
                <a:latin typeface="Canva Sans Bold"/>
                <a:ea typeface="Canva Sans Bold"/>
                <a:cs typeface="Canva Sans Bold"/>
                <a:sym typeface="Canva Sans Bold"/>
              </a:rPr>
              <a:t>Max</a:t>
            </a:r>
            <a:r>
              <a:rPr lang="en-US" b="true" sz="2485" spc="149">
                <a:solidFill>
                  <a:srgbClr val="FFFFFF"/>
                </a:solidFill>
                <a:latin typeface="Canva Sans Bold"/>
                <a:ea typeface="Canva Sans Bold"/>
                <a:cs typeface="Canva Sans Bold"/>
                <a:sym typeface="Canva Sans Bold"/>
              </a:rPr>
              <a:t>i</a:t>
            </a:r>
            <a:r>
              <a:rPr lang="en-US" b="true" sz="2485" spc="149" u="none">
                <a:solidFill>
                  <a:srgbClr val="FFFFFF"/>
                </a:solidFill>
                <a:latin typeface="Canva Sans Bold"/>
                <a:ea typeface="Canva Sans Bold"/>
                <a:cs typeface="Canva Sans Bold"/>
                <a:sym typeface="Canva Sans Bold"/>
              </a:rPr>
              <a:t>mum (M</a:t>
            </a:r>
            <a:r>
              <a:rPr lang="en-US" b="true" sz="2485" spc="149">
                <a:solidFill>
                  <a:srgbClr val="FFFFFF"/>
                </a:solidFill>
                <a:latin typeface="Canva Sans Bold"/>
                <a:ea typeface="Canva Sans Bold"/>
                <a:cs typeface="Canva Sans Bold"/>
                <a:sym typeface="Canva Sans Bold"/>
              </a:rPr>
              <a:t>a</a:t>
            </a:r>
            <a:r>
              <a:rPr lang="en-US" b="true" sz="2485" spc="149" u="none">
                <a:solidFill>
                  <a:srgbClr val="FFFFFF"/>
                </a:solidFill>
                <a:latin typeface="Canva Sans Bold"/>
                <a:ea typeface="Canva Sans Bold"/>
                <a:cs typeface="Canva Sans Bold"/>
                <a:sym typeface="Canva Sans Bold"/>
              </a:rPr>
              <a:t>x):</a:t>
            </a:r>
          </a:p>
          <a:p>
            <a:pPr algn="l" marL="1073139" indent="-357713" lvl="2">
              <a:lnSpc>
                <a:spcPts val="3355"/>
              </a:lnSpc>
              <a:spcBef>
                <a:spcPct val="0"/>
              </a:spcBef>
              <a:buFont typeface="Arial"/>
              <a:buChar char="⚬"/>
            </a:pPr>
            <a:r>
              <a:rPr lang="en-US" sz="2485" spc="149" u="none">
                <a:solidFill>
                  <a:srgbClr val="FFFFFF"/>
                </a:solidFill>
                <a:latin typeface="Canva Sans"/>
                <a:ea typeface="Canva Sans"/>
                <a:cs typeface="Canva Sans"/>
                <a:sym typeface="Canva Sans"/>
              </a:rPr>
              <a:t>The</a:t>
            </a:r>
            <a:r>
              <a:rPr lang="en-US" sz="2485" spc="149">
                <a:solidFill>
                  <a:srgbClr val="FFFFFF"/>
                </a:solidFill>
                <a:latin typeface="Canva Sans"/>
                <a:ea typeface="Canva Sans"/>
                <a:cs typeface="Canva Sans"/>
                <a:sym typeface="Canva Sans"/>
              </a:rPr>
              <a:t> </a:t>
            </a:r>
            <a:r>
              <a:rPr lang="en-US" sz="2485" spc="149" u="none">
                <a:solidFill>
                  <a:srgbClr val="FFFFFF"/>
                </a:solidFill>
                <a:latin typeface="Canva Sans"/>
                <a:ea typeface="Canva Sans"/>
                <a:cs typeface="Canva Sans"/>
                <a:sym typeface="Canva Sans"/>
              </a:rPr>
              <a:t>larges</a:t>
            </a:r>
            <a:r>
              <a:rPr lang="en-US" sz="2485" spc="149">
                <a:solidFill>
                  <a:srgbClr val="FFFFFF"/>
                </a:solidFill>
                <a:latin typeface="Canva Sans"/>
                <a:ea typeface="Canva Sans"/>
                <a:cs typeface="Canva Sans"/>
                <a:sym typeface="Canva Sans"/>
              </a:rPr>
              <a:t>t</a:t>
            </a:r>
            <a:r>
              <a:rPr lang="en-US" sz="2485" spc="149" u="none">
                <a:solidFill>
                  <a:srgbClr val="FFFFFF"/>
                </a:solidFill>
                <a:latin typeface="Canva Sans"/>
                <a:ea typeface="Canva Sans"/>
                <a:cs typeface="Canva Sans"/>
                <a:sym typeface="Canva Sans"/>
              </a:rPr>
              <a:t> </a:t>
            </a:r>
            <a:r>
              <a:rPr lang="en-US" sz="2485" spc="149">
                <a:solidFill>
                  <a:srgbClr val="FFFFFF"/>
                </a:solidFill>
                <a:latin typeface="Canva Sans"/>
                <a:ea typeface="Canva Sans"/>
                <a:cs typeface="Canva Sans"/>
                <a:sym typeface="Canva Sans"/>
              </a:rPr>
              <a:t>v</a:t>
            </a:r>
            <a:r>
              <a:rPr lang="en-US" sz="2485" spc="149" u="none">
                <a:solidFill>
                  <a:srgbClr val="FFFFFF"/>
                </a:solidFill>
                <a:latin typeface="Canva Sans"/>
                <a:ea typeface="Canva Sans"/>
                <a:cs typeface="Canva Sans"/>
                <a:sym typeface="Canva Sans"/>
              </a:rPr>
              <a:t>alue </a:t>
            </a:r>
            <a:r>
              <a:rPr lang="en-US" sz="2485" spc="149">
                <a:solidFill>
                  <a:srgbClr val="FFFFFF"/>
                </a:solidFill>
                <a:latin typeface="Canva Sans"/>
                <a:ea typeface="Canva Sans"/>
                <a:cs typeface="Canva Sans"/>
                <a:sym typeface="Canva Sans"/>
              </a:rPr>
              <a:t>i</a:t>
            </a:r>
            <a:r>
              <a:rPr lang="en-US" sz="2485" spc="149" u="none">
                <a:solidFill>
                  <a:srgbClr val="FFFFFF"/>
                </a:solidFill>
                <a:latin typeface="Canva Sans"/>
                <a:ea typeface="Canva Sans"/>
                <a:cs typeface="Canva Sans"/>
                <a:sym typeface="Canva Sans"/>
              </a:rPr>
              <a:t>n</a:t>
            </a:r>
            <a:r>
              <a:rPr lang="en-US" sz="2485" spc="149">
                <a:solidFill>
                  <a:srgbClr val="FFFFFF"/>
                </a:solidFill>
                <a:latin typeface="Canva Sans"/>
                <a:ea typeface="Canva Sans"/>
                <a:cs typeface="Canva Sans"/>
                <a:sym typeface="Canva Sans"/>
              </a:rPr>
              <a:t> e</a:t>
            </a:r>
            <a:r>
              <a:rPr lang="en-US" sz="2485" spc="149" u="none">
                <a:solidFill>
                  <a:srgbClr val="FFFFFF"/>
                </a:solidFill>
                <a:latin typeface="Canva Sans"/>
                <a:ea typeface="Canva Sans"/>
                <a:cs typeface="Canva Sans"/>
                <a:sym typeface="Canva Sans"/>
              </a:rPr>
              <a:t>ach</a:t>
            </a:r>
            <a:r>
              <a:rPr lang="en-US" sz="2485" spc="149">
                <a:solidFill>
                  <a:srgbClr val="FFFFFF"/>
                </a:solidFill>
                <a:latin typeface="Canva Sans"/>
                <a:ea typeface="Canva Sans"/>
                <a:cs typeface="Canva Sans"/>
                <a:sym typeface="Canva Sans"/>
              </a:rPr>
              <a:t> </a:t>
            </a:r>
            <a:r>
              <a:rPr lang="en-US" sz="2485" spc="149" u="none">
                <a:solidFill>
                  <a:srgbClr val="FFFFFF"/>
                </a:solidFill>
                <a:latin typeface="Canva Sans"/>
                <a:ea typeface="Canva Sans"/>
                <a:cs typeface="Canva Sans"/>
                <a:sym typeface="Canva Sans"/>
              </a:rPr>
              <a:t>g</a:t>
            </a:r>
            <a:r>
              <a:rPr lang="en-US" sz="2485" spc="149">
                <a:solidFill>
                  <a:srgbClr val="FFFFFF"/>
                </a:solidFill>
                <a:latin typeface="Canva Sans"/>
                <a:ea typeface="Canva Sans"/>
                <a:cs typeface="Canva Sans"/>
                <a:sym typeface="Canva Sans"/>
              </a:rPr>
              <a:t>roup</a:t>
            </a:r>
            <a:r>
              <a:rPr lang="en-US" sz="2485" spc="149" u="none">
                <a:solidFill>
                  <a:srgbClr val="FFFFFF"/>
                </a:solidFill>
                <a:latin typeface="Canva Sans"/>
                <a:ea typeface="Canva Sans"/>
                <a:cs typeface="Canva Sans"/>
                <a:sym typeface="Canva Sans"/>
              </a:rPr>
              <a:t> (</a:t>
            </a:r>
            <a:r>
              <a:rPr lang="en-US" sz="2485" spc="149">
                <a:solidFill>
                  <a:srgbClr val="FFFFFF"/>
                </a:solidFill>
                <a:latin typeface="Canva Sans"/>
                <a:ea typeface="Canva Sans"/>
                <a:cs typeface="Canva Sans"/>
                <a:sym typeface="Canva Sans"/>
              </a:rPr>
              <a:t>e</a:t>
            </a:r>
            <a:r>
              <a:rPr lang="en-US" sz="2485" spc="149" u="none">
                <a:solidFill>
                  <a:srgbClr val="FFFFFF"/>
                </a:solidFill>
                <a:latin typeface="Canva Sans"/>
                <a:ea typeface="Canva Sans"/>
                <a:cs typeface="Canva Sans"/>
                <a:sym typeface="Canva Sans"/>
              </a:rPr>
              <a:t>.g.,</a:t>
            </a:r>
            <a:r>
              <a:rPr lang="en-US" sz="2485" spc="149">
                <a:solidFill>
                  <a:srgbClr val="FFFFFF"/>
                </a:solidFill>
                <a:latin typeface="Canva Sans"/>
                <a:ea typeface="Canva Sans"/>
                <a:cs typeface="Canva Sans"/>
                <a:sym typeface="Canva Sans"/>
              </a:rPr>
              <a:t> </a:t>
            </a:r>
            <a:r>
              <a:rPr lang="en-US" sz="2485" spc="149" u="none">
                <a:solidFill>
                  <a:srgbClr val="FFFFFF"/>
                </a:solidFill>
                <a:latin typeface="Canva Sans"/>
                <a:ea typeface="Canva Sans"/>
                <a:cs typeface="Canva Sans"/>
                <a:sym typeface="Canva Sans"/>
              </a:rPr>
              <a:t>m</a:t>
            </a:r>
            <a:r>
              <a:rPr lang="en-US" sz="2485" spc="149">
                <a:solidFill>
                  <a:srgbClr val="FFFFFF"/>
                </a:solidFill>
                <a:latin typeface="Canva Sans"/>
                <a:ea typeface="Canva Sans"/>
                <a:cs typeface="Canva Sans"/>
                <a:sym typeface="Canva Sans"/>
              </a:rPr>
              <a:t>a</a:t>
            </a:r>
            <a:r>
              <a:rPr lang="en-US" sz="2485" spc="149" u="none">
                <a:solidFill>
                  <a:srgbClr val="FFFFFF"/>
                </a:solidFill>
                <a:latin typeface="Canva Sans"/>
                <a:ea typeface="Canva Sans"/>
                <a:cs typeface="Canva Sans"/>
                <a:sym typeface="Canva Sans"/>
              </a:rPr>
              <a:t>x</a:t>
            </a:r>
            <a:r>
              <a:rPr lang="en-US" sz="2485" spc="149">
                <a:solidFill>
                  <a:srgbClr val="FFFFFF"/>
                </a:solidFill>
                <a:latin typeface="Canva Sans"/>
                <a:ea typeface="Canva Sans"/>
                <a:cs typeface="Canva Sans"/>
                <a:sym typeface="Canva Sans"/>
              </a:rPr>
              <a:t>i</a:t>
            </a:r>
            <a:r>
              <a:rPr lang="en-US" sz="2485" spc="149" u="none">
                <a:solidFill>
                  <a:srgbClr val="FFFFFF"/>
                </a:solidFill>
                <a:latin typeface="Canva Sans"/>
                <a:ea typeface="Canva Sans"/>
                <a:cs typeface="Canva Sans"/>
                <a:sym typeface="Canva Sans"/>
              </a:rPr>
              <a:t>mum</a:t>
            </a:r>
            <a:r>
              <a:rPr lang="en-US" sz="2485" spc="149">
                <a:solidFill>
                  <a:srgbClr val="FFFFFF"/>
                </a:solidFill>
                <a:latin typeface="Canva Sans"/>
                <a:ea typeface="Canva Sans"/>
                <a:cs typeface="Canva Sans"/>
                <a:sym typeface="Canva Sans"/>
              </a:rPr>
              <a:t> cal</a:t>
            </a:r>
            <a:r>
              <a:rPr lang="en-US" sz="2485" spc="149" u="none">
                <a:solidFill>
                  <a:srgbClr val="FFFFFF"/>
                </a:solidFill>
                <a:latin typeface="Canva Sans"/>
                <a:ea typeface="Canva Sans"/>
                <a:cs typeface="Canva Sans"/>
                <a:sym typeface="Canva Sans"/>
              </a:rPr>
              <a:t>or</a:t>
            </a:r>
            <a:r>
              <a:rPr lang="en-US" sz="2485" spc="149">
                <a:solidFill>
                  <a:srgbClr val="FFFFFF"/>
                </a:solidFill>
                <a:latin typeface="Canva Sans"/>
                <a:ea typeface="Canva Sans"/>
                <a:cs typeface="Canva Sans"/>
                <a:sym typeface="Canva Sans"/>
              </a:rPr>
              <a:t>ies </a:t>
            </a:r>
            <a:r>
              <a:rPr lang="en-US" sz="2485" spc="149" u="none">
                <a:solidFill>
                  <a:srgbClr val="FFFFFF"/>
                </a:solidFill>
                <a:latin typeface="Canva Sans"/>
                <a:ea typeface="Canva Sans"/>
                <a:cs typeface="Canva Sans"/>
                <a:sym typeface="Canva Sans"/>
              </a:rPr>
              <a:t>burned</a:t>
            </a:r>
            <a:r>
              <a:rPr lang="en-US" sz="2485" spc="149">
                <a:solidFill>
                  <a:srgbClr val="FFFFFF"/>
                </a:solidFill>
                <a:latin typeface="Canva Sans"/>
                <a:ea typeface="Canva Sans"/>
                <a:cs typeface="Canva Sans"/>
                <a:sym typeface="Canva Sans"/>
              </a:rPr>
              <a:t>, m</a:t>
            </a:r>
            <a:r>
              <a:rPr lang="en-US" sz="2485" spc="149" u="none">
                <a:solidFill>
                  <a:srgbClr val="FFFFFF"/>
                </a:solidFill>
                <a:latin typeface="Canva Sans"/>
                <a:ea typeface="Canva Sans"/>
                <a:cs typeface="Canva Sans"/>
                <a:sym typeface="Canva Sans"/>
              </a:rPr>
              <a:t>ax</a:t>
            </a:r>
            <a:r>
              <a:rPr lang="en-US" sz="2485" spc="149">
                <a:solidFill>
                  <a:srgbClr val="FFFFFF"/>
                </a:solidFill>
                <a:latin typeface="Canva Sans"/>
                <a:ea typeface="Canva Sans"/>
                <a:cs typeface="Canva Sans"/>
                <a:sym typeface="Canva Sans"/>
              </a:rPr>
              <a:t>i</a:t>
            </a:r>
            <a:r>
              <a:rPr lang="en-US" sz="2485" spc="149" u="none">
                <a:solidFill>
                  <a:srgbClr val="FFFFFF"/>
                </a:solidFill>
                <a:latin typeface="Canva Sans"/>
                <a:ea typeface="Canva Sans"/>
                <a:cs typeface="Canva Sans"/>
                <a:sym typeface="Canva Sans"/>
              </a:rPr>
              <a:t>m</a:t>
            </a:r>
            <a:r>
              <a:rPr lang="en-US" sz="2485" spc="149">
                <a:solidFill>
                  <a:srgbClr val="FFFFFF"/>
                </a:solidFill>
                <a:latin typeface="Canva Sans"/>
                <a:ea typeface="Canva Sans"/>
                <a:cs typeface="Canva Sans"/>
                <a:sym typeface="Canva Sans"/>
              </a:rPr>
              <a:t>um </a:t>
            </a:r>
            <a:r>
              <a:rPr lang="en-US" sz="2485" spc="149" u="none">
                <a:solidFill>
                  <a:srgbClr val="FFFFFF"/>
                </a:solidFill>
                <a:latin typeface="Canva Sans"/>
                <a:ea typeface="Canva Sans"/>
                <a:cs typeface="Canva Sans"/>
                <a:sym typeface="Canva Sans"/>
              </a:rPr>
              <a:t>dai</a:t>
            </a:r>
            <a:r>
              <a:rPr lang="en-US" sz="2485" spc="149">
                <a:solidFill>
                  <a:srgbClr val="FFFFFF"/>
                </a:solidFill>
                <a:latin typeface="Canva Sans"/>
                <a:ea typeface="Canva Sans"/>
                <a:cs typeface="Canva Sans"/>
                <a:sym typeface="Canva Sans"/>
              </a:rPr>
              <a:t>l</a:t>
            </a:r>
            <a:r>
              <a:rPr lang="en-US" sz="2485" spc="149" u="none">
                <a:solidFill>
                  <a:srgbClr val="FFFFFF"/>
                </a:solidFill>
                <a:latin typeface="Canva Sans"/>
                <a:ea typeface="Canva Sans"/>
                <a:cs typeface="Canva Sans"/>
                <a:sym typeface="Canva Sans"/>
              </a:rPr>
              <a:t>y steps</a:t>
            </a:r>
            <a:r>
              <a:rPr lang="en-US" sz="2485" spc="149">
                <a:solidFill>
                  <a:srgbClr val="FFFFFF"/>
                </a:solidFill>
                <a:latin typeface="Canva Sans"/>
                <a:ea typeface="Canva Sans"/>
                <a:cs typeface="Canva Sans"/>
                <a:sym typeface="Canva Sans"/>
              </a:rPr>
              <a:t>).</a:t>
            </a:r>
          </a:p>
          <a:p>
            <a:pPr algn="l" marL="536569" indent="-268285" lvl="1">
              <a:lnSpc>
                <a:spcPts val="3355"/>
              </a:lnSpc>
              <a:spcBef>
                <a:spcPct val="0"/>
              </a:spcBef>
              <a:buFont typeface="Arial"/>
              <a:buChar char="•"/>
            </a:pPr>
            <a:r>
              <a:rPr lang="en-US" b="true" sz="2485" spc="149" u="none">
                <a:solidFill>
                  <a:srgbClr val="FFFFFF"/>
                </a:solidFill>
                <a:latin typeface="Canva Sans Bold"/>
                <a:ea typeface="Canva Sans Bold"/>
                <a:cs typeface="Canva Sans Bold"/>
                <a:sym typeface="Canva Sans Bold"/>
              </a:rPr>
              <a:t>Sta</a:t>
            </a:r>
            <a:r>
              <a:rPr lang="en-US" b="true" sz="2485" spc="149">
                <a:solidFill>
                  <a:srgbClr val="FFFFFF"/>
                </a:solidFill>
                <a:latin typeface="Canva Sans Bold"/>
                <a:ea typeface="Canva Sans Bold"/>
                <a:cs typeface="Canva Sans Bold"/>
                <a:sym typeface="Canva Sans Bold"/>
              </a:rPr>
              <a:t>ndard Deviation (Std):</a:t>
            </a:r>
          </a:p>
          <a:p>
            <a:pPr algn="l" marL="1073139" indent="-357713" lvl="2">
              <a:lnSpc>
                <a:spcPts val="3355"/>
              </a:lnSpc>
              <a:spcBef>
                <a:spcPct val="0"/>
              </a:spcBef>
              <a:buFont typeface="Arial"/>
              <a:buChar char="⚬"/>
            </a:pPr>
            <a:r>
              <a:rPr lang="en-US" sz="2485" spc="149">
                <a:solidFill>
                  <a:srgbClr val="FFFFFF"/>
                </a:solidFill>
                <a:latin typeface="Canva Sans"/>
                <a:ea typeface="Canva Sans"/>
                <a:cs typeface="Canva Sans"/>
                <a:sym typeface="Canva Sans"/>
              </a:rPr>
              <a:t>Measures the spread of values in each group (e.g., variation in s</a:t>
            </a:r>
            <a:r>
              <a:rPr lang="en-US" sz="2485" spc="149">
                <a:solidFill>
                  <a:srgbClr val="FFFFFF"/>
                </a:solidFill>
                <a:latin typeface="Canva Sans"/>
                <a:ea typeface="Canva Sans"/>
                <a:cs typeface="Canva Sans"/>
                <a:sym typeface="Canva Sans"/>
              </a:rPr>
              <a:t>leep </a:t>
            </a:r>
            <a:r>
              <a:rPr lang="en-US" sz="2485" spc="149" u="none">
                <a:solidFill>
                  <a:srgbClr val="FFFFFF"/>
                </a:solidFill>
                <a:latin typeface="Canva Sans"/>
                <a:ea typeface="Canva Sans"/>
                <a:cs typeface="Canva Sans"/>
                <a:sym typeface="Canva Sans"/>
              </a:rPr>
              <a:t>q</a:t>
            </a:r>
            <a:r>
              <a:rPr lang="en-US" sz="2485" spc="149">
                <a:solidFill>
                  <a:srgbClr val="FFFFFF"/>
                </a:solidFill>
                <a:latin typeface="Canva Sans"/>
                <a:ea typeface="Canva Sans"/>
                <a:cs typeface="Canva Sans"/>
                <a:sym typeface="Canva Sans"/>
              </a:rPr>
              <a:t>uality </a:t>
            </a:r>
            <a:r>
              <a:rPr lang="en-US" sz="2485" spc="149" u="none">
                <a:solidFill>
                  <a:srgbClr val="FFFFFF"/>
                </a:solidFill>
                <a:latin typeface="Canva Sans"/>
                <a:ea typeface="Canva Sans"/>
                <a:cs typeface="Canva Sans"/>
                <a:sym typeface="Canva Sans"/>
              </a:rPr>
              <a:t>or s</a:t>
            </a:r>
            <a:r>
              <a:rPr lang="en-US" sz="2485" spc="149">
                <a:solidFill>
                  <a:srgbClr val="FFFFFF"/>
                </a:solidFill>
                <a:latin typeface="Canva Sans"/>
                <a:ea typeface="Canva Sans"/>
                <a:cs typeface="Canva Sans"/>
                <a:sym typeface="Canva Sans"/>
              </a:rPr>
              <a:t>teps</a:t>
            </a:r>
            <a:r>
              <a:rPr lang="en-US" sz="2485" spc="149" u="none">
                <a:solidFill>
                  <a:srgbClr val="FFFFFF"/>
                </a:solidFill>
                <a:latin typeface="Canva Sans"/>
                <a:ea typeface="Canva Sans"/>
                <a:cs typeface="Canva Sans"/>
                <a:sym typeface="Canva Sans"/>
              </a:rPr>
              <a:t> with</a:t>
            </a:r>
            <a:r>
              <a:rPr lang="en-US" sz="2485" spc="149">
                <a:solidFill>
                  <a:srgbClr val="FFFFFF"/>
                </a:solidFill>
                <a:latin typeface="Canva Sans"/>
                <a:ea typeface="Canva Sans"/>
                <a:cs typeface="Canva Sans"/>
                <a:sym typeface="Canva Sans"/>
              </a:rPr>
              <a:t>i</a:t>
            </a:r>
            <a:r>
              <a:rPr lang="en-US" sz="2485" spc="149" u="none">
                <a:solidFill>
                  <a:srgbClr val="FFFFFF"/>
                </a:solidFill>
                <a:latin typeface="Canva Sans"/>
                <a:ea typeface="Canva Sans"/>
                <a:cs typeface="Canva Sans"/>
                <a:sym typeface="Canva Sans"/>
              </a:rPr>
              <a:t>n </a:t>
            </a:r>
            <a:r>
              <a:rPr lang="en-US" sz="2485" spc="149">
                <a:solidFill>
                  <a:srgbClr val="FFFFFF"/>
                </a:solidFill>
                <a:latin typeface="Canva Sans"/>
                <a:ea typeface="Canva Sans"/>
                <a:cs typeface="Canva Sans"/>
                <a:sym typeface="Canva Sans"/>
              </a:rPr>
              <a:t>e</a:t>
            </a:r>
            <a:r>
              <a:rPr lang="en-US" sz="2485" spc="149" u="none">
                <a:solidFill>
                  <a:srgbClr val="FFFFFF"/>
                </a:solidFill>
                <a:latin typeface="Canva Sans"/>
                <a:ea typeface="Canva Sans"/>
                <a:cs typeface="Canva Sans"/>
                <a:sym typeface="Canva Sans"/>
              </a:rPr>
              <a:t>ach</a:t>
            </a:r>
            <a:r>
              <a:rPr lang="en-US" sz="2485" spc="149">
                <a:solidFill>
                  <a:srgbClr val="FFFFFF"/>
                </a:solidFill>
                <a:latin typeface="Canva Sans"/>
                <a:ea typeface="Canva Sans"/>
                <a:cs typeface="Canva Sans"/>
                <a:sym typeface="Canva Sans"/>
              </a:rPr>
              <a:t> </a:t>
            </a:r>
            <a:r>
              <a:rPr lang="en-US" sz="2485" spc="149" u="none">
                <a:solidFill>
                  <a:srgbClr val="FFFFFF"/>
                </a:solidFill>
                <a:latin typeface="Canva Sans"/>
                <a:ea typeface="Canva Sans"/>
                <a:cs typeface="Canva Sans"/>
                <a:sym typeface="Canva Sans"/>
              </a:rPr>
              <a:t>gro</a:t>
            </a:r>
            <a:r>
              <a:rPr lang="en-US" sz="2485" spc="149">
                <a:solidFill>
                  <a:srgbClr val="FFFFFF"/>
                </a:solidFill>
                <a:latin typeface="Canva Sans"/>
                <a:ea typeface="Canva Sans"/>
                <a:cs typeface="Canva Sans"/>
                <a:sym typeface="Canva Sans"/>
              </a:rPr>
              <a:t>u</a:t>
            </a:r>
            <a:r>
              <a:rPr lang="en-US" sz="2485" spc="149" u="none">
                <a:solidFill>
                  <a:srgbClr val="FFFFFF"/>
                </a:solidFill>
                <a:latin typeface="Canva Sans"/>
                <a:ea typeface="Canva Sans"/>
                <a:cs typeface="Canva Sans"/>
                <a:sym typeface="Canva Sans"/>
              </a:rPr>
              <a:t>p).</a:t>
            </a:r>
          </a:p>
          <a:p>
            <a:pPr algn="l" marL="0" indent="0" lvl="0">
              <a:lnSpc>
                <a:spcPts val="2680"/>
              </a:lnSpc>
              <a:spcBef>
                <a:spcPct val="0"/>
              </a:spcBef>
            </a:pPr>
          </a:p>
        </p:txBody>
      </p:sp>
      <p:sp>
        <p:nvSpPr>
          <p:cNvPr name="TextBox 7" id="7"/>
          <p:cNvSpPr txBox="true"/>
          <p:nvPr/>
        </p:nvSpPr>
        <p:spPr>
          <a:xfrm rot="0">
            <a:off x="5015246" y="695325"/>
            <a:ext cx="8477845" cy="1426828"/>
          </a:xfrm>
          <a:prstGeom prst="rect">
            <a:avLst/>
          </a:prstGeom>
        </p:spPr>
        <p:txBody>
          <a:bodyPr anchor="t" rtlCol="false" tIns="0" lIns="0" bIns="0" rIns="0">
            <a:spAutoFit/>
          </a:bodyPr>
          <a:lstStyle/>
          <a:p>
            <a:pPr algn="ctr">
              <a:lnSpc>
                <a:spcPts val="10080"/>
              </a:lnSpc>
              <a:spcBef>
                <a:spcPct val="0"/>
              </a:spcBef>
            </a:pPr>
            <a:r>
              <a:rPr lang="en-US" sz="7200" spc="-432">
                <a:solidFill>
                  <a:srgbClr val="FFFFFF"/>
                </a:solidFill>
                <a:latin typeface="Rustic Printed"/>
                <a:ea typeface="Rustic Printed"/>
                <a:cs typeface="Rustic Printed"/>
                <a:sym typeface="Rustic Printed"/>
              </a:rPr>
              <a:t>KEY AGGREGATIONS APPLIED</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10494" y="0"/>
                  </a:moveTo>
                  <a:lnTo>
                    <a:pt x="4264232" y="0"/>
                  </a:lnTo>
                  <a:cubicBezTo>
                    <a:pt x="4270028" y="0"/>
                    <a:pt x="4274726" y="4698"/>
                    <a:pt x="4274726" y="10494"/>
                  </a:cubicBezTo>
                  <a:lnTo>
                    <a:pt x="4274726" y="2156973"/>
                  </a:lnTo>
                  <a:cubicBezTo>
                    <a:pt x="4274726" y="2162768"/>
                    <a:pt x="4270028" y="2167467"/>
                    <a:pt x="4264232" y="2167467"/>
                  </a:cubicBezTo>
                  <a:lnTo>
                    <a:pt x="10494" y="2167467"/>
                  </a:lnTo>
                  <a:cubicBezTo>
                    <a:pt x="7711" y="2167467"/>
                    <a:pt x="5042" y="2166361"/>
                    <a:pt x="3074" y="2164393"/>
                  </a:cubicBezTo>
                  <a:cubicBezTo>
                    <a:pt x="1106" y="2162425"/>
                    <a:pt x="0" y="2159756"/>
                    <a:pt x="0" y="2156973"/>
                  </a:cubicBezTo>
                  <a:lnTo>
                    <a:pt x="0" y="10494"/>
                  </a:lnTo>
                  <a:cubicBezTo>
                    <a:pt x="0" y="4698"/>
                    <a:pt x="4698" y="0"/>
                    <a:pt x="10494" y="0"/>
                  </a:cubicBezTo>
                  <a:close/>
                </a:path>
              </a:pathLst>
            </a:custGeom>
            <a:solidFill>
              <a:srgbClr val="155C94"/>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6295949" y="695325"/>
            <a:ext cx="5916439" cy="1426828"/>
          </a:xfrm>
          <a:prstGeom prst="rect">
            <a:avLst/>
          </a:prstGeom>
        </p:spPr>
        <p:txBody>
          <a:bodyPr anchor="t" rtlCol="false" tIns="0" lIns="0" bIns="0" rIns="0">
            <a:spAutoFit/>
          </a:bodyPr>
          <a:lstStyle/>
          <a:p>
            <a:pPr algn="ctr">
              <a:lnSpc>
                <a:spcPts val="10080"/>
              </a:lnSpc>
              <a:spcBef>
                <a:spcPct val="0"/>
              </a:spcBef>
            </a:pPr>
            <a:r>
              <a:rPr lang="en-US" sz="7200" spc="-432">
                <a:solidFill>
                  <a:srgbClr val="FFFFFF"/>
                </a:solidFill>
                <a:latin typeface="Rustic Printed"/>
                <a:ea typeface="Rustic Printed"/>
                <a:cs typeface="Rustic Printed"/>
                <a:sym typeface="Rustic Printed"/>
              </a:rPr>
              <a:t>EXAMPLE ANALYSIS:</a:t>
            </a:r>
          </a:p>
        </p:txBody>
      </p:sp>
      <p:sp>
        <p:nvSpPr>
          <p:cNvPr name="TextBox 7" id="7"/>
          <p:cNvSpPr txBox="true"/>
          <p:nvPr/>
        </p:nvSpPr>
        <p:spPr>
          <a:xfrm rot="0">
            <a:off x="1312843" y="2275043"/>
            <a:ext cx="15662313" cy="6537199"/>
          </a:xfrm>
          <a:prstGeom prst="rect">
            <a:avLst/>
          </a:prstGeom>
        </p:spPr>
        <p:txBody>
          <a:bodyPr anchor="t" rtlCol="false" tIns="0" lIns="0" bIns="0" rIns="0">
            <a:spAutoFit/>
          </a:bodyPr>
          <a:lstStyle/>
          <a:p>
            <a:pPr algn="l" marL="582940" indent="-291470" lvl="1">
              <a:lnSpc>
                <a:spcPts val="2916"/>
              </a:lnSpc>
              <a:spcBef>
                <a:spcPct val="0"/>
              </a:spcBef>
              <a:buFont typeface="Arial"/>
              <a:buChar char="•"/>
            </a:pPr>
            <a:r>
              <a:rPr lang="en-US" b="true" sz="2700">
                <a:solidFill>
                  <a:srgbClr val="FFFFFF"/>
                </a:solidFill>
                <a:latin typeface="Canva Sans Bold"/>
                <a:ea typeface="Canva Sans Bold"/>
                <a:cs typeface="Canva Sans Bold"/>
                <a:sym typeface="Canva Sans Bold"/>
              </a:rPr>
              <a:t>T</a:t>
            </a:r>
            <a:r>
              <a:rPr lang="en-US" b="true" sz="2700">
                <a:solidFill>
                  <a:srgbClr val="FFFFFF"/>
                </a:solidFill>
                <a:latin typeface="Canva Sans Bold"/>
                <a:ea typeface="Canva Sans Bold"/>
                <a:cs typeface="Canva Sans Bold"/>
                <a:sym typeface="Canva Sans Bold"/>
              </a:rPr>
              <a:t>otal Calories Burned:</a:t>
            </a:r>
          </a:p>
          <a:p>
            <a:pPr algn="l" marL="1165879" indent="-388626" lvl="2">
              <a:lnSpc>
                <a:spcPts val="2916"/>
              </a:lnSpc>
              <a:spcBef>
                <a:spcPct val="0"/>
              </a:spcBef>
              <a:buFont typeface="Arial"/>
              <a:buChar char="⚬"/>
            </a:pPr>
            <a:r>
              <a:rPr lang="en-US" sz="2700">
                <a:solidFill>
                  <a:srgbClr val="FFFFFF"/>
                </a:solidFill>
                <a:latin typeface="Canva Sans"/>
                <a:ea typeface="Canva Sans"/>
                <a:cs typeface="Canva Sans"/>
                <a:sym typeface="Canva Sans"/>
              </a:rPr>
              <a:t>Females burned a total of 132,700 calories, significantly higher than males at 109,400 calories. This suggests that females in this dataset engage in more activities or have higher energy expenditure compared to males.</a:t>
            </a:r>
          </a:p>
          <a:p>
            <a:pPr algn="l" marL="582940" indent="-291470" lvl="1">
              <a:lnSpc>
                <a:spcPts val="2916"/>
              </a:lnSpc>
              <a:spcBef>
                <a:spcPct val="0"/>
              </a:spcBef>
              <a:buFont typeface="Arial"/>
              <a:buChar char="•"/>
            </a:pPr>
            <a:r>
              <a:rPr lang="en-US" b="true" sz="2700">
                <a:solidFill>
                  <a:srgbClr val="FFFFFF"/>
                </a:solidFill>
                <a:latin typeface="Canva Sans Bold"/>
                <a:ea typeface="Canva Sans Bold"/>
                <a:cs typeface="Canva Sans Bold"/>
                <a:sym typeface="Canva Sans Bold"/>
              </a:rPr>
              <a:t>Average Calories Burned:</a:t>
            </a:r>
          </a:p>
          <a:p>
            <a:pPr algn="l" marL="1165879" indent="-388626" lvl="2">
              <a:lnSpc>
                <a:spcPts val="2916"/>
              </a:lnSpc>
              <a:spcBef>
                <a:spcPct val="0"/>
              </a:spcBef>
              <a:buFont typeface="Arial"/>
              <a:buChar char="⚬"/>
            </a:pPr>
            <a:r>
              <a:rPr lang="en-US" sz="2700">
                <a:solidFill>
                  <a:srgbClr val="FFFFFF"/>
                </a:solidFill>
                <a:latin typeface="Canva Sans"/>
                <a:ea typeface="Canva Sans"/>
                <a:cs typeface="Canva Sans"/>
                <a:sym typeface="Canva Sans"/>
              </a:rPr>
              <a:t>On average, females burn 2,654 calories per day, while males burn 2,188 calories per day. This reinforces the observation that females tend to be more active or have higher daily energy expenditure.</a:t>
            </a:r>
          </a:p>
          <a:p>
            <a:pPr algn="l" marL="582940" indent="-291470" lvl="1">
              <a:lnSpc>
                <a:spcPts val="2916"/>
              </a:lnSpc>
              <a:spcBef>
                <a:spcPct val="0"/>
              </a:spcBef>
              <a:buFont typeface="Arial"/>
              <a:buChar char="•"/>
            </a:pPr>
            <a:r>
              <a:rPr lang="en-US" b="true" sz="2700">
                <a:solidFill>
                  <a:srgbClr val="FFFFFF"/>
                </a:solidFill>
                <a:latin typeface="Canva Sans Bold"/>
                <a:ea typeface="Canva Sans Bold"/>
                <a:cs typeface="Canva Sans Bold"/>
                <a:sym typeface="Canva Sans Bold"/>
              </a:rPr>
              <a:t>Range of Calories Burned:</a:t>
            </a:r>
          </a:p>
          <a:p>
            <a:pPr algn="l" marL="1165879" indent="-388626" lvl="2">
              <a:lnSpc>
                <a:spcPts val="2916"/>
              </a:lnSpc>
              <a:spcBef>
                <a:spcPct val="0"/>
              </a:spcBef>
              <a:buFont typeface="Arial"/>
              <a:buChar char="⚬"/>
            </a:pPr>
            <a:r>
              <a:rPr lang="en-US" sz="2700">
                <a:solidFill>
                  <a:srgbClr val="FFFFFF"/>
                </a:solidFill>
                <a:latin typeface="Canva Sans"/>
                <a:ea typeface="Canva Sans"/>
                <a:cs typeface="Canva Sans"/>
                <a:sym typeface="Canva Sans"/>
              </a:rPr>
              <a:t>Both genders have similar maximum calories burned at 2,900, but females have a slightly higher minimum of 2,100 compared to 2,000 for males. This suggests that females maintain a more consistent daily energy expenditure.</a:t>
            </a:r>
          </a:p>
          <a:p>
            <a:pPr algn="l" marL="582940" indent="-291470" lvl="1">
              <a:lnSpc>
                <a:spcPts val="2916"/>
              </a:lnSpc>
              <a:spcBef>
                <a:spcPct val="0"/>
              </a:spcBef>
              <a:buFont typeface="Arial"/>
              <a:buChar char="•"/>
            </a:pPr>
            <a:r>
              <a:rPr lang="en-US" b="true" sz="2700">
                <a:solidFill>
                  <a:srgbClr val="FFFFFF"/>
                </a:solidFill>
                <a:latin typeface="Canva Sans Bold"/>
                <a:ea typeface="Canva Sans Bold"/>
                <a:cs typeface="Canva Sans Bold"/>
                <a:sym typeface="Canva Sans Bold"/>
              </a:rPr>
              <a:t>Consistency:</a:t>
            </a:r>
          </a:p>
          <a:p>
            <a:pPr algn="l" marL="1165879" indent="-388626" lvl="2">
              <a:lnSpc>
                <a:spcPts val="2916"/>
              </a:lnSpc>
              <a:spcBef>
                <a:spcPct val="0"/>
              </a:spcBef>
              <a:buFont typeface="Arial"/>
              <a:buChar char="⚬"/>
            </a:pPr>
            <a:r>
              <a:rPr lang="en-US" sz="2700">
                <a:solidFill>
                  <a:srgbClr val="FFFFFF"/>
                </a:solidFill>
                <a:latin typeface="Canva Sans"/>
                <a:ea typeface="Canva Sans"/>
                <a:cs typeface="Canva Sans"/>
                <a:sym typeface="Canva Sans"/>
              </a:rPr>
              <a:t>The standard deviation for males is 174.54, higher than the 135.47 for females, indicating that males show more variability in their daily calorie burn. This suggests that males' activity levels fluctuate more compared to females, who are more consistent in their daily calorie expenditure.</a:t>
            </a:r>
          </a:p>
          <a:p>
            <a:pPr algn="l">
              <a:lnSpc>
                <a:spcPts val="2916"/>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10494" y="0"/>
                  </a:moveTo>
                  <a:lnTo>
                    <a:pt x="4264232" y="0"/>
                  </a:lnTo>
                  <a:cubicBezTo>
                    <a:pt x="4270028" y="0"/>
                    <a:pt x="4274726" y="4698"/>
                    <a:pt x="4274726" y="10494"/>
                  </a:cubicBezTo>
                  <a:lnTo>
                    <a:pt x="4274726" y="2156973"/>
                  </a:lnTo>
                  <a:cubicBezTo>
                    <a:pt x="4274726" y="2162768"/>
                    <a:pt x="4270028" y="2167467"/>
                    <a:pt x="4264232" y="2167467"/>
                  </a:cubicBezTo>
                  <a:lnTo>
                    <a:pt x="10494" y="2167467"/>
                  </a:lnTo>
                  <a:cubicBezTo>
                    <a:pt x="7711" y="2167467"/>
                    <a:pt x="5042" y="2166361"/>
                    <a:pt x="3074" y="2164393"/>
                  </a:cubicBezTo>
                  <a:cubicBezTo>
                    <a:pt x="1106" y="2162425"/>
                    <a:pt x="0" y="2159756"/>
                    <a:pt x="0" y="2156973"/>
                  </a:cubicBezTo>
                  <a:lnTo>
                    <a:pt x="0" y="10494"/>
                  </a:lnTo>
                  <a:cubicBezTo>
                    <a:pt x="0" y="4698"/>
                    <a:pt x="4698" y="0"/>
                    <a:pt x="10494" y="0"/>
                  </a:cubicBezTo>
                  <a:close/>
                </a:path>
              </a:pathLst>
            </a:custGeom>
            <a:solidFill>
              <a:srgbClr val="155C94"/>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6015669" y="695325"/>
            <a:ext cx="6477000" cy="1426828"/>
          </a:xfrm>
          <a:prstGeom prst="rect">
            <a:avLst/>
          </a:prstGeom>
        </p:spPr>
        <p:txBody>
          <a:bodyPr anchor="t" rtlCol="false" tIns="0" lIns="0" bIns="0" rIns="0">
            <a:spAutoFit/>
          </a:bodyPr>
          <a:lstStyle/>
          <a:p>
            <a:pPr algn="ctr">
              <a:lnSpc>
                <a:spcPts val="10080"/>
              </a:lnSpc>
              <a:spcBef>
                <a:spcPct val="0"/>
              </a:spcBef>
            </a:pPr>
            <a:r>
              <a:rPr lang="en-US" sz="7200" spc="-432">
                <a:solidFill>
                  <a:srgbClr val="FFFFFF"/>
                </a:solidFill>
                <a:latin typeface="Rustic Printed"/>
                <a:ea typeface="Rustic Printed"/>
                <a:cs typeface="Rustic Printed"/>
                <a:sym typeface="Rustic Printed"/>
              </a:rPr>
              <a:t>EXPORTING DATASETS</a:t>
            </a:r>
          </a:p>
        </p:txBody>
      </p:sp>
      <p:sp>
        <p:nvSpPr>
          <p:cNvPr name="TextBox 7" id="7"/>
          <p:cNvSpPr txBox="true"/>
          <p:nvPr/>
        </p:nvSpPr>
        <p:spPr>
          <a:xfrm rot="0">
            <a:off x="1176533" y="2610776"/>
            <a:ext cx="15662313" cy="796672"/>
          </a:xfrm>
          <a:prstGeom prst="rect">
            <a:avLst/>
          </a:prstGeom>
        </p:spPr>
        <p:txBody>
          <a:bodyPr anchor="t" rtlCol="false" tIns="0" lIns="0" bIns="0" rIns="0">
            <a:spAutoFit/>
          </a:bodyPr>
          <a:lstStyle/>
          <a:p>
            <a:pPr algn="l">
              <a:lnSpc>
                <a:spcPts val="3132"/>
              </a:lnSpc>
              <a:spcBef>
                <a:spcPct val="0"/>
              </a:spcBef>
            </a:pPr>
            <a:r>
              <a:rPr lang="en-US" sz="2900">
                <a:solidFill>
                  <a:srgbClr val="FFFFFF"/>
                </a:solidFill>
                <a:latin typeface="Canva Sans"/>
                <a:ea typeface="Canva Sans"/>
                <a:cs typeface="Canva Sans"/>
                <a:sym typeface="Canva Sans"/>
              </a:rPr>
              <a:t>We exported cleaned and processed datasets using “.to_csv()” from health sleep statistics. This is a crucial step for meaningful data analysis and research. Here’s why: </a:t>
            </a:r>
          </a:p>
        </p:txBody>
      </p:sp>
      <p:sp>
        <p:nvSpPr>
          <p:cNvPr name="TextBox 8" id="8"/>
          <p:cNvSpPr txBox="true"/>
          <p:nvPr/>
        </p:nvSpPr>
        <p:spPr>
          <a:xfrm rot="0">
            <a:off x="1028700" y="3886547"/>
            <a:ext cx="16230600" cy="5089399"/>
          </a:xfrm>
          <a:prstGeom prst="rect">
            <a:avLst/>
          </a:prstGeom>
        </p:spPr>
        <p:txBody>
          <a:bodyPr anchor="t" rtlCol="false" tIns="0" lIns="0" bIns="0" rIns="0">
            <a:spAutoFit/>
          </a:bodyPr>
          <a:lstStyle/>
          <a:p>
            <a:pPr algn="l" marL="582940" indent="-291470" lvl="1">
              <a:lnSpc>
                <a:spcPts val="2916"/>
              </a:lnSpc>
              <a:buFont typeface="Arial"/>
              <a:buChar char="•"/>
            </a:pPr>
            <a:r>
              <a:rPr lang="en-US" b="true" sz="2700">
                <a:solidFill>
                  <a:srgbClr val="FFFFFF"/>
                </a:solidFill>
                <a:latin typeface="Canva Sans Bold"/>
                <a:ea typeface="Canva Sans Bold"/>
                <a:cs typeface="Canva Sans Bold"/>
                <a:sym typeface="Canva Sans Bold"/>
              </a:rPr>
              <a:t>Organized Data Segments:</a:t>
            </a:r>
          </a:p>
          <a:p>
            <a:pPr algn="l" marL="1165879" indent="-388626" lvl="2">
              <a:lnSpc>
                <a:spcPts val="2916"/>
              </a:lnSpc>
              <a:spcBef>
                <a:spcPct val="0"/>
              </a:spcBef>
              <a:buFont typeface="Arial"/>
              <a:buChar char="⚬"/>
            </a:pPr>
            <a:r>
              <a:rPr lang="en-US" sz="2700">
                <a:solidFill>
                  <a:srgbClr val="FFFFFF"/>
                </a:solidFill>
                <a:latin typeface="Canva Sans"/>
                <a:ea typeface="Canva Sans"/>
                <a:cs typeface="Canva Sans"/>
                <a:sym typeface="Canva Sans"/>
              </a:rPr>
              <a:t>Data gr</a:t>
            </a:r>
            <a:r>
              <a:rPr lang="en-US" sz="2700">
                <a:solidFill>
                  <a:srgbClr val="FFFFFF"/>
                </a:solidFill>
                <a:latin typeface="Canva Sans"/>
                <a:ea typeface="Canva Sans"/>
                <a:cs typeface="Canva Sans"/>
                <a:sym typeface="Canva Sans"/>
              </a:rPr>
              <a:t>ouped by Physical Activity, Medication Usage, Gender, Age helps focus analysis on specific factors affecting sleep patterns.</a:t>
            </a:r>
          </a:p>
          <a:p>
            <a:pPr algn="l" marL="582940" indent="-291470" lvl="1">
              <a:lnSpc>
                <a:spcPts val="2916"/>
              </a:lnSpc>
              <a:spcBef>
                <a:spcPct val="0"/>
              </a:spcBef>
              <a:buFont typeface="Arial"/>
              <a:buChar char="•"/>
            </a:pPr>
            <a:r>
              <a:rPr lang="en-US" b="true" sz="2700">
                <a:solidFill>
                  <a:srgbClr val="FFFFFF"/>
                </a:solidFill>
                <a:latin typeface="Canva Sans Bold"/>
                <a:ea typeface="Canva Sans Bold"/>
                <a:cs typeface="Canva Sans Bold"/>
                <a:sym typeface="Canva Sans Bold"/>
              </a:rPr>
              <a:t>Targeted Exploratory Analysis:</a:t>
            </a:r>
          </a:p>
          <a:p>
            <a:pPr algn="l" marL="1165879" indent="-388626" lvl="2">
              <a:lnSpc>
                <a:spcPts val="2916"/>
              </a:lnSpc>
              <a:spcBef>
                <a:spcPct val="0"/>
              </a:spcBef>
              <a:buFont typeface="Arial"/>
              <a:buChar char="⚬"/>
            </a:pPr>
            <a:r>
              <a:rPr lang="en-US" sz="2700">
                <a:solidFill>
                  <a:srgbClr val="FFFFFF"/>
                </a:solidFill>
                <a:latin typeface="Canva Sans"/>
                <a:ea typeface="Canva Sans"/>
                <a:cs typeface="Canva Sans"/>
                <a:sym typeface="Canva Sans"/>
              </a:rPr>
              <a:t>Facilitates easy identification of trends such as how age or activity levels impact sleep quality.</a:t>
            </a:r>
          </a:p>
          <a:p>
            <a:pPr algn="l" marL="1165879" indent="-388626" lvl="2">
              <a:lnSpc>
                <a:spcPts val="2916"/>
              </a:lnSpc>
              <a:spcBef>
                <a:spcPct val="0"/>
              </a:spcBef>
              <a:buFont typeface="Arial"/>
              <a:buChar char="⚬"/>
            </a:pPr>
            <a:r>
              <a:rPr lang="en-US" sz="2700">
                <a:solidFill>
                  <a:srgbClr val="FFFFFF"/>
                </a:solidFill>
                <a:latin typeface="Canva Sans"/>
                <a:ea typeface="Canva Sans"/>
                <a:cs typeface="Canva Sans"/>
                <a:sym typeface="Canva Sans"/>
              </a:rPr>
              <a:t>Summary statistics and visualizations of these categories can quickly reveal correlations.</a:t>
            </a:r>
          </a:p>
          <a:p>
            <a:pPr algn="l" marL="582940" indent="-291470" lvl="1">
              <a:lnSpc>
                <a:spcPts val="2916"/>
              </a:lnSpc>
              <a:spcBef>
                <a:spcPct val="0"/>
              </a:spcBef>
              <a:buFont typeface="Arial"/>
              <a:buChar char="•"/>
            </a:pPr>
            <a:r>
              <a:rPr lang="en-US" b="true" sz="2700">
                <a:solidFill>
                  <a:srgbClr val="FFFFFF"/>
                </a:solidFill>
                <a:latin typeface="Canva Sans Bold"/>
                <a:ea typeface="Canva Sans Bold"/>
                <a:cs typeface="Canva Sans Bold"/>
                <a:sym typeface="Canva Sans Bold"/>
              </a:rPr>
              <a:t>Comparative Analysis:</a:t>
            </a:r>
          </a:p>
          <a:p>
            <a:pPr algn="l" marL="1165879" indent="-388626" lvl="2">
              <a:lnSpc>
                <a:spcPts val="2916"/>
              </a:lnSpc>
              <a:spcBef>
                <a:spcPct val="0"/>
              </a:spcBef>
              <a:buFont typeface="Arial"/>
              <a:buChar char="⚬"/>
            </a:pPr>
            <a:r>
              <a:rPr lang="en-US" sz="2700">
                <a:solidFill>
                  <a:srgbClr val="FFFFFF"/>
                </a:solidFill>
                <a:latin typeface="Canva Sans"/>
                <a:ea typeface="Canva Sans"/>
                <a:cs typeface="Canva Sans"/>
                <a:sym typeface="Canva Sans"/>
              </a:rPr>
              <a:t>Compare sleep statistics across age groups, gender, or medication use to find disparities (e.g., older adults vs. younger in sleep duration).</a:t>
            </a:r>
          </a:p>
          <a:p>
            <a:pPr algn="l" marL="582940" indent="-291470" lvl="1">
              <a:lnSpc>
                <a:spcPts val="2916"/>
              </a:lnSpc>
              <a:spcBef>
                <a:spcPct val="0"/>
              </a:spcBef>
              <a:buFont typeface="Arial"/>
              <a:buChar char="•"/>
            </a:pPr>
            <a:r>
              <a:rPr lang="en-US" b="true" sz="2700">
                <a:solidFill>
                  <a:srgbClr val="FFFFFF"/>
                </a:solidFill>
                <a:latin typeface="Canva Sans Bold"/>
                <a:ea typeface="Canva Sans Bold"/>
                <a:cs typeface="Canva Sans Bold"/>
                <a:sym typeface="Canva Sans Bold"/>
              </a:rPr>
              <a:t>Advanced Analytics:</a:t>
            </a:r>
          </a:p>
          <a:p>
            <a:pPr algn="l" marL="1165879" indent="-388626" lvl="2">
              <a:lnSpc>
                <a:spcPts val="2916"/>
              </a:lnSpc>
              <a:spcBef>
                <a:spcPct val="0"/>
              </a:spcBef>
              <a:buFont typeface="Arial"/>
              <a:buChar char="⚬"/>
            </a:pPr>
            <a:r>
              <a:rPr lang="en-US" sz="2700">
                <a:solidFill>
                  <a:srgbClr val="FFFFFF"/>
                </a:solidFill>
                <a:latin typeface="Canva Sans"/>
                <a:ea typeface="Canva Sans"/>
                <a:cs typeface="Canva Sans"/>
                <a:sym typeface="Canva Sans"/>
              </a:rPr>
              <a:t>Supports predictive modeling or regression to predict sleep quality based on health behaviors.</a:t>
            </a:r>
          </a:p>
          <a:p>
            <a:pPr algn="l">
              <a:lnSpc>
                <a:spcPts val="2916"/>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763162" y="-789039"/>
            <a:ext cx="2875332" cy="3635478"/>
          </a:xfrm>
          <a:custGeom>
            <a:avLst/>
            <a:gdLst/>
            <a:ahLst/>
            <a:cxnLst/>
            <a:rect r="r" b="b" t="t" l="l"/>
            <a:pathLst>
              <a:path h="3635478" w="2875332">
                <a:moveTo>
                  <a:pt x="0" y="0"/>
                </a:moveTo>
                <a:lnTo>
                  <a:pt x="2875333" y="0"/>
                </a:lnTo>
                <a:lnTo>
                  <a:pt x="2875333" y="3635478"/>
                </a:lnTo>
                <a:lnTo>
                  <a:pt x="0" y="36354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44801" y="9258300"/>
            <a:ext cx="5315394" cy="1913542"/>
          </a:xfrm>
          <a:custGeom>
            <a:avLst/>
            <a:gdLst/>
            <a:ahLst/>
            <a:cxnLst/>
            <a:rect r="r" b="b" t="t" l="l"/>
            <a:pathLst>
              <a:path h="1913542" w="5315394">
                <a:moveTo>
                  <a:pt x="0" y="0"/>
                </a:moveTo>
                <a:lnTo>
                  <a:pt x="5315394" y="0"/>
                </a:lnTo>
                <a:lnTo>
                  <a:pt x="5315394" y="1913542"/>
                </a:lnTo>
                <a:lnTo>
                  <a:pt x="0" y="19135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TextBox 5" id="5"/>
          <p:cNvSpPr txBox="true"/>
          <p:nvPr/>
        </p:nvSpPr>
        <p:spPr>
          <a:xfrm rot="0">
            <a:off x="5157161" y="1780254"/>
            <a:ext cx="7973677" cy="5240585"/>
          </a:xfrm>
          <a:prstGeom prst="rect">
            <a:avLst/>
          </a:prstGeom>
        </p:spPr>
        <p:txBody>
          <a:bodyPr anchor="t" rtlCol="false" tIns="0" lIns="0" bIns="0" rIns="0">
            <a:spAutoFit/>
          </a:bodyPr>
          <a:lstStyle/>
          <a:p>
            <a:pPr algn="ctr" marL="0" indent="0" lvl="0">
              <a:lnSpc>
                <a:spcPts val="9483"/>
              </a:lnSpc>
            </a:pPr>
            <a:r>
              <a:rPr lang="en-US" sz="11290" spc="-677">
                <a:solidFill>
                  <a:srgbClr val="0B4E7C"/>
                </a:solidFill>
                <a:latin typeface="Rustic Printed"/>
                <a:ea typeface="Rustic Printed"/>
                <a:cs typeface="Rustic Printed"/>
                <a:sym typeface="Rustic Printed"/>
              </a:rPr>
              <a:t>THANK YOU FOR LISTENING TO OUR PRESENTATION!</a:t>
            </a:r>
          </a:p>
        </p:txBody>
      </p:sp>
      <p:sp>
        <p:nvSpPr>
          <p:cNvPr name="Freeform 6" id="6"/>
          <p:cNvSpPr/>
          <p:nvPr/>
        </p:nvSpPr>
        <p:spPr>
          <a:xfrm flipH="false" flipV="false" rot="2830164">
            <a:off x="5322070" y="8801780"/>
            <a:ext cx="3550978" cy="3705954"/>
          </a:xfrm>
          <a:custGeom>
            <a:avLst/>
            <a:gdLst/>
            <a:ahLst/>
            <a:cxnLst/>
            <a:rect r="r" b="b" t="t" l="l"/>
            <a:pathLst>
              <a:path h="3705954" w="3550978">
                <a:moveTo>
                  <a:pt x="0" y="0"/>
                </a:moveTo>
                <a:lnTo>
                  <a:pt x="3550978" y="0"/>
                </a:lnTo>
                <a:lnTo>
                  <a:pt x="3550978" y="3705955"/>
                </a:lnTo>
                <a:lnTo>
                  <a:pt x="0" y="370595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950933">
            <a:off x="-2582731" y="3638336"/>
            <a:ext cx="4236628" cy="4828066"/>
          </a:xfrm>
          <a:custGeom>
            <a:avLst/>
            <a:gdLst/>
            <a:ahLst/>
            <a:cxnLst/>
            <a:rect r="r" b="b" t="t" l="l"/>
            <a:pathLst>
              <a:path h="4828066" w="4236628">
                <a:moveTo>
                  <a:pt x="0" y="0"/>
                </a:moveTo>
                <a:lnTo>
                  <a:pt x="4236628" y="0"/>
                </a:lnTo>
                <a:lnTo>
                  <a:pt x="4236628" y="4828066"/>
                </a:lnTo>
                <a:lnTo>
                  <a:pt x="0" y="482806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0">
            <a:off x="15584336" y="-1920382"/>
            <a:ext cx="4623736" cy="3907057"/>
          </a:xfrm>
          <a:custGeom>
            <a:avLst/>
            <a:gdLst/>
            <a:ahLst/>
            <a:cxnLst/>
            <a:rect r="r" b="b" t="t" l="l"/>
            <a:pathLst>
              <a:path h="3907057" w="4623736">
                <a:moveTo>
                  <a:pt x="0" y="0"/>
                </a:moveTo>
                <a:lnTo>
                  <a:pt x="4623735" y="0"/>
                </a:lnTo>
                <a:lnTo>
                  <a:pt x="4623735" y="3907057"/>
                </a:lnTo>
                <a:lnTo>
                  <a:pt x="0" y="390705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false" flipV="false" rot="-366315">
            <a:off x="16272866" y="2044607"/>
            <a:ext cx="3659690" cy="4299195"/>
          </a:xfrm>
          <a:custGeom>
            <a:avLst/>
            <a:gdLst/>
            <a:ahLst/>
            <a:cxnLst/>
            <a:rect r="r" b="b" t="t" l="l"/>
            <a:pathLst>
              <a:path h="4299195" w="3659690">
                <a:moveTo>
                  <a:pt x="0" y="0"/>
                </a:moveTo>
                <a:lnTo>
                  <a:pt x="3659690" y="0"/>
                </a:lnTo>
                <a:lnTo>
                  <a:pt x="3659690" y="4299195"/>
                </a:lnTo>
                <a:lnTo>
                  <a:pt x="0" y="429919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0" id="10"/>
          <p:cNvSpPr/>
          <p:nvPr/>
        </p:nvSpPr>
        <p:spPr>
          <a:xfrm flipH="false" flipV="false" rot="0">
            <a:off x="4624977" y="-3611469"/>
            <a:ext cx="4567505" cy="4720935"/>
          </a:xfrm>
          <a:custGeom>
            <a:avLst/>
            <a:gdLst/>
            <a:ahLst/>
            <a:cxnLst/>
            <a:rect r="r" b="b" t="t" l="l"/>
            <a:pathLst>
              <a:path h="4720935" w="4567505">
                <a:moveTo>
                  <a:pt x="0" y="0"/>
                </a:moveTo>
                <a:lnTo>
                  <a:pt x="4567505" y="0"/>
                </a:lnTo>
                <a:lnTo>
                  <a:pt x="4567505" y="4720935"/>
                </a:lnTo>
                <a:lnTo>
                  <a:pt x="0" y="4720935"/>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1" id="11"/>
          <p:cNvSpPr/>
          <p:nvPr/>
        </p:nvSpPr>
        <p:spPr>
          <a:xfrm flipH="false" flipV="false" rot="0">
            <a:off x="9924524" y="8931997"/>
            <a:ext cx="5331561" cy="3445521"/>
          </a:xfrm>
          <a:custGeom>
            <a:avLst/>
            <a:gdLst/>
            <a:ahLst/>
            <a:cxnLst/>
            <a:rect r="r" b="b" t="t" l="l"/>
            <a:pathLst>
              <a:path h="3445521" w="5331561">
                <a:moveTo>
                  <a:pt x="0" y="0"/>
                </a:moveTo>
                <a:lnTo>
                  <a:pt x="5331562" y="0"/>
                </a:lnTo>
                <a:lnTo>
                  <a:pt x="5331562" y="3445521"/>
                </a:lnTo>
                <a:lnTo>
                  <a:pt x="0" y="344552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2" id="12"/>
          <p:cNvSpPr/>
          <p:nvPr/>
        </p:nvSpPr>
        <p:spPr>
          <a:xfrm flipH="false" flipV="false" rot="0">
            <a:off x="15513261" y="7125624"/>
            <a:ext cx="3869837" cy="4265352"/>
          </a:xfrm>
          <a:custGeom>
            <a:avLst/>
            <a:gdLst/>
            <a:ahLst/>
            <a:cxnLst/>
            <a:rect r="r" b="b" t="t" l="l"/>
            <a:pathLst>
              <a:path h="4265352" w="3869837">
                <a:moveTo>
                  <a:pt x="0" y="0"/>
                </a:moveTo>
                <a:lnTo>
                  <a:pt x="3869837" y="0"/>
                </a:lnTo>
                <a:lnTo>
                  <a:pt x="3869837" y="4265352"/>
                </a:lnTo>
                <a:lnTo>
                  <a:pt x="0" y="4265352"/>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3" id="13"/>
          <p:cNvSpPr/>
          <p:nvPr/>
        </p:nvSpPr>
        <p:spPr>
          <a:xfrm flipH="false" flipV="false" rot="-10800000">
            <a:off x="9144000" y="-1365351"/>
            <a:ext cx="6660247" cy="2730701"/>
          </a:xfrm>
          <a:custGeom>
            <a:avLst/>
            <a:gdLst/>
            <a:ahLst/>
            <a:cxnLst/>
            <a:rect r="r" b="b" t="t" l="l"/>
            <a:pathLst>
              <a:path h="2730701" w="6660247">
                <a:moveTo>
                  <a:pt x="0" y="0"/>
                </a:moveTo>
                <a:lnTo>
                  <a:pt x="6660247" y="0"/>
                </a:lnTo>
                <a:lnTo>
                  <a:pt x="6660247" y="2730702"/>
                </a:lnTo>
                <a:lnTo>
                  <a:pt x="0" y="2730702"/>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4" id="14"/>
          <p:cNvSpPr/>
          <p:nvPr/>
        </p:nvSpPr>
        <p:spPr>
          <a:xfrm flipH="false" flipV="false" rot="-2611628">
            <a:off x="1608356" y="-1969747"/>
            <a:ext cx="4007991" cy="3041063"/>
          </a:xfrm>
          <a:custGeom>
            <a:avLst/>
            <a:gdLst/>
            <a:ahLst/>
            <a:cxnLst/>
            <a:rect r="r" b="b" t="t" l="l"/>
            <a:pathLst>
              <a:path h="3041063" w="4007991">
                <a:moveTo>
                  <a:pt x="0" y="0"/>
                </a:moveTo>
                <a:lnTo>
                  <a:pt x="4007991" y="0"/>
                </a:lnTo>
                <a:lnTo>
                  <a:pt x="4007991" y="3041063"/>
                </a:lnTo>
                <a:lnTo>
                  <a:pt x="0" y="3041063"/>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5" id="15"/>
          <p:cNvSpPr/>
          <p:nvPr/>
        </p:nvSpPr>
        <p:spPr>
          <a:xfrm flipH="false" flipV="false" rot="3439542">
            <a:off x="12477745" y="2571123"/>
            <a:ext cx="2770524" cy="1664799"/>
          </a:xfrm>
          <a:custGeom>
            <a:avLst/>
            <a:gdLst/>
            <a:ahLst/>
            <a:cxnLst/>
            <a:rect r="r" b="b" t="t" l="l"/>
            <a:pathLst>
              <a:path h="1664799" w="2770524">
                <a:moveTo>
                  <a:pt x="0" y="0"/>
                </a:moveTo>
                <a:lnTo>
                  <a:pt x="2770524" y="0"/>
                </a:lnTo>
                <a:lnTo>
                  <a:pt x="2770524" y="1664800"/>
                </a:lnTo>
                <a:lnTo>
                  <a:pt x="0" y="1664800"/>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6" id="16"/>
          <p:cNvSpPr/>
          <p:nvPr/>
        </p:nvSpPr>
        <p:spPr>
          <a:xfrm flipH="false" flipV="false" rot="-7235282">
            <a:off x="3033323" y="6293225"/>
            <a:ext cx="2770524" cy="1664799"/>
          </a:xfrm>
          <a:custGeom>
            <a:avLst/>
            <a:gdLst/>
            <a:ahLst/>
            <a:cxnLst/>
            <a:rect r="r" b="b" t="t" l="l"/>
            <a:pathLst>
              <a:path h="1664799" w="2770524">
                <a:moveTo>
                  <a:pt x="0" y="0"/>
                </a:moveTo>
                <a:lnTo>
                  <a:pt x="2770524" y="0"/>
                </a:lnTo>
                <a:lnTo>
                  <a:pt x="2770524" y="1664799"/>
                </a:lnTo>
                <a:lnTo>
                  <a:pt x="0" y="1664799"/>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7" id="17"/>
          <p:cNvSpPr/>
          <p:nvPr/>
        </p:nvSpPr>
        <p:spPr>
          <a:xfrm flipH="true" flipV="false" rot="0">
            <a:off x="4270593" y="2757734"/>
            <a:ext cx="1198548" cy="1291578"/>
          </a:xfrm>
          <a:custGeom>
            <a:avLst/>
            <a:gdLst/>
            <a:ahLst/>
            <a:cxnLst/>
            <a:rect r="r" b="b" t="t" l="l"/>
            <a:pathLst>
              <a:path h="1291578" w="1198548">
                <a:moveTo>
                  <a:pt x="1198548" y="0"/>
                </a:moveTo>
                <a:lnTo>
                  <a:pt x="0" y="0"/>
                </a:lnTo>
                <a:lnTo>
                  <a:pt x="0" y="1291578"/>
                </a:lnTo>
                <a:lnTo>
                  <a:pt x="1198548" y="1291578"/>
                </a:lnTo>
                <a:lnTo>
                  <a:pt x="1198548"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8" id="18"/>
          <p:cNvSpPr/>
          <p:nvPr/>
        </p:nvSpPr>
        <p:spPr>
          <a:xfrm flipH="false" flipV="false" rot="0">
            <a:off x="12722864" y="6511304"/>
            <a:ext cx="1140143" cy="1228640"/>
          </a:xfrm>
          <a:custGeom>
            <a:avLst/>
            <a:gdLst/>
            <a:ahLst/>
            <a:cxnLst/>
            <a:rect r="r" b="b" t="t" l="l"/>
            <a:pathLst>
              <a:path h="1228640" w="1140143">
                <a:moveTo>
                  <a:pt x="0" y="0"/>
                </a:moveTo>
                <a:lnTo>
                  <a:pt x="1140143" y="0"/>
                </a:lnTo>
                <a:lnTo>
                  <a:pt x="1140143" y="1228640"/>
                </a:lnTo>
                <a:lnTo>
                  <a:pt x="0" y="1228640"/>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1166689" y="811877"/>
            <a:ext cx="5500335" cy="5140313"/>
          </a:xfrm>
          <a:custGeom>
            <a:avLst/>
            <a:gdLst/>
            <a:ahLst/>
            <a:cxnLst/>
            <a:rect r="r" b="b" t="t" l="l"/>
            <a:pathLst>
              <a:path h="5140313" w="5500335">
                <a:moveTo>
                  <a:pt x="0" y="0"/>
                </a:moveTo>
                <a:lnTo>
                  <a:pt x="5500335" y="0"/>
                </a:lnTo>
                <a:lnTo>
                  <a:pt x="5500335" y="5140313"/>
                </a:lnTo>
                <a:lnTo>
                  <a:pt x="0" y="514031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746833" y="6235947"/>
            <a:ext cx="13170024" cy="3185529"/>
          </a:xfrm>
          <a:custGeom>
            <a:avLst/>
            <a:gdLst/>
            <a:ahLst/>
            <a:cxnLst/>
            <a:rect r="r" b="b" t="t" l="l"/>
            <a:pathLst>
              <a:path h="3185529" w="13170024">
                <a:moveTo>
                  <a:pt x="0" y="0"/>
                </a:moveTo>
                <a:lnTo>
                  <a:pt x="13170024" y="0"/>
                </a:lnTo>
                <a:lnTo>
                  <a:pt x="13170024" y="3185529"/>
                </a:lnTo>
                <a:lnTo>
                  <a:pt x="0" y="3185529"/>
                </a:lnTo>
                <a:lnTo>
                  <a:pt x="0" y="0"/>
                </a:lnTo>
                <a:close/>
              </a:path>
            </a:pathLst>
          </a:custGeom>
          <a:blipFill>
            <a:blip r:embed="rId5"/>
            <a:stretch>
              <a:fillRect l="0" t="0" r="0" b="0"/>
            </a:stretch>
          </a:blipFill>
          <a:ln w="47625" cap="sq">
            <a:solidFill>
              <a:srgbClr val="000000"/>
            </a:solidFill>
            <a:prstDash val="solid"/>
            <a:miter/>
          </a:ln>
        </p:spPr>
      </p:sp>
      <p:sp>
        <p:nvSpPr>
          <p:cNvPr name="TextBox 5" id="5"/>
          <p:cNvSpPr txBox="true"/>
          <p:nvPr/>
        </p:nvSpPr>
        <p:spPr>
          <a:xfrm rot="0">
            <a:off x="1504950" y="1763005"/>
            <a:ext cx="8435223" cy="2790827"/>
          </a:xfrm>
          <a:prstGeom prst="rect">
            <a:avLst/>
          </a:prstGeom>
        </p:spPr>
        <p:txBody>
          <a:bodyPr anchor="t" rtlCol="false" tIns="0" lIns="0" bIns="0" rIns="0">
            <a:spAutoFit/>
          </a:bodyPr>
          <a:lstStyle/>
          <a:p>
            <a:pPr algn="l" marL="0" indent="0" lvl="0">
              <a:lnSpc>
                <a:spcPts val="9600"/>
              </a:lnSpc>
            </a:pPr>
            <a:r>
              <a:rPr lang="en-US" sz="10000" spc="-600">
                <a:solidFill>
                  <a:srgbClr val="0B4E7C"/>
                </a:solidFill>
                <a:latin typeface="Rustic Printed"/>
                <a:ea typeface="Rustic Printed"/>
                <a:cs typeface="Rustic Printed"/>
                <a:sym typeface="Rustic Printed"/>
              </a:rPr>
              <a:t>DATA SET COLLECTION</a:t>
            </a:r>
          </a:p>
        </p:txBody>
      </p:sp>
      <p:sp>
        <p:nvSpPr>
          <p:cNvPr name="TextBox 6" id="6"/>
          <p:cNvSpPr txBox="true"/>
          <p:nvPr/>
        </p:nvSpPr>
        <p:spPr>
          <a:xfrm rot="0">
            <a:off x="1163967" y="4534782"/>
            <a:ext cx="8776206" cy="1701165"/>
          </a:xfrm>
          <a:prstGeom prst="rect">
            <a:avLst/>
          </a:prstGeom>
        </p:spPr>
        <p:txBody>
          <a:bodyPr anchor="t" rtlCol="false" tIns="0" lIns="0" bIns="0" rIns="0">
            <a:spAutoFit/>
          </a:bodyPr>
          <a:lstStyle/>
          <a:p>
            <a:pPr algn="l">
              <a:lnSpc>
                <a:spcPts val="2295"/>
              </a:lnSpc>
            </a:pPr>
            <a:r>
              <a:rPr lang="en-US" sz="1700" spc="102">
                <a:solidFill>
                  <a:srgbClr val="0B4E7C"/>
                </a:solidFill>
                <a:latin typeface="Canva Sans"/>
                <a:ea typeface="Canva Sans"/>
                <a:cs typeface="Canva Sans"/>
                <a:sym typeface="Canva Sans"/>
              </a:rPr>
              <a:t>We used Kaggle to search for data, eventually landing on this Health and Sleep dataset. We discovered that we all have pretty different sleep patterns and want to better understand the correlation of how other factors outside the normal wake up and bedtimes. We downloaded the data set as a csv file.</a:t>
            </a:r>
          </a:p>
          <a:p>
            <a:pPr algn="l" marL="0" indent="0" lvl="0">
              <a:lnSpc>
                <a:spcPts val="2295"/>
              </a:lnSpc>
              <a:spcBef>
                <a:spcPct val="0"/>
              </a:spcBef>
            </a:pPr>
          </a:p>
        </p:txBody>
      </p:sp>
      <p:sp>
        <p:nvSpPr>
          <p:cNvPr name="TextBox 7" id="7"/>
          <p:cNvSpPr txBox="true"/>
          <p:nvPr/>
        </p:nvSpPr>
        <p:spPr>
          <a:xfrm rot="0">
            <a:off x="14037841" y="6567601"/>
            <a:ext cx="4250159" cy="2322195"/>
          </a:xfrm>
          <a:prstGeom prst="rect">
            <a:avLst/>
          </a:prstGeom>
        </p:spPr>
        <p:txBody>
          <a:bodyPr anchor="t" rtlCol="false" tIns="0" lIns="0" bIns="0" rIns="0">
            <a:spAutoFit/>
          </a:bodyPr>
          <a:lstStyle/>
          <a:p>
            <a:pPr algn="ctr">
              <a:lnSpc>
                <a:spcPts val="5880"/>
              </a:lnSpc>
            </a:pPr>
            <a:r>
              <a:rPr lang="en-US" sz="4200" spc="-252">
                <a:solidFill>
                  <a:srgbClr val="0B4E7C"/>
                </a:solidFill>
                <a:latin typeface="Rustic Printed"/>
                <a:ea typeface="Rustic Printed"/>
                <a:cs typeface="Rustic Printed"/>
                <a:sym typeface="Rustic Printed"/>
              </a:rPr>
              <a:t>DF.INFO(10)</a:t>
            </a:r>
          </a:p>
          <a:p>
            <a:pPr algn="ctr">
              <a:lnSpc>
                <a:spcPts val="5880"/>
              </a:lnSpc>
            </a:pPr>
            <a:r>
              <a:rPr lang="en-US" sz="4200" spc="-252">
                <a:solidFill>
                  <a:srgbClr val="0B4E7C"/>
                </a:solidFill>
                <a:latin typeface="Rustic Printed"/>
                <a:ea typeface="Rustic Printed"/>
                <a:cs typeface="Rustic Printed"/>
                <a:sym typeface="Rustic Printed"/>
              </a:rPr>
              <a:t>12 COLUMS(12 ASPECTS)</a:t>
            </a:r>
          </a:p>
          <a:p>
            <a:pPr algn="ctr">
              <a:lnSpc>
                <a:spcPts val="5880"/>
              </a:lnSpc>
              <a:spcBef>
                <a:spcPct val="0"/>
              </a:spcBef>
            </a:pPr>
            <a:r>
              <a:rPr lang="en-US" sz="4200" spc="-252">
                <a:solidFill>
                  <a:srgbClr val="0B4E7C"/>
                </a:solidFill>
                <a:latin typeface="Rustic Printed"/>
                <a:ea typeface="Rustic Printed"/>
                <a:cs typeface="Rustic Printed"/>
                <a:sym typeface="Rustic Printed"/>
              </a:rPr>
              <a:t>100 USER ENTRIES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10494" y="0"/>
                  </a:moveTo>
                  <a:lnTo>
                    <a:pt x="4264232" y="0"/>
                  </a:lnTo>
                  <a:cubicBezTo>
                    <a:pt x="4270028" y="0"/>
                    <a:pt x="4274726" y="4698"/>
                    <a:pt x="4274726" y="10494"/>
                  </a:cubicBezTo>
                  <a:lnTo>
                    <a:pt x="4274726" y="2156973"/>
                  </a:lnTo>
                  <a:cubicBezTo>
                    <a:pt x="4274726" y="2162768"/>
                    <a:pt x="4270028" y="2167467"/>
                    <a:pt x="4264232" y="2167467"/>
                  </a:cubicBezTo>
                  <a:lnTo>
                    <a:pt x="10494" y="2167467"/>
                  </a:lnTo>
                  <a:cubicBezTo>
                    <a:pt x="7711" y="2167467"/>
                    <a:pt x="5042" y="2166361"/>
                    <a:pt x="3074" y="2164393"/>
                  </a:cubicBezTo>
                  <a:cubicBezTo>
                    <a:pt x="1106" y="2162425"/>
                    <a:pt x="0" y="2159756"/>
                    <a:pt x="0" y="2156973"/>
                  </a:cubicBezTo>
                  <a:lnTo>
                    <a:pt x="0" y="10494"/>
                  </a:lnTo>
                  <a:cubicBezTo>
                    <a:pt x="0" y="4698"/>
                    <a:pt x="4698" y="0"/>
                    <a:pt x="10494" y="0"/>
                  </a:cubicBezTo>
                  <a:close/>
                </a:path>
              </a:pathLst>
            </a:custGeom>
            <a:solidFill>
              <a:srgbClr val="155C94"/>
            </a:solidFill>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274759" y="-745637"/>
            <a:ext cx="17738481" cy="17738481"/>
          </a:xfrm>
          <a:custGeom>
            <a:avLst/>
            <a:gdLst/>
            <a:ahLst/>
            <a:cxnLst/>
            <a:rect r="r" b="b" t="t" l="l"/>
            <a:pathLst>
              <a:path h="17738481" w="17738481">
                <a:moveTo>
                  <a:pt x="0" y="0"/>
                </a:moveTo>
                <a:lnTo>
                  <a:pt x="17738482" y="0"/>
                </a:lnTo>
                <a:lnTo>
                  <a:pt x="17738482" y="17738481"/>
                </a:lnTo>
                <a:lnTo>
                  <a:pt x="0" y="17738481"/>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5348289" y="3734165"/>
            <a:ext cx="7315200" cy="875564"/>
          </a:xfrm>
          <a:custGeom>
            <a:avLst/>
            <a:gdLst/>
            <a:ahLst/>
            <a:cxnLst/>
            <a:rect r="r" b="b" t="t" l="l"/>
            <a:pathLst>
              <a:path h="875564" w="7315200">
                <a:moveTo>
                  <a:pt x="0" y="0"/>
                </a:moveTo>
                <a:lnTo>
                  <a:pt x="7315200" y="0"/>
                </a:lnTo>
                <a:lnTo>
                  <a:pt x="7315200" y="875565"/>
                </a:lnTo>
                <a:lnTo>
                  <a:pt x="0" y="8755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3519557" y="2260320"/>
            <a:ext cx="11248885" cy="1571627"/>
          </a:xfrm>
          <a:prstGeom prst="rect">
            <a:avLst/>
          </a:prstGeom>
        </p:spPr>
        <p:txBody>
          <a:bodyPr anchor="t" rtlCol="false" tIns="0" lIns="0" bIns="0" rIns="0">
            <a:spAutoFit/>
          </a:bodyPr>
          <a:lstStyle/>
          <a:p>
            <a:pPr algn="ctr" marL="0" indent="0" lvl="0">
              <a:lnSpc>
                <a:spcPts val="9600"/>
              </a:lnSpc>
            </a:pPr>
            <a:r>
              <a:rPr lang="en-US" sz="10000" spc="-600">
                <a:solidFill>
                  <a:srgbClr val="FFFFFF"/>
                </a:solidFill>
                <a:latin typeface="Rustic Printed"/>
                <a:ea typeface="Rustic Printed"/>
                <a:cs typeface="Rustic Printed"/>
                <a:sym typeface="Rustic Printed"/>
              </a:rPr>
              <a:t>DATA LOADING</a:t>
            </a:r>
          </a:p>
        </p:txBody>
      </p:sp>
      <p:sp>
        <p:nvSpPr>
          <p:cNvPr name="TextBox 8" id="8"/>
          <p:cNvSpPr txBox="true"/>
          <p:nvPr/>
        </p:nvSpPr>
        <p:spPr>
          <a:xfrm rot="0">
            <a:off x="4065867" y="4863844"/>
            <a:ext cx="10156267" cy="2657475"/>
          </a:xfrm>
          <a:prstGeom prst="rect">
            <a:avLst/>
          </a:prstGeom>
        </p:spPr>
        <p:txBody>
          <a:bodyPr anchor="t" rtlCol="false" tIns="0" lIns="0" bIns="0" rIns="0">
            <a:spAutoFit/>
          </a:bodyPr>
          <a:lstStyle/>
          <a:p>
            <a:pPr algn="ctr">
              <a:lnSpc>
                <a:spcPts val="2699"/>
              </a:lnSpc>
            </a:pPr>
            <a:r>
              <a:rPr lang="en-US" b="true" sz="1999" spc="119">
                <a:solidFill>
                  <a:srgbClr val="FFFFFF"/>
                </a:solidFill>
                <a:latin typeface="Canva Sans Medium"/>
                <a:ea typeface="Canva Sans Medium"/>
                <a:cs typeface="Canva Sans Medium"/>
                <a:sym typeface="Canva Sans Medium"/>
              </a:rPr>
              <a:t>To load our csv file into Jupyter notebook we first need to import numpy as np, and pandas as pd. </a:t>
            </a:r>
          </a:p>
          <a:p>
            <a:pPr algn="ctr">
              <a:lnSpc>
                <a:spcPts val="2699"/>
              </a:lnSpc>
            </a:pPr>
            <a:r>
              <a:rPr lang="en-US" b="true" sz="1999" spc="119">
                <a:solidFill>
                  <a:srgbClr val="FFFFFF"/>
                </a:solidFill>
                <a:latin typeface="Canva Sans Medium"/>
                <a:ea typeface="Canva Sans Medium"/>
                <a:cs typeface="Canva Sans Medium"/>
                <a:sym typeface="Canva Sans Medium"/>
              </a:rPr>
              <a:t>Set the DataFrame equal to the dataset using Pandas read command </a:t>
            </a:r>
          </a:p>
          <a:p>
            <a:pPr algn="ctr">
              <a:lnSpc>
                <a:spcPts val="2699"/>
              </a:lnSpc>
            </a:pPr>
            <a:r>
              <a:rPr lang="en-US" b="true" sz="1999" spc="119">
                <a:solidFill>
                  <a:srgbClr val="FFFFFF"/>
                </a:solidFill>
                <a:latin typeface="Canva Sans Medium"/>
                <a:ea typeface="Canva Sans Medium"/>
                <a:cs typeface="Canva Sans Medium"/>
                <a:sym typeface="Canva Sans Medium"/>
              </a:rPr>
              <a:t>df = pd.read_csv('Health_Sleep_Statistics.csv')</a:t>
            </a:r>
          </a:p>
          <a:p>
            <a:pPr algn="ctr" marL="0" indent="0" lvl="0">
              <a:lnSpc>
                <a:spcPts val="2699"/>
              </a:lnSpc>
              <a:spcBef>
                <a:spcPct val="0"/>
              </a:spcBef>
            </a:pPr>
            <a:r>
              <a:rPr lang="en-US" b="true" sz="1999" spc="119">
                <a:solidFill>
                  <a:srgbClr val="FFFFFF"/>
                </a:solidFill>
                <a:latin typeface="Canva Sans Medium"/>
                <a:ea typeface="Canva Sans Medium"/>
                <a:cs typeface="Canva Sans Medium"/>
                <a:sym typeface="Canva Sans Medium"/>
              </a:rPr>
              <a:t>The csv is now loaded into Jupyter and can display the head, tail, info, shape, and description(describe) to familiarize yourself with the content of the DataFrame.</a:t>
            </a:r>
          </a:p>
          <a:p>
            <a:pPr algn="ctr" marL="0" indent="0" lvl="0">
              <a:lnSpc>
                <a:spcPts val="2699"/>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028700" y="2973705"/>
            <a:ext cx="7966317" cy="7039327"/>
          </a:xfrm>
          <a:custGeom>
            <a:avLst/>
            <a:gdLst/>
            <a:ahLst/>
            <a:cxnLst/>
            <a:rect r="r" b="b" t="t" l="l"/>
            <a:pathLst>
              <a:path h="7039327" w="7966317">
                <a:moveTo>
                  <a:pt x="0" y="0"/>
                </a:moveTo>
                <a:lnTo>
                  <a:pt x="7966317" y="0"/>
                </a:lnTo>
                <a:lnTo>
                  <a:pt x="7966317" y="7039327"/>
                </a:lnTo>
                <a:lnTo>
                  <a:pt x="0" y="703932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9292983" y="2973705"/>
            <a:ext cx="7966317" cy="7039327"/>
          </a:xfrm>
          <a:custGeom>
            <a:avLst/>
            <a:gdLst/>
            <a:ahLst/>
            <a:cxnLst/>
            <a:rect r="r" b="b" t="t" l="l"/>
            <a:pathLst>
              <a:path h="7039327" w="7966317">
                <a:moveTo>
                  <a:pt x="0" y="0"/>
                </a:moveTo>
                <a:lnTo>
                  <a:pt x="7966317" y="0"/>
                </a:lnTo>
                <a:lnTo>
                  <a:pt x="7966317" y="7039327"/>
                </a:lnTo>
                <a:lnTo>
                  <a:pt x="0" y="703932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14783265" y="7875661"/>
            <a:ext cx="3045394" cy="2137371"/>
          </a:xfrm>
          <a:custGeom>
            <a:avLst/>
            <a:gdLst/>
            <a:ahLst/>
            <a:cxnLst/>
            <a:rect r="r" b="b" t="t" l="l"/>
            <a:pathLst>
              <a:path h="2137371" w="3045394">
                <a:moveTo>
                  <a:pt x="0" y="0"/>
                </a:moveTo>
                <a:lnTo>
                  <a:pt x="3045394" y="0"/>
                </a:lnTo>
                <a:lnTo>
                  <a:pt x="3045394" y="2137371"/>
                </a:lnTo>
                <a:lnTo>
                  <a:pt x="0" y="2137371"/>
                </a:lnTo>
                <a:lnTo>
                  <a:pt x="0" y="0"/>
                </a:lnTo>
                <a:close/>
              </a:path>
            </a:pathLst>
          </a:custGeom>
          <a:blipFill>
            <a:blip r:embed="rId7"/>
            <a:stretch>
              <a:fillRect l="0" t="0" r="0" b="-90708"/>
            </a:stretch>
          </a:blipFill>
          <a:ln w="38100" cap="sq">
            <a:solidFill>
              <a:srgbClr val="155C94"/>
            </a:solidFill>
            <a:prstDash val="solid"/>
            <a:miter/>
          </a:ln>
        </p:spPr>
      </p:sp>
      <p:sp>
        <p:nvSpPr>
          <p:cNvPr name="TextBox 6" id="6"/>
          <p:cNvSpPr txBox="true"/>
          <p:nvPr/>
        </p:nvSpPr>
        <p:spPr>
          <a:xfrm rot="0">
            <a:off x="1589727" y="981075"/>
            <a:ext cx="14178713" cy="1571627"/>
          </a:xfrm>
          <a:prstGeom prst="rect">
            <a:avLst/>
          </a:prstGeom>
        </p:spPr>
        <p:txBody>
          <a:bodyPr anchor="t" rtlCol="false" tIns="0" lIns="0" bIns="0" rIns="0">
            <a:spAutoFit/>
          </a:bodyPr>
          <a:lstStyle/>
          <a:p>
            <a:pPr algn="ctr" marL="0" indent="0" lvl="0">
              <a:lnSpc>
                <a:spcPts val="9600"/>
              </a:lnSpc>
            </a:pPr>
            <a:r>
              <a:rPr lang="en-US" sz="10000" spc="-600">
                <a:solidFill>
                  <a:srgbClr val="0B4E7C"/>
                </a:solidFill>
                <a:latin typeface="Rustic Printed"/>
                <a:ea typeface="Rustic Printed"/>
                <a:cs typeface="Rustic Printed"/>
                <a:sym typeface="Rustic Printed"/>
              </a:rPr>
              <a:t>BASIC NUMPY OPERATIONS</a:t>
            </a:r>
          </a:p>
        </p:txBody>
      </p:sp>
      <p:sp>
        <p:nvSpPr>
          <p:cNvPr name="TextBox 7" id="7"/>
          <p:cNvSpPr txBox="true"/>
          <p:nvPr/>
        </p:nvSpPr>
        <p:spPr>
          <a:xfrm rot="0">
            <a:off x="2351439" y="2932771"/>
            <a:ext cx="4823359" cy="1520190"/>
          </a:xfrm>
          <a:prstGeom prst="rect">
            <a:avLst/>
          </a:prstGeom>
        </p:spPr>
        <p:txBody>
          <a:bodyPr anchor="t" rtlCol="false" tIns="0" lIns="0" bIns="0" rIns="0">
            <a:spAutoFit/>
          </a:bodyPr>
          <a:lstStyle/>
          <a:p>
            <a:pPr algn="ctr" marL="0" indent="0" lvl="0">
              <a:lnSpc>
                <a:spcPts val="5280"/>
              </a:lnSpc>
              <a:spcBef>
                <a:spcPct val="0"/>
              </a:spcBef>
            </a:pPr>
            <a:r>
              <a:rPr lang="en-US" sz="5500" spc="-330">
                <a:solidFill>
                  <a:srgbClr val="FFFFFF"/>
                </a:solidFill>
                <a:latin typeface="Rustic Printed"/>
                <a:ea typeface="Rustic Printed"/>
                <a:cs typeface="Rustic Printed"/>
                <a:sym typeface="Rustic Printed"/>
              </a:rPr>
              <a:t>CONVERTING THE DATASET INTO ARRAY</a:t>
            </a:r>
          </a:p>
        </p:txBody>
      </p:sp>
      <p:sp>
        <p:nvSpPr>
          <p:cNvPr name="TextBox 8" id="8"/>
          <p:cNvSpPr txBox="true"/>
          <p:nvPr/>
        </p:nvSpPr>
        <p:spPr>
          <a:xfrm rot="0">
            <a:off x="1589727" y="4405336"/>
            <a:ext cx="6346783" cy="4279138"/>
          </a:xfrm>
          <a:prstGeom prst="rect">
            <a:avLst/>
          </a:prstGeom>
        </p:spPr>
        <p:txBody>
          <a:bodyPr anchor="t" rtlCol="false" tIns="0" lIns="0" bIns="0" rIns="0">
            <a:spAutoFit/>
          </a:bodyPr>
          <a:lstStyle/>
          <a:p>
            <a:pPr algn="just">
              <a:lnSpc>
                <a:spcPts val="3145"/>
              </a:lnSpc>
            </a:pPr>
            <a:r>
              <a:rPr lang="en-US" sz="2199" b="true">
                <a:solidFill>
                  <a:srgbClr val="FFFFFF"/>
                </a:solidFill>
                <a:latin typeface="Canva Sans Medium"/>
                <a:ea typeface="Canva Sans Medium"/>
                <a:cs typeface="Canva Sans Medium"/>
                <a:sym typeface="Canva Sans Medium"/>
              </a:rPr>
              <a:t>We choose to look at the aspects “Age” and “Calories Burned”, converting both columns into arrays. </a:t>
            </a:r>
          </a:p>
          <a:p>
            <a:pPr algn="just" marL="474978" indent="-237489" lvl="1">
              <a:lnSpc>
                <a:spcPts val="3145"/>
              </a:lnSpc>
              <a:buFont typeface="Arial"/>
              <a:buChar char="•"/>
            </a:pPr>
            <a:r>
              <a:rPr lang="en-US" b="true" sz="2199">
                <a:solidFill>
                  <a:srgbClr val="FFFFFF"/>
                </a:solidFill>
                <a:latin typeface="Canva Sans Medium"/>
                <a:ea typeface="Canva Sans Medium"/>
                <a:cs typeface="Canva Sans Medium"/>
                <a:sym typeface="Canva Sans Medium"/>
              </a:rPr>
              <a:t>must use numerical data for mathematical operations</a:t>
            </a:r>
          </a:p>
          <a:p>
            <a:pPr algn="just">
              <a:lnSpc>
                <a:spcPts val="3145"/>
              </a:lnSpc>
            </a:pPr>
            <a:r>
              <a:rPr lang="en-US" sz="2199" b="true">
                <a:solidFill>
                  <a:srgbClr val="FFFFFF"/>
                </a:solidFill>
                <a:latin typeface="Canva Sans Medium"/>
                <a:ea typeface="Canva Sans Medium"/>
                <a:cs typeface="Canva Sans Medium"/>
                <a:sym typeface="Canva Sans Medium"/>
              </a:rPr>
              <a:t>Found the Median:</a:t>
            </a:r>
          </a:p>
          <a:p>
            <a:pPr algn="just" marL="474978" indent="-237489" lvl="1">
              <a:lnSpc>
                <a:spcPts val="3145"/>
              </a:lnSpc>
              <a:buFont typeface="Arial"/>
              <a:buChar char="•"/>
            </a:pPr>
            <a:r>
              <a:rPr lang="en-US" b="true" sz="2199">
                <a:solidFill>
                  <a:srgbClr val="FFFFFF"/>
                </a:solidFill>
                <a:latin typeface="Canva Sans Medium"/>
                <a:ea typeface="Canva Sans Medium"/>
                <a:cs typeface="Canva Sans Medium"/>
                <a:sym typeface="Canva Sans Medium"/>
              </a:rPr>
              <a:t>Age=  35,    </a:t>
            </a:r>
            <a:r>
              <a:rPr lang="en-US" b="true" sz="2199">
                <a:solidFill>
                  <a:srgbClr val="FFFFFF"/>
                </a:solidFill>
                <a:latin typeface="Canva Sans Medium"/>
                <a:ea typeface="Canva Sans Medium"/>
                <a:cs typeface="Canva Sans Medium"/>
                <a:sym typeface="Canva Sans Medium"/>
              </a:rPr>
              <a:t>Calories burn= 2400</a:t>
            </a:r>
          </a:p>
          <a:p>
            <a:pPr algn="just">
              <a:lnSpc>
                <a:spcPts val="3145"/>
              </a:lnSpc>
            </a:pPr>
            <a:r>
              <a:rPr lang="en-US" sz="2199" b="true">
                <a:solidFill>
                  <a:srgbClr val="FFFFFF"/>
                </a:solidFill>
                <a:latin typeface="Canva Sans Medium"/>
                <a:ea typeface="Canva Sans Medium"/>
                <a:cs typeface="Canva Sans Medium"/>
                <a:sym typeface="Canva Sans Medium"/>
              </a:rPr>
              <a:t>Found the Mean:</a:t>
            </a:r>
          </a:p>
          <a:p>
            <a:pPr algn="just" marL="474978" indent="-237489" lvl="1">
              <a:lnSpc>
                <a:spcPts val="3145"/>
              </a:lnSpc>
              <a:buFont typeface="Arial"/>
              <a:buChar char="•"/>
            </a:pPr>
            <a:r>
              <a:rPr lang="en-US" b="true" sz="2199">
                <a:solidFill>
                  <a:srgbClr val="FFFFFF"/>
                </a:solidFill>
                <a:latin typeface="Canva Sans Medium"/>
                <a:ea typeface="Canva Sans Medium"/>
                <a:cs typeface="Canva Sans Medium"/>
                <a:sym typeface="Canva Sans Medium"/>
              </a:rPr>
              <a:t>Age= 36,    Calories burn=2421</a:t>
            </a:r>
          </a:p>
          <a:p>
            <a:pPr algn="just">
              <a:lnSpc>
                <a:spcPts val="3145"/>
              </a:lnSpc>
            </a:pPr>
            <a:r>
              <a:rPr lang="en-US" sz="2199" b="true">
                <a:solidFill>
                  <a:srgbClr val="FFFFFF"/>
                </a:solidFill>
                <a:latin typeface="Canva Sans Medium"/>
                <a:ea typeface="Canva Sans Medium"/>
                <a:cs typeface="Canva Sans Medium"/>
                <a:sym typeface="Canva Sans Medium"/>
              </a:rPr>
              <a:t>Found the Standard Deviation</a:t>
            </a:r>
          </a:p>
          <a:p>
            <a:pPr algn="just" marL="474978" indent="-237489" lvl="1">
              <a:lnSpc>
                <a:spcPts val="3145"/>
              </a:lnSpc>
              <a:buFont typeface="Arial"/>
              <a:buChar char="•"/>
            </a:pPr>
            <a:r>
              <a:rPr lang="en-US" b="true" sz="2199">
                <a:solidFill>
                  <a:srgbClr val="FFFFFF"/>
                </a:solidFill>
                <a:latin typeface="Canva Sans Medium"/>
                <a:ea typeface="Canva Sans Medium"/>
                <a:cs typeface="Canva Sans Medium"/>
                <a:sym typeface="Canva Sans Medium"/>
              </a:rPr>
              <a:t>Age= 8,    Calories burn= 280</a:t>
            </a:r>
          </a:p>
        </p:txBody>
      </p:sp>
      <p:sp>
        <p:nvSpPr>
          <p:cNvPr name="TextBox 9" id="9"/>
          <p:cNvSpPr txBox="true"/>
          <p:nvPr/>
        </p:nvSpPr>
        <p:spPr>
          <a:xfrm rot="0">
            <a:off x="10646425" y="2954655"/>
            <a:ext cx="5259433" cy="1520190"/>
          </a:xfrm>
          <a:prstGeom prst="rect">
            <a:avLst/>
          </a:prstGeom>
        </p:spPr>
        <p:txBody>
          <a:bodyPr anchor="t" rtlCol="false" tIns="0" lIns="0" bIns="0" rIns="0">
            <a:spAutoFit/>
          </a:bodyPr>
          <a:lstStyle/>
          <a:p>
            <a:pPr algn="ctr" marL="0" indent="0" lvl="0">
              <a:lnSpc>
                <a:spcPts val="5280"/>
              </a:lnSpc>
              <a:spcBef>
                <a:spcPct val="0"/>
              </a:spcBef>
            </a:pPr>
            <a:r>
              <a:rPr lang="en-US" sz="5500" spc="-330">
                <a:solidFill>
                  <a:srgbClr val="FFFFFF"/>
                </a:solidFill>
                <a:latin typeface="Rustic Printed"/>
                <a:ea typeface="Rustic Printed"/>
                <a:cs typeface="Rustic Printed"/>
                <a:sym typeface="Rustic Printed"/>
              </a:rPr>
              <a:t>FINDING HOW MANY HOURS PEOPLE SLEEP</a:t>
            </a:r>
          </a:p>
        </p:txBody>
      </p:sp>
      <p:sp>
        <p:nvSpPr>
          <p:cNvPr name="TextBox 10" id="10"/>
          <p:cNvSpPr txBox="true"/>
          <p:nvPr/>
        </p:nvSpPr>
        <p:spPr>
          <a:xfrm rot="0">
            <a:off x="9610997" y="4427220"/>
            <a:ext cx="7041193" cy="3498088"/>
          </a:xfrm>
          <a:prstGeom prst="rect">
            <a:avLst/>
          </a:prstGeom>
        </p:spPr>
        <p:txBody>
          <a:bodyPr anchor="t" rtlCol="false" tIns="0" lIns="0" bIns="0" rIns="0">
            <a:spAutoFit/>
          </a:bodyPr>
          <a:lstStyle/>
          <a:p>
            <a:pPr algn="just">
              <a:lnSpc>
                <a:spcPts val="3145"/>
              </a:lnSpc>
            </a:pPr>
            <a:r>
              <a:rPr lang="en-US" sz="2199" b="true">
                <a:solidFill>
                  <a:srgbClr val="FFFFFF"/>
                </a:solidFill>
                <a:latin typeface="Canva Sans Medium"/>
                <a:ea typeface="Canva Sans Medium"/>
                <a:cs typeface="Canva Sans Medium"/>
                <a:sym typeface="Canva Sans Medium"/>
              </a:rPr>
              <a:t>Recall the dtype for “Wake-up Time” and “Bedtime”</a:t>
            </a:r>
          </a:p>
          <a:p>
            <a:pPr algn="just" marL="474978" indent="-237489" lvl="1">
              <a:lnSpc>
                <a:spcPts val="3145"/>
              </a:lnSpc>
              <a:buFont typeface="Arial"/>
              <a:buChar char="•"/>
            </a:pPr>
            <a:r>
              <a:rPr lang="en-US" b="true" sz="2199">
                <a:solidFill>
                  <a:srgbClr val="FFFFFF"/>
                </a:solidFill>
                <a:latin typeface="Canva Sans Medium"/>
                <a:ea typeface="Canva Sans Medium"/>
                <a:cs typeface="Canva Sans Medium"/>
                <a:sym typeface="Canva Sans Medium"/>
              </a:rPr>
              <a:t>The dtype for both these aspects were “object” because they are formatted on a 24hr clock so python reads them as string.</a:t>
            </a:r>
          </a:p>
          <a:p>
            <a:pPr algn="just" marL="474978" indent="-237489" lvl="1">
              <a:lnSpc>
                <a:spcPts val="3145"/>
              </a:lnSpc>
              <a:buFont typeface="Arial"/>
              <a:buChar char="•"/>
            </a:pPr>
            <a:r>
              <a:rPr lang="en-US" b="true" sz="2199">
                <a:solidFill>
                  <a:srgbClr val="FFFFFF"/>
                </a:solidFill>
                <a:latin typeface="Canva Sans Medium"/>
                <a:ea typeface="Canva Sans Medium"/>
                <a:cs typeface="Canva Sans Medium"/>
                <a:sym typeface="Canva Sans Medium"/>
              </a:rPr>
              <a:t>we cannot perform mathematical operations on “objects” so must convert to “datetime” dtype</a:t>
            </a:r>
          </a:p>
          <a:p>
            <a:pPr algn="just" marL="474978" indent="-237489" lvl="1">
              <a:lnSpc>
                <a:spcPts val="3145"/>
              </a:lnSpc>
              <a:buFont typeface="Arial"/>
              <a:buChar char="•"/>
            </a:pPr>
            <a:r>
              <a:rPr lang="en-US" b="true" sz="2199">
                <a:solidFill>
                  <a:srgbClr val="FFFFFF"/>
                </a:solidFill>
                <a:latin typeface="Canva Sans Medium"/>
                <a:ea typeface="Canva Sans Medium"/>
                <a:cs typeface="Canva Sans Medium"/>
                <a:sym typeface="Canva Sans Medium"/>
              </a:rPr>
              <a:t>Once converted we could subtract “Wake-up Time” from “Bedtime” to seee total hours slept</a:t>
            </a:r>
          </a:p>
          <a:p>
            <a:pPr algn="just" marL="474978" indent="-237489" lvl="1">
              <a:lnSpc>
                <a:spcPts val="3145"/>
              </a:lnSpc>
              <a:buFont typeface="Arial"/>
              <a:buChar char="•"/>
            </a:pPr>
            <a:r>
              <a:rPr lang="en-US" b="true" sz="2199">
                <a:solidFill>
                  <a:srgbClr val="FFFFFF"/>
                </a:solidFill>
                <a:latin typeface="Canva Sans Medium"/>
                <a:ea typeface="Canva Sans Medium"/>
                <a:cs typeface="Canva Sans Medium"/>
                <a:sym typeface="Canva Sans Medium"/>
              </a:rPr>
              <a:t>Mean Sleep= 07:00 hours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TextBox 3" id="3"/>
          <p:cNvSpPr txBox="true"/>
          <p:nvPr/>
        </p:nvSpPr>
        <p:spPr>
          <a:xfrm rot="0">
            <a:off x="2878464" y="471807"/>
            <a:ext cx="13648508" cy="1571627"/>
          </a:xfrm>
          <a:prstGeom prst="rect">
            <a:avLst/>
          </a:prstGeom>
        </p:spPr>
        <p:txBody>
          <a:bodyPr anchor="t" rtlCol="false" tIns="0" lIns="0" bIns="0" rIns="0">
            <a:spAutoFit/>
          </a:bodyPr>
          <a:lstStyle/>
          <a:p>
            <a:pPr algn="l" marL="0" indent="0" lvl="0">
              <a:lnSpc>
                <a:spcPts val="9600"/>
              </a:lnSpc>
            </a:pPr>
            <a:r>
              <a:rPr lang="en-US" sz="10000" spc="-600">
                <a:solidFill>
                  <a:srgbClr val="0B4E7C"/>
                </a:solidFill>
                <a:latin typeface="Rustic Printed"/>
                <a:ea typeface="Rustic Printed"/>
                <a:cs typeface="Rustic Printed"/>
                <a:sym typeface="Rustic Printed"/>
              </a:rPr>
              <a:t>DATA CLEANING WITH PANDAS</a:t>
            </a:r>
          </a:p>
        </p:txBody>
      </p:sp>
      <p:sp>
        <p:nvSpPr>
          <p:cNvPr name="TextBox 4" id="4"/>
          <p:cNvSpPr txBox="true"/>
          <p:nvPr/>
        </p:nvSpPr>
        <p:spPr>
          <a:xfrm rot="0">
            <a:off x="4355313" y="2626362"/>
            <a:ext cx="10170369" cy="2640963"/>
          </a:xfrm>
          <a:prstGeom prst="rect">
            <a:avLst/>
          </a:prstGeom>
        </p:spPr>
        <p:txBody>
          <a:bodyPr anchor="t" rtlCol="false" tIns="0" lIns="0" bIns="0" rIns="0">
            <a:spAutoFit/>
          </a:bodyPr>
          <a:lstStyle/>
          <a:p>
            <a:pPr algn="ctr">
              <a:lnSpc>
                <a:spcPts val="4060"/>
              </a:lnSpc>
              <a:spcBef>
                <a:spcPct val="0"/>
              </a:spcBef>
            </a:pPr>
            <a:r>
              <a:rPr lang="en-US" sz="2900" spc="-174">
                <a:solidFill>
                  <a:srgbClr val="0B4E7C"/>
                </a:solidFill>
                <a:latin typeface="Rustic Printed"/>
                <a:ea typeface="Rustic Printed"/>
                <a:cs typeface="Rustic Printed"/>
                <a:sym typeface="Rustic Printed"/>
              </a:rPr>
              <a:t>MOVING ONTO DATA CLEANING, WE USED THE CODE IS.NULL.().SUM() IN ORDER TO CHECK FOR MISSING NULL VALUES IN EACH COLUMN OF THE DATA SET. IF THERE WERE ANY MISSING VALUES IN OUR DATA SET WE WOULD BE A 1 NEXT TO THE COLUMNS. HOWEVER, THERE WEREN’T ANY WHICH INDICATES WE DIDN’T HAVE ANY MISSING NULL VALUES IN OUR DATA SET. </a:t>
            </a:r>
          </a:p>
        </p:txBody>
      </p:sp>
      <p:sp>
        <p:nvSpPr>
          <p:cNvPr name="TextBox 5" id="5"/>
          <p:cNvSpPr txBox="true"/>
          <p:nvPr/>
        </p:nvSpPr>
        <p:spPr>
          <a:xfrm rot="0">
            <a:off x="4692696" y="5282565"/>
            <a:ext cx="9495602" cy="2640945"/>
          </a:xfrm>
          <a:prstGeom prst="rect">
            <a:avLst/>
          </a:prstGeom>
        </p:spPr>
        <p:txBody>
          <a:bodyPr anchor="t" rtlCol="false" tIns="0" lIns="0" bIns="0" rIns="0">
            <a:spAutoFit/>
          </a:bodyPr>
          <a:lstStyle/>
          <a:p>
            <a:pPr algn="ctr">
              <a:lnSpc>
                <a:spcPts val="4061"/>
              </a:lnSpc>
              <a:spcBef>
                <a:spcPct val="0"/>
              </a:spcBef>
            </a:pPr>
            <a:r>
              <a:rPr lang="en-US" sz="2900" spc="-174">
                <a:solidFill>
                  <a:srgbClr val="0B4E7C"/>
                </a:solidFill>
                <a:latin typeface="Rustic Printed"/>
                <a:ea typeface="Rustic Printed"/>
                <a:cs typeface="Rustic Printed"/>
                <a:sym typeface="Rustic Printed"/>
              </a:rPr>
              <a:t>WE THEN USED THE CODE DROP.DUPLICATES TO CLEAN THE DATA OF ANY DUPLICATES. AFTER SEEING THE OUTPUT OF THE CODE, WE NOTICED THERE WERE NO DUPLICATES IN OUR DATA EITHER. WHEN RESETTING THE DATA, THE RESET.INDEX CODE IS USED TO RESET THE INDEX OF A DATAFRAME. HOWEVER OUR DATASET REMAINED UNCHANGED.</a:t>
            </a:r>
          </a:p>
        </p:txBody>
      </p:sp>
      <p:sp>
        <p:nvSpPr>
          <p:cNvPr name="TextBox 6" id="6"/>
          <p:cNvSpPr txBox="true"/>
          <p:nvPr/>
        </p:nvSpPr>
        <p:spPr>
          <a:xfrm rot="0">
            <a:off x="4224498" y="8107744"/>
            <a:ext cx="10431998" cy="1612265"/>
          </a:xfrm>
          <a:prstGeom prst="rect">
            <a:avLst/>
          </a:prstGeom>
        </p:spPr>
        <p:txBody>
          <a:bodyPr anchor="t" rtlCol="false" tIns="0" lIns="0" bIns="0" rIns="0">
            <a:spAutoFit/>
          </a:bodyPr>
          <a:lstStyle/>
          <a:p>
            <a:pPr algn="ctr">
              <a:lnSpc>
                <a:spcPts val="4060"/>
              </a:lnSpc>
              <a:spcBef>
                <a:spcPct val="0"/>
              </a:spcBef>
            </a:pPr>
            <a:r>
              <a:rPr lang="en-US" sz="2900" spc="-174">
                <a:solidFill>
                  <a:srgbClr val="0B4E7C"/>
                </a:solidFill>
                <a:latin typeface="Rustic Printed"/>
                <a:ea typeface="Rustic Printed"/>
                <a:cs typeface="Rustic Printed"/>
                <a:sym typeface="Rustic Printed"/>
              </a:rPr>
              <a:t>FOR LEARNING PURPOSES WE DID DECIDE TO COPY OUR ORIGINAL CSV  AND MAKE A NEW ONE IN ORDER TO SEE WHAT WOULD HAPPEN IF THERE WERE MISSING VALUES OR DUPLICATES.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TextBox 3" id="3"/>
          <p:cNvSpPr txBox="true"/>
          <p:nvPr/>
        </p:nvSpPr>
        <p:spPr>
          <a:xfrm rot="0">
            <a:off x="1503758" y="981075"/>
            <a:ext cx="15280484" cy="1417320"/>
          </a:xfrm>
          <a:prstGeom prst="rect">
            <a:avLst/>
          </a:prstGeom>
        </p:spPr>
        <p:txBody>
          <a:bodyPr anchor="t" rtlCol="false" tIns="0" lIns="0" bIns="0" rIns="0">
            <a:spAutoFit/>
          </a:bodyPr>
          <a:lstStyle/>
          <a:p>
            <a:pPr algn="ctr" marL="0" indent="0" lvl="0">
              <a:lnSpc>
                <a:spcPts val="8640"/>
              </a:lnSpc>
              <a:spcBef>
                <a:spcPct val="0"/>
              </a:spcBef>
            </a:pPr>
            <a:r>
              <a:rPr lang="en-US" sz="9000" spc="-540">
                <a:solidFill>
                  <a:srgbClr val="0B4E7C"/>
                </a:solidFill>
                <a:latin typeface="Rustic Printed"/>
                <a:ea typeface="Rustic Printed"/>
                <a:cs typeface="Rustic Printed"/>
                <a:sym typeface="Rustic Printed"/>
              </a:rPr>
              <a:t>DATA FILTERING &amp; SELECTION</a:t>
            </a:r>
          </a:p>
        </p:txBody>
      </p:sp>
      <p:sp>
        <p:nvSpPr>
          <p:cNvPr name="Freeform 4" id="4"/>
          <p:cNvSpPr/>
          <p:nvPr/>
        </p:nvSpPr>
        <p:spPr>
          <a:xfrm flipH="false" flipV="false" rot="0">
            <a:off x="10017702" y="2589718"/>
            <a:ext cx="4513346" cy="3044457"/>
          </a:xfrm>
          <a:custGeom>
            <a:avLst/>
            <a:gdLst/>
            <a:ahLst/>
            <a:cxnLst/>
            <a:rect r="r" b="b" t="t" l="l"/>
            <a:pathLst>
              <a:path h="3044457" w="4513346">
                <a:moveTo>
                  <a:pt x="0" y="0"/>
                </a:moveTo>
                <a:lnTo>
                  <a:pt x="4513346" y="0"/>
                </a:lnTo>
                <a:lnTo>
                  <a:pt x="4513346" y="3044458"/>
                </a:lnTo>
                <a:lnTo>
                  <a:pt x="0" y="304445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5" id="5"/>
          <p:cNvSpPr/>
          <p:nvPr/>
        </p:nvSpPr>
        <p:spPr>
          <a:xfrm flipH="false" flipV="false" rot="0">
            <a:off x="6888528" y="6183656"/>
            <a:ext cx="4513346" cy="3044457"/>
          </a:xfrm>
          <a:custGeom>
            <a:avLst/>
            <a:gdLst/>
            <a:ahLst/>
            <a:cxnLst/>
            <a:rect r="r" b="b" t="t" l="l"/>
            <a:pathLst>
              <a:path h="3044457" w="4513346">
                <a:moveTo>
                  <a:pt x="0" y="0"/>
                </a:moveTo>
                <a:lnTo>
                  <a:pt x="4513347" y="0"/>
                </a:lnTo>
                <a:lnTo>
                  <a:pt x="4513347" y="3044457"/>
                </a:lnTo>
                <a:lnTo>
                  <a:pt x="0" y="30444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0">
            <a:off x="11812448" y="6183656"/>
            <a:ext cx="4513346" cy="3044457"/>
          </a:xfrm>
          <a:custGeom>
            <a:avLst/>
            <a:gdLst/>
            <a:ahLst/>
            <a:cxnLst/>
            <a:rect r="r" b="b" t="t" l="l"/>
            <a:pathLst>
              <a:path h="3044457" w="4513346">
                <a:moveTo>
                  <a:pt x="0" y="0"/>
                </a:moveTo>
                <a:lnTo>
                  <a:pt x="4513347" y="0"/>
                </a:lnTo>
                <a:lnTo>
                  <a:pt x="4513347" y="3044457"/>
                </a:lnTo>
                <a:lnTo>
                  <a:pt x="0" y="304445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7" id="7"/>
          <p:cNvSpPr/>
          <p:nvPr/>
        </p:nvSpPr>
        <p:spPr>
          <a:xfrm flipH="false" flipV="false" rot="0">
            <a:off x="4631855" y="2589718"/>
            <a:ext cx="4513346" cy="3044457"/>
          </a:xfrm>
          <a:custGeom>
            <a:avLst/>
            <a:gdLst/>
            <a:ahLst/>
            <a:cxnLst/>
            <a:rect r="r" b="b" t="t" l="l"/>
            <a:pathLst>
              <a:path h="3044457" w="4513346">
                <a:moveTo>
                  <a:pt x="0" y="0"/>
                </a:moveTo>
                <a:lnTo>
                  <a:pt x="4513347" y="0"/>
                </a:lnTo>
                <a:lnTo>
                  <a:pt x="4513347" y="3044458"/>
                </a:lnTo>
                <a:lnTo>
                  <a:pt x="0" y="30444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8" id="8"/>
          <p:cNvSpPr/>
          <p:nvPr/>
        </p:nvSpPr>
        <p:spPr>
          <a:xfrm flipH="false" flipV="false" rot="0">
            <a:off x="1962205" y="6183656"/>
            <a:ext cx="4513346" cy="3044457"/>
          </a:xfrm>
          <a:custGeom>
            <a:avLst/>
            <a:gdLst/>
            <a:ahLst/>
            <a:cxnLst/>
            <a:rect r="r" b="b" t="t" l="l"/>
            <a:pathLst>
              <a:path h="3044457" w="4513346">
                <a:moveTo>
                  <a:pt x="0" y="0"/>
                </a:moveTo>
                <a:lnTo>
                  <a:pt x="4513347" y="0"/>
                </a:lnTo>
                <a:lnTo>
                  <a:pt x="4513347" y="3044457"/>
                </a:lnTo>
                <a:lnTo>
                  <a:pt x="0" y="304445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9" id="9"/>
          <p:cNvSpPr txBox="true"/>
          <p:nvPr/>
        </p:nvSpPr>
        <p:spPr>
          <a:xfrm rot="0">
            <a:off x="5093782" y="3948629"/>
            <a:ext cx="3589494" cy="1369060"/>
          </a:xfrm>
          <a:prstGeom prst="rect">
            <a:avLst/>
          </a:prstGeom>
        </p:spPr>
        <p:txBody>
          <a:bodyPr anchor="t" rtlCol="false" tIns="0" lIns="0" bIns="0" rIns="0">
            <a:spAutoFit/>
          </a:bodyPr>
          <a:lstStyle/>
          <a:p>
            <a:pPr algn="ctr">
              <a:lnSpc>
                <a:spcPts val="2240"/>
              </a:lnSpc>
            </a:pPr>
            <a:r>
              <a:rPr lang="en-US" sz="1600" b="true">
                <a:solidFill>
                  <a:srgbClr val="FFFFFF"/>
                </a:solidFill>
                <a:latin typeface="Canva Sans Medium"/>
                <a:ea typeface="Canva Sans Medium"/>
                <a:cs typeface="Canva Sans Medium"/>
                <a:sym typeface="Canva Sans Medium"/>
              </a:rPr>
              <a:t>Filtered the data set based on the “Age” column to see the information for individuals with</a:t>
            </a:r>
          </a:p>
          <a:p>
            <a:pPr algn="ctr">
              <a:lnSpc>
                <a:spcPts val="2240"/>
              </a:lnSpc>
            </a:pPr>
            <a:r>
              <a:rPr lang="en-US" sz="1600" b="true">
                <a:solidFill>
                  <a:srgbClr val="FFFFFF"/>
                </a:solidFill>
                <a:latin typeface="Canva Sans Medium"/>
                <a:ea typeface="Canva Sans Medium"/>
                <a:cs typeface="Canva Sans Medium"/>
                <a:sym typeface="Canva Sans Medium"/>
              </a:rPr>
              <a:t> age &lt; 25  to focus on younger individuals</a:t>
            </a:r>
          </a:p>
        </p:txBody>
      </p:sp>
      <p:sp>
        <p:nvSpPr>
          <p:cNvPr name="TextBox 10" id="10"/>
          <p:cNvSpPr txBox="true"/>
          <p:nvPr/>
        </p:nvSpPr>
        <p:spPr>
          <a:xfrm rot="0">
            <a:off x="10479628" y="4149876"/>
            <a:ext cx="3589494" cy="816610"/>
          </a:xfrm>
          <a:prstGeom prst="rect">
            <a:avLst/>
          </a:prstGeom>
        </p:spPr>
        <p:txBody>
          <a:bodyPr anchor="t" rtlCol="false" tIns="0" lIns="0" bIns="0" rIns="0">
            <a:spAutoFit/>
          </a:bodyPr>
          <a:lstStyle/>
          <a:p>
            <a:pPr algn="ctr" marL="0" indent="0" lvl="0">
              <a:lnSpc>
                <a:spcPts val="2240"/>
              </a:lnSpc>
            </a:pPr>
            <a:r>
              <a:rPr lang="en-US" b="true" sz="1600">
                <a:solidFill>
                  <a:srgbClr val="FFFFFF"/>
                </a:solidFill>
                <a:latin typeface="Canva Sans Medium"/>
                <a:ea typeface="Canva Sans Medium"/>
                <a:cs typeface="Canva Sans Medium"/>
                <a:sym typeface="Canva Sans Medium"/>
              </a:rPr>
              <a:t>Further narrowed down the data to those with age under 25 and sleep quality of 9 or higher.</a:t>
            </a:r>
          </a:p>
        </p:txBody>
      </p:sp>
      <p:sp>
        <p:nvSpPr>
          <p:cNvPr name="TextBox 11" id="11"/>
          <p:cNvSpPr txBox="true"/>
          <p:nvPr/>
        </p:nvSpPr>
        <p:spPr>
          <a:xfrm rot="0">
            <a:off x="2426745" y="7472347"/>
            <a:ext cx="3589494" cy="1645285"/>
          </a:xfrm>
          <a:prstGeom prst="rect">
            <a:avLst/>
          </a:prstGeom>
        </p:spPr>
        <p:txBody>
          <a:bodyPr anchor="t" rtlCol="false" tIns="0" lIns="0" bIns="0" rIns="0">
            <a:spAutoFit/>
          </a:bodyPr>
          <a:lstStyle/>
          <a:p>
            <a:pPr algn="ctr" marL="0" indent="0" lvl="0">
              <a:lnSpc>
                <a:spcPts val="2240"/>
              </a:lnSpc>
            </a:pPr>
            <a:r>
              <a:rPr lang="en-US" b="true" sz="1600">
                <a:solidFill>
                  <a:srgbClr val="FFFFFF"/>
                </a:solidFill>
                <a:latin typeface="Canva Sans Medium"/>
                <a:ea typeface="Canva Sans Medium"/>
                <a:cs typeface="Canva Sans Medium"/>
                <a:sym typeface="Canva Sans Medium"/>
              </a:rPr>
              <a:t>Accessed the sleep quality for the individual in row 73 (information for oldest person in dataset) , allowing us to comapare sleep quality of the oldest to younger participants in the dataset.</a:t>
            </a:r>
          </a:p>
        </p:txBody>
      </p:sp>
      <p:sp>
        <p:nvSpPr>
          <p:cNvPr name="TextBox 12" id="12"/>
          <p:cNvSpPr txBox="true"/>
          <p:nvPr/>
        </p:nvSpPr>
        <p:spPr>
          <a:xfrm rot="0">
            <a:off x="7350455" y="7596171"/>
            <a:ext cx="3589494" cy="816610"/>
          </a:xfrm>
          <a:prstGeom prst="rect">
            <a:avLst/>
          </a:prstGeom>
        </p:spPr>
        <p:txBody>
          <a:bodyPr anchor="t" rtlCol="false" tIns="0" lIns="0" bIns="0" rIns="0">
            <a:spAutoFit/>
          </a:bodyPr>
          <a:lstStyle/>
          <a:p>
            <a:pPr algn="ctr" marL="0" indent="0" lvl="0">
              <a:lnSpc>
                <a:spcPts val="2240"/>
              </a:lnSpc>
            </a:pPr>
            <a:r>
              <a:rPr lang="en-US" b="true" sz="1600">
                <a:solidFill>
                  <a:srgbClr val="FFFFFF"/>
                </a:solidFill>
                <a:latin typeface="Canva Sans Medium"/>
                <a:ea typeface="Canva Sans Medium"/>
                <a:cs typeface="Canva Sans Medium"/>
                <a:sym typeface="Canva Sans Medium"/>
              </a:rPr>
              <a:t>Returns the first row of the dataset for an initial check of the data's structure.</a:t>
            </a:r>
          </a:p>
        </p:txBody>
      </p:sp>
      <p:sp>
        <p:nvSpPr>
          <p:cNvPr name="TextBox 13" id="13"/>
          <p:cNvSpPr txBox="true"/>
          <p:nvPr/>
        </p:nvSpPr>
        <p:spPr>
          <a:xfrm rot="0">
            <a:off x="12225324" y="7472347"/>
            <a:ext cx="3589494" cy="1645285"/>
          </a:xfrm>
          <a:prstGeom prst="rect">
            <a:avLst/>
          </a:prstGeom>
        </p:spPr>
        <p:txBody>
          <a:bodyPr anchor="t" rtlCol="false" tIns="0" lIns="0" bIns="0" rIns="0">
            <a:spAutoFit/>
          </a:bodyPr>
          <a:lstStyle/>
          <a:p>
            <a:pPr algn="ctr">
              <a:lnSpc>
                <a:spcPts val="2240"/>
              </a:lnSpc>
            </a:pPr>
            <a:r>
              <a:rPr lang="en-US" sz="1600" b="true">
                <a:solidFill>
                  <a:srgbClr val="FFFFFF"/>
                </a:solidFill>
                <a:latin typeface="Canva Sans Medium"/>
                <a:ea typeface="Canva Sans Medium"/>
                <a:cs typeface="Canva Sans Medium"/>
                <a:sym typeface="Canva Sans Medium"/>
              </a:rPr>
              <a:t>Retrieved the first five rows, helping to summarize the top entries.</a:t>
            </a:r>
          </a:p>
          <a:p>
            <a:pPr algn="ctr">
              <a:lnSpc>
                <a:spcPts val="2240"/>
              </a:lnSpc>
            </a:pPr>
          </a:p>
          <a:p>
            <a:pPr algn="ctr" marL="0" indent="0" lvl="0">
              <a:lnSpc>
                <a:spcPts val="2240"/>
              </a:lnSpc>
            </a:pPr>
            <a:r>
              <a:rPr lang="en-US" b="true" sz="1600">
                <a:solidFill>
                  <a:srgbClr val="FFFFFF"/>
                </a:solidFill>
                <a:latin typeface="Canva Sans Medium"/>
                <a:ea typeface="Canva Sans Medium"/>
                <a:cs typeface="Canva Sans Medium"/>
                <a:sym typeface="Canva Sans Medium"/>
              </a:rPr>
              <a:t> Helped to further verify that structure and content was consistent.</a:t>
            </a:r>
          </a:p>
        </p:txBody>
      </p:sp>
      <p:sp>
        <p:nvSpPr>
          <p:cNvPr name="TextBox 14" id="14"/>
          <p:cNvSpPr txBox="true"/>
          <p:nvPr/>
        </p:nvSpPr>
        <p:spPr>
          <a:xfrm rot="0">
            <a:off x="10429087" y="2994986"/>
            <a:ext cx="3640035" cy="982218"/>
          </a:xfrm>
          <a:prstGeom prst="rect">
            <a:avLst/>
          </a:prstGeom>
        </p:spPr>
        <p:txBody>
          <a:bodyPr anchor="t" rtlCol="false" tIns="0" lIns="0" bIns="0" rIns="0">
            <a:spAutoFit/>
          </a:bodyPr>
          <a:lstStyle/>
          <a:p>
            <a:pPr algn="ctr">
              <a:lnSpc>
                <a:spcPts val="3456"/>
              </a:lnSpc>
            </a:pPr>
            <a:r>
              <a:rPr lang="en-US" sz="3200">
                <a:solidFill>
                  <a:srgbClr val="FFFFFF"/>
                </a:solidFill>
                <a:latin typeface="Rustic Printed"/>
                <a:ea typeface="Rustic Printed"/>
                <a:cs typeface="Rustic Printed"/>
                <a:sym typeface="Rustic Printed"/>
              </a:rPr>
              <a:t>Filtering based on multiple conditions</a:t>
            </a:r>
          </a:p>
        </p:txBody>
      </p:sp>
      <p:sp>
        <p:nvSpPr>
          <p:cNvPr name="TextBox 15" id="15"/>
          <p:cNvSpPr txBox="true"/>
          <p:nvPr/>
        </p:nvSpPr>
        <p:spPr>
          <a:xfrm rot="0">
            <a:off x="7090612" y="6442503"/>
            <a:ext cx="4109179" cy="982218"/>
          </a:xfrm>
          <a:prstGeom prst="rect">
            <a:avLst/>
          </a:prstGeom>
        </p:spPr>
        <p:txBody>
          <a:bodyPr anchor="t" rtlCol="false" tIns="0" lIns="0" bIns="0" rIns="0">
            <a:spAutoFit/>
          </a:bodyPr>
          <a:lstStyle/>
          <a:p>
            <a:pPr algn="ctr">
              <a:lnSpc>
                <a:spcPts val="3456"/>
              </a:lnSpc>
            </a:pPr>
            <a:r>
              <a:rPr lang="en-US" sz="3200">
                <a:solidFill>
                  <a:srgbClr val="FFFFFF"/>
                </a:solidFill>
                <a:latin typeface="Rustic Printed"/>
                <a:ea typeface="Rustic Printed"/>
                <a:cs typeface="Rustic Printed"/>
                <a:sym typeface="Rustic Printed"/>
              </a:rPr>
              <a:t>iloc for specific data point [0]</a:t>
            </a:r>
          </a:p>
        </p:txBody>
      </p:sp>
      <p:sp>
        <p:nvSpPr>
          <p:cNvPr name="TextBox 16" id="16"/>
          <p:cNvSpPr txBox="true"/>
          <p:nvPr/>
        </p:nvSpPr>
        <p:spPr>
          <a:xfrm rot="0">
            <a:off x="2081562" y="6442503"/>
            <a:ext cx="4279860" cy="982218"/>
          </a:xfrm>
          <a:prstGeom prst="rect">
            <a:avLst/>
          </a:prstGeom>
        </p:spPr>
        <p:txBody>
          <a:bodyPr anchor="t" rtlCol="false" tIns="0" lIns="0" bIns="0" rIns="0">
            <a:spAutoFit/>
          </a:bodyPr>
          <a:lstStyle/>
          <a:p>
            <a:pPr algn="ctr">
              <a:lnSpc>
                <a:spcPts val="3456"/>
              </a:lnSpc>
            </a:pPr>
            <a:r>
              <a:rPr lang="en-US" sz="3200">
                <a:solidFill>
                  <a:srgbClr val="FFFFFF"/>
                </a:solidFill>
                <a:latin typeface="Rustic Printed"/>
                <a:ea typeface="Rustic Printed"/>
                <a:cs typeface="Rustic Printed"/>
                <a:sym typeface="Rustic Printed"/>
              </a:rPr>
              <a:t>loc for specific data point</a:t>
            </a:r>
          </a:p>
          <a:p>
            <a:pPr algn="ctr">
              <a:lnSpc>
                <a:spcPts val="3456"/>
              </a:lnSpc>
            </a:pPr>
            <a:r>
              <a:rPr lang="en-US" sz="3200">
                <a:solidFill>
                  <a:srgbClr val="FFFFFF"/>
                </a:solidFill>
                <a:latin typeface="Rustic Printed"/>
                <a:ea typeface="Rustic Printed"/>
                <a:cs typeface="Rustic Printed"/>
                <a:sym typeface="Rustic Printed"/>
              </a:rPr>
              <a:t>[73, sleep quality]</a:t>
            </a:r>
          </a:p>
        </p:txBody>
      </p:sp>
      <p:sp>
        <p:nvSpPr>
          <p:cNvPr name="TextBox 17" id="17"/>
          <p:cNvSpPr txBox="true"/>
          <p:nvPr/>
        </p:nvSpPr>
        <p:spPr>
          <a:xfrm rot="0">
            <a:off x="12225324" y="6442503"/>
            <a:ext cx="3695195" cy="982218"/>
          </a:xfrm>
          <a:prstGeom prst="rect">
            <a:avLst/>
          </a:prstGeom>
        </p:spPr>
        <p:txBody>
          <a:bodyPr anchor="t" rtlCol="false" tIns="0" lIns="0" bIns="0" rIns="0">
            <a:spAutoFit/>
          </a:bodyPr>
          <a:lstStyle/>
          <a:p>
            <a:pPr algn="ctr">
              <a:lnSpc>
                <a:spcPts val="3456"/>
              </a:lnSpc>
            </a:pPr>
            <a:r>
              <a:rPr lang="en-US" sz="3200">
                <a:solidFill>
                  <a:srgbClr val="FFFFFF"/>
                </a:solidFill>
                <a:latin typeface="Rustic Printed"/>
                <a:ea typeface="Rustic Printed"/>
                <a:cs typeface="Rustic Printed"/>
                <a:sym typeface="Rustic Printed"/>
              </a:rPr>
              <a:t>iloc over range of data</a:t>
            </a:r>
          </a:p>
          <a:p>
            <a:pPr algn="ctr">
              <a:lnSpc>
                <a:spcPts val="3456"/>
              </a:lnSpc>
            </a:pPr>
            <a:r>
              <a:rPr lang="en-US" sz="3200">
                <a:solidFill>
                  <a:srgbClr val="FFFFFF"/>
                </a:solidFill>
                <a:latin typeface="Rustic Printed"/>
                <a:ea typeface="Rustic Printed"/>
                <a:cs typeface="Rustic Printed"/>
                <a:sym typeface="Rustic Printed"/>
              </a:rPr>
              <a:t>(0:4)</a:t>
            </a:r>
          </a:p>
        </p:txBody>
      </p:sp>
      <p:sp>
        <p:nvSpPr>
          <p:cNvPr name="TextBox 18" id="18"/>
          <p:cNvSpPr txBox="true"/>
          <p:nvPr/>
        </p:nvSpPr>
        <p:spPr>
          <a:xfrm rot="0">
            <a:off x="5275705" y="2918786"/>
            <a:ext cx="3225646" cy="982218"/>
          </a:xfrm>
          <a:prstGeom prst="rect">
            <a:avLst/>
          </a:prstGeom>
        </p:spPr>
        <p:txBody>
          <a:bodyPr anchor="t" rtlCol="false" tIns="0" lIns="0" bIns="0" rIns="0">
            <a:spAutoFit/>
          </a:bodyPr>
          <a:lstStyle/>
          <a:p>
            <a:pPr algn="ctr">
              <a:lnSpc>
                <a:spcPts val="3456"/>
              </a:lnSpc>
            </a:pPr>
            <a:r>
              <a:rPr lang="en-US" sz="3200">
                <a:solidFill>
                  <a:srgbClr val="FFFFFF"/>
                </a:solidFill>
                <a:latin typeface="Rustic Printed"/>
                <a:ea typeface="Rustic Printed"/>
                <a:cs typeface="Rustic Printed"/>
                <a:sym typeface="Rustic Printed"/>
              </a:rPr>
              <a:t>Filtering based on one condition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TextBox 3" id="3"/>
          <p:cNvSpPr txBox="true"/>
          <p:nvPr/>
        </p:nvSpPr>
        <p:spPr>
          <a:xfrm rot="0">
            <a:off x="1503758" y="1806991"/>
            <a:ext cx="15280484" cy="1546473"/>
          </a:xfrm>
          <a:prstGeom prst="rect">
            <a:avLst/>
          </a:prstGeom>
        </p:spPr>
        <p:txBody>
          <a:bodyPr anchor="t" rtlCol="false" tIns="0" lIns="0" bIns="0" rIns="0">
            <a:spAutoFit/>
          </a:bodyPr>
          <a:lstStyle/>
          <a:p>
            <a:pPr algn="ctr" marL="0" indent="0" lvl="0">
              <a:lnSpc>
                <a:spcPts val="9407"/>
              </a:lnSpc>
              <a:spcBef>
                <a:spcPct val="0"/>
              </a:spcBef>
            </a:pPr>
            <a:r>
              <a:rPr lang="en-US" sz="9799" spc="-587">
                <a:solidFill>
                  <a:srgbClr val="0B4E7C"/>
                </a:solidFill>
                <a:latin typeface="Rustic Printed"/>
                <a:ea typeface="Rustic Printed"/>
                <a:cs typeface="Rustic Printed"/>
                <a:sym typeface="Rustic Printed"/>
              </a:rPr>
              <a:t>SORTING &amp; RANKING</a:t>
            </a:r>
          </a:p>
        </p:txBody>
      </p:sp>
      <p:sp>
        <p:nvSpPr>
          <p:cNvPr name="Freeform 4" id="4"/>
          <p:cNvSpPr/>
          <p:nvPr/>
        </p:nvSpPr>
        <p:spPr>
          <a:xfrm flipH="false" flipV="false" rot="0">
            <a:off x="9691676" y="4203998"/>
            <a:ext cx="6456972" cy="4355521"/>
          </a:xfrm>
          <a:custGeom>
            <a:avLst/>
            <a:gdLst/>
            <a:ahLst/>
            <a:cxnLst/>
            <a:rect r="r" b="b" t="t" l="l"/>
            <a:pathLst>
              <a:path h="4355521" w="6456972">
                <a:moveTo>
                  <a:pt x="0" y="0"/>
                </a:moveTo>
                <a:lnTo>
                  <a:pt x="6456972" y="0"/>
                </a:lnTo>
                <a:lnTo>
                  <a:pt x="6456972" y="4355522"/>
                </a:lnTo>
                <a:lnTo>
                  <a:pt x="0" y="435552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5" id="5"/>
          <p:cNvSpPr/>
          <p:nvPr/>
        </p:nvSpPr>
        <p:spPr>
          <a:xfrm flipH="false" flipV="false" rot="0">
            <a:off x="2790956" y="4203998"/>
            <a:ext cx="6456972" cy="4355521"/>
          </a:xfrm>
          <a:custGeom>
            <a:avLst/>
            <a:gdLst/>
            <a:ahLst/>
            <a:cxnLst/>
            <a:rect r="r" b="b" t="t" l="l"/>
            <a:pathLst>
              <a:path h="4355521" w="6456972">
                <a:moveTo>
                  <a:pt x="0" y="0"/>
                </a:moveTo>
                <a:lnTo>
                  <a:pt x="6456972" y="0"/>
                </a:lnTo>
                <a:lnTo>
                  <a:pt x="6456972" y="4355522"/>
                </a:lnTo>
                <a:lnTo>
                  <a:pt x="0" y="435552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TextBox 6" id="6"/>
          <p:cNvSpPr txBox="true"/>
          <p:nvPr/>
        </p:nvSpPr>
        <p:spPr>
          <a:xfrm rot="0">
            <a:off x="3912999" y="5227660"/>
            <a:ext cx="4212885" cy="2990560"/>
          </a:xfrm>
          <a:prstGeom prst="rect">
            <a:avLst/>
          </a:prstGeom>
        </p:spPr>
        <p:txBody>
          <a:bodyPr anchor="t" rtlCol="false" tIns="0" lIns="0" bIns="0" rIns="0">
            <a:spAutoFit/>
          </a:bodyPr>
          <a:lstStyle/>
          <a:p>
            <a:pPr algn="ctr">
              <a:lnSpc>
                <a:spcPts val="2640"/>
              </a:lnSpc>
            </a:pPr>
            <a:r>
              <a:rPr lang="en-US" sz="1886" b="true">
                <a:solidFill>
                  <a:srgbClr val="FFFFFF"/>
                </a:solidFill>
                <a:latin typeface="Canva Sans Medium"/>
                <a:ea typeface="Canva Sans Medium"/>
                <a:cs typeface="Canva Sans Medium"/>
                <a:sym typeface="Canva Sans Medium"/>
              </a:rPr>
              <a:t>Sorted the rows in ascending order based on age.</a:t>
            </a:r>
          </a:p>
          <a:p>
            <a:pPr algn="ctr">
              <a:lnSpc>
                <a:spcPts val="2640"/>
              </a:lnSpc>
            </a:pPr>
            <a:r>
              <a:rPr lang="en-US" sz="1886" b="true">
                <a:solidFill>
                  <a:srgbClr val="FFFFFF"/>
                </a:solidFill>
                <a:latin typeface="Canva Sans Medium"/>
                <a:ea typeface="Canva Sans Medium"/>
                <a:cs typeface="Canva Sans Medium"/>
                <a:sym typeface="Canva Sans Medium"/>
              </a:rPr>
              <a:t> Allowed us to analyze sleep statistics across different age groups, making it easier to identify trends or patterns related to age, such as how sleep quality or calories burned changes as people get older. </a:t>
            </a:r>
          </a:p>
        </p:txBody>
      </p:sp>
      <p:sp>
        <p:nvSpPr>
          <p:cNvPr name="TextBox 7" id="7"/>
          <p:cNvSpPr txBox="true"/>
          <p:nvPr/>
        </p:nvSpPr>
        <p:spPr>
          <a:xfrm rot="0">
            <a:off x="10797064" y="5480905"/>
            <a:ext cx="4246196" cy="2930871"/>
          </a:xfrm>
          <a:prstGeom prst="rect">
            <a:avLst/>
          </a:prstGeom>
        </p:spPr>
        <p:txBody>
          <a:bodyPr anchor="t" rtlCol="false" tIns="0" lIns="0" bIns="0" rIns="0">
            <a:spAutoFit/>
          </a:bodyPr>
          <a:lstStyle/>
          <a:p>
            <a:pPr algn="ctr">
              <a:lnSpc>
                <a:spcPts val="2649"/>
              </a:lnSpc>
            </a:pPr>
            <a:r>
              <a:rPr lang="en-US" sz="1892" b="true">
                <a:solidFill>
                  <a:srgbClr val="FFFFFF"/>
                </a:solidFill>
                <a:latin typeface="Canva Sans Medium"/>
                <a:ea typeface="Canva Sans Medium"/>
                <a:cs typeface="Canva Sans Medium"/>
                <a:sym typeface="Canva Sans Medium"/>
              </a:rPr>
              <a:t>This was useful for identifying and comparing individuals with the most steps taken per day. </a:t>
            </a:r>
          </a:p>
          <a:p>
            <a:pPr algn="ctr">
              <a:lnSpc>
                <a:spcPts val="2649"/>
              </a:lnSpc>
            </a:pPr>
          </a:p>
          <a:p>
            <a:pPr algn="ctr" marL="0" indent="0" lvl="0">
              <a:lnSpc>
                <a:spcPts val="2649"/>
              </a:lnSpc>
            </a:pPr>
            <a:r>
              <a:rPr lang="en-US" b="true" sz="1892">
                <a:solidFill>
                  <a:srgbClr val="FFFFFF"/>
                </a:solidFill>
                <a:latin typeface="Canva Sans Medium"/>
                <a:ea typeface="Canva Sans Medium"/>
                <a:cs typeface="Canva Sans Medium"/>
                <a:sym typeface="Canva Sans Medium"/>
              </a:rPr>
              <a:t>Ranking this way helped us easily see who is most active and gain insights into trends in physical activity, allowing for better health and sleep pattern analysis.</a:t>
            </a:r>
          </a:p>
        </p:txBody>
      </p:sp>
      <p:sp>
        <p:nvSpPr>
          <p:cNvPr name="TextBox 8" id="8"/>
          <p:cNvSpPr txBox="true"/>
          <p:nvPr/>
        </p:nvSpPr>
        <p:spPr>
          <a:xfrm rot="0">
            <a:off x="11100145" y="4536787"/>
            <a:ext cx="3640035" cy="942595"/>
          </a:xfrm>
          <a:prstGeom prst="rect">
            <a:avLst/>
          </a:prstGeom>
        </p:spPr>
        <p:txBody>
          <a:bodyPr anchor="t" rtlCol="false" tIns="0" lIns="0" bIns="0" rIns="0">
            <a:spAutoFit/>
          </a:bodyPr>
          <a:lstStyle/>
          <a:p>
            <a:pPr algn="ctr">
              <a:lnSpc>
                <a:spcPts val="3348"/>
              </a:lnSpc>
            </a:pPr>
            <a:r>
              <a:rPr lang="en-US" sz="3100">
                <a:solidFill>
                  <a:srgbClr val="FFFFFF"/>
                </a:solidFill>
                <a:latin typeface="Rustic Printed"/>
                <a:ea typeface="Rustic Printed"/>
                <a:cs typeface="Rustic Printed"/>
                <a:sym typeface="Rustic Printed"/>
              </a:rPr>
              <a:t>Ranking daily steps in descending order</a:t>
            </a:r>
          </a:p>
        </p:txBody>
      </p:sp>
      <p:sp>
        <p:nvSpPr>
          <p:cNvPr name="TextBox 9" id="9"/>
          <p:cNvSpPr txBox="true"/>
          <p:nvPr/>
        </p:nvSpPr>
        <p:spPr>
          <a:xfrm rot="0">
            <a:off x="4302869" y="4568109"/>
            <a:ext cx="3433145" cy="575391"/>
          </a:xfrm>
          <a:prstGeom prst="rect">
            <a:avLst/>
          </a:prstGeom>
        </p:spPr>
        <p:txBody>
          <a:bodyPr anchor="t" rtlCol="false" tIns="0" lIns="0" bIns="0" rIns="0">
            <a:spAutoFit/>
          </a:bodyPr>
          <a:lstStyle/>
          <a:p>
            <a:pPr algn="ctr">
              <a:lnSpc>
                <a:spcPts val="3678"/>
              </a:lnSpc>
            </a:pPr>
            <a:r>
              <a:rPr lang="en-US" sz="3405">
                <a:solidFill>
                  <a:srgbClr val="FFFFFF"/>
                </a:solidFill>
                <a:latin typeface="Rustic Printed"/>
                <a:ea typeface="Rustic Printed"/>
                <a:cs typeface="Rustic Printed"/>
                <a:sym typeface="Rustic Printed"/>
              </a:rPr>
              <a:t>Sorting by Age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846632" y="-1082517"/>
            <a:ext cx="2875332" cy="3635478"/>
          </a:xfrm>
          <a:custGeom>
            <a:avLst/>
            <a:gdLst/>
            <a:ahLst/>
            <a:cxnLst/>
            <a:rect r="r" b="b" t="t" l="l"/>
            <a:pathLst>
              <a:path h="3635478" w="2875332">
                <a:moveTo>
                  <a:pt x="0" y="0"/>
                </a:moveTo>
                <a:lnTo>
                  <a:pt x="2875332" y="0"/>
                </a:lnTo>
                <a:lnTo>
                  <a:pt x="2875332" y="3635478"/>
                </a:lnTo>
                <a:lnTo>
                  <a:pt x="0" y="36354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366315">
            <a:off x="16763321" y="4670879"/>
            <a:ext cx="3659690" cy="4299195"/>
          </a:xfrm>
          <a:custGeom>
            <a:avLst/>
            <a:gdLst/>
            <a:ahLst/>
            <a:cxnLst/>
            <a:rect r="r" b="b" t="t" l="l"/>
            <a:pathLst>
              <a:path h="4299195" w="3659690">
                <a:moveTo>
                  <a:pt x="0" y="0"/>
                </a:moveTo>
                <a:lnTo>
                  <a:pt x="3659690" y="0"/>
                </a:lnTo>
                <a:lnTo>
                  <a:pt x="3659690" y="4299195"/>
                </a:lnTo>
                <a:lnTo>
                  <a:pt x="0" y="429919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6670564" y="3676009"/>
            <a:ext cx="4946872" cy="2960828"/>
          </a:xfrm>
          <a:prstGeom prst="rect">
            <a:avLst/>
          </a:prstGeom>
        </p:spPr>
        <p:txBody>
          <a:bodyPr anchor="t" rtlCol="false" tIns="0" lIns="0" bIns="0" rIns="0">
            <a:spAutoFit/>
          </a:bodyPr>
          <a:lstStyle/>
          <a:p>
            <a:pPr algn="ctr" marL="0" indent="0" lvl="0">
              <a:lnSpc>
                <a:spcPts val="6973"/>
              </a:lnSpc>
              <a:spcBef>
                <a:spcPct val="0"/>
              </a:spcBef>
            </a:pPr>
            <a:r>
              <a:rPr lang="en-US" sz="8301" spc="-498">
                <a:solidFill>
                  <a:srgbClr val="0B4E7C"/>
                </a:solidFill>
                <a:latin typeface="Rustic Printed"/>
                <a:ea typeface="Rustic Printed"/>
                <a:cs typeface="Rustic Printed"/>
                <a:sym typeface="Rustic Printed"/>
              </a:rPr>
              <a:t>GROUPING AND AGGREGATION</a:t>
            </a:r>
          </a:p>
        </p:txBody>
      </p:sp>
      <p:sp>
        <p:nvSpPr>
          <p:cNvPr name="Freeform 6" id="6"/>
          <p:cNvSpPr/>
          <p:nvPr/>
        </p:nvSpPr>
        <p:spPr>
          <a:xfrm flipH="false" flipV="false" rot="0">
            <a:off x="-722807" y="9667398"/>
            <a:ext cx="4222162" cy="1519978"/>
          </a:xfrm>
          <a:custGeom>
            <a:avLst/>
            <a:gdLst/>
            <a:ahLst/>
            <a:cxnLst/>
            <a:rect r="r" b="b" t="t" l="l"/>
            <a:pathLst>
              <a:path h="1519978" w="4222162">
                <a:moveTo>
                  <a:pt x="0" y="0"/>
                </a:moveTo>
                <a:lnTo>
                  <a:pt x="4222162" y="0"/>
                </a:lnTo>
                <a:lnTo>
                  <a:pt x="4222162" y="1519978"/>
                </a:lnTo>
                <a:lnTo>
                  <a:pt x="0" y="151997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8103209" y="9258300"/>
            <a:ext cx="4826643" cy="3119218"/>
          </a:xfrm>
          <a:custGeom>
            <a:avLst/>
            <a:gdLst/>
            <a:ahLst/>
            <a:cxnLst/>
            <a:rect r="r" b="b" t="t" l="l"/>
            <a:pathLst>
              <a:path h="3119218" w="4826643">
                <a:moveTo>
                  <a:pt x="0" y="0"/>
                </a:moveTo>
                <a:lnTo>
                  <a:pt x="4826643" y="0"/>
                </a:lnTo>
                <a:lnTo>
                  <a:pt x="4826643" y="3119218"/>
                </a:lnTo>
                <a:lnTo>
                  <a:pt x="0" y="311921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10800000">
            <a:off x="6963965" y="-924229"/>
            <a:ext cx="5282267" cy="2165729"/>
          </a:xfrm>
          <a:custGeom>
            <a:avLst/>
            <a:gdLst/>
            <a:ahLst/>
            <a:cxnLst/>
            <a:rect r="r" b="b" t="t" l="l"/>
            <a:pathLst>
              <a:path h="2165729" w="5282267">
                <a:moveTo>
                  <a:pt x="0" y="0"/>
                </a:moveTo>
                <a:lnTo>
                  <a:pt x="5282267" y="0"/>
                </a:lnTo>
                <a:lnTo>
                  <a:pt x="5282267" y="2165729"/>
                </a:lnTo>
                <a:lnTo>
                  <a:pt x="0" y="216572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true" flipV="false" rot="0">
            <a:off x="8690951" y="2223971"/>
            <a:ext cx="906098" cy="976429"/>
          </a:xfrm>
          <a:custGeom>
            <a:avLst/>
            <a:gdLst/>
            <a:ahLst/>
            <a:cxnLst/>
            <a:rect r="r" b="b" t="t" l="l"/>
            <a:pathLst>
              <a:path h="976429" w="906098">
                <a:moveTo>
                  <a:pt x="906098" y="0"/>
                </a:moveTo>
                <a:lnTo>
                  <a:pt x="0" y="0"/>
                </a:lnTo>
                <a:lnTo>
                  <a:pt x="0" y="976429"/>
                </a:lnTo>
                <a:lnTo>
                  <a:pt x="906098" y="976429"/>
                </a:lnTo>
                <a:lnTo>
                  <a:pt x="906098"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TextBox 10" id="10"/>
          <p:cNvSpPr txBox="true"/>
          <p:nvPr/>
        </p:nvSpPr>
        <p:spPr>
          <a:xfrm rot="0">
            <a:off x="1778705" y="6696651"/>
            <a:ext cx="15934464" cy="1553941"/>
          </a:xfrm>
          <a:prstGeom prst="rect">
            <a:avLst/>
          </a:prstGeom>
        </p:spPr>
        <p:txBody>
          <a:bodyPr anchor="t" rtlCol="false" tIns="0" lIns="0" bIns="0" rIns="0">
            <a:spAutoFit/>
          </a:bodyPr>
          <a:lstStyle/>
          <a:p>
            <a:pPr algn="ctr" marL="0" indent="0" lvl="0">
              <a:lnSpc>
                <a:spcPts val="6361"/>
              </a:lnSpc>
              <a:spcBef>
                <a:spcPct val="0"/>
              </a:spcBef>
            </a:pPr>
            <a:r>
              <a:rPr lang="en-US" b="true" sz="4185">
                <a:solidFill>
                  <a:srgbClr val="000000"/>
                </a:solidFill>
                <a:latin typeface="Canva Sans Bold"/>
                <a:ea typeface="Canva Sans Bold"/>
                <a:cs typeface="Canva Sans Bold"/>
                <a:sym typeface="Canva Sans Bold"/>
              </a:rPr>
              <a:t>Performed grouping by different categorical columns and applied aggregation functions.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10494" y="0"/>
                  </a:moveTo>
                  <a:lnTo>
                    <a:pt x="4264232" y="0"/>
                  </a:lnTo>
                  <a:cubicBezTo>
                    <a:pt x="4270028" y="0"/>
                    <a:pt x="4274726" y="4698"/>
                    <a:pt x="4274726" y="10494"/>
                  </a:cubicBezTo>
                  <a:lnTo>
                    <a:pt x="4274726" y="2156973"/>
                  </a:lnTo>
                  <a:cubicBezTo>
                    <a:pt x="4274726" y="2162768"/>
                    <a:pt x="4270028" y="2167467"/>
                    <a:pt x="4264232" y="2167467"/>
                  </a:cubicBezTo>
                  <a:lnTo>
                    <a:pt x="10494" y="2167467"/>
                  </a:lnTo>
                  <a:cubicBezTo>
                    <a:pt x="7711" y="2167467"/>
                    <a:pt x="5042" y="2166361"/>
                    <a:pt x="3074" y="2164393"/>
                  </a:cubicBezTo>
                  <a:cubicBezTo>
                    <a:pt x="1106" y="2162425"/>
                    <a:pt x="0" y="2159756"/>
                    <a:pt x="0" y="2156973"/>
                  </a:cubicBezTo>
                  <a:lnTo>
                    <a:pt x="0" y="10494"/>
                  </a:lnTo>
                  <a:cubicBezTo>
                    <a:pt x="0" y="4698"/>
                    <a:pt x="4698" y="0"/>
                    <a:pt x="10494" y="0"/>
                  </a:cubicBezTo>
                  <a:close/>
                </a:path>
              </a:pathLst>
            </a:custGeom>
            <a:solidFill>
              <a:srgbClr val="155C94"/>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372824" y="2060929"/>
            <a:ext cx="15542352" cy="8226071"/>
          </a:xfrm>
          <a:prstGeom prst="rect">
            <a:avLst/>
          </a:prstGeom>
        </p:spPr>
        <p:txBody>
          <a:bodyPr anchor="t" rtlCol="false" tIns="0" lIns="0" bIns="0" rIns="0">
            <a:spAutoFit/>
          </a:bodyPr>
          <a:lstStyle/>
          <a:p>
            <a:pPr algn="l">
              <a:lnSpc>
                <a:spcPts val="3625"/>
              </a:lnSpc>
              <a:spcBef>
                <a:spcPct val="0"/>
              </a:spcBef>
            </a:pPr>
          </a:p>
          <a:p>
            <a:pPr algn="l" marL="1159496" indent="-386499" lvl="2">
              <a:lnSpc>
                <a:spcPts val="3625"/>
              </a:lnSpc>
              <a:spcBef>
                <a:spcPct val="0"/>
              </a:spcBef>
              <a:buFont typeface="Arial"/>
              <a:buChar char="⚬"/>
            </a:pPr>
            <a:r>
              <a:rPr lang="en-US" b="true" sz="2685" spc="161" u="none">
                <a:solidFill>
                  <a:srgbClr val="FFFFFF"/>
                </a:solidFill>
                <a:latin typeface="Canva Sans Bold"/>
                <a:ea typeface="Canva Sans Bold"/>
                <a:cs typeface="Canva Sans Bold"/>
                <a:sym typeface="Canva Sans Bold"/>
              </a:rPr>
              <a:t>Gender: </a:t>
            </a:r>
            <a:r>
              <a:rPr lang="en-US" sz="2685" spc="161" u="none">
                <a:solidFill>
                  <a:srgbClr val="FFFFFF"/>
                </a:solidFill>
                <a:latin typeface="Canva Sans"/>
                <a:ea typeface="Canva Sans"/>
                <a:cs typeface="Canva Sans"/>
                <a:sym typeface="Canva Sans"/>
              </a:rPr>
              <a:t>Grouped by gender and calculated metrics such as:</a:t>
            </a:r>
          </a:p>
          <a:p>
            <a:pPr algn="l" marL="1159496" indent="-386499" lvl="2">
              <a:lnSpc>
                <a:spcPts val="3625"/>
              </a:lnSpc>
              <a:spcBef>
                <a:spcPct val="0"/>
              </a:spcBef>
              <a:buFont typeface="Arial"/>
              <a:buChar char="⚬"/>
            </a:pPr>
            <a:r>
              <a:rPr lang="en-US" b="true" sz="2685" spc="161" u="none">
                <a:solidFill>
                  <a:srgbClr val="FFFFFF"/>
                </a:solidFill>
                <a:latin typeface="Canva Sans Bold"/>
                <a:ea typeface="Canva Sans Bold"/>
                <a:cs typeface="Canva Sans Bold"/>
                <a:sym typeface="Canva Sans Bold"/>
              </a:rPr>
              <a:t>Age Range: </a:t>
            </a:r>
            <a:r>
              <a:rPr lang="en-US" sz="2685" spc="161" u="none">
                <a:solidFill>
                  <a:srgbClr val="FFFFFF"/>
                </a:solidFill>
                <a:latin typeface="Canva Sans"/>
                <a:ea typeface="Canva Sans"/>
                <a:cs typeface="Canva Sans"/>
                <a:sym typeface="Canva Sans"/>
              </a:rPr>
              <a:t>Grouped by defined age ranges (e.g., 19-30, 31-40, etc.).</a:t>
            </a:r>
          </a:p>
          <a:p>
            <a:pPr algn="l" marL="1159496" indent="-386499" lvl="2">
              <a:lnSpc>
                <a:spcPts val="3625"/>
              </a:lnSpc>
              <a:spcBef>
                <a:spcPct val="0"/>
              </a:spcBef>
              <a:buFont typeface="Arial"/>
              <a:buChar char="⚬"/>
            </a:pPr>
            <a:r>
              <a:rPr lang="en-US" b="true" sz="2685" spc="161" u="none">
                <a:solidFill>
                  <a:srgbClr val="FFFFFF"/>
                </a:solidFill>
                <a:latin typeface="Canva Sans Bold"/>
                <a:ea typeface="Canva Sans Bold"/>
                <a:cs typeface="Canva Sans Bold"/>
                <a:sym typeface="Canva Sans Bold"/>
              </a:rPr>
              <a:t>Dietary Habits:</a:t>
            </a:r>
            <a:r>
              <a:rPr lang="en-US" sz="2685" spc="161" u="none">
                <a:solidFill>
                  <a:srgbClr val="FFFFFF"/>
                </a:solidFill>
                <a:latin typeface="Canva Sans"/>
                <a:ea typeface="Canva Sans"/>
                <a:cs typeface="Canva Sans"/>
                <a:sym typeface="Canva Sans"/>
              </a:rPr>
              <a:t> Grouped participants based on their dietary habits (healthy vs unhealthy).</a:t>
            </a:r>
          </a:p>
          <a:p>
            <a:pPr algn="l" marL="1159496" indent="-386499" lvl="2">
              <a:lnSpc>
                <a:spcPts val="3625"/>
              </a:lnSpc>
              <a:spcBef>
                <a:spcPct val="0"/>
              </a:spcBef>
              <a:buFont typeface="Arial"/>
              <a:buChar char="⚬"/>
            </a:pPr>
            <a:r>
              <a:rPr lang="en-US" b="true" sz="2685" spc="161" u="none">
                <a:solidFill>
                  <a:srgbClr val="FFFFFF"/>
                </a:solidFill>
                <a:latin typeface="Canva Sans Bold"/>
                <a:ea typeface="Canva Sans Bold"/>
                <a:cs typeface="Canva Sans Bold"/>
                <a:sym typeface="Canva Sans Bold"/>
              </a:rPr>
              <a:t>Sleep Disorders: </a:t>
            </a:r>
            <a:r>
              <a:rPr lang="en-US" sz="2685" spc="161" u="none">
                <a:solidFill>
                  <a:srgbClr val="FFFFFF"/>
                </a:solidFill>
                <a:latin typeface="Canva Sans"/>
                <a:ea typeface="Canva Sans"/>
                <a:cs typeface="Canva Sans"/>
                <a:sym typeface="Canva Sans"/>
              </a:rPr>
              <a:t>Grouped by whether participants had sleep disorders or not.</a:t>
            </a:r>
          </a:p>
          <a:p>
            <a:pPr algn="l" marL="1159496" indent="-386499" lvl="2">
              <a:lnSpc>
                <a:spcPts val="3625"/>
              </a:lnSpc>
              <a:spcBef>
                <a:spcPct val="0"/>
              </a:spcBef>
              <a:buFont typeface="Arial"/>
              <a:buChar char="⚬"/>
            </a:pPr>
            <a:r>
              <a:rPr lang="en-US" b="true" sz="2685" spc="161" u="none">
                <a:solidFill>
                  <a:srgbClr val="FFFFFF"/>
                </a:solidFill>
                <a:latin typeface="Canva Sans Bold"/>
                <a:ea typeface="Canva Sans Bold"/>
                <a:cs typeface="Canva Sans Bold"/>
                <a:sym typeface="Canva Sans Bold"/>
              </a:rPr>
              <a:t>Medication Usage:</a:t>
            </a:r>
            <a:r>
              <a:rPr lang="en-US" sz="2685" spc="161" u="none">
                <a:solidFill>
                  <a:srgbClr val="FFFFFF"/>
                </a:solidFill>
                <a:latin typeface="Canva Sans"/>
                <a:ea typeface="Canva Sans"/>
                <a:cs typeface="Canva Sans"/>
                <a:sym typeface="Canva Sans"/>
              </a:rPr>
              <a:t> Grouped based on medication usage (yes or no).</a:t>
            </a:r>
          </a:p>
          <a:p>
            <a:pPr algn="l" marL="1159496" indent="-386499" lvl="2">
              <a:lnSpc>
                <a:spcPts val="3625"/>
              </a:lnSpc>
              <a:spcBef>
                <a:spcPct val="0"/>
              </a:spcBef>
              <a:buFont typeface="Arial"/>
              <a:buChar char="⚬"/>
            </a:pPr>
            <a:r>
              <a:rPr lang="en-US" b="true" sz="2685" spc="161" u="none">
                <a:solidFill>
                  <a:srgbClr val="FFFFFF"/>
                </a:solidFill>
                <a:latin typeface="Canva Sans Bold"/>
                <a:ea typeface="Canva Sans Bold"/>
                <a:cs typeface="Canva Sans Bold"/>
                <a:sym typeface="Canva Sans Bold"/>
              </a:rPr>
              <a:t>Physical Activity Level: </a:t>
            </a:r>
            <a:r>
              <a:rPr lang="en-US" sz="2685" spc="161" u="none">
                <a:solidFill>
                  <a:srgbClr val="FFFFFF"/>
                </a:solidFill>
                <a:latin typeface="Canva Sans"/>
                <a:ea typeface="Canva Sans"/>
                <a:cs typeface="Canva Sans"/>
                <a:sym typeface="Canva Sans"/>
              </a:rPr>
              <a:t>Grouped participants by their physical activity levels (high, medium, low).</a:t>
            </a:r>
          </a:p>
          <a:p>
            <a:pPr algn="l">
              <a:lnSpc>
                <a:spcPts val="3625"/>
              </a:lnSpc>
              <a:spcBef>
                <a:spcPct val="0"/>
              </a:spcBef>
            </a:pPr>
          </a:p>
          <a:p>
            <a:pPr algn="l" marL="579748" indent="-289874" lvl="1">
              <a:lnSpc>
                <a:spcPts val="3625"/>
              </a:lnSpc>
              <a:spcBef>
                <a:spcPct val="0"/>
              </a:spcBef>
              <a:buFont typeface="Arial"/>
              <a:buChar char="•"/>
            </a:pPr>
            <a:r>
              <a:rPr lang="en-US" b="true" sz="2685" spc="161" u="sng">
                <a:solidFill>
                  <a:srgbClr val="FFFFFF"/>
                </a:solidFill>
                <a:latin typeface="Canva Sans Bold"/>
                <a:ea typeface="Canva Sans Bold"/>
                <a:cs typeface="Canva Sans Bold"/>
                <a:sym typeface="Canva Sans Bold"/>
              </a:rPr>
              <a:t>Informations Analyzed based on Grouping</a:t>
            </a:r>
          </a:p>
          <a:p>
            <a:pPr algn="l">
              <a:lnSpc>
                <a:spcPts val="3625"/>
              </a:lnSpc>
              <a:spcBef>
                <a:spcPct val="0"/>
              </a:spcBef>
            </a:pPr>
          </a:p>
          <a:p>
            <a:pPr algn="l" marL="1739245" indent="-434811" lvl="3">
              <a:lnSpc>
                <a:spcPts val="3625"/>
              </a:lnSpc>
              <a:spcBef>
                <a:spcPct val="0"/>
              </a:spcBef>
              <a:buFont typeface="Arial"/>
              <a:buChar char="￭"/>
            </a:pPr>
            <a:r>
              <a:rPr lang="en-US" sz="2685" spc="161" u="none">
                <a:solidFill>
                  <a:srgbClr val="FFFFFF"/>
                </a:solidFill>
                <a:latin typeface="Canva Sans"/>
                <a:ea typeface="Canva Sans"/>
                <a:cs typeface="Canva Sans"/>
                <a:sym typeface="Canva Sans"/>
              </a:rPr>
              <a:t>Sleep Quality</a:t>
            </a:r>
          </a:p>
          <a:p>
            <a:pPr algn="l" marL="1739245" indent="-434811" lvl="3">
              <a:lnSpc>
                <a:spcPts val="3625"/>
              </a:lnSpc>
              <a:spcBef>
                <a:spcPct val="0"/>
              </a:spcBef>
              <a:buFont typeface="Arial"/>
              <a:buChar char="￭"/>
            </a:pPr>
            <a:r>
              <a:rPr lang="en-US" sz="2685" spc="161" u="none">
                <a:solidFill>
                  <a:srgbClr val="FFFFFF"/>
                </a:solidFill>
                <a:latin typeface="Canva Sans"/>
                <a:ea typeface="Canva Sans"/>
                <a:cs typeface="Canva Sans"/>
                <a:sym typeface="Canva Sans"/>
              </a:rPr>
              <a:t>Daily Steps</a:t>
            </a:r>
          </a:p>
          <a:p>
            <a:pPr algn="l" marL="1739245" indent="-434811" lvl="3">
              <a:lnSpc>
                <a:spcPts val="3625"/>
              </a:lnSpc>
              <a:spcBef>
                <a:spcPct val="0"/>
              </a:spcBef>
              <a:buFont typeface="Arial"/>
              <a:buChar char="￭"/>
            </a:pPr>
            <a:r>
              <a:rPr lang="en-US" sz="2685" spc="161" u="none">
                <a:solidFill>
                  <a:srgbClr val="FFFFFF"/>
                </a:solidFill>
                <a:latin typeface="Canva Sans"/>
                <a:ea typeface="Canva Sans"/>
                <a:cs typeface="Canva Sans"/>
                <a:sym typeface="Canva Sans"/>
              </a:rPr>
              <a:t>Calories Burned</a:t>
            </a:r>
          </a:p>
          <a:p>
            <a:pPr algn="l">
              <a:lnSpc>
                <a:spcPts val="3625"/>
              </a:lnSpc>
              <a:spcBef>
                <a:spcPct val="0"/>
              </a:spcBef>
            </a:pPr>
          </a:p>
          <a:p>
            <a:pPr algn="l">
              <a:lnSpc>
                <a:spcPts val="3625"/>
              </a:lnSpc>
              <a:spcBef>
                <a:spcPct val="0"/>
              </a:spcBef>
            </a:pPr>
          </a:p>
          <a:p>
            <a:pPr algn="l" marL="0" indent="0" lvl="0">
              <a:lnSpc>
                <a:spcPts val="3625"/>
              </a:lnSpc>
              <a:spcBef>
                <a:spcPct val="0"/>
              </a:spcBef>
            </a:pPr>
          </a:p>
        </p:txBody>
      </p:sp>
      <p:sp>
        <p:nvSpPr>
          <p:cNvPr name="TextBox 7" id="7"/>
          <p:cNvSpPr txBox="true"/>
          <p:nvPr/>
        </p:nvSpPr>
        <p:spPr>
          <a:xfrm rot="0">
            <a:off x="4147913" y="695325"/>
            <a:ext cx="10212512" cy="1426828"/>
          </a:xfrm>
          <a:prstGeom prst="rect">
            <a:avLst/>
          </a:prstGeom>
        </p:spPr>
        <p:txBody>
          <a:bodyPr anchor="t" rtlCol="false" tIns="0" lIns="0" bIns="0" rIns="0">
            <a:spAutoFit/>
          </a:bodyPr>
          <a:lstStyle/>
          <a:p>
            <a:pPr algn="ctr">
              <a:lnSpc>
                <a:spcPts val="10080"/>
              </a:lnSpc>
              <a:spcBef>
                <a:spcPct val="0"/>
              </a:spcBef>
            </a:pPr>
            <a:r>
              <a:rPr lang="en-US" sz="7200" spc="-432">
                <a:solidFill>
                  <a:srgbClr val="FFFFFF"/>
                </a:solidFill>
                <a:latin typeface="Rustic Printed"/>
                <a:ea typeface="Rustic Printed"/>
                <a:cs typeface="Rustic Printed"/>
                <a:sym typeface="Rustic Printed"/>
              </a:rPr>
              <a:t>CATEGORIES USED FOR GROUPING: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DAGSn_AktO0</dc:identifier>
  <dcterms:modified xsi:type="dcterms:W3CDTF">2011-08-01T06:04:30Z</dcterms:modified>
  <cp:revision>1</cp:revision>
  <dc:title>Sleep Health Operations and Analysis</dc:title>
</cp:coreProperties>
</file>