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62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67143-DD90-FA6C-4068-075813B2BAAB}" v="24" dt="2024-10-07T02:37:15.655"/>
    <p1510:client id="{6623A0AB-5511-272E-60A0-31F520A27B1D}" v="242" dt="2024-10-07T15:58:06.570"/>
    <p1510:client id="{B6898E20-AF78-2BF1-5D8B-53032831D3F3}" v="71" dt="2024-10-07T02:38:25.417"/>
    <p1510:client id="{C3944DC3-9EBD-3C56-2EFA-1D4A3FF6E190}" v="119" dt="2024-10-07T15:27:20.358"/>
    <p1510:client id="{C692B356-2CE9-BD4E-AFEE-4E235F9C8B37}" v="662" dt="2024-10-07T02:08:37.320"/>
  </p1510:revLst>
</p1510:revInfo>
</file>

<file path=ppt/tableStyles.xml><?xml version="1.0" encoding="utf-8"?>
<a:tblStyleLst xmlns:a="http://schemas.openxmlformats.org/drawingml/2006/main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00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291352" y="1574326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Project #1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F870E-FAF6-251A-E584-136E930A9EDA}"/>
              </a:ext>
            </a:extLst>
          </p:cNvPr>
          <p:cNvSpPr txBox="1"/>
          <p:nvPr/>
        </p:nvSpPr>
        <p:spPr>
          <a:xfrm>
            <a:off x="291352" y="2836272"/>
            <a:ext cx="363967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Montserrat"/>
              </a:rPr>
              <a:t>Group #4: Trenton Noel, </a:t>
            </a:r>
            <a:r>
              <a:rPr lang="en-US" sz="1600" err="1">
                <a:solidFill>
                  <a:schemeClr val="bg1"/>
                </a:solidFill>
                <a:latin typeface="Montserrat"/>
              </a:rPr>
              <a:t>Atuwatse</a:t>
            </a:r>
            <a:r>
              <a:rPr lang="en-US" sz="1600">
                <a:solidFill>
                  <a:schemeClr val="bg1"/>
                </a:solidFill>
                <a:latin typeface="Montserrat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Montserrat"/>
              </a:rPr>
              <a:t>Okorodudu</a:t>
            </a:r>
            <a:r>
              <a:rPr lang="en-US" sz="1600">
                <a:solidFill>
                  <a:schemeClr val="bg1"/>
                </a:solidFill>
                <a:latin typeface="Montserrat"/>
              </a:rPr>
              <a:t>, Bria Woodard, Zoe Williams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Overview: Movies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6226818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400" b="1">
                <a:solidFill>
                  <a:schemeClr val="tx1"/>
                </a:solidFill>
              </a:rPr>
              <a:t>Our d</a:t>
            </a:r>
            <a:r>
              <a:rPr lang="en" sz="1400" b="1" err="1">
                <a:solidFill>
                  <a:schemeClr val="tx1"/>
                </a:solidFill>
              </a:rPr>
              <a:t>ataset</a:t>
            </a:r>
            <a:r>
              <a:rPr lang="en" sz="1400" b="1">
                <a:solidFill>
                  <a:schemeClr val="tx1"/>
                </a:solidFill>
              </a:rPr>
              <a:t> was a large collection of movie</a:t>
            </a:r>
            <a:r>
              <a:rPr lang="en-US" sz="1400" b="1">
                <a:solidFill>
                  <a:schemeClr val="tx1"/>
                </a:solidFill>
              </a:rPr>
              <a:t>-</a:t>
            </a:r>
            <a:r>
              <a:rPr lang="en-US" sz="1400" b="1" err="1">
                <a:solidFill>
                  <a:schemeClr val="tx1"/>
                </a:solidFill>
              </a:rPr>
              <a:t>rel</a:t>
            </a:r>
            <a:r>
              <a:rPr lang="en" sz="1400" b="1" err="1">
                <a:solidFill>
                  <a:schemeClr val="tx1"/>
                </a:solidFill>
              </a:rPr>
              <a:t>ated</a:t>
            </a:r>
            <a:r>
              <a:rPr lang="en" sz="1400" b="1">
                <a:solidFill>
                  <a:schemeClr val="tx1"/>
                </a:solidFill>
              </a:rPr>
              <a:t> information. This was a large dataset that included nearly 10,000,000 movies. Key at</a:t>
            </a:r>
            <a:r>
              <a:rPr lang="en-US" sz="1400" b="1" err="1">
                <a:solidFill>
                  <a:schemeClr val="tx1"/>
                </a:solidFill>
              </a:rPr>
              <a:t>tribut</a:t>
            </a:r>
            <a:r>
              <a:rPr lang="en" sz="1400" b="1">
                <a:solidFill>
                  <a:schemeClr val="tx1"/>
                </a:solidFill>
              </a:rPr>
              <a:t>es: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" sz="1400" b="1">
                <a:solidFill>
                  <a:schemeClr val="tx1"/>
                </a:solidFill>
              </a:rPr>
              <a:t>Title &amp; Over</a:t>
            </a:r>
            <a:r>
              <a:rPr lang="en-US" sz="1400" b="1">
                <a:solidFill>
                  <a:schemeClr val="tx1"/>
                </a:solidFill>
              </a:rPr>
              <a:t>v</a:t>
            </a:r>
            <a:r>
              <a:rPr lang="en" sz="1400" b="1" err="1">
                <a:solidFill>
                  <a:schemeClr val="tx1"/>
                </a:solidFill>
              </a:rPr>
              <a:t>iew</a:t>
            </a:r>
            <a:endParaRPr lang="en" sz="1400" b="1">
              <a:solidFill>
                <a:schemeClr val="tx1"/>
              </a:solidFill>
            </a:endParaRP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" sz="1400" b="1">
                <a:solidFill>
                  <a:schemeClr val="tx1"/>
                </a:solidFill>
              </a:rPr>
              <a:t>Ratings &amp; Votes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" sz="1400" b="1">
                <a:solidFill>
                  <a:schemeClr val="tx1"/>
                </a:solidFill>
              </a:rPr>
              <a:t>Financials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" sz="1400" b="1">
                <a:solidFill>
                  <a:schemeClr val="tx1"/>
                </a:solidFill>
              </a:rPr>
              <a:t>Genre &amp; popularity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" sz="1400" b="1">
                <a:solidFill>
                  <a:schemeClr val="tx1"/>
                </a:solidFill>
              </a:rPr>
              <a:t>Language &amp; Production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endParaRPr lang="en" sz="1400">
              <a:solidFill>
                <a:schemeClr val="tx1"/>
              </a:solidFill>
            </a:endParaRPr>
          </a:p>
          <a:p>
            <a:pPr marL="628650" lvl="1" indent="-171450">
              <a:buClr>
                <a:schemeClr val="dk1"/>
              </a:buClr>
              <a:buSzPts val="1100"/>
            </a:pPr>
            <a:endParaRPr lang="en" sz="1400">
              <a:solidFill>
                <a:schemeClr val="tx1"/>
              </a:solidFill>
            </a:endParaRPr>
          </a:p>
          <a:p>
            <a:pPr marL="628650" lvl="1" indent="-171450">
              <a:buClr>
                <a:schemeClr val="dk1"/>
              </a:buClr>
              <a:buSzPts val="1100"/>
            </a:pPr>
            <a:endParaRPr sz="1400">
              <a:solidFill>
                <a:schemeClr val="tx1"/>
              </a:solidFill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3F55-AA89-D3F8-1BA8-CFDDA6A5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Quality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7797-6065-DCCC-5C08-950C8ACB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1430150"/>
            <a:ext cx="6612300" cy="3319800"/>
          </a:xfrm>
        </p:spPr>
        <p:txBody>
          <a:bodyPr/>
          <a:lstStyle/>
          <a:p>
            <a:r>
              <a:rPr lang="en-US"/>
              <a:t>Shortcomings of the dataset</a:t>
            </a:r>
          </a:p>
          <a:p>
            <a:pPr lvl="1"/>
            <a:r>
              <a:rPr lang="en-US"/>
              <a:t>Unnecessary variables included such as overview and production country</a:t>
            </a:r>
          </a:p>
          <a:p>
            <a:pPr lvl="1"/>
            <a:r>
              <a:rPr lang="en-US"/>
              <a:t>Significant null values are included in voter turnout and voter average</a:t>
            </a:r>
          </a:p>
          <a:p>
            <a:pPr lvl="1"/>
            <a:r>
              <a:rPr lang="en-US"/>
              <a:t>Media that were not movies was included in the dataset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DDA19-AD23-3C86-06A0-1E616CE079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1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318247" y="313765"/>
            <a:ext cx="7772400" cy="6399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Ingestion + Wrangling Tasks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412377" y="1113381"/>
            <a:ext cx="7584140" cy="4763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600" b="1">
                <a:solidFill>
                  <a:schemeClr val="tx1"/>
                </a:solidFill>
              </a:rPr>
              <a:t>Goal: </a:t>
            </a:r>
            <a:r>
              <a:rPr lang="en-US" sz="1600">
                <a:solidFill>
                  <a:schemeClr val="tx1"/>
                </a:solidFill>
                <a:latin typeface="Montserrat"/>
              </a:rPr>
              <a:t>obtain budgeting data on</a:t>
            </a:r>
            <a:r>
              <a:rPr lang="en-US" sz="1600" b="0" i="0">
                <a:solidFill>
                  <a:schemeClr val="tx1"/>
                </a:solidFill>
                <a:effectLst/>
                <a:latin typeface="Montserrat"/>
              </a:rPr>
              <a:t> </a:t>
            </a:r>
            <a:r>
              <a:rPr lang="en-US" sz="1600">
                <a:solidFill>
                  <a:schemeClr val="tx1"/>
                </a:solidFill>
                <a:latin typeface="Montserrat"/>
              </a:rPr>
              <a:t>some of </a:t>
            </a:r>
            <a:r>
              <a:rPr lang="en-US" sz="1600" b="0" i="0">
                <a:solidFill>
                  <a:schemeClr val="tx1"/>
                </a:solidFill>
                <a:effectLst/>
                <a:latin typeface="Montserrat"/>
              </a:rPr>
              <a:t>the </a:t>
            </a:r>
            <a:r>
              <a:rPr lang="en-US" sz="1600">
                <a:solidFill>
                  <a:schemeClr val="tx1"/>
                </a:solidFill>
                <a:latin typeface="Montserrat"/>
              </a:rPr>
              <a:t>highest grossing films</a:t>
            </a:r>
            <a:r>
              <a:rPr lang="en-US" sz="1600" b="0" i="0">
                <a:solidFill>
                  <a:schemeClr val="tx1"/>
                </a:solidFill>
                <a:effectLst/>
                <a:latin typeface="Montserrat"/>
              </a:rPr>
              <a:t> </a:t>
            </a:r>
            <a:r>
              <a:rPr lang="en-US" sz="1600">
                <a:solidFill>
                  <a:schemeClr val="tx1"/>
                </a:solidFill>
                <a:latin typeface="Montserrat"/>
              </a:rPr>
              <a:t>to </a:t>
            </a:r>
            <a:r>
              <a:rPr lang="en-US" sz="1600" b="0" i="0">
                <a:solidFill>
                  <a:schemeClr val="tx1"/>
                </a:solidFill>
                <a:effectLst/>
                <a:latin typeface="Montserrat"/>
              </a:rPr>
              <a:t>understand how production investment influences audience appeal.</a:t>
            </a:r>
          </a:p>
          <a:p>
            <a:pPr algn="l"/>
            <a:br>
              <a:rPr lang="en-US" sz="1200" b="0" i="0">
                <a:effectLst/>
                <a:latin typeface="Montserrat" pitchFamily="2" charset="77"/>
              </a:rPr>
            </a:br>
            <a:endParaRPr lang="en-US" sz="1200" b="0" i="0">
              <a:solidFill>
                <a:srgbClr val="F0F6FC"/>
              </a:solidFill>
              <a:effectLst/>
              <a:latin typeface="Montserrat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en" sz="1600" b="1">
                <a:solidFill>
                  <a:schemeClr val="tx1"/>
                </a:solidFill>
              </a:rPr>
              <a:t>Process: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600" b="1">
                <a:solidFill>
                  <a:schemeClr val="tx1"/>
                </a:solidFill>
              </a:rPr>
              <a:t>Data Loading: Pandas' </a:t>
            </a:r>
            <a:r>
              <a:rPr lang="en" sz="1600" b="1" err="1">
                <a:solidFill>
                  <a:schemeClr val="tx1"/>
                </a:solidFill>
              </a:rPr>
              <a:t>read_csv</a:t>
            </a:r>
            <a:r>
              <a:rPr lang="en" sz="1600" b="1">
                <a:solidFill>
                  <a:schemeClr val="tx1"/>
                </a:solidFill>
              </a:rPr>
              <a:t>() function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600" b="1">
                <a:solidFill>
                  <a:schemeClr val="tx1"/>
                </a:solidFill>
              </a:rPr>
              <a:t>Data sorting: Data was sorted by budget to determine the character</a:t>
            </a:r>
            <a:r>
              <a:rPr lang="en-US" sz="1600" b="1" err="1">
                <a:solidFill>
                  <a:schemeClr val="tx1"/>
                </a:solidFill>
              </a:rPr>
              <a:t>i</a:t>
            </a:r>
            <a:r>
              <a:rPr lang="en" sz="1600" b="1" err="1">
                <a:solidFill>
                  <a:schemeClr val="tx1"/>
                </a:solidFill>
              </a:rPr>
              <a:t>stics</a:t>
            </a:r>
            <a:r>
              <a:rPr lang="en" sz="1600" b="1">
                <a:solidFill>
                  <a:schemeClr val="tx1"/>
                </a:solidFill>
              </a:rPr>
              <a:t> of the most anticipated films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600" b="1">
                <a:solidFill>
                  <a:schemeClr val="tx1"/>
                </a:solidFill>
              </a:rPr>
              <a:t>Data Clea</a:t>
            </a:r>
            <a:r>
              <a:rPr lang="en-US" sz="1600" b="1">
                <a:solidFill>
                  <a:schemeClr val="tx1"/>
                </a:solidFill>
              </a:rPr>
              <a:t>n</a:t>
            </a:r>
            <a:r>
              <a:rPr lang="en" sz="1600" b="1" err="1">
                <a:solidFill>
                  <a:schemeClr val="tx1"/>
                </a:solidFill>
              </a:rPr>
              <a:t>ing</a:t>
            </a:r>
            <a:r>
              <a:rPr lang="en" sz="1600" b="1">
                <a:solidFill>
                  <a:schemeClr val="tx1"/>
                </a:solidFill>
              </a:rPr>
              <a:t>:  Removed </a:t>
            </a:r>
            <a:r>
              <a:rPr lang="en-US" sz="1600" b="1">
                <a:solidFill>
                  <a:schemeClr val="tx1"/>
                </a:solidFill>
              </a:rPr>
              <a:t>columns not needed for analysis such as overview &amp; IMBD IDs. Additionally we removed all rows up until the top 15 movies</a:t>
            </a:r>
            <a:endParaRPr lang="en" sz="1600" b="1">
              <a:solidFill>
                <a:schemeClr val="tx1"/>
              </a:solidFill>
            </a:endParaRPr>
          </a:p>
          <a:p>
            <a:pPr marL="742950" lvl="1">
              <a:spcAft>
                <a:spcPts val="600"/>
              </a:spcAft>
              <a:buSzPts val="2400"/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chemeClr val="tx1"/>
                </a:solidFill>
              </a:rPr>
              <a:t>(1048575, 18)  -&gt; (15, 7)</a:t>
            </a:r>
            <a:endParaRPr lang="en-US" sz="1600" b="1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600" b="1">
                <a:solidFill>
                  <a:schemeClr val="tx1"/>
                </a:solidFill>
              </a:rPr>
              <a:t>Pandas Operations: </a:t>
            </a:r>
            <a:r>
              <a:rPr lang="en-US" sz="1600" b="0" i="0">
                <a:solidFill>
                  <a:schemeClr val="tx1"/>
                </a:solidFill>
                <a:effectLst/>
                <a:latin typeface="Montserrat"/>
              </a:rPr>
              <a:t>We used </a:t>
            </a:r>
            <a:r>
              <a:rPr lang="en-US" sz="1600">
                <a:solidFill>
                  <a:schemeClr val="tx1"/>
                </a:solidFill>
                <a:latin typeface="Montserrat"/>
              </a:rPr>
              <a:t>Pandas to read the CSV file and save the new, condensed version</a:t>
            </a:r>
            <a:endParaRPr lang="en" sz="1600" b="1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A20A6-EEE3-9AD1-3A7F-B9D854EEAC5D}"/>
              </a:ext>
            </a:extLst>
          </p:cNvPr>
          <p:cNvSpPr txBox="1"/>
          <p:nvPr/>
        </p:nvSpPr>
        <p:spPr>
          <a:xfrm>
            <a:off x="3299012" y="128195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318247" y="313765"/>
            <a:ext cx="7772400" cy="6399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Result</a:t>
            </a:r>
            <a:endParaRPr lang="en-US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412377" y="1113381"/>
            <a:ext cx="7584140" cy="4763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600" b="1">
                <a:solidFill>
                  <a:schemeClr val="tx1"/>
                </a:solidFill>
              </a:rPr>
              <a:t>The correlation between revenue, budget, vote count, popularity, and genre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A20A6-EEE3-9AD1-3A7F-B9D854EEAC5D}"/>
              </a:ext>
            </a:extLst>
          </p:cNvPr>
          <p:cNvSpPr txBox="1"/>
          <p:nvPr/>
        </p:nvSpPr>
        <p:spPr>
          <a:xfrm>
            <a:off x="3299012" y="128195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66EE08D-36EB-DFD5-A339-D05564B6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08" y="1932995"/>
            <a:ext cx="8001000" cy="29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90649"/>
      </p:ext>
    </p:extLst>
  </p:cSld>
  <p:clrMapOvr>
    <a:masterClrMapping/>
  </p:clrMapOvr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Nicholas template</vt:lpstr>
      <vt:lpstr>Group Project #1</vt:lpstr>
      <vt:lpstr>Dataset Overview: Movies</vt:lpstr>
      <vt:lpstr>Dataset Quality</vt:lpstr>
      <vt:lpstr>Ingestion + Wrangling Tasks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terms:modified xsi:type="dcterms:W3CDTF">2024-10-08T02:55:47Z</dcterms:modified>
</cp:coreProperties>
</file>