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C634B1D-CA09-6444-BD66-4F13C125FF8B}">
          <p14:sldIdLst>
            <p14:sldId id="257"/>
          </p14:sldIdLst>
        </p14:section>
        <p14:section name="Concept Development" id="{BBCF2B7B-20B0-7D4A-8D70-3D6A7F7DDB60}">
          <p14:sldIdLst>
            <p14:sldId id="258"/>
            <p14:sldId id="260"/>
            <p14:sldId id="261"/>
          </p14:sldIdLst>
        </p14:section>
        <p14:section name="Technique Illustration" id="{67296388-1BEC-E743-911D-A9691C97363E}">
          <p14:sldIdLst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onclusion" id="{62B2E278-164C-2048-8B21-A9A7297D2A7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6405"/>
  </p:normalViewPr>
  <p:slideViewPr>
    <p:cSldViewPr snapToGrid="0" snapToObjects="1" showGuides="1">
      <p:cViewPr varScale="1">
        <p:scale>
          <a:sx n="160" d="100"/>
          <a:sy n="160" d="100"/>
        </p:scale>
        <p:origin x="7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5F2D9-F43B-C242-B239-209545AA5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5BD23B-AC2D-A048-AE83-7EA38E557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BA5BA-1F25-8340-83A4-0D594B9C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6B105-42F9-2341-8115-EBF091C4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746528-8B3B-7547-BDE0-2E3981D6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857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4E018-7446-2741-92C8-1E3A7864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161D92-1521-E74F-8364-DDEA2EB60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9771F-E3D6-8E45-BB1E-12013D3E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42EEF-A847-C34D-B068-28DB0F47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ED022-90C0-5A4E-BC98-7439BD02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923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50000F-9845-B046-9E91-F1FB418B6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46AF5A-9BE3-8641-88E5-6EDFB289E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F5C575-BB5E-FD41-8BFC-517C0F4B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75347C-E4A2-384C-90F0-E6DA4ECE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A1BC03-8346-A748-B700-473CBDCB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88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9C36D-C8F5-1541-B3C3-2F484A98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55ACA-6E22-2C48-AB50-B5A5ED25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607983-4F19-574F-B436-FFA92A98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F79DA-A691-6B42-B87F-A4C294FE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9CC38-E732-AA4F-A059-5B97419D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575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556AA-43CC-0B4C-B709-447C3B99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662FF-9A89-F84A-91E9-1B769F38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1AF815-AD14-6943-BD7A-E3B01095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F79AF-0F5E-4D49-99BB-D21D6524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98CFF-45CA-3F40-BAB4-07BB9045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063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8C7B9-6411-6145-89B3-EABFBC46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1C4611-D62D-E94C-A16B-043339D8A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68162-9F9A-FB4F-B0C2-1616DE65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896FDF-AC01-2346-A001-958F7C40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234985-C122-1041-9EB2-CA8BD138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07D390-E2EC-C44D-AF5E-FF9DBC17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79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8CBD9-D239-704D-9B9B-9AA47CA0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694BBB-587D-1649-88C5-46F35E312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E6EF99-D15C-3E4F-91B6-9F934F5F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3289DCF-10E9-D44A-92FB-21DEFB10B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5CE8F7-67AD-C94C-8D57-EF32C05DA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BCF10B5-56EA-854B-AB11-D9FBFB58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444C3B-DBD7-644E-BDE7-8601EB44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0F162C-E717-6545-8282-71567419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21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0AF50-39D6-B241-96D8-B6B9EC21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D39697-2B8C-044E-8C2A-90A52CEA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F16742-3132-2242-893E-FD62F3DC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2A94A0-B5FE-5746-9369-446212BA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38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CC53F09-E890-BB46-934F-345B9F9C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6E6D25-4937-5D4B-9BED-364281E3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6C167-CEC0-D745-9938-96CA194E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224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91E17-4F70-3641-BF83-52423AA9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ED03B-BE2F-814C-A9DE-00818DE5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5000DB-A5F1-4D40-B7E1-9D0523B53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4D2754-CB61-7744-B8AA-3C16570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BFAB2-35B4-B44B-8E76-5FC41A57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9BC61-B8D4-8B47-AF87-3593B612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22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1DD91F-0092-234C-AA5C-270EC1C2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9A426D-1BDA-C54C-88AA-DC6ED5FB9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D0569-6A89-484C-A4E8-9017C84B8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A14B94-B028-9A4B-B652-C72CFBED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86D6AC-0F18-604E-BDD4-A27A80D2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53F096-7F27-A141-A303-19990341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049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F52108-2ED7-9F42-80E4-0178D6FF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8EFDA-BEDE-6745-8487-369E691B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4E305-9BBE-EC45-A454-CDDB18E34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DC08-2EB1-104D-8309-13212003A443}" type="datetimeFigureOut">
              <a:rPr kumimoji="1" lang="zh-TW" altLang="en-US" smtClean="0"/>
              <a:t>2021/1/15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24121F-8A3F-1B47-94BF-C6AAF525E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2E28BB-8917-844B-B295-1D9C616FF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F7FAA-4438-C54B-A98B-9D05D7345A1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725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4.xm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節縮放 10">
                <a:extLst>
                  <a:ext uri="{FF2B5EF4-FFF2-40B4-BE49-F238E27FC236}">
                    <a16:creationId xmlns:a16="http://schemas.microsoft.com/office/drawing/2014/main" id="{1F065689-742B-4042-B927-C012994011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5800297"/>
                  </p:ext>
                </p:extLst>
              </p:nvPr>
            </p:nvGraphicFramePr>
            <p:xfrm>
              <a:off x="5708597" y="4173945"/>
              <a:ext cx="3075634" cy="2633831"/>
            </p:xfrm>
            <a:graphic>
              <a:graphicData uri="http://schemas.microsoft.com/office/powerpoint/2016/sectionzoom">
                <psez:sectionZm>
                  <psez:sectionZmObj sectionId="{62B2E278-164C-2048-8B21-A9A7297D2A72}">
                    <psez:zmPr id="{F5DDAFB5-ED29-5040-9E68-29D760B7E250}" imageType="cover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75634" cy="263383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節縮放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F065689-742B-4042-B927-C012994011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8597" y="4173945"/>
                <a:ext cx="3075634" cy="263383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節縮放 7">
                <a:extLst>
                  <a:ext uri="{FF2B5EF4-FFF2-40B4-BE49-F238E27FC236}">
                    <a16:creationId xmlns:a16="http://schemas.microsoft.com/office/drawing/2014/main" id="{E29825D4-CE77-E848-9C9F-B2CDE84C22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8805509"/>
                  </p:ext>
                </p:extLst>
              </p:nvPr>
            </p:nvGraphicFramePr>
            <p:xfrm>
              <a:off x="8670031" y="2105145"/>
              <a:ext cx="3120335" cy="2633831"/>
            </p:xfrm>
            <a:graphic>
              <a:graphicData uri="http://schemas.microsoft.com/office/powerpoint/2016/sectionzoom">
                <psez:sectionZm>
                  <psez:sectionZmObj sectionId="{67296388-1BEC-E743-911D-A9691C97363E}">
                    <psez:zmPr id="{5CB018E8-943F-8840-9DBA-8DD759163346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20335" cy="2633831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節縮放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29825D4-CE77-E848-9C9F-B2CDE84C22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0031" y="2105145"/>
                <a:ext cx="3120335" cy="2633831"/>
              </a:xfrm>
              <a:prstGeom prst="rect">
                <a:avLst/>
              </a:prstGeom>
              <a:noFill/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節縮放 4">
                <a:extLst>
                  <a:ext uri="{FF2B5EF4-FFF2-40B4-BE49-F238E27FC236}">
                    <a16:creationId xmlns:a16="http://schemas.microsoft.com/office/drawing/2014/main" id="{05DA01A0-D7AD-0A4E-A186-BE78D4728F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3672834"/>
                  </p:ext>
                </p:extLst>
              </p:nvPr>
            </p:nvGraphicFramePr>
            <p:xfrm>
              <a:off x="5708597" y="325390"/>
              <a:ext cx="2794319" cy="2548010"/>
            </p:xfrm>
            <a:graphic>
              <a:graphicData uri="http://schemas.microsoft.com/office/powerpoint/2016/sectionzoom">
                <psez:sectionZm>
                  <psez:sectionZmObj sectionId="{BBCF2B7B-20B0-7D4A-8D70-3D6A7F7DDB60}">
                    <psez:zmPr id="{4EF0ED17-9B1D-6B44-A6C8-390A424EEE7D}" imageType="cover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94319" cy="254801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節縮放 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5DA01A0-D7AD-0A4E-A186-BE78D4728F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8597" y="325390"/>
                <a:ext cx="2794319" cy="254801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9D1EA42E-BA3E-D645-BE67-92F96E0174BC}"/>
              </a:ext>
            </a:extLst>
          </p:cNvPr>
          <p:cNvSpPr/>
          <p:nvPr/>
        </p:nvSpPr>
        <p:spPr>
          <a:xfrm>
            <a:off x="634999" y="3136612"/>
            <a:ext cx="6299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3200" dirty="0">
                <a:latin typeface="Plantagenet Cherokee" panose="02020000000000000000" pitchFamily="18" charset="-79"/>
                <a:ea typeface="Heiti TC Medium" pitchFamily="2" charset="-128"/>
                <a:cs typeface="Plantagenet Cherokee" panose="02020000000000000000" pitchFamily="18" charset="-79"/>
              </a:rPr>
              <a:t>Text Mining Final Project</a:t>
            </a:r>
            <a:endParaRPr kumimoji="1" lang="zh-TW" altLang="en-US" sz="3200" dirty="0">
              <a:latin typeface="Plantagenet Cherokee" panose="02020000000000000000" pitchFamily="18" charset="-79"/>
              <a:ea typeface="Heiti TC Medium" pitchFamily="2" charset="-128"/>
              <a:cs typeface="Plantagenet Cherokee" panose="02020000000000000000" pitchFamily="18" charset="-79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27FCDE-C856-874B-A441-2DA366C2CC33}"/>
              </a:ext>
            </a:extLst>
          </p:cNvPr>
          <p:cNvSpPr txBox="1"/>
          <p:nvPr/>
        </p:nvSpPr>
        <p:spPr>
          <a:xfrm>
            <a:off x="1961024" y="361526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用澳洲新聞頭條分析經濟指標動向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F2BE6E-8668-6D4E-AA47-10C33E336344}"/>
              </a:ext>
            </a:extLst>
          </p:cNvPr>
          <p:cNvSpPr txBox="1"/>
          <p:nvPr/>
        </p:nvSpPr>
        <p:spPr>
          <a:xfrm>
            <a:off x="2338905" y="4046153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Heiti TC Medium" pitchFamily="2" charset="-128"/>
                <a:ea typeface="Heiti TC Medium" pitchFamily="2" charset="-128"/>
              </a:rPr>
              <a:t>彭盛皓、熊才誠、鍾秉瀚、陳岳緯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8CA1C73-61CA-2F4A-A269-CCAA5F18286A}"/>
              </a:ext>
            </a:extLst>
          </p:cNvPr>
          <p:cNvCxnSpPr>
            <a:cxnSpLocks/>
          </p:cNvCxnSpPr>
          <p:nvPr/>
        </p:nvCxnSpPr>
        <p:spPr>
          <a:xfrm>
            <a:off x="1459521" y="4019777"/>
            <a:ext cx="46364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71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AA429D-DAA6-4E43-97B7-700EF63131FA}"/>
              </a:ext>
            </a:extLst>
          </p:cNvPr>
          <p:cNvSpPr txBox="1"/>
          <p:nvPr/>
        </p:nvSpPr>
        <p:spPr>
          <a:xfrm>
            <a:off x="3415074" y="364151"/>
            <a:ext cx="5361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 </a:t>
            </a:r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  <a:sym typeface="Wingdings" pitchFamily="2" charset="2"/>
              </a:rPr>
              <a:t> Linear DNN Model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875D1C4-2E2C-DE45-82F3-E2CDBCB5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21" y="1347177"/>
            <a:ext cx="7146557" cy="41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4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DE293D-89D5-D745-A460-4B8077DF2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52741"/>
            <a:ext cx="54102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13B77713-914A-3144-88FC-7DB051385EA2}"/>
              </a:ext>
            </a:extLst>
          </p:cNvPr>
          <p:cNvSpPr/>
          <p:nvPr/>
        </p:nvSpPr>
        <p:spPr>
          <a:xfrm>
            <a:off x="7353273" y="888024"/>
            <a:ext cx="3393829" cy="32942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Dropout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0F277934-F4A9-584F-959D-A0FAE06F478A}"/>
              </a:ext>
            </a:extLst>
          </p:cNvPr>
          <p:cNvSpPr/>
          <p:nvPr/>
        </p:nvSpPr>
        <p:spPr>
          <a:xfrm>
            <a:off x="7353272" y="1274460"/>
            <a:ext cx="3393829" cy="3294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Input Layer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E0513B9D-9A34-894B-8F2F-CBD03FBF8C48}"/>
              </a:ext>
            </a:extLst>
          </p:cNvPr>
          <p:cNvSpPr/>
          <p:nvPr/>
        </p:nvSpPr>
        <p:spPr>
          <a:xfrm>
            <a:off x="7353272" y="1660896"/>
            <a:ext cx="3393829" cy="329423"/>
          </a:xfrm>
          <a:prstGeom prst="round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Dropout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023A6454-CEDC-994A-ACD2-E0438D0708A4}"/>
              </a:ext>
            </a:extLst>
          </p:cNvPr>
          <p:cNvSpPr/>
          <p:nvPr/>
        </p:nvSpPr>
        <p:spPr>
          <a:xfrm>
            <a:off x="7353272" y="2043923"/>
            <a:ext cx="3393829" cy="3294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Hidden Layer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2EE6FB0-A701-7A49-8800-F8E7007693D2}"/>
              </a:ext>
            </a:extLst>
          </p:cNvPr>
          <p:cNvSpPr/>
          <p:nvPr/>
        </p:nvSpPr>
        <p:spPr>
          <a:xfrm>
            <a:off x="7353271" y="2431276"/>
            <a:ext cx="3393829" cy="329423"/>
          </a:xfrm>
          <a:prstGeom prst="roundRect">
            <a:avLst/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Dropout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D1A47A77-8960-CF44-9975-80F9061208FB}"/>
              </a:ext>
            </a:extLst>
          </p:cNvPr>
          <p:cNvSpPr/>
          <p:nvPr/>
        </p:nvSpPr>
        <p:spPr>
          <a:xfrm>
            <a:off x="7353271" y="3197330"/>
            <a:ext cx="3393829" cy="329423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Dropout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56F4D822-3F37-2B48-8645-D7907F6A54A4}"/>
              </a:ext>
            </a:extLst>
          </p:cNvPr>
          <p:cNvSpPr/>
          <p:nvPr/>
        </p:nvSpPr>
        <p:spPr>
          <a:xfrm>
            <a:off x="7353271" y="2814303"/>
            <a:ext cx="3393829" cy="3294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Hidden Layer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9" name="圓角矩形 28">
            <a:extLst>
              <a:ext uri="{FF2B5EF4-FFF2-40B4-BE49-F238E27FC236}">
                <a16:creationId xmlns:a16="http://schemas.microsoft.com/office/drawing/2014/main" id="{3C0C18FD-E606-504B-87AC-000676C2E231}"/>
              </a:ext>
            </a:extLst>
          </p:cNvPr>
          <p:cNvSpPr/>
          <p:nvPr/>
        </p:nvSpPr>
        <p:spPr>
          <a:xfrm>
            <a:off x="7353271" y="3581892"/>
            <a:ext cx="3393829" cy="3294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Hidden Layer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A6422D74-9A27-BA44-89A3-1E16C2F2E266}"/>
              </a:ext>
            </a:extLst>
          </p:cNvPr>
          <p:cNvSpPr/>
          <p:nvPr/>
        </p:nvSpPr>
        <p:spPr>
          <a:xfrm>
            <a:off x="7353271" y="3966454"/>
            <a:ext cx="3393829" cy="329423"/>
          </a:xfrm>
          <a:prstGeom prst="round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Dropout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BB50420C-7E62-F849-A552-B1C9BECB73D4}"/>
              </a:ext>
            </a:extLst>
          </p:cNvPr>
          <p:cNvSpPr/>
          <p:nvPr/>
        </p:nvSpPr>
        <p:spPr>
          <a:xfrm>
            <a:off x="7353270" y="4351016"/>
            <a:ext cx="3393829" cy="3294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Hidden Layer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2F8CD724-ABB0-DB44-B184-D83AAEAF7405}"/>
              </a:ext>
            </a:extLst>
          </p:cNvPr>
          <p:cNvSpPr/>
          <p:nvPr/>
        </p:nvSpPr>
        <p:spPr>
          <a:xfrm>
            <a:off x="7353269" y="4734043"/>
            <a:ext cx="3393829" cy="32942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Dropout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9159E4C2-2E87-9845-8507-1212AFE7622B}"/>
              </a:ext>
            </a:extLst>
          </p:cNvPr>
          <p:cNvSpPr/>
          <p:nvPr/>
        </p:nvSpPr>
        <p:spPr>
          <a:xfrm>
            <a:off x="7353268" y="5117070"/>
            <a:ext cx="3393829" cy="32942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Output Layer</a:t>
            </a:r>
            <a:endParaRPr kumimoji="1" lang="zh-TW" altLang="en-US" sz="16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224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FAFFCF-EC70-B441-9F67-C640139EED2A}"/>
              </a:ext>
            </a:extLst>
          </p:cNvPr>
          <p:cNvSpPr txBox="1"/>
          <p:nvPr/>
        </p:nvSpPr>
        <p:spPr>
          <a:xfrm>
            <a:off x="4817445" y="46729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Hyperparameters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E460D8A-78D2-9E44-B902-A219D3FF6947}"/>
              </a:ext>
            </a:extLst>
          </p:cNvPr>
          <p:cNvSpPr/>
          <p:nvPr/>
        </p:nvSpPr>
        <p:spPr>
          <a:xfrm>
            <a:off x="1228890" y="2167304"/>
            <a:ext cx="2523392" cy="2523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2DA5E141-20AD-334C-A78F-1DA45585D0ED}"/>
              </a:ext>
            </a:extLst>
          </p:cNvPr>
          <p:cNvSpPr/>
          <p:nvPr/>
        </p:nvSpPr>
        <p:spPr>
          <a:xfrm>
            <a:off x="4838732" y="2167304"/>
            <a:ext cx="2523392" cy="2523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4B485E5-E59C-474B-93D0-AAC7780FD3D6}"/>
              </a:ext>
            </a:extLst>
          </p:cNvPr>
          <p:cNvSpPr/>
          <p:nvPr/>
        </p:nvSpPr>
        <p:spPr>
          <a:xfrm>
            <a:off x="8448574" y="2167304"/>
            <a:ext cx="2523392" cy="2523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D49367-7557-3A44-857D-05184566BA40}"/>
              </a:ext>
            </a:extLst>
          </p:cNvPr>
          <p:cNvSpPr txBox="1"/>
          <p:nvPr/>
        </p:nvSpPr>
        <p:spPr>
          <a:xfrm>
            <a:off x="1522211" y="3044279"/>
            <a:ext cx="1936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ADAM</a:t>
            </a:r>
            <a:endParaRPr kumimoji="1" lang="zh-TW" altLang="en-US" sz="4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7B1090-625D-444B-A162-F341A34AB6DC}"/>
              </a:ext>
            </a:extLst>
          </p:cNvPr>
          <p:cNvSpPr txBox="1"/>
          <p:nvPr/>
        </p:nvSpPr>
        <p:spPr>
          <a:xfrm>
            <a:off x="5443417" y="2869155"/>
            <a:ext cx="1305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6000" dirty="0">
                <a:solidFill>
                  <a:schemeClr val="bg1"/>
                </a:solidFill>
                <a:latin typeface="Plantagenet Cherokee" panose="02020000000000000000" pitchFamily="18" charset="-79"/>
                <a:ea typeface="Heiti TC Medium" pitchFamily="2" charset="-128"/>
                <a:cs typeface="Plantagenet Cherokee" panose="02020000000000000000" pitchFamily="18" charset="-79"/>
              </a:rPr>
              <a:t>100</a:t>
            </a:r>
            <a:endParaRPr kumimoji="1" lang="zh-TW" altLang="en-US" sz="6000" dirty="0">
              <a:solidFill>
                <a:schemeClr val="bg1"/>
              </a:solidFill>
              <a:latin typeface="Plantagenet Cherokee" panose="02020000000000000000" pitchFamily="18" charset="-79"/>
              <a:ea typeface="Heiti TC Medium" pitchFamily="2" charset="-128"/>
              <a:cs typeface="Plantagenet Cherokee" panose="02020000000000000000" pitchFamily="18" charset="-79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95F4512-EC16-4443-9127-2337FEC34541}"/>
              </a:ext>
            </a:extLst>
          </p:cNvPr>
          <p:cNvSpPr txBox="1"/>
          <p:nvPr/>
        </p:nvSpPr>
        <p:spPr>
          <a:xfrm>
            <a:off x="8779566" y="2869155"/>
            <a:ext cx="1861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60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0.001</a:t>
            </a:r>
            <a:endParaRPr kumimoji="1" lang="zh-TW" altLang="en-US" sz="60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E2E6BA8-EAAB-D940-94C8-57A244647D6C}"/>
              </a:ext>
            </a:extLst>
          </p:cNvPr>
          <p:cNvSpPr txBox="1"/>
          <p:nvPr/>
        </p:nvSpPr>
        <p:spPr>
          <a:xfrm>
            <a:off x="1889298" y="484557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Optimizer</a:t>
            </a:r>
            <a:endParaRPr kumimoji="1" lang="zh-TW" altLang="en-US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58D55C0-EBCF-6843-A34C-4784C6C038F6}"/>
              </a:ext>
            </a:extLst>
          </p:cNvPr>
          <p:cNvSpPr txBox="1"/>
          <p:nvPr/>
        </p:nvSpPr>
        <p:spPr>
          <a:xfrm>
            <a:off x="5642991" y="485537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Epochs</a:t>
            </a:r>
            <a:endParaRPr kumimoji="1" lang="zh-TW" altLang="en-US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62BB01B-5226-2646-8743-C36BC84F5831}"/>
              </a:ext>
            </a:extLst>
          </p:cNvPr>
          <p:cNvSpPr txBox="1"/>
          <p:nvPr/>
        </p:nvSpPr>
        <p:spPr>
          <a:xfrm>
            <a:off x="8894181" y="485537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Learning Rate</a:t>
            </a:r>
            <a:endParaRPr kumimoji="1" lang="zh-TW" altLang="en-US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1428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FAFFCF-EC70-B441-9F67-C640139EED2A}"/>
              </a:ext>
            </a:extLst>
          </p:cNvPr>
          <p:cNvSpPr txBox="1"/>
          <p:nvPr/>
        </p:nvSpPr>
        <p:spPr>
          <a:xfrm>
            <a:off x="4932061" y="467292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Learning Curve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E73905-4C8B-AF4A-84D2-489AF7C9D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9" y="1916723"/>
            <a:ext cx="4967410" cy="30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EF90D7E-CE36-A546-96F1-2197C08E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73" y="1916723"/>
            <a:ext cx="5040923" cy="30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1480604-E6E4-A44D-ABAF-883976FD2FED}"/>
              </a:ext>
            </a:extLst>
          </p:cNvPr>
          <p:cNvSpPr txBox="1"/>
          <p:nvPr/>
        </p:nvSpPr>
        <p:spPr>
          <a:xfrm>
            <a:off x="2058304" y="514724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BEFORE FINETUNE</a:t>
            </a:r>
            <a:endParaRPr kumimoji="1" lang="zh-TW" altLang="en-US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8DEEB5-D5BC-D847-876F-C0D1E72B91A0}"/>
              </a:ext>
            </a:extLst>
          </p:cNvPr>
          <p:cNvSpPr txBox="1"/>
          <p:nvPr/>
        </p:nvSpPr>
        <p:spPr>
          <a:xfrm>
            <a:off x="7935226" y="5147247"/>
            <a:ext cx="21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AFTER FINETUNE</a:t>
            </a:r>
            <a:endParaRPr kumimoji="1" lang="zh-TW" altLang="en-US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16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67F3B25-F83F-5746-A755-DBE867364BE3}"/>
              </a:ext>
            </a:extLst>
          </p:cNvPr>
          <p:cNvSpPr txBox="1"/>
          <p:nvPr/>
        </p:nvSpPr>
        <p:spPr>
          <a:xfrm>
            <a:off x="5113780" y="467292"/>
            <a:ext cx="1964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Future Plans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731207-C4C0-B04F-B511-BBC398525BFF}"/>
              </a:ext>
            </a:extLst>
          </p:cNvPr>
          <p:cNvSpPr txBox="1"/>
          <p:nvPr/>
        </p:nvSpPr>
        <p:spPr>
          <a:xfrm>
            <a:off x="7936522" y="455656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找尋除了經濟指標外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能反映國家發展的指標做新模型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363A57-1665-E347-BC7A-31E3B148D611}"/>
              </a:ext>
            </a:extLst>
          </p:cNvPr>
          <p:cNvSpPr/>
          <p:nvPr/>
        </p:nvSpPr>
        <p:spPr>
          <a:xfrm>
            <a:off x="1131277" y="4556565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加強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Feature Selection</a:t>
            </a:r>
          </a:p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求出更精準的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training data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69531F-3246-4C4B-8592-CB05B10D1EFE}"/>
              </a:ext>
            </a:extLst>
          </p:cNvPr>
          <p:cNvSpPr/>
          <p:nvPr/>
        </p:nvSpPr>
        <p:spPr>
          <a:xfrm>
            <a:off x="4734088" y="4524647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嘗試不同國家之經濟指標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algn="ctr"/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以及訓練集，查看適配性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1B2A8D8-459A-BF44-980D-D78824302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28" y="2461896"/>
            <a:ext cx="1927372" cy="19273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E067BD0-ACC8-AE4E-8293-E3572856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314" y="2461896"/>
            <a:ext cx="1927372" cy="192737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0032498-7ADD-DC46-9495-C48B0813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995" y="2465313"/>
            <a:ext cx="1927373" cy="19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3713622-5F88-0445-B390-9ED805ECF0ED}"/>
              </a:ext>
            </a:extLst>
          </p:cNvPr>
          <p:cNvSpPr txBox="1"/>
          <p:nvPr/>
        </p:nvSpPr>
        <p:spPr>
          <a:xfrm>
            <a:off x="2630147" y="3075057"/>
            <a:ext cx="6931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0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Why we want to set this topic?</a:t>
            </a:r>
            <a:endParaRPr kumimoji="1" lang="zh-TW" altLang="en-US" sz="40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36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DCDFD74-69CE-254F-8E3B-A3030FDC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772" y="2282919"/>
            <a:ext cx="2292162" cy="229216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A4723E-0FD5-F84F-B4DC-FCEEB54F9A12}"/>
              </a:ext>
            </a:extLst>
          </p:cNvPr>
          <p:cNvSpPr txBox="1"/>
          <p:nvPr/>
        </p:nvSpPr>
        <p:spPr>
          <a:xfrm>
            <a:off x="8853970" y="47559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400" dirty="0">
                <a:latin typeface="Heiti TC Medium" pitchFamily="2" charset="-128"/>
                <a:ea typeface="Heiti TC Medium" pitchFamily="2" charset="-128"/>
              </a:rPr>
              <a:t>資料搜集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8B76FF-323F-D543-8980-24F50B14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19" y="2282917"/>
            <a:ext cx="2292162" cy="229216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316B39-C105-DC49-8881-7401B81FA55A}"/>
              </a:ext>
            </a:extLst>
          </p:cNvPr>
          <p:cNvSpPr txBox="1"/>
          <p:nvPr/>
        </p:nvSpPr>
        <p:spPr>
          <a:xfrm>
            <a:off x="5388113" y="4755959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400" dirty="0">
                <a:latin typeface="Heiti TC Medium" pitchFamily="2" charset="-128"/>
                <a:ea typeface="Heiti TC Medium" pitchFamily="2" charset="-128"/>
              </a:rPr>
              <a:t>成員組成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713622-5F88-0445-B390-9ED805ECF0ED}"/>
              </a:ext>
            </a:extLst>
          </p:cNvPr>
          <p:cNvSpPr txBox="1"/>
          <p:nvPr/>
        </p:nvSpPr>
        <p:spPr>
          <a:xfrm>
            <a:off x="2630147" y="687457"/>
            <a:ext cx="6931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40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Why we want to set this topic?</a:t>
            </a:r>
            <a:endParaRPr kumimoji="1" lang="zh-TW" altLang="en-US" sz="40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88644B-CCB3-944C-AA09-D2C1831B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66" y="2282918"/>
            <a:ext cx="2292162" cy="22921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06A2A58-4827-934A-B607-8031F9C6D8B4}"/>
              </a:ext>
            </a:extLst>
          </p:cNvPr>
          <p:cNvSpPr txBox="1"/>
          <p:nvPr/>
        </p:nvSpPr>
        <p:spPr>
          <a:xfrm>
            <a:off x="1922261" y="4755959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400" dirty="0">
                <a:latin typeface="Heiti TC Medium" pitchFamily="2" charset="-128"/>
                <a:ea typeface="Heiti TC Medium" pitchFamily="2" charset="-128"/>
              </a:rPr>
              <a:t>關注時事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E2A0DED-000F-C74A-ABBF-336EC3E92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764" y="7396418"/>
            <a:ext cx="3432401" cy="34324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0C4792A-7D66-8D44-8030-537175F88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83" y="8626228"/>
            <a:ext cx="5098361" cy="97277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FCCF924-5141-494E-BBA2-20876320C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37" y="7559190"/>
            <a:ext cx="3106857" cy="31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91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6ECDB32-29FC-0C49-B7D5-64718FE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64" y="1712799"/>
            <a:ext cx="3432401" cy="34324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8A5064-F416-8849-B611-546913E9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3" y="2942609"/>
            <a:ext cx="5098361" cy="9727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D56E63C-62D3-FB4B-AD87-0E87D1B9F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7" y="1875571"/>
            <a:ext cx="3106857" cy="31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8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4643914"/>
            <a:ext cx="2801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4643914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4643913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AED8222-3DDB-8B40-94F8-5352E534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30" y="2363144"/>
            <a:ext cx="2131712" cy="21317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78C4A09-260E-C94A-BD80-E45F746F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44" y="2363144"/>
            <a:ext cx="2131712" cy="21317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89ABB1A-287D-2349-9E99-CBC52605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468" y="2363144"/>
            <a:ext cx="2131712" cy="2131712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F2849BE-38FA-B445-B7EF-D9789676EFFA}"/>
              </a:ext>
            </a:extLst>
          </p:cNvPr>
          <p:cNvSpPr/>
          <p:nvPr/>
        </p:nvSpPr>
        <p:spPr>
          <a:xfrm>
            <a:off x="-148282" y="6240163"/>
            <a:ext cx="12591535" cy="7414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259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5D839A-1777-4A45-9719-ED1F5F34BA7D}"/>
              </a:ext>
            </a:extLst>
          </p:cNvPr>
          <p:cNvSpPr txBox="1"/>
          <p:nvPr/>
        </p:nvSpPr>
        <p:spPr>
          <a:xfrm>
            <a:off x="1397273" y="442616"/>
            <a:ext cx="218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 err="1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Sklearn</a:t>
            </a:r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 TFIDF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1434F2-7E96-5E45-B8FD-BA403352BEB0}"/>
              </a:ext>
            </a:extLst>
          </p:cNvPr>
          <p:cNvSpPr txBox="1"/>
          <p:nvPr/>
        </p:nvSpPr>
        <p:spPr>
          <a:xfrm>
            <a:off x="5335984" y="442615"/>
            <a:ext cx="1520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Word2Vec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920F50-A7EA-C942-A248-C18A88C2C67A}"/>
              </a:ext>
            </a:extLst>
          </p:cNvPr>
          <p:cNvSpPr txBox="1"/>
          <p:nvPr/>
        </p:nvSpPr>
        <p:spPr>
          <a:xfrm>
            <a:off x="9231094" y="447908"/>
            <a:ext cx="94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BERT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3B9CA9F2-1C01-C747-99DA-29E02296F9E7}"/>
              </a:ext>
            </a:extLst>
          </p:cNvPr>
          <p:cNvSpPr/>
          <p:nvPr/>
        </p:nvSpPr>
        <p:spPr>
          <a:xfrm>
            <a:off x="781054" y="1001864"/>
            <a:ext cx="3419061" cy="4738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4BC771F6-2359-4D4C-BBEC-6CEAAF3A8790}"/>
              </a:ext>
            </a:extLst>
          </p:cNvPr>
          <p:cNvSpPr/>
          <p:nvPr/>
        </p:nvSpPr>
        <p:spPr>
          <a:xfrm>
            <a:off x="4386469" y="1001864"/>
            <a:ext cx="3419061" cy="4738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C5A1AB1-E8B8-C841-8524-1962298A89EC}"/>
              </a:ext>
            </a:extLst>
          </p:cNvPr>
          <p:cNvSpPr/>
          <p:nvPr/>
        </p:nvSpPr>
        <p:spPr>
          <a:xfrm>
            <a:off x="7991885" y="1001864"/>
            <a:ext cx="3419061" cy="4738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CA4555-DE0C-924E-BB59-8214C5AAA9C7}"/>
              </a:ext>
            </a:extLst>
          </p:cNvPr>
          <p:cNvSpPr txBox="1"/>
          <p:nvPr/>
        </p:nvSpPr>
        <p:spPr>
          <a:xfrm>
            <a:off x="976324" y="1387498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2F0BB4-9860-4643-9041-A625BAA81D7D}"/>
              </a:ext>
            </a:extLst>
          </p:cNvPr>
          <p:cNvSpPr txBox="1"/>
          <p:nvPr/>
        </p:nvSpPr>
        <p:spPr>
          <a:xfrm>
            <a:off x="1013256" y="18631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能過濾掉一些常見的卻無關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緊要的詞語，同時保留影響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整個文本的重要字詞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9B184E-3BC5-6E4F-9D6C-82D8CADAD9A7}"/>
              </a:ext>
            </a:extLst>
          </p:cNvPr>
          <p:cNvSpPr txBox="1"/>
          <p:nvPr/>
        </p:nvSpPr>
        <p:spPr>
          <a:xfrm>
            <a:off x="976324" y="292020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28C34A-5342-AF43-905B-464B6A72983E}"/>
              </a:ext>
            </a:extLst>
          </p:cNvPr>
          <p:cNvSpPr txBox="1"/>
          <p:nvPr/>
        </p:nvSpPr>
        <p:spPr>
          <a:xfrm>
            <a:off x="976324" y="3515570"/>
            <a:ext cx="2924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不能反應詞的位置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TFIDF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並不能用來說明特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徵詞重要與否，只是用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來區分不同文檔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在監督式學習表現較好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6217E3-BB99-E847-B0FC-F941B7B16BBB}"/>
              </a:ext>
            </a:extLst>
          </p:cNvPr>
          <p:cNvSpPr txBox="1"/>
          <p:nvPr/>
        </p:nvSpPr>
        <p:spPr>
          <a:xfrm>
            <a:off x="4659605" y="1387498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D9B215-8DF0-764A-8ECF-CDBB2B6A3903}"/>
              </a:ext>
            </a:extLst>
          </p:cNvPr>
          <p:cNvSpPr txBox="1"/>
          <p:nvPr/>
        </p:nvSpPr>
        <p:spPr>
          <a:xfrm>
            <a:off x="4659605" y="1785557"/>
            <a:ext cx="3023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考慮詞與詞之間的關係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Embedding 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維度少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導致運算速度較快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通用性強，適用各種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NLP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0575E95-9907-6E4C-898B-1C6EA2DB8688}"/>
              </a:ext>
            </a:extLst>
          </p:cNvPr>
          <p:cNvSpPr txBox="1"/>
          <p:nvPr/>
        </p:nvSpPr>
        <p:spPr>
          <a:xfrm>
            <a:off x="4659605" y="292227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14BDF9-1335-9C4F-8BEC-C591385E181C}"/>
              </a:ext>
            </a:extLst>
          </p:cNvPr>
          <p:cNvSpPr txBox="1"/>
          <p:nvPr/>
        </p:nvSpPr>
        <p:spPr>
          <a:xfrm>
            <a:off x="4659605" y="3515570"/>
            <a:ext cx="3070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詞的向量是一對一的關係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無法解決多義詞的問題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Word2Vec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是一種靜態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的方式，通用性強但無法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針對特定任務做動態優化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68476D-7681-8542-8F78-44BB4FC5B0A2}"/>
              </a:ext>
            </a:extLst>
          </p:cNvPr>
          <p:cNvSpPr txBox="1"/>
          <p:nvPr/>
        </p:nvSpPr>
        <p:spPr>
          <a:xfrm>
            <a:off x="8300677" y="1387497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424E8F8-7820-1145-B347-5678220EA2F9}"/>
              </a:ext>
            </a:extLst>
          </p:cNvPr>
          <p:cNvSpPr txBox="1"/>
          <p:nvPr/>
        </p:nvSpPr>
        <p:spPr>
          <a:xfrm>
            <a:off x="8166379" y="1924056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適用無監督學習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考慮上下文，因此不容易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出現單詞歧義的問題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DD9E9DE-42BE-C24A-87F8-6733BE01FDA5}"/>
              </a:ext>
            </a:extLst>
          </p:cNvPr>
          <p:cNvSpPr txBox="1"/>
          <p:nvPr/>
        </p:nvSpPr>
        <p:spPr>
          <a:xfrm>
            <a:off x="8301373" y="292020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DBE4E4-9E3D-8C44-AC62-0A0E23845453}"/>
              </a:ext>
            </a:extLst>
          </p:cNvPr>
          <p:cNvSpPr txBox="1"/>
          <p:nvPr/>
        </p:nvSpPr>
        <p:spPr>
          <a:xfrm>
            <a:off x="8166379" y="3693949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需要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Pre-trained Model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存儲空間及運算要求大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可能需要做大量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Parameters Tuning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655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5D839A-1777-4A45-9719-ED1F5F34BA7D}"/>
              </a:ext>
            </a:extLst>
          </p:cNvPr>
          <p:cNvSpPr txBox="1"/>
          <p:nvPr/>
        </p:nvSpPr>
        <p:spPr>
          <a:xfrm>
            <a:off x="1397273" y="442616"/>
            <a:ext cx="218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 err="1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Sklearn</a:t>
            </a:r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 TFIDF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1434F2-7E96-5E45-B8FD-BA403352BEB0}"/>
              </a:ext>
            </a:extLst>
          </p:cNvPr>
          <p:cNvSpPr txBox="1"/>
          <p:nvPr/>
        </p:nvSpPr>
        <p:spPr>
          <a:xfrm>
            <a:off x="5335984" y="442615"/>
            <a:ext cx="1520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Word2Vec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920F50-A7EA-C942-A248-C18A88C2C67A}"/>
              </a:ext>
            </a:extLst>
          </p:cNvPr>
          <p:cNvSpPr txBox="1"/>
          <p:nvPr/>
        </p:nvSpPr>
        <p:spPr>
          <a:xfrm>
            <a:off x="9231094" y="447908"/>
            <a:ext cx="940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BERT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3B9CA9F2-1C01-C747-99DA-29E02296F9E7}"/>
              </a:ext>
            </a:extLst>
          </p:cNvPr>
          <p:cNvSpPr/>
          <p:nvPr/>
        </p:nvSpPr>
        <p:spPr>
          <a:xfrm>
            <a:off x="781054" y="1001864"/>
            <a:ext cx="3419061" cy="4738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4BC771F6-2359-4D4C-BBEC-6CEAAF3A8790}"/>
              </a:ext>
            </a:extLst>
          </p:cNvPr>
          <p:cNvSpPr/>
          <p:nvPr/>
        </p:nvSpPr>
        <p:spPr>
          <a:xfrm>
            <a:off x="4386469" y="1001864"/>
            <a:ext cx="3419061" cy="473897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C5A1AB1-E8B8-C841-8524-1962298A89EC}"/>
              </a:ext>
            </a:extLst>
          </p:cNvPr>
          <p:cNvSpPr/>
          <p:nvPr/>
        </p:nvSpPr>
        <p:spPr>
          <a:xfrm>
            <a:off x="7991885" y="1001864"/>
            <a:ext cx="3419061" cy="4738978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CA4555-DE0C-924E-BB59-8214C5AAA9C7}"/>
              </a:ext>
            </a:extLst>
          </p:cNvPr>
          <p:cNvSpPr txBox="1"/>
          <p:nvPr/>
        </p:nvSpPr>
        <p:spPr>
          <a:xfrm>
            <a:off x="976324" y="1387498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2F0BB4-9860-4643-9041-A625BAA81D7D}"/>
              </a:ext>
            </a:extLst>
          </p:cNvPr>
          <p:cNvSpPr txBox="1"/>
          <p:nvPr/>
        </p:nvSpPr>
        <p:spPr>
          <a:xfrm>
            <a:off x="1013256" y="18631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能過濾掉一些常見的卻無關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緊要的詞語，同時保留影響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整個文本的重要字詞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9B184E-3BC5-6E4F-9D6C-82D8CADAD9A7}"/>
              </a:ext>
            </a:extLst>
          </p:cNvPr>
          <p:cNvSpPr txBox="1"/>
          <p:nvPr/>
        </p:nvSpPr>
        <p:spPr>
          <a:xfrm>
            <a:off x="976324" y="292020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28C34A-5342-AF43-905B-464B6A72983E}"/>
              </a:ext>
            </a:extLst>
          </p:cNvPr>
          <p:cNvSpPr txBox="1"/>
          <p:nvPr/>
        </p:nvSpPr>
        <p:spPr>
          <a:xfrm>
            <a:off x="976324" y="3515570"/>
            <a:ext cx="2924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不能反應詞的位置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TFIDF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並不能用來說明特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徵詞重要與否，只是用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來區分不同文檔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在監督式學習表現較好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6217E3-BB99-E847-B0FC-F941B7B16BBB}"/>
              </a:ext>
            </a:extLst>
          </p:cNvPr>
          <p:cNvSpPr txBox="1"/>
          <p:nvPr/>
        </p:nvSpPr>
        <p:spPr>
          <a:xfrm>
            <a:off x="4659605" y="1387498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DD9B215-8DF0-764A-8ECF-CDBB2B6A3903}"/>
              </a:ext>
            </a:extLst>
          </p:cNvPr>
          <p:cNvSpPr txBox="1"/>
          <p:nvPr/>
        </p:nvSpPr>
        <p:spPr>
          <a:xfrm>
            <a:off x="4659605" y="1785557"/>
            <a:ext cx="3023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考慮詞與詞之間的關係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Embedding 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維度少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導致運算速度較快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通用性強，適用各種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NLP</a:t>
            </a:r>
            <a:endParaRPr kumimoji="1" lang="zh-TW" altLang="en-US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0575E95-9907-6E4C-898B-1C6EA2DB8688}"/>
              </a:ext>
            </a:extLst>
          </p:cNvPr>
          <p:cNvSpPr txBox="1"/>
          <p:nvPr/>
        </p:nvSpPr>
        <p:spPr>
          <a:xfrm>
            <a:off x="4659605" y="292227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14BDF9-1335-9C4F-8BEC-C591385E181C}"/>
              </a:ext>
            </a:extLst>
          </p:cNvPr>
          <p:cNvSpPr txBox="1"/>
          <p:nvPr/>
        </p:nvSpPr>
        <p:spPr>
          <a:xfrm>
            <a:off x="4659605" y="3515570"/>
            <a:ext cx="3070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詞的向量是一對一的關係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無法解決多義詞的問題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Word2Vec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是一種靜態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的方式，通用性強但無法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針對特定任務做動態優化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668476D-7681-8542-8F78-44BB4FC5B0A2}"/>
              </a:ext>
            </a:extLst>
          </p:cNvPr>
          <p:cNvSpPr txBox="1"/>
          <p:nvPr/>
        </p:nvSpPr>
        <p:spPr>
          <a:xfrm>
            <a:off x="8300677" y="1387497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424E8F8-7820-1145-B347-5678220EA2F9}"/>
              </a:ext>
            </a:extLst>
          </p:cNvPr>
          <p:cNvSpPr txBox="1"/>
          <p:nvPr/>
        </p:nvSpPr>
        <p:spPr>
          <a:xfrm>
            <a:off x="8166379" y="1924056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適用無監督學習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考慮上下文，因此不容易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出現單詞歧義的問題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DD9E9DE-42BE-C24A-87F8-6733BE01FDA5}"/>
              </a:ext>
            </a:extLst>
          </p:cNvPr>
          <p:cNvSpPr txBox="1"/>
          <p:nvPr/>
        </p:nvSpPr>
        <p:spPr>
          <a:xfrm>
            <a:off x="8301373" y="292020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DBE4E4-9E3D-8C44-AC62-0A0E23845453}"/>
              </a:ext>
            </a:extLst>
          </p:cNvPr>
          <p:cNvSpPr txBox="1"/>
          <p:nvPr/>
        </p:nvSpPr>
        <p:spPr>
          <a:xfrm>
            <a:off x="8166379" y="3693949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需要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Pre-trained Model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存儲空間及運算要求大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可能需要做大量</a:t>
            </a:r>
            <a:b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Parameters Tuning</a:t>
            </a:r>
            <a:endParaRPr kumimoji="1" lang="zh-TW" altLang="en-US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33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5D839A-1777-4A45-9719-ED1F5F34BA7D}"/>
              </a:ext>
            </a:extLst>
          </p:cNvPr>
          <p:cNvSpPr txBox="1"/>
          <p:nvPr/>
        </p:nvSpPr>
        <p:spPr>
          <a:xfrm>
            <a:off x="1397273" y="442616"/>
            <a:ext cx="218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 err="1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Sklearn</a:t>
            </a:r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 TFIDF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3B9CA9F2-1C01-C747-99DA-29E02296F9E7}"/>
              </a:ext>
            </a:extLst>
          </p:cNvPr>
          <p:cNvSpPr/>
          <p:nvPr/>
        </p:nvSpPr>
        <p:spPr>
          <a:xfrm>
            <a:off x="781054" y="1001864"/>
            <a:ext cx="3419061" cy="473897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CA4555-DE0C-924E-BB59-8214C5AAA9C7}"/>
              </a:ext>
            </a:extLst>
          </p:cNvPr>
          <p:cNvSpPr txBox="1"/>
          <p:nvPr/>
        </p:nvSpPr>
        <p:spPr>
          <a:xfrm>
            <a:off x="976324" y="1387498"/>
            <a:ext cx="84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Pros: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2F0BB4-9860-4643-9041-A625BAA81D7D}"/>
              </a:ext>
            </a:extLst>
          </p:cNvPr>
          <p:cNvSpPr txBox="1"/>
          <p:nvPr/>
        </p:nvSpPr>
        <p:spPr>
          <a:xfrm>
            <a:off x="1013256" y="186317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能過濾掉一些常見的卻無關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緊要的詞語，同時保留影響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整個文本的重要字詞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9B184E-3BC5-6E4F-9D6C-82D8CADAD9A7}"/>
              </a:ext>
            </a:extLst>
          </p:cNvPr>
          <p:cNvSpPr txBox="1"/>
          <p:nvPr/>
        </p:nvSpPr>
        <p:spPr>
          <a:xfrm>
            <a:off x="976324" y="2920204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Cons:</a:t>
            </a:r>
            <a:endParaRPr kumimoji="1" lang="zh-TW" altLang="en-US" sz="2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928C34A-5342-AF43-905B-464B6A72983E}"/>
              </a:ext>
            </a:extLst>
          </p:cNvPr>
          <p:cNvSpPr txBox="1"/>
          <p:nvPr/>
        </p:nvSpPr>
        <p:spPr>
          <a:xfrm>
            <a:off x="976324" y="3515570"/>
            <a:ext cx="29241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不能反應詞的位置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TFIDF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並不能用來說明特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徵詞重要與否，只是用</a:t>
            </a:r>
            <a:br>
              <a:rPr kumimoji="1" lang="en-US" altLang="zh-TW" dirty="0">
                <a:latin typeface="Heiti TC Medium" pitchFamily="2" charset="-128"/>
                <a:ea typeface="Heiti TC Medium" pitchFamily="2" charset="-128"/>
              </a:rPr>
            </a:b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來區分不同文檔</a:t>
            </a:r>
            <a:endParaRPr kumimoji="1" lang="en-US" altLang="zh-TW" dirty="0">
              <a:latin typeface="Heiti TC Medium" pitchFamily="2" charset="-128"/>
              <a:ea typeface="Heiti TC Medium" pitchFamily="2" charset="-128"/>
            </a:endParaRPr>
          </a:p>
          <a:p>
            <a:pPr marL="342900" indent="-342900">
              <a:buAutoNum type="arabicPeriod"/>
            </a:pP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在監督式學習表現較好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54CAA2-140E-4A4C-B618-B2415783C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43" y="1304284"/>
            <a:ext cx="7353268" cy="6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C4411D-0DA3-7040-B186-63A11B38A468}"/>
              </a:ext>
            </a:extLst>
          </p:cNvPr>
          <p:cNvSpPr txBox="1"/>
          <p:nvPr/>
        </p:nvSpPr>
        <p:spPr>
          <a:xfrm>
            <a:off x="4624043" y="206607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提供三種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TFIDF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C989B8-893C-D74D-9D45-E42503CF48DC}"/>
              </a:ext>
            </a:extLst>
          </p:cNvPr>
          <p:cNvSpPr txBox="1"/>
          <p:nvPr/>
        </p:nvSpPr>
        <p:spPr>
          <a:xfrm>
            <a:off x="4624043" y="2036581"/>
            <a:ext cx="3983783" cy="3208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400000"/>
              </a:lnSpc>
              <a:buAutoNum type="arabicPeriod"/>
            </a:pPr>
            <a:r>
              <a:rPr kumimoji="1" lang="en-US" altLang="zh-TW" dirty="0" err="1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min_df</a:t>
            </a:r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 = 100, </a:t>
            </a:r>
            <a:r>
              <a:rPr kumimoji="1" lang="en-US" altLang="zh-TW" dirty="0" err="1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ngram_range</a:t>
            </a:r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 = (1, 3)</a:t>
            </a:r>
          </a:p>
          <a:p>
            <a:pPr marL="342900" indent="-342900">
              <a:lnSpc>
                <a:spcPct val="400000"/>
              </a:lnSpc>
              <a:buAutoNum type="arabicPeriod"/>
            </a:pPr>
            <a:r>
              <a:rPr kumimoji="1" lang="en-US" altLang="zh-TW" dirty="0" err="1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min_df</a:t>
            </a:r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 = 100</a:t>
            </a:r>
          </a:p>
          <a:p>
            <a:pPr marL="342900" indent="-342900">
              <a:lnSpc>
                <a:spcPct val="400000"/>
              </a:lnSpc>
              <a:buAutoNum type="arabicPeriod"/>
            </a:pPr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default</a:t>
            </a:r>
            <a:endParaRPr kumimoji="1" lang="zh-TW" altLang="en-US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DC42DA7-FAEC-6C47-9C59-0FC71965AEFF}"/>
              </a:ext>
            </a:extLst>
          </p:cNvPr>
          <p:cNvSpPr txBox="1"/>
          <p:nvPr/>
        </p:nvSpPr>
        <p:spPr>
          <a:xfrm>
            <a:off x="5122563" y="3197203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最小出現詞頻訂在必須大於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100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次，允許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tri-gram 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和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 bi-gram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  <a:cs typeface="Plantagenet Cherokee" panose="02020000000000000000" pitchFamily="18" charset="-79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F9B7E62-0241-5D42-BA71-27DC787B93D6}"/>
              </a:ext>
            </a:extLst>
          </p:cNvPr>
          <p:cNvSpPr txBox="1"/>
          <p:nvPr/>
        </p:nvSpPr>
        <p:spPr>
          <a:xfrm>
            <a:off x="5122563" y="4254234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最小出現詞頻訂在必須大於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100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次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45FB164-E0CC-7F45-9133-C957599F9973}"/>
              </a:ext>
            </a:extLst>
          </p:cNvPr>
          <p:cNvSpPr txBox="1"/>
          <p:nvPr/>
        </p:nvSpPr>
        <p:spPr>
          <a:xfrm>
            <a:off x="7427716" y="4941933"/>
            <a:ext cx="378796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Dictionary Size: 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  <a:cs typeface="Plantagenet Cherokee" panose="02020000000000000000" pitchFamily="18" charset="-79"/>
              </a:rPr>
              <a:t>9736, 7551, 97534 </a:t>
            </a:r>
            <a:endParaRPr kumimoji="1" lang="zh-TW" altLang="en-US" dirty="0">
              <a:latin typeface="Heiti TC Medium" pitchFamily="2" charset="-128"/>
              <a:ea typeface="Heiti TC Medium" pitchFamily="2" charset="-128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36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23A603-75FD-D549-856A-9022B762D408}"/>
              </a:ext>
            </a:extLst>
          </p:cNvPr>
          <p:cNvSpPr/>
          <p:nvPr/>
        </p:nvSpPr>
        <p:spPr>
          <a:xfrm>
            <a:off x="-199768" y="6091881"/>
            <a:ext cx="12591535" cy="87510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6DC7F-9D58-304D-9A7D-252FCE1CF546}"/>
              </a:ext>
            </a:extLst>
          </p:cNvPr>
          <p:cNvSpPr txBox="1"/>
          <p:nvPr/>
        </p:nvSpPr>
        <p:spPr>
          <a:xfrm>
            <a:off x="1089850" y="6225582"/>
            <a:ext cx="2801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Vectorizer Building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3A0134-E9DD-CE4A-935E-8794D59A8E16}"/>
              </a:ext>
            </a:extLst>
          </p:cNvPr>
          <p:cNvSpPr txBox="1"/>
          <p:nvPr/>
        </p:nvSpPr>
        <p:spPr>
          <a:xfrm>
            <a:off x="4838732" y="6225582"/>
            <a:ext cx="25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  <a:endParaRPr kumimoji="1" lang="zh-TW" altLang="en-US" sz="2400" dirty="0">
              <a:solidFill>
                <a:schemeClr val="bg1"/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BA8DB-777D-D34C-AE35-FCE1FA26C9CD}"/>
              </a:ext>
            </a:extLst>
          </p:cNvPr>
          <p:cNvSpPr txBox="1"/>
          <p:nvPr/>
        </p:nvSpPr>
        <p:spPr>
          <a:xfrm>
            <a:off x="8300677" y="6225581"/>
            <a:ext cx="22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65000"/>
                  </a:schemeClr>
                </a:solidFill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Training Model</a:t>
            </a:r>
            <a:endParaRPr kumimoji="1" lang="zh-TW" altLang="en-US" sz="2400" dirty="0">
              <a:solidFill>
                <a:schemeClr val="bg1">
                  <a:lumMod val="65000"/>
                </a:schemeClr>
              </a:solidFill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D99144-65E3-2444-83B5-014AF08A1B37}"/>
              </a:ext>
            </a:extLst>
          </p:cNvPr>
          <p:cNvSpPr txBox="1"/>
          <p:nvPr/>
        </p:nvSpPr>
        <p:spPr>
          <a:xfrm>
            <a:off x="2664000" y="3044279"/>
            <a:ext cx="245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Stop Words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C54EDD6-5B9C-714A-A5B6-A30D9F22E22F}"/>
              </a:ext>
            </a:extLst>
          </p:cNvPr>
          <p:cNvSpPr txBox="1"/>
          <p:nvPr/>
        </p:nvSpPr>
        <p:spPr>
          <a:xfrm>
            <a:off x="2133214" y="345682"/>
            <a:ext cx="79255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28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Feature Selection</a:t>
            </a:r>
          </a:p>
          <a:p>
            <a:pPr algn="ctr"/>
            <a:r>
              <a:rPr kumimoji="1" lang="en-US" altLang="zh-TW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reducing the number of input variables when developing a predictive model</a:t>
            </a:r>
            <a:endParaRPr kumimoji="1" lang="en-US" altLang="zh-TW" sz="4400" dirty="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810FD6-3DF0-1F4A-8646-D76FE726CBA7}"/>
              </a:ext>
            </a:extLst>
          </p:cNvPr>
          <p:cNvSpPr/>
          <p:nvPr/>
        </p:nvSpPr>
        <p:spPr>
          <a:xfrm>
            <a:off x="7080730" y="3044279"/>
            <a:ext cx="2071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600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Numbers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BB8962-78DB-9B40-98E6-AC208D9D013C}"/>
              </a:ext>
            </a:extLst>
          </p:cNvPr>
          <p:cNvSpPr txBox="1"/>
          <p:nvPr/>
        </p:nvSpPr>
        <p:spPr>
          <a:xfrm>
            <a:off x="2975719" y="3639645"/>
            <a:ext cx="183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Plantagenet Cherokee" panose="02020000000000000000" pitchFamily="18" charset="-79"/>
                <a:ea typeface="Heiti TC Medium" pitchFamily="2" charset="-128"/>
                <a:cs typeface="Plantagenet Cherokee" panose="02020000000000000000" pitchFamily="18" charset="-79"/>
              </a:rPr>
              <a:t>TFIDF</a:t>
            </a:r>
            <a:r>
              <a:rPr kumimoji="1" lang="en-US" altLang="zh-TW" dirty="0">
                <a:latin typeface="Heiti TC Medium" pitchFamily="2" charset="-128"/>
                <a:ea typeface="Heiti TC Medium" pitchFamily="2" charset="-128"/>
              </a:rPr>
              <a:t> </a:t>
            </a:r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已經處理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CF7097E-817C-7C47-99D6-A160FC27E041}"/>
              </a:ext>
            </a:extLst>
          </p:cNvPr>
          <p:cNvSpPr txBox="1"/>
          <p:nvPr/>
        </p:nvSpPr>
        <p:spPr>
          <a:xfrm>
            <a:off x="7101055" y="36137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Heiti TC Medium" pitchFamily="2" charset="-128"/>
                <a:ea typeface="Heiti TC Medium" pitchFamily="2" charset="-128"/>
              </a:rPr>
              <a:t>去除非普遍化變因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1411367-8C71-6A41-BBFA-8E6D9CAB954A}"/>
              </a:ext>
            </a:extLst>
          </p:cNvPr>
          <p:cNvCxnSpPr/>
          <p:nvPr/>
        </p:nvCxnSpPr>
        <p:spPr>
          <a:xfrm>
            <a:off x="6096000" y="1995777"/>
            <a:ext cx="0" cy="31964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04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648</Words>
  <Application>Microsoft Macintosh PowerPoint</Application>
  <PresentationFormat>寬螢幕</PresentationFormat>
  <Paragraphs>135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Heiti TC Medium</vt:lpstr>
      <vt:lpstr>Arial</vt:lpstr>
      <vt:lpstr>Calibri</vt:lpstr>
      <vt:lpstr>Calibri Light</vt:lpstr>
      <vt:lpstr>Plantagenet Cherokee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19</cp:revision>
  <dcterms:created xsi:type="dcterms:W3CDTF">2021-01-14T17:50:44Z</dcterms:created>
  <dcterms:modified xsi:type="dcterms:W3CDTF">2021-01-14T19:36:26Z</dcterms:modified>
</cp:coreProperties>
</file>